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435" r:id="rId3"/>
    <p:sldId id="391" r:id="rId4"/>
    <p:sldId id="469" r:id="rId5"/>
    <p:sldId id="470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79" r:id="rId15"/>
    <p:sldId id="480" r:id="rId16"/>
    <p:sldId id="48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494E"/>
    <a:srgbClr val="F7CAD1"/>
    <a:srgbClr val="3E4F65"/>
    <a:srgbClr val="546989"/>
    <a:srgbClr val="4B5E79"/>
    <a:srgbClr val="303C4C"/>
    <a:srgbClr val="8CA2BE"/>
    <a:srgbClr val="5C6B7F"/>
    <a:srgbClr val="7B8FAA"/>
    <a:srgbClr val="6C7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54"/>
    <p:restoredTop sz="61208" autoAdjust="0"/>
  </p:normalViewPr>
  <p:slideViewPr>
    <p:cSldViewPr snapToGrid="0" snapToObjects="1">
      <p:cViewPr varScale="1">
        <p:scale>
          <a:sx n="70" d="100"/>
          <a:sy n="70" d="100"/>
        </p:scale>
        <p:origin x="22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D9F77-65D7-3F46-9054-FF7BF11B5B51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CC312-6DE8-8049-8009-5E025E31903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709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1073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float radius;</a:t>
            </a:r>
          </a:p>
          <a:p>
            <a:r>
              <a:rPr lang="en-US" altLang="zh-TW" dirty="0" smtClean="0"/>
              <a:t>    cout &lt;&lt; "Please enter a radius:" &lt;&lt; endl;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if(cin &gt;&gt; radius){</a:t>
            </a:r>
          </a:p>
          <a:p>
            <a:r>
              <a:rPr lang="en-US" altLang="zh-TW" dirty="0" smtClean="0"/>
              <a:t>        cout &lt;&lt; "Area:" &lt;&lt; 3.1415926*radius*radius;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else</a:t>
            </a:r>
          </a:p>
          <a:p>
            <a:r>
              <a:rPr lang="en-US" altLang="zh-TW" dirty="0" smtClean="0"/>
              <a:t>        cerr &lt;&lt; "Error";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50178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float width,height;</a:t>
            </a:r>
          </a:p>
          <a:p>
            <a:r>
              <a:rPr lang="en-US" altLang="zh-TW" dirty="0" smtClean="0"/>
              <a:t>    cout &lt;&lt; "Please enter width and height:" &lt;&lt; endl;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if(cin &gt;&gt; width &gt;&gt; height){</a:t>
            </a:r>
          </a:p>
          <a:p>
            <a:r>
              <a:rPr lang="en-US" altLang="zh-TW" dirty="0" smtClean="0"/>
              <a:t>        cout &lt;&lt; "Area:" &lt;&lt; width*height;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else</a:t>
            </a:r>
          </a:p>
          <a:p>
            <a:r>
              <a:rPr lang="en-US" altLang="zh-TW" dirty="0" smtClean="0"/>
              <a:t>        cerr &lt;&lt; "Error";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0876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46919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float radius;</a:t>
            </a:r>
          </a:p>
          <a:p>
            <a:r>
              <a:rPr lang="en-US" altLang="zh-TW" dirty="0" smtClean="0"/>
              <a:t>    cout &lt;&lt; "Please enter a radius:" &lt;&lt; endl;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try{</a:t>
            </a:r>
          </a:p>
          <a:p>
            <a:r>
              <a:rPr lang="en-US" altLang="zh-TW" dirty="0" smtClean="0"/>
              <a:t>        if(!(cin &gt;&gt; radius))</a:t>
            </a:r>
          </a:p>
          <a:p>
            <a:r>
              <a:rPr lang="en-US" altLang="zh-TW" dirty="0" smtClean="0"/>
              <a:t>            throw radius;</a:t>
            </a:r>
          </a:p>
          <a:p>
            <a:r>
              <a:rPr lang="en-US" altLang="zh-TW" dirty="0" smtClean="0"/>
              <a:t>        else</a:t>
            </a:r>
          </a:p>
          <a:p>
            <a:r>
              <a:rPr lang="en-US" altLang="zh-TW" dirty="0" smtClean="0"/>
              <a:t>            cout &lt;&lt; "Area:" &lt;&lt; 3.1415926*radius*radius;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catch(float r){</a:t>
            </a:r>
          </a:p>
          <a:p>
            <a:r>
              <a:rPr lang="en-US" altLang="zh-TW" dirty="0" smtClean="0"/>
              <a:t>        cerr &lt;&lt; "Error input:" &lt;&lt; r;</a:t>
            </a:r>
          </a:p>
          <a:p>
            <a:r>
              <a:rPr lang="en-US" altLang="zh-TW" dirty="0" smtClean="0"/>
              <a:t>   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18003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float a,b;</a:t>
            </a:r>
          </a:p>
          <a:p>
            <a:r>
              <a:rPr lang="en-US" altLang="zh-TW" dirty="0" smtClean="0"/>
              <a:t>    cout &lt;&lt; "Please enter 2 float:" &lt;&lt; endl;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try{</a:t>
            </a:r>
          </a:p>
          <a:p>
            <a:r>
              <a:rPr lang="en-US" altLang="zh-TW" dirty="0" smtClean="0"/>
              <a:t>        if(!(cin &gt;&gt; a &gt;&gt; b))</a:t>
            </a:r>
          </a:p>
          <a:p>
            <a:r>
              <a:rPr lang="en-US" altLang="zh-TW" dirty="0" smtClean="0"/>
              <a:t>            throw a,b;</a:t>
            </a:r>
          </a:p>
          <a:p>
            <a:r>
              <a:rPr lang="en-US" altLang="zh-TW" dirty="0" smtClean="0"/>
              <a:t>        else if(b==0)</a:t>
            </a:r>
          </a:p>
          <a:p>
            <a:r>
              <a:rPr lang="en-US" altLang="zh-TW" dirty="0" smtClean="0"/>
              <a:t>            throw a,b;</a:t>
            </a:r>
          </a:p>
          <a:p>
            <a:r>
              <a:rPr lang="en-US" altLang="zh-TW" dirty="0" smtClean="0"/>
              <a:t>        else</a:t>
            </a:r>
          </a:p>
          <a:p>
            <a:r>
              <a:rPr lang="en-US" altLang="zh-TW" dirty="0" smtClean="0"/>
              <a:t>            cout &lt;&lt; "a/b=" &lt;&lt; a/b &lt;&lt; endl;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catch(...){</a:t>
            </a:r>
          </a:p>
          <a:p>
            <a:r>
              <a:rPr lang="en-US" altLang="zh-TW" dirty="0" smtClean="0"/>
              <a:t>        cerr &lt;&lt; "Error" &lt;&lt; a &lt;&lt; " " &lt;&lt; b;</a:t>
            </a:r>
          </a:p>
          <a:p>
            <a:r>
              <a:rPr lang="en-US" altLang="zh-TW" dirty="0" smtClean="0"/>
              <a:t>   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2901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1A01A-F722-124D-9CFE-37571D357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78884C-066E-834D-BCC5-D467BE1A7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441C91-2368-8E47-9E12-29269039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9A74FA-7BFE-EA46-8F6E-4AD3D0E5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60AAFE-803D-8E4B-99C9-A95EB80F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140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080D4-BDD5-0143-B757-84847312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A47486-A23A-1147-AEE8-192533171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B2E078-A731-1941-86AA-DED59ED6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91F3AB-97E5-A94C-AA64-97E93C836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CEF486-33E3-8B41-9EEA-84FA3630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03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38E666F-88C1-9846-BCC0-2A2FB4042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13066B-564D-4448-BC49-B957482F8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191444-F8B2-7F40-A801-EC424090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40B3C2-0C27-6A40-A36A-3D99744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CCC068-EE47-1F42-9513-8273A200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012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17BC1-8034-FD48-983D-4DFA2F48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1A75A8-B5E7-0D42-9BD6-CD8CDE429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A387B2-DCE5-6D49-83E0-EF19878A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9ADF68-CDBB-4A4B-8463-17954277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7EF946-3E79-4F42-ABA3-948D178B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681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00100C-98A9-0C49-9DE4-7EA60715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A86604-31A5-BC46-92E8-D0D2353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A8D299-5CEE-F444-99C4-1334A197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45E203-E001-8045-B175-0BF54008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6EC9BD-5ED2-6C49-BCD5-9A67CC08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460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B65FF-03F9-0C46-B47A-2A8F30F2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917164-80FD-EC41-B151-5424555A0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5F8381-8C63-7842-B32F-7E16D1EF8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15DE25-DE40-4547-8F41-F2D6614D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BBFF25-6AF3-F24E-94A5-0CEA5C28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7E207D-8C25-7045-A7AF-23EAAFF3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28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59CA8-2AFE-7C4A-89D2-203BA679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9E3874-6BA6-8C4B-BFEC-C51B43218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DCF1B5-0F34-DA4E-8569-1FE114037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4917D58-929F-DC44-A056-99A111E9C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3E91199-AE6D-F247-A7C1-0A714CA86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AA2555E-AFA2-484B-B7F0-BB80EF33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CBA4975-9DFD-C34E-84C4-6420516F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DE886F6-7AD0-7942-8B37-CA3C4600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916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92624C-6D2D-A544-85BB-9C093E08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627D05-0C39-D54D-BB14-6CDDCD88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2A58B0-2FC3-B44A-B0E2-7C4A7171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F074DC-B8A4-F246-B07E-F8C2F64B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826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ECDD480-9FC0-8D46-8855-E0E35576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76A118E-2E54-DE49-AED0-04229712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7363C4-D944-A942-81ED-61F8C2A3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309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923CA-22F1-F148-AAA4-6BA9D8A5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CC7682-DD6E-D64D-817C-FF70A7061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064BFC-BF82-354C-A812-E343D940A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9989A9-4498-3E42-BBF6-B78810C5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91D05E-E9DE-B449-8875-C929642E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F79345-5AEC-B643-A826-682127BC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883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B7E202-0B17-3443-9A14-F2C26F4A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6CAB04D-DA23-4045-AEEB-82DF9CFA9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8B2680-6710-B040-A217-A0F6484B4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A7BC33-E803-3648-BADD-C9C9C06F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34192D-5F57-5742-92B1-0B9CDF04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A3AEF2-EB56-3040-98A8-45717C6C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831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53563D-E72A-BC4B-A877-3F83E41B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9B49F4-727A-664F-A13B-BDF15F61B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1AEC8A-CAA0-ED4D-B12F-F30603093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A957AE-9DD9-8B44-971B-AF67FE12C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B9C625-A1C2-9043-A59C-F6AE23288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124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202E2EA-8EE7-1440-80F2-9DEA53DC74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620"/>
            <a:ext cx="12192001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7B2624C-F86C-8342-8785-FB58CB6630A7}"/>
              </a:ext>
            </a:extLst>
          </p:cNvPr>
          <p:cNvSpPr/>
          <p:nvPr/>
        </p:nvSpPr>
        <p:spPr>
          <a:xfrm>
            <a:off x="0" y="7620"/>
            <a:ext cx="12192001" cy="6858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B777AB48-CDD4-DA4F-81FF-C179BE98E114}"/>
              </a:ext>
            </a:extLst>
          </p:cNvPr>
          <p:cNvSpPr/>
          <p:nvPr/>
        </p:nvSpPr>
        <p:spPr>
          <a:xfrm>
            <a:off x="3323164" y="2914357"/>
            <a:ext cx="5545671" cy="1044525"/>
          </a:xfrm>
          <a:prstGeom prst="roundRect">
            <a:avLst/>
          </a:prstGeom>
          <a:solidFill>
            <a:schemeClr val="tx1">
              <a:alpha val="69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8387855-35B1-2144-8CC5-E103501437F7}"/>
              </a:ext>
            </a:extLst>
          </p:cNvPr>
          <p:cNvSpPr txBox="1"/>
          <p:nvPr/>
        </p:nvSpPr>
        <p:spPr>
          <a:xfrm>
            <a:off x="3544567" y="2265149"/>
            <a:ext cx="510286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 </a:t>
            </a:r>
            <a:r>
              <a:rPr kumimoji="1" lang="zh-CN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基礎程式設計班</a:t>
            </a:r>
            <a:endParaRPr kumimoji="1" lang="zh-TW" altLang="en-US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C43AE2-7DFC-B245-AFC1-7DEEAFE9EFE7}"/>
              </a:ext>
            </a:extLst>
          </p:cNvPr>
          <p:cNvSpPr txBox="1"/>
          <p:nvPr/>
        </p:nvSpPr>
        <p:spPr>
          <a:xfrm>
            <a:off x="3756658" y="3105834"/>
            <a:ext cx="467868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3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例外判斷</a:t>
            </a:r>
            <a:endParaRPr kumimoji="1" lang="zh-TW" altLang="en-US" sz="36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D31CCF-C437-EE49-A63E-F45518DB779C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9528E2F-6AE1-C24A-AC68-292163ECB656}"/>
              </a:ext>
            </a:extLst>
          </p:cNvPr>
          <p:cNvSpPr txBox="1"/>
          <p:nvPr/>
        </p:nvSpPr>
        <p:spPr>
          <a:xfrm>
            <a:off x="5618944" y="4019169"/>
            <a:ext cx="95410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05EFC78-DAB3-A24C-B8E9-A6A4DB1163EE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</p:spTree>
    <p:extLst>
      <p:ext uri="{BB962C8B-B14F-4D97-AF65-F5344CB8AC3E}">
        <p14:creationId xmlns:p14="http://schemas.microsoft.com/office/powerpoint/2010/main" val="3124714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202E2EA-8EE7-1440-80F2-9DEA53DC74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620"/>
            <a:ext cx="12192001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7B2624C-F86C-8342-8785-FB58CB6630A7}"/>
              </a:ext>
            </a:extLst>
          </p:cNvPr>
          <p:cNvSpPr/>
          <p:nvPr/>
        </p:nvSpPr>
        <p:spPr>
          <a:xfrm>
            <a:off x="0" y="7620"/>
            <a:ext cx="12192001" cy="6858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B777AB48-CDD4-DA4F-81FF-C179BE98E114}"/>
              </a:ext>
            </a:extLst>
          </p:cNvPr>
          <p:cNvSpPr/>
          <p:nvPr/>
        </p:nvSpPr>
        <p:spPr>
          <a:xfrm>
            <a:off x="3323164" y="2914357"/>
            <a:ext cx="5545671" cy="1044525"/>
          </a:xfrm>
          <a:prstGeom prst="roundRect">
            <a:avLst/>
          </a:prstGeom>
          <a:solidFill>
            <a:schemeClr val="tx1">
              <a:alpha val="69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C43AE2-7DFC-B245-AFC1-7DEEAFE9EFE7}"/>
              </a:ext>
            </a:extLst>
          </p:cNvPr>
          <p:cNvSpPr txBox="1"/>
          <p:nvPr/>
        </p:nvSpPr>
        <p:spPr>
          <a:xfrm>
            <a:off x="3696619" y="3105834"/>
            <a:ext cx="47987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真實世界中的例外處理</a:t>
            </a:r>
            <a:endParaRPr kumimoji="1" lang="zh-TW" altLang="en-US" sz="36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D31CCF-C437-EE49-A63E-F45518DB779C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F78B46-5C22-0E4D-9D12-ED6DBDB5A22E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</p:spTree>
    <p:extLst>
      <p:ext uri="{BB962C8B-B14F-4D97-AF65-F5344CB8AC3E}">
        <p14:creationId xmlns:p14="http://schemas.microsoft.com/office/powerpoint/2010/main" val="172523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>
            <a:extLst>
              <a:ext uri="{FF2B5EF4-FFF2-40B4-BE49-F238E27FC236}">
                <a16:creationId xmlns:a16="http://schemas.microsoft.com/office/drawing/2014/main" id="{258B45A6-1FEF-7545-AAD4-3BFB039FF275}"/>
              </a:ext>
            </a:extLst>
          </p:cNvPr>
          <p:cNvSpPr/>
          <p:nvPr/>
        </p:nvSpPr>
        <p:spPr>
          <a:xfrm>
            <a:off x="2689795" y="4618255"/>
            <a:ext cx="7224380" cy="19935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00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3" y="171249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例外處理</a:t>
            </a: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B30D1D7F-9367-1148-9B58-CFD7BE5F78E9}"/>
              </a:ext>
            </a:extLst>
          </p:cNvPr>
          <p:cNvSpPr/>
          <p:nvPr/>
        </p:nvSpPr>
        <p:spPr>
          <a:xfrm>
            <a:off x="3817390" y="1134082"/>
            <a:ext cx="4557206" cy="3234345"/>
          </a:xfrm>
          <a:prstGeom prst="round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b="1" dirty="0">
                <a:latin typeface="Helvetica" pitchFamily="2" charset="0"/>
                <a:ea typeface="Microsoft JhengHei" panose="020B0604030504040204" pitchFamily="34" charset="-120"/>
              </a:rPr>
              <a:t>try {</a:t>
            </a:r>
          </a:p>
          <a:p>
            <a:r>
              <a:rPr lang="zh-TW" altLang="en-US" sz="2400" b="1" dirty="0">
                <a:latin typeface="Helvetica" pitchFamily="2" charset="0"/>
                <a:ea typeface="Microsoft JhengHei" panose="020B0604030504040204" pitchFamily="34" charset="-120"/>
              </a:rPr>
              <a:t>    程式碼</a:t>
            </a:r>
            <a:r>
              <a:rPr lang="en-US" altLang="zh-TW" sz="2400" b="1" dirty="0">
                <a:latin typeface="Helvetica" pitchFamily="2" charset="0"/>
                <a:ea typeface="Microsoft JhengHei" panose="020B0604030504040204" pitchFamily="34" charset="-120"/>
              </a:rPr>
              <a:t>...</a:t>
            </a:r>
          </a:p>
          <a:p>
            <a:r>
              <a:rPr lang="zh-TW" altLang="en-US" sz="2400" b="1" dirty="0">
                <a:latin typeface="Helvetica" pitchFamily="2" charset="0"/>
                <a:ea typeface="Microsoft JhengHei" panose="020B0604030504040204" pitchFamily="34" charset="-120"/>
              </a:rPr>
              <a:t>    </a:t>
            </a:r>
            <a:r>
              <a:rPr lang="en-US" altLang="zh-TW" sz="2400" b="1" dirty="0">
                <a:latin typeface="Helvetica" pitchFamily="2" charset="0"/>
                <a:ea typeface="Microsoft JhengHei" panose="020B0604030504040204" pitchFamily="34" charset="-120"/>
              </a:rPr>
              <a:t>throw </a:t>
            </a:r>
            <a:r>
              <a:rPr lang="en-US" altLang="zh-TW" sz="2400" b="1" dirty="0">
                <a:solidFill>
                  <a:srgbClr val="FF0000"/>
                </a:solidFill>
                <a:latin typeface="Helvetica" pitchFamily="2" charset="0"/>
                <a:ea typeface="Microsoft JhengHei" panose="020B0604030504040204" pitchFamily="34" charset="-120"/>
              </a:rPr>
              <a:t>Error</a:t>
            </a:r>
            <a:r>
              <a:rPr lang="en-US" altLang="zh-TW" sz="2400" b="1" dirty="0">
                <a:latin typeface="Helvetica" pitchFamily="2" charset="0"/>
                <a:ea typeface="Microsoft JhengHei" panose="020B0604030504040204" pitchFamily="34" charset="-120"/>
              </a:rPr>
              <a:t>;</a:t>
            </a:r>
          </a:p>
          <a:p>
            <a:r>
              <a:rPr lang="en-US" altLang="zh-TW" sz="2400" b="1" dirty="0">
                <a:latin typeface="Helvetica" pitchFamily="2" charset="0"/>
                <a:ea typeface="Microsoft JhengHei" panose="020B0604030504040204" pitchFamily="34" charset="-120"/>
              </a:rPr>
              <a:t>}</a:t>
            </a:r>
          </a:p>
          <a:p>
            <a:r>
              <a:rPr lang="en-US" altLang="zh-TW" sz="2400" b="1" dirty="0">
                <a:latin typeface="Helvetica" pitchFamily="2" charset="0"/>
                <a:ea typeface="Microsoft JhengHei" panose="020B0604030504040204" pitchFamily="34" charset="-120"/>
              </a:rPr>
              <a:t>catch( Exception e) { </a:t>
            </a:r>
          </a:p>
          <a:p>
            <a:r>
              <a:rPr lang="zh-TW" altLang="en-US" sz="2400" b="1" dirty="0">
                <a:latin typeface="Helvetica" pitchFamily="2" charset="0"/>
                <a:ea typeface="Microsoft JhengHei" panose="020B0604030504040204" pitchFamily="34" charset="-120"/>
              </a:rPr>
              <a:t>    程式碼</a:t>
            </a:r>
            <a:r>
              <a:rPr lang="en-US" altLang="zh-TW" sz="2400" b="1" dirty="0">
                <a:latin typeface="Helvetica" pitchFamily="2" charset="0"/>
                <a:ea typeface="Microsoft JhengHei" panose="020B0604030504040204" pitchFamily="34" charset="-120"/>
              </a:rPr>
              <a:t>...</a:t>
            </a:r>
          </a:p>
          <a:p>
            <a:r>
              <a:rPr lang="en-US" altLang="zh-TW" sz="2400" b="1" dirty="0">
                <a:latin typeface="Helvetica" pitchFamily="2" charset="0"/>
                <a:ea typeface="Microsoft JhengHei" panose="020B0604030504040204" pitchFamily="34" charset="-120"/>
              </a:rPr>
              <a:t>}</a:t>
            </a:r>
            <a:endParaRPr lang="en-US" altLang="zh-TW" sz="2800" b="1" dirty="0">
              <a:latin typeface="Helvetica" pitchFamily="2" charset="0"/>
              <a:ea typeface="Microsoft JhengHei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ED1B98-97B5-924D-85FF-145F6E48ABB9}"/>
              </a:ext>
            </a:extLst>
          </p:cNvPr>
          <p:cNvSpPr/>
          <p:nvPr/>
        </p:nvSpPr>
        <p:spPr>
          <a:xfrm>
            <a:off x="2957063" y="4771773"/>
            <a:ext cx="6689843" cy="168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try裏頭放置有可能出錯或需要偵錯的程式碼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catch 裏頭處理錯誤發生的程式碼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throw負責擲出相對應的錯誤變數</a:t>
            </a:r>
          </a:p>
        </p:txBody>
      </p:sp>
    </p:spTree>
    <p:extLst>
      <p:ext uri="{BB962C8B-B14F-4D97-AF65-F5344CB8AC3E}">
        <p14:creationId xmlns:p14="http://schemas.microsoft.com/office/powerpoint/2010/main" val="1386190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21919" y="181759"/>
            <a:ext cx="1948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try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的執行</a:t>
            </a: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2FBB2936-5E87-DA43-8372-A2131FE2C9A5}"/>
              </a:ext>
            </a:extLst>
          </p:cNvPr>
          <p:cNvSpPr/>
          <p:nvPr/>
        </p:nvSpPr>
        <p:spPr>
          <a:xfrm>
            <a:off x="3400760" y="1686847"/>
            <a:ext cx="5385993" cy="2159088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/>
          </a:p>
        </p:txBody>
      </p:sp>
      <p:sp>
        <p:nvSpPr>
          <p:cNvPr id="17" name="圓角矩形 16">
            <a:extLst>
              <a:ext uri="{FF2B5EF4-FFF2-40B4-BE49-F238E27FC236}">
                <a16:creationId xmlns:a16="http://schemas.microsoft.com/office/drawing/2014/main" id="{5B6978F5-E5F3-9A47-9795-C8626DAF8452}"/>
              </a:ext>
            </a:extLst>
          </p:cNvPr>
          <p:cNvSpPr/>
          <p:nvPr/>
        </p:nvSpPr>
        <p:spPr>
          <a:xfrm>
            <a:off x="5013518" y="1374532"/>
            <a:ext cx="2363325" cy="58931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ACA5670-C322-3442-8C11-2A625D9B47FC}"/>
              </a:ext>
            </a:extLst>
          </p:cNvPr>
          <p:cNvSpPr/>
          <p:nvPr/>
        </p:nvSpPr>
        <p:spPr>
          <a:xfrm>
            <a:off x="5178560" y="1458511"/>
            <a:ext cx="2130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try內發生例外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28AEF0D-C65E-E34B-A55D-C54D6E3B737E}"/>
              </a:ext>
            </a:extLst>
          </p:cNvPr>
          <p:cNvSpPr/>
          <p:nvPr/>
        </p:nvSpPr>
        <p:spPr>
          <a:xfrm>
            <a:off x="3902402" y="1948090"/>
            <a:ext cx="4683025" cy="168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會跳過try內還沒執行的部分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進入匹配到的catch部分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如果沒有匹配到的catch則結束</a:t>
            </a:r>
          </a:p>
        </p:txBody>
      </p:sp>
      <p:sp>
        <p:nvSpPr>
          <p:cNvPr id="20" name="圓角矩形 19">
            <a:extLst>
              <a:ext uri="{FF2B5EF4-FFF2-40B4-BE49-F238E27FC236}">
                <a16:creationId xmlns:a16="http://schemas.microsoft.com/office/drawing/2014/main" id="{01C3B954-CADA-EB48-A3D5-929285D06CC7}"/>
              </a:ext>
            </a:extLst>
          </p:cNvPr>
          <p:cNvSpPr/>
          <p:nvPr/>
        </p:nvSpPr>
        <p:spPr>
          <a:xfrm>
            <a:off x="3403003" y="4441516"/>
            <a:ext cx="5385993" cy="1601931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/>
          </a:p>
        </p:txBody>
      </p:sp>
      <p:sp>
        <p:nvSpPr>
          <p:cNvPr id="21" name="圓角矩形 20">
            <a:extLst>
              <a:ext uri="{FF2B5EF4-FFF2-40B4-BE49-F238E27FC236}">
                <a16:creationId xmlns:a16="http://schemas.microsoft.com/office/drawing/2014/main" id="{FB09C166-B5F8-1E48-B2F9-307C7D903B16}"/>
              </a:ext>
            </a:extLst>
          </p:cNvPr>
          <p:cNvSpPr/>
          <p:nvPr/>
        </p:nvSpPr>
        <p:spPr>
          <a:xfrm>
            <a:off x="5013517" y="4152395"/>
            <a:ext cx="2363325" cy="58931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D55459B-870A-C44D-9B83-64312E69258C}"/>
              </a:ext>
            </a:extLst>
          </p:cNvPr>
          <p:cNvSpPr/>
          <p:nvPr/>
        </p:nvSpPr>
        <p:spPr>
          <a:xfrm>
            <a:off x="4975934" y="4231177"/>
            <a:ext cx="2438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try內沒發生例外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284A2EA-802A-BE42-8CA5-41CB8191F170}"/>
              </a:ext>
            </a:extLst>
          </p:cNvPr>
          <p:cNvSpPr/>
          <p:nvPr/>
        </p:nvSpPr>
        <p:spPr>
          <a:xfrm>
            <a:off x="3902402" y="4773073"/>
            <a:ext cx="1890120" cy="1132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執行完try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跳過catch</a:t>
            </a:r>
          </a:p>
        </p:txBody>
      </p:sp>
    </p:spTree>
    <p:extLst>
      <p:ext uri="{BB962C8B-B14F-4D97-AF65-F5344CB8AC3E}">
        <p14:creationId xmlns:p14="http://schemas.microsoft.com/office/powerpoint/2010/main" val="92315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圓角矩形 25">
            <a:extLst>
              <a:ext uri="{FF2B5EF4-FFF2-40B4-BE49-F238E27FC236}">
                <a16:creationId xmlns:a16="http://schemas.microsoft.com/office/drawing/2014/main" id="{C55FA3FA-D90F-F146-B8C2-976B538F37DA}"/>
              </a:ext>
            </a:extLst>
          </p:cNvPr>
          <p:cNvSpPr/>
          <p:nvPr/>
        </p:nvSpPr>
        <p:spPr>
          <a:xfrm>
            <a:off x="5579170" y="2900428"/>
            <a:ext cx="6190587" cy="16400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8" y="21020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例外處理</a:t>
            </a:r>
          </a:p>
        </p:txBody>
      </p:sp>
      <p:sp>
        <p:nvSpPr>
          <p:cNvPr id="25" name="圓角矩形 24">
            <a:extLst>
              <a:ext uri="{FF2B5EF4-FFF2-40B4-BE49-F238E27FC236}">
                <a16:creationId xmlns:a16="http://schemas.microsoft.com/office/drawing/2014/main" id="{5D9BD172-67C4-E442-91BF-F009877D1921}"/>
              </a:ext>
            </a:extLst>
          </p:cNvPr>
          <p:cNvSpPr/>
          <p:nvPr/>
        </p:nvSpPr>
        <p:spPr>
          <a:xfrm>
            <a:off x="1064199" y="1116636"/>
            <a:ext cx="4118729" cy="5495143"/>
          </a:xfrm>
          <a:prstGeom prst="round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b="1" dirty="0">
                <a:latin typeface="Helvetica" pitchFamily="2" charset="0"/>
              </a:rPr>
              <a:t>try {</a:t>
            </a:r>
          </a:p>
          <a:p>
            <a:r>
              <a:rPr lang="zh-TW" altLang="en-US" sz="2400" b="1" dirty="0">
                <a:latin typeface="Helvetica" pitchFamily="2" charset="0"/>
              </a:rPr>
              <a:t>    程式碼</a:t>
            </a:r>
            <a:r>
              <a:rPr lang="en-US" altLang="zh-TW" sz="2400" b="1" dirty="0">
                <a:latin typeface="Helvetica" pitchFamily="2" charset="0"/>
              </a:rPr>
              <a:t>...}</a:t>
            </a:r>
          </a:p>
          <a:p>
            <a:r>
              <a:rPr lang="en-US" altLang="zh-TW" sz="2400" b="1" dirty="0">
                <a:latin typeface="Helvetica" pitchFamily="2" charset="0"/>
              </a:rPr>
              <a:t>catch( Exception e1 ) { </a:t>
            </a:r>
          </a:p>
          <a:p>
            <a:r>
              <a:rPr lang="zh-TW" altLang="en-US" sz="2400" b="1" dirty="0">
                <a:latin typeface="Helvetica" pitchFamily="2" charset="0"/>
              </a:rPr>
              <a:t>    程式碼</a:t>
            </a:r>
            <a:r>
              <a:rPr lang="en-US" altLang="zh-TW" sz="2400" b="1" dirty="0">
                <a:latin typeface="Helvetica" pitchFamily="2" charset="0"/>
              </a:rPr>
              <a:t>...</a:t>
            </a:r>
          </a:p>
          <a:p>
            <a:r>
              <a:rPr lang="en-US" altLang="zh-TW" sz="2400" b="1" dirty="0">
                <a:latin typeface="Helvetica" pitchFamily="2" charset="0"/>
              </a:rPr>
              <a:t>}</a:t>
            </a:r>
          </a:p>
          <a:p>
            <a:r>
              <a:rPr lang="en-US" altLang="zh-TW" sz="2400" b="1" dirty="0">
                <a:latin typeface="Helvetica" pitchFamily="2" charset="0"/>
              </a:rPr>
              <a:t>catch( Exception e2 ) { </a:t>
            </a:r>
          </a:p>
          <a:p>
            <a:r>
              <a:rPr lang="zh-TW" altLang="en-US" sz="2400" b="1" dirty="0">
                <a:latin typeface="Helvetica" pitchFamily="2" charset="0"/>
              </a:rPr>
              <a:t>    程式碼</a:t>
            </a:r>
            <a:r>
              <a:rPr lang="en-US" altLang="zh-TW" sz="2400" b="1" dirty="0">
                <a:latin typeface="Helvetica" pitchFamily="2" charset="0"/>
              </a:rPr>
              <a:t>...</a:t>
            </a:r>
          </a:p>
          <a:p>
            <a:r>
              <a:rPr lang="en-US" altLang="zh-TW" sz="2400" b="1" dirty="0">
                <a:latin typeface="Helvetica" pitchFamily="2" charset="0"/>
              </a:rPr>
              <a:t>}</a:t>
            </a:r>
          </a:p>
          <a:p>
            <a:r>
              <a:rPr lang="en-US" altLang="zh-TW" sz="2400" b="1" dirty="0">
                <a:latin typeface="Helvetica" pitchFamily="2" charset="0"/>
              </a:rPr>
              <a:t>catch( Exception e3 ) { </a:t>
            </a:r>
          </a:p>
          <a:p>
            <a:r>
              <a:rPr lang="zh-TW" altLang="en-US" sz="2400" b="1" dirty="0">
                <a:latin typeface="Helvetica" pitchFamily="2" charset="0"/>
              </a:rPr>
              <a:t>    程式碼</a:t>
            </a:r>
            <a:r>
              <a:rPr lang="en-US" altLang="zh-TW" sz="2400" b="1" dirty="0">
                <a:latin typeface="Helvetica" pitchFamily="2" charset="0"/>
              </a:rPr>
              <a:t>...</a:t>
            </a:r>
          </a:p>
          <a:p>
            <a:r>
              <a:rPr lang="en-US" altLang="zh-TW" sz="2400" b="1" dirty="0">
                <a:latin typeface="Helvetica" pitchFamily="2" charset="0"/>
              </a:rPr>
              <a:t>}</a:t>
            </a:r>
          </a:p>
          <a:p>
            <a:r>
              <a:rPr lang="en-US" altLang="zh-TW" sz="2400" b="1" dirty="0">
                <a:solidFill>
                  <a:srgbClr val="FF0000"/>
                </a:solidFill>
                <a:latin typeface="Helvetica" pitchFamily="2" charset="0"/>
              </a:rPr>
              <a:t>catch( ...) </a:t>
            </a:r>
            <a:r>
              <a:rPr lang="en-US" altLang="zh-TW" sz="2400" b="1" dirty="0">
                <a:latin typeface="Helvetica" pitchFamily="2" charset="0"/>
              </a:rPr>
              <a:t>{ </a:t>
            </a:r>
          </a:p>
          <a:p>
            <a:r>
              <a:rPr lang="zh-TW" altLang="en-US" sz="2400" b="1" dirty="0">
                <a:latin typeface="Helvetica" pitchFamily="2" charset="0"/>
              </a:rPr>
              <a:t>    程式碼</a:t>
            </a:r>
            <a:r>
              <a:rPr lang="en-US" altLang="zh-TW" sz="2400" b="1" dirty="0">
                <a:latin typeface="Helvetica" pitchFamily="2" charset="0"/>
              </a:rPr>
              <a:t>...</a:t>
            </a:r>
          </a:p>
          <a:p>
            <a:r>
              <a:rPr lang="en-US" altLang="zh-TW" sz="2400" b="1" dirty="0">
                <a:latin typeface="Helvetica" pitchFamily="2" charset="0"/>
              </a:rPr>
              <a:t>}</a:t>
            </a:r>
            <a:endParaRPr lang="en-US" altLang="zh-TW" sz="2400" b="1" dirty="0">
              <a:latin typeface="Helvetica" pitchFamily="2" charset="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F7F380-7626-5246-A27F-6F98B15CBD97}"/>
              </a:ext>
            </a:extLst>
          </p:cNvPr>
          <p:cNvSpPr/>
          <p:nvPr/>
        </p:nvSpPr>
        <p:spPr>
          <a:xfrm>
            <a:off x="5849437" y="3114000"/>
            <a:ext cx="5796023" cy="1141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/>
              <a:t>可以使用多個catch匹配發生的錯誤</a:t>
            </a:r>
            <a:endParaRPr lang="en-US" altLang="zh-TW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/>
              <a:t>catch( ...)負責處理沒有被匹配到的錯誤</a:t>
            </a:r>
          </a:p>
        </p:txBody>
      </p:sp>
    </p:spTree>
    <p:extLst>
      <p:ext uri="{BB962C8B-B14F-4D97-AF65-F5344CB8AC3E}">
        <p14:creationId xmlns:p14="http://schemas.microsoft.com/office/powerpoint/2010/main" val="1833202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圓角矩形 23">
            <a:extLst>
              <a:ext uri="{FF2B5EF4-FFF2-40B4-BE49-F238E27FC236}">
                <a16:creationId xmlns:a16="http://schemas.microsoft.com/office/drawing/2014/main" id="{3CE68CAA-E9B2-9F4A-903A-141226576369}"/>
              </a:ext>
            </a:extLst>
          </p:cNvPr>
          <p:cNvSpPr/>
          <p:nvPr/>
        </p:nvSpPr>
        <p:spPr>
          <a:xfrm>
            <a:off x="6095998" y="2743199"/>
            <a:ext cx="4529960" cy="18378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800" b="1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3859649" y="171249"/>
            <a:ext cx="44726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catch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裡面也可以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throw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圓角矩形 17">
            <a:extLst>
              <a:ext uri="{FF2B5EF4-FFF2-40B4-BE49-F238E27FC236}">
                <a16:creationId xmlns:a16="http://schemas.microsoft.com/office/drawing/2014/main" id="{4687954B-245A-1A40-AA13-6EF91355C8E9}"/>
              </a:ext>
            </a:extLst>
          </p:cNvPr>
          <p:cNvSpPr/>
          <p:nvPr/>
        </p:nvSpPr>
        <p:spPr>
          <a:xfrm>
            <a:off x="1584959" y="1202483"/>
            <a:ext cx="3996031" cy="5289178"/>
          </a:xfrm>
          <a:prstGeom prst="round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b="1" dirty="0">
                <a:latin typeface="Helvetica" pitchFamily="2" charset="0"/>
              </a:rPr>
              <a:t>try{</a:t>
            </a:r>
          </a:p>
          <a:p>
            <a:r>
              <a:rPr lang="en-US" altLang="zh-TW" sz="2400" b="1" dirty="0">
                <a:latin typeface="Helvetica" pitchFamily="2" charset="0"/>
              </a:rPr>
              <a:t>    try {</a:t>
            </a:r>
          </a:p>
          <a:p>
            <a:r>
              <a:rPr lang="zh-TW" altLang="en-US" sz="2400" b="1" dirty="0">
                <a:latin typeface="Helvetica" pitchFamily="2" charset="0"/>
              </a:rPr>
              <a:t>        程式碼</a:t>
            </a:r>
            <a:r>
              <a:rPr lang="en-US" altLang="zh-TW" sz="2400" b="1" dirty="0">
                <a:latin typeface="Helvetica" pitchFamily="2" charset="0"/>
              </a:rPr>
              <a:t>...</a:t>
            </a:r>
          </a:p>
          <a:p>
            <a:r>
              <a:rPr lang="zh-TW" altLang="en-US" sz="2400" b="1" dirty="0">
                <a:latin typeface="Helvetica" pitchFamily="2" charset="0"/>
              </a:rPr>
              <a:t>        </a:t>
            </a:r>
            <a:r>
              <a:rPr lang="en-US" altLang="zh-TW" sz="2400" b="1" dirty="0">
                <a:latin typeface="Helvetica" pitchFamily="2" charset="0"/>
              </a:rPr>
              <a:t>throw </a:t>
            </a:r>
            <a:r>
              <a:rPr lang="en-US" altLang="zh-TW" sz="2400" b="1" dirty="0">
                <a:solidFill>
                  <a:srgbClr val="FF0000"/>
                </a:solidFill>
                <a:latin typeface="Helvetica" pitchFamily="2" charset="0"/>
              </a:rPr>
              <a:t>Error</a:t>
            </a:r>
            <a:r>
              <a:rPr lang="en-US" altLang="zh-TW" sz="2400" b="1" dirty="0">
                <a:latin typeface="Helvetica" pitchFamily="2" charset="0"/>
              </a:rPr>
              <a:t>;</a:t>
            </a:r>
          </a:p>
          <a:p>
            <a:r>
              <a:rPr lang="en-US" altLang="zh-TW" sz="2400" b="1" dirty="0">
                <a:latin typeface="Helvetica" pitchFamily="2" charset="0"/>
              </a:rPr>
              <a:t>    }</a:t>
            </a:r>
          </a:p>
          <a:p>
            <a:r>
              <a:rPr lang="en-US" altLang="zh-TW" sz="2400" b="1" dirty="0">
                <a:latin typeface="Helvetica" pitchFamily="2" charset="0"/>
              </a:rPr>
              <a:t>    catch( Exception e) { </a:t>
            </a:r>
          </a:p>
          <a:p>
            <a:r>
              <a:rPr lang="zh-TW" altLang="en-US" sz="2400" b="1" dirty="0">
                <a:latin typeface="Helvetica" pitchFamily="2" charset="0"/>
              </a:rPr>
              <a:t>        </a:t>
            </a:r>
            <a:r>
              <a:rPr lang="en-US" altLang="zh-TW" sz="2400" b="1" dirty="0">
                <a:latin typeface="Helvetica" pitchFamily="2" charset="0"/>
              </a:rPr>
              <a:t>throw </a:t>
            </a:r>
            <a:r>
              <a:rPr lang="en-US" altLang="zh-TW" sz="2400" b="1" dirty="0">
                <a:solidFill>
                  <a:srgbClr val="FF0000"/>
                </a:solidFill>
                <a:latin typeface="Helvetica" pitchFamily="2" charset="0"/>
              </a:rPr>
              <a:t>e</a:t>
            </a:r>
            <a:r>
              <a:rPr lang="en-US" altLang="zh-TW" sz="2400" b="1" dirty="0">
                <a:latin typeface="Helvetica" pitchFamily="2" charset="0"/>
              </a:rPr>
              <a:t>;</a:t>
            </a:r>
          </a:p>
          <a:p>
            <a:r>
              <a:rPr lang="en-US" altLang="zh-TW" sz="2400" b="1" dirty="0">
                <a:latin typeface="Helvetica" pitchFamily="2" charset="0"/>
              </a:rPr>
              <a:t>    }</a:t>
            </a:r>
          </a:p>
          <a:p>
            <a:r>
              <a:rPr lang="en-US" altLang="zh-TW" sz="2400" b="1" dirty="0">
                <a:latin typeface="Helvetica" pitchFamily="2" charset="0"/>
              </a:rPr>
              <a:t>}</a:t>
            </a:r>
          </a:p>
          <a:p>
            <a:r>
              <a:rPr lang="en-US" altLang="zh-TW" sz="2400" b="1" dirty="0">
                <a:latin typeface="Helvetica" pitchFamily="2" charset="0"/>
              </a:rPr>
              <a:t>catch ( ....) {</a:t>
            </a:r>
          </a:p>
          <a:p>
            <a:r>
              <a:rPr lang="zh-TW" altLang="en-US" sz="2400" b="1" dirty="0">
                <a:latin typeface="Helvetica" pitchFamily="2" charset="0"/>
              </a:rPr>
              <a:t>        程式碼</a:t>
            </a:r>
            <a:r>
              <a:rPr lang="en-US" altLang="zh-TW" sz="2400" b="1" dirty="0">
                <a:latin typeface="Helvetica" pitchFamily="2" charset="0"/>
              </a:rPr>
              <a:t>...   </a:t>
            </a:r>
          </a:p>
          <a:p>
            <a:r>
              <a:rPr lang="en-US" altLang="zh-TW" sz="2400" b="1" dirty="0">
                <a:latin typeface="Helvetica" pitchFamily="2" charset="0"/>
              </a:rPr>
              <a:t>}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09AC74-C367-F347-8F5C-6E748A63D5AD}"/>
              </a:ext>
            </a:extLst>
          </p:cNvPr>
          <p:cNvSpPr/>
          <p:nvPr/>
        </p:nvSpPr>
        <p:spPr>
          <a:xfrm>
            <a:off x="6611005" y="3004003"/>
            <a:ext cx="3499945" cy="1316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/>
              <a:t>catch 裏頭throw擲出後再給外部的catch</a:t>
            </a:r>
          </a:p>
        </p:txBody>
      </p:sp>
      <p:cxnSp>
        <p:nvCxnSpPr>
          <p:cNvPr id="4" name="直線單箭頭接點 3"/>
          <p:cNvCxnSpPr/>
          <p:nvPr/>
        </p:nvCxnSpPr>
        <p:spPr>
          <a:xfrm flipH="1">
            <a:off x="2852524" y="3138985"/>
            <a:ext cx="1007126" cy="2729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2501361" y="4308111"/>
            <a:ext cx="1007126" cy="6050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663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591420" y="181759"/>
            <a:ext cx="30091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Example Code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F4F7E688-A890-424B-B1B0-0CBF16C993A3}"/>
              </a:ext>
            </a:extLst>
          </p:cNvPr>
          <p:cNvSpPr/>
          <p:nvPr/>
        </p:nvSpPr>
        <p:spPr>
          <a:xfrm>
            <a:off x="2112579" y="2285299"/>
            <a:ext cx="7935311" cy="3169570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2B3B73-9F2E-F249-AB67-127CC2356FBB}"/>
              </a:ext>
            </a:extLst>
          </p:cNvPr>
          <p:cNvSpPr/>
          <p:nvPr/>
        </p:nvSpPr>
        <p:spPr>
          <a:xfrm>
            <a:off x="5261824" y="1971139"/>
            <a:ext cx="1969293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190D88-4D43-774E-A0D7-03096DA612CC}"/>
              </a:ext>
            </a:extLst>
          </p:cNvPr>
          <p:cNvSpPr/>
          <p:nvPr/>
        </p:nvSpPr>
        <p:spPr>
          <a:xfrm>
            <a:off x="2817828" y="2495685"/>
            <a:ext cx="70918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Input: Radius</a:t>
            </a: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Output: The area of this circle</a:t>
            </a:r>
          </a:p>
          <a:p>
            <a:pPr>
              <a:lnSpc>
                <a:spcPct val="150000"/>
              </a:lnSpc>
            </a:pPr>
            <a:r>
              <a:rPr lang="zh-TW" altLang="en-US" sz="28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Notice: The exception of input string or char should be handled. (Use try/catch)</a:t>
            </a:r>
          </a:p>
        </p:txBody>
      </p:sp>
    </p:spTree>
    <p:extLst>
      <p:ext uri="{BB962C8B-B14F-4D97-AF65-F5344CB8AC3E}">
        <p14:creationId xmlns:p14="http://schemas.microsoft.com/office/powerpoint/2010/main" val="2496123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21919" y="181759"/>
            <a:ext cx="2105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Practice 2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9F1629A1-041E-BE4E-8D6E-75B4EF5529AB}"/>
              </a:ext>
            </a:extLst>
          </p:cNvPr>
          <p:cNvSpPr/>
          <p:nvPr/>
        </p:nvSpPr>
        <p:spPr>
          <a:xfrm>
            <a:off x="3536825" y="2285299"/>
            <a:ext cx="5275250" cy="2559970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891E44-3AE1-3F44-ACD2-130D9973655A}"/>
              </a:ext>
            </a:extLst>
          </p:cNvPr>
          <p:cNvSpPr/>
          <p:nvPr/>
        </p:nvSpPr>
        <p:spPr>
          <a:xfrm>
            <a:off x="5191871" y="1994929"/>
            <a:ext cx="1965158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5C08E2-B42D-1041-9C7D-0300415258AF}"/>
              </a:ext>
            </a:extLst>
          </p:cNvPr>
          <p:cNvSpPr/>
          <p:nvPr/>
        </p:nvSpPr>
        <p:spPr>
          <a:xfrm>
            <a:off x="4285737" y="2641260"/>
            <a:ext cx="38194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Input: 2 float a, b</a:t>
            </a: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Output: a/b</a:t>
            </a:r>
          </a:p>
          <a:p>
            <a:pPr>
              <a:lnSpc>
                <a:spcPct val="150000"/>
              </a:lnSpc>
            </a:pPr>
            <a:r>
              <a:rPr lang="zh-TW" altLang="en-US" sz="28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Notice: b might be 0</a:t>
            </a:r>
          </a:p>
        </p:txBody>
      </p:sp>
    </p:spTree>
    <p:extLst>
      <p:ext uri="{BB962C8B-B14F-4D97-AF65-F5344CB8AC3E}">
        <p14:creationId xmlns:p14="http://schemas.microsoft.com/office/powerpoint/2010/main" val="304211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54808311-E07F-054A-8C90-E9AF00715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" y="-1"/>
            <a:ext cx="12192001" cy="685800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06B4CD5-1FC1-0948-A8B0-05E00D788709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B873D4-5593-B042-8EAB-A5B45106F11D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A4DBFAC9-33D2-C14F-9161-B3817D710065}"/>
              </a:ext>
            </a:extLst>
          </p:cNvPr>
          <p:cNvSpPr/>
          <p:nvPr/>
        </p:nvSpPr>
        <p:spPr>
          <a:xfrm>
            <a:off x="3125287" y="2914078"/>
            <a:ext cx="5941419" cy="1029842"/>
          </a:xfrm>
          <a:prstGeom prst="roundRect">
            <a:avLst/>
          </a:prstGeom>
          <a:solidFill>
            <a:schemeClr val="bg1">
              <a:alpha val="82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DA5B88-5B1A-1440-B106-FB2694682719}"/>
              </a:ext>
            </a:extLst>
          </p:cNvPr>
          <p:cNvSpPr/>
          <p:nvPr/>
        </p:nvSpPr>
        <p:spPr>
          <a:xfrm>
            <a:off x="3233673" y="3080570"/>
            <a:ext cx="5724645" cy="700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如何處理讓程式終止的例外</a:t>
            </a:r>
          </a:p>
        </p:txBody>
      </p:sp>
    </p:spTree>
    <p:extLst>
      <p:ext uri="{BB962C8B-B14F-4D97-AF65-F5344CB8AC3E}">
        <p14:creationId xmlns:p14="http://schemas.microsoft.com/office/powerpoint/2010/main" val="248521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圓角矩形 22">
            <a:extLst>
              <a:ext uri="{FF2B5EF4-FFF2-40B4-BE49-F238E27FC236}">
                <a16:creationId xmlns:a16="http://schemas.microsoft.com/office/drawing/2014/main" id="{4491F8A0-24C9-0840-9E99-2B55DF6FBFDE}"/>
              </a:ext>
            </a:extLst>
          </p:cNvPr>
          <p:cNvSpPr/>
          <p:nvPr/>
        </p:nvSpPr>
        <p:spPr>
          <a:xfrm>
            <a:off x="2852524" y="1403069"/>
            <a:ext cx="6486950" cy="2190509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rgbClr val="94494E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474401" y="134357"/>
            <a:ext cx="3243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例外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(Exception)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A9C5C863-D253-4746-B2FA-A2EDD272CB73}"/>
              </a:ext>
            </a:extLst>
          </p:cNvPr>
          <p:cNvSpPr/>
          <p:nvPr/>
        </p:nvSpPr>
        <p:spPr>
          <a:xfrm>
            <a:off x="5447372" y="1103628"/>
            <a:ext cx="1292772" cy="58931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B5FB52-3B37-D447-9F2A-C7E1CD68966E}"/>
              </a:ext>
            </a:extLst>
          </p:cNvPr>
          <p:cNvSpPr/>
          <p:nvPr/>
        </p:nvSpPr>
        <p:spPr>
          <a:xfrm>
            <a:off x="5693644" y="116745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例外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CC41149-4BBD-D54F-9FBB-CE1A0873DF0E}"/>
              </a:ext>
            </a:extLst>
          </p:cNvPr>
          <p:cNvSpPr/>
          <p:nvPr/>
        </p:nvSpPr>
        <p:spPr>
          <a:xfrm>
            <a:off x="3244327" y="1718485"/>
            <a:ext cx="5698852" cy="168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程式接收到無法處理的輸入而發生異常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程式運算中出錯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程式執行中直接關閉</a:t>
            </a:r>
          </a:p>
        </p:txBody>
      </p:sp>
      <p:sp>
        <p:nvSpPr>
          <p:cNvPr id="24" name="圓角矩形 23">
            <a:extLst>
              <a:ext uri="{FF2B5EF4-FFF2-40B4-BE49-F238E27FC236}">
                <a16:creationId xmlns:a16="http://schemas.microsoft.com/office/drawing/2014/main" id="{64478967-B657-0C4B-8C35-7D38B0DB534A}"/>
              </a:ext>
            </a:extLst>
          </p:cNvPr>
          <p:cNvSpPr/>
          <p:nvPr/>
        </p:nvSpPr>
        <p:spPr>
          <a:xfrm>
            <a:off x="2852525" y="3989575"/>
            <a:ext cx="6486950" cy="2684496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/>
          </a:p>
        </p:txBody>
      </p:sp>
      <p:sp>
        <p:nvSpPr>
          <p:cNvPr id="25" name="圓角矩形 24">
            <a:extLst>
              <a:ext uri="{FF2B5EF4-FFF2-40B4-BE49-F238E27FC236}">
                <a16:creationId xmlns:a16="http://schemas.microsoft.com/office/drawing/2014/main" id="{A2DAFA3A-1F59-FA43-A758-51BCCB1E5699}"/>
              </a:ext>
            </a:extLst>
          </p:cNvPr>
          <p:cNvSpPr/>
          <p:nvPr/>
        </p:nvSpPr>
        <p:spPr>
          <a:xfrm>
            <a:off x="5340796" y="3690801"/>
            <a:ext cx="1505914" cy="58931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F6692E5-BF5F-0745-BA2D-B2ADB657E453}"/>
              </a:ext>
            </a:extLst>
          </p:cNvPr>
          <p:cNvSpPr/>
          <p:nvPr/>
        </p:nvSpPr>
        <p:spPr>
          <a:xfrm>
            <a:off x="5385867" y="37546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例外處理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0ECB479-8129-5B4D-9800-89D1DAA7FE1C}"/>
              </a:ext>
            </a:extLst>
          </p:cNvPr>
          <p:cNvSpPr/>
          <p:nvPr/>
        </p:nvSpPr>
        <p:spPr>
          <a:xfrm>
            <a:off x="3244327" y="4280114"/>
            <a:ext cx="5960735" cy="2240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解決例外情形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讓程式可以繼續執行工作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避免程式直接關閉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擲出相對應的錯誤碼通知使用者或開發者</a:t>
            </a:r>
          </a:p>
        </p:txBody>
      </p:sp>
    </p:spTree>
    <p:extLst>
      <p:ext uri="{BB962C8B-B14F-4D97-AF65-F5344CB8AC3E}">
        <p14:creationId xmlns:p14="http://schemas.microsoft.com/office/powerpoint/2010/main" val="84731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5" y="-22405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029040" y="144867"/>
            <a:ext cx="21339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Exception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7B0D0E6-BCC2-C342-891D-96F6448F3F0F}"/>
              </a:ext>
            </a:extLst>
          </p:cNvPr>
          <p:cNvCxnSpPr>
            <a:cxnSpLocks/>
          </p:cNvCxnSpPr>
          <p:nvPr/>
        </p:nvCxnSpPr>
        <p:spPr>
          <a:xfrm>
            <a:off x="4004441" y="2336616"/>
            <a:ext cx="3825766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E74473D-33D7-0943-99D2-BBB0DF5C2C3A}"/>
              </a:ext>
            </a:extLst>
          </p:cNvPr>
          <p:cNvSpPr/>
          <p:nvPr/>
        </p:nvSpPr>
        <p:spPr>
          <a:xfrm>
            <a:off x="3924579" y="1736167"/>
            <a:ext cx="13500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highlight>
                  <a:srgbClr val="F7CAD1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Failure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E49E6C8-E158-EE4B-8341-D24EB227AAC7}"/>
              </a:ext>
            </a:extLst>
          </p:cNvPr>
          <p:cNvSpPr/>
          <p:nvPr/>
        </p:nvSpPr>
        <p:spPr>
          <a:xfrm>
            <a:off x="3924579" y="2412341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未如預期正常執行程式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97159E1-8165-C04C-A56F-26CA7EDCEC38}"/>
              </a:ext>
            </a:extLst>
          </p:cNvPr>
          <p:cNvCxnSpPr>
            <a:cxnSpLocks/>
          </p:cNvCxnSpPr>
          <p:nvPr/>
        </p:nvCxnSpPr>
        <p:spPr>
          <a:xfrm>
            <a:off x="4004441" y="3768749"/>
            <a:ext cx="3825766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7EB4D0D5-051B-FE46-9B48-9233C0210D8F}"/>
              </a:ext>
            </a:extLst>
          </p:cNvPr>
          <p:cNvSpPr/>
          <p:nvPr/>
        </p:nvSpPr>
        <p:spPr>
          <a:xfrm>
            <a:off x="3924579" y="3168300"/>
            <a:ext cx="3578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highlight>
                  <a:srgbClr val="F7CAD1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Result classification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1232A0E-F4CC-D04B-B70E-4DF7C2C1AC3A}"/>
              </a:ext>
            </a:extLst>
          </p:cNvPr>
          <p:cNvSpPr/>
          <p:nvPr/>
        </p:nvSpPr>
        <p:spPr>
          <a:xfrm>
            <a:off x="3924579" y="3844474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區分發生何種情形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9659C62-01B8-0540-8FA5-9A02E8005DDF}"/>
              </a:ext>
            </a:extLst>
          </p:cNvPr>
          <p:cNvCxnSpPr>
            <a:cxnSpLocks/>
          </p:cNvCxnSpPr>
          <p:nvPr/>
        </p:nvCxnSpPr>
        <p:spPr>
          <a:xfrm>
            <a:off x="4004441" y="5200882"/>
            <a:ext cx="3825766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8793461F-3CAD-984A-99BB-3FF3BA11B874}"/>
              </a:ext>
            </a:extLst>
          </p:cNvPr>
          <p:cNvSpPr/>
          <p:nvPr/>
        </p:nvSpPr>
        <p:spPr>
          <a:xfrm>
            <a:off x="3924579" y="4600433"/>
            <a:ext cx="21611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highlight>
                  <a:srgbClr val="F7CAD1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Monitoring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2855C4E-96EB-4C48-AB9B-08B25824B986}"/>
              </a:ext>
            </a:extLst>
          </p:cNvPr>
          <p:cNvSpPr/>
          <p:nvPr/>
        </p:nvSpPr>
        <p:spPr>
          <a:xfrm>
            <a:off x="3924579" y="5276607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通知外部或呼叫者發生錯誤</a:t>
            </a:r>
          </a:p>
        </p:txBody>
      </p:sp>
    </p:spTree>
    <p:extLst>
      <p:ext uri="{BB962C8B-B14F-4D97-AF65-F5344CB8AC3E}">
        <p14:creationId xmlns:p14="http://schemas.microsoft.com/office/powerpoint/2010/main" val="289304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029040" y="144867"/>
            <a:ext cx="21339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Exception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2EFF0529-C84B-BB4C-8E5C-DFAC0569A86E}"/>
              </a:ext>
            </a:extLst>
          </p:cNvPr>
          <p:cNvSpPr>
            <a:spLocks noGrp="1"/>
          </p:cNvSpPr>
          <p:nvPr/>
        </p:nvSpPr>
        <p:spPr>
          <a:xfrm>
            <a:off x="4855059" y="1466097"/>
            <a:ext cx="2481880" cy="502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Adobe 繁黑體 Std B"/>
                <a:cs typeface="+mj-cs"/>
              </a:defRPr>
            </a:lvl1pPr>
          </a:lstStyle>
          <a:p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有這種用法</a:t>
            </a:r>
          </a:p>
        </p:txBody>
      </p:sp>
      <p:sp>
        <p:nvSpPr>
          <p:cNvPr id="17" name="圓角矩形 16">
            <a:extLst>
              <a:ext uri="{FF2B5EF4-FFF2-40B4-BE49-F238E27FC236}">
                <a16:creationId xmlns:a16="http://schemas.microsoft.com/office/drawing/2014/main" id="{63E3180F-8D99-9945-A71F-9AAD411386B4}"/>
              </a:ext>
            </a:extLst>
          </p:cNvPr>
          <p:cNvSpPr/>
          <p:nvPr/>
        </p:nvSpPr>
        <p:spPr>
          <a:xfrm>
            <a:off x="2355631" y="2312093"/>
            <a:ext cx="8084906" cy="3097138"/>
          </a:xfrm>
          <a:prstGeom prst="round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zh-TW" altLang="en-US" sz="28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</a:t>
            </a:r>
            <a:r>
              <a:rPr lang="en-US" altLang="zh-TW" sz="28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int a;</a:t>
            </a:r>
          </a:p>
          <a:p>
            <a:r>
              <a:rPr lang="en-US" altLang="zh-TW" sz="28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cout &lt;&lt; "Please enter an integer" &lt;&lt; endl;</a:t>
            </a:r>
          </a:p>
          <a:p>
            <a:r>
              <a:rPr lang="en-US" altLang="zh-TW" sz="28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if(</a:t>
            </a:r>
            <a:r>
              <a:rPr lang="en-US" altLang="zh-TW" sz="2800" b="1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cin &gt;&gt; a</a:t>
            </a:r>
            <a:r>
              <a:rPr lang="en-US" altLang="zh-TW" sz="28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)</a:t>
            </a:r>
          </a:p>
          <a:p>
            <a:r>
              <a:rPr lang="en-US" altLang="zh-TW" sz="28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 cout &lt;&lt; "cin succeed!" &lt;&lt; endl;</a:t>
            </a:r>
          </a:p>
          <a:p>
            <a:r>
              <a:rPr lang="en-US" altLang="zh-TW" sz="28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else</a:t>
            </a:r>
          </a:p>
          <a:p>
            <a:r>
              <a:rPr lang="en-US" altLang="zh-TW" sz="28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 </a:t>
            </a:r>
            <a:r>
              <a:rPr lang="en-US" altLang="zh-TW" sz="2800" b="1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cerr</a:t>
            </a:r>
            <a:r>
              <a:rPr lang="en-US" altLang="zh-TW" sz="28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&lt;&lt; "cin failed" &lt;&lt; endl;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4E11B48-6190-B141-9973-11920CBEE432}"/>
              </a:ext>
            </a:extLst>
          </p:cNvPr>
          <p:cNvSpPr/>
          <p:nvPr/>
        </p:nvSpPr>
        <p:spPr>
          <a:xfrm>
            <a:off x="2750404" y="5826924"/>
            <a:ext cx="66911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通常每個語法都會回傳boolean表達狀態</a:t>
            </a:r>
          </a:p>
        </p:txBody>
      </p:sp>
    </p:spTree>
    <p:extLst>
      <p:ext uri="{BB962C8B-B14F-4D97-AF65-F5344CB8AC3E}">
        <p14:creationId xmlns:p14="http://schemas.microsoft.com/office/powerpoint/2010/main" val="240905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202E2EA-8EE7-1440-80F2-9DEA53DC74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620"/>
            <a:ext cx="12192001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7B2624C-F86C-8342-8785-FB58CB6630A7}"/>
              </a:ext>
            </a:extLst>
          </p:cNvPr>
          <p:cNvSpPr/>
          <p:nvPr/>
        </p:nvSpPr>
        <p:spPr>
          <a:xfrm>
            <a:off x="0" y="7620"/>
            <a:ext cx="12192001" cy="6858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B777AB48-CDD4-DA4F-81FF-C179BE98E114}"/>
              </a:ext>
            </a:extLst>
          </p:cNvPr>
          <p:cNvSpPr/>
          <p:nvPr/>
        </p:nvSpPr>
        <p:spPr>
          <a:xfrm>
            <a:off x="3323164" y="2914357"/>
            <a:ext cx="5545671" cy="1044525"/>
          </a:xfrm>
          <a:prstGeom prst="roundRect">
            <a:avLst/>
          </a:prstGeom>
          <a:solidFill>
            <a:schemeClr val="tx1">
              <a:alpha val="69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C43AE2-7DFC-B245-AFC1-7DEEAFE9EFE7}"/>
              </a:ext>
            </a:extLst>
          </p:cNvPr>
          <p:cNvSpPr txBox="1"/>
          <p:nvPr/>
        </p:nvSpPr>
        <p:spPr>
          <a:xfrm>
            <a:off x="3756658" y="3105834"/>
            <a:ext cx="467868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輸出錯誤</a:t>
            </a:r>
            <a:endParaRPr kumimoji="1" lang="zh-TW" altLang="en-US" sz="36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D31CCF-C437-EE49-A63E-F45518DB779C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F78B46-5C22-0E4D-9D12-ED6DBDB5A22E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</p:spTree>
    <p:extLst>
      <p:ext uri="{BB962C8B-B14F-4D97-AF65-F5344CB8AC3E}">
        <p14:creationId xmlns:p14="http://schemas.microsoft.com/office/powerpoint/2010/main" val="311729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029040" y="144867"/>
            <a:ext cx="21339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Exception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7B0D0E6-BCC2-C342-891D-96F6448F3F0F}"/>
              </a:ext>
            </a:extLst>
          </p:cNvPr>
          <p:cNvCxnSpPr>
            <a:cxnSpLocks/>
          </p:cNvCxnSpPr>
          <p:nvPr/>
        </p:nvCxnSpPr>
        <p:spPr>
          <a:xfrm>
            <a:off x="3394843" y="2336616"/>
            <a:ext cx="3825766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E74473D-33D7-0943-99D2-BBB0DF5C2C3A}"/>
              </a:ext>
            </a:extLst>
          </p:cNvPr>
          <p:cNvSpPr/>
          <p:nvPr/>
        </p:nvSpPr>
        <p:spPr>
          <a:xfrm>
            <a:off x="3314981" y="1757187"/>
            <a:ext cx="10182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err="1">
                <a:highlight>
                  <a:srgbClr val="F7CAD1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Cout</a:t>
            </a:r>
            <a:endParaRPr lang="zh-TW" altLang="en-US" sz="2800" b="1" dirty="0">
              <a:highlight>
                <a:srgbClr val="F7CAD1"/>
              </a:highligh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97159E1-8165-C04C-A56F-26CA7EDCEC38}"/>
              </a:ext>
            </a:extLst>
          </p:cNvPr>
          <p:cNvCxnSpPr>
            <a:cxnSpLocks/>
          </p:cNvCxnSpPr>
          <p:nvPr/>
        </p:nvCxnSpPr>
        <p:spPr>
          <a:xfrm>
            <a:off x="3394843" y="3768749"/>
            <a:ext cx="3825766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7EB4D0D5-051B-FE46-9B48-9233C0210D8F}"/>
              </a:ext>
            </a:extLst>
          </p:cNvPr>
          <p:cNvSpPr/>
          <p:nvPr/>
        </p:nvSpPr>
        <p:spPr>
          <a:xfrm>
            <a:off x="3314981" y="3189320"/>
            <a:ext cx="9124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err="1">
                <a:highlight>
                  <a:srgbClr val="F7CAD1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Cerr</a:t>
            </a:r>
            <a:endParaRPr lang="zh-TW" altLang="en-US" sz="2800" b="1" dirty="0">
              <a:highlight>
                <a:srgbClr val="F7CAD1"/>
              </a:highligh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1232A0E-F4CC-D04B-B70E-4DF7C2C1AC3A}"/>
              </a:ext>
            </a:extLst>
          </p:cNvPr>
          <p:cNvSpPr/>
          <p:nvPr/>
        </p:nvSpPr>
        <p:spPr>
          <a:xfrm>
            <a:off x="3314981" y="3844474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不經過緩衝直接輸出，用於錯誤輸出</a:t>
            </a:r>
            <a:endParaRPr lang="en-US" altLang="zh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9659C62-01B8-0540-8FA5-9A02E8005DDF}"/>
              </a:ext>
            </a:extLst>
          </p:cNvPr>
          <p:cNvCxnSpPr>
            <a:cxnSpLocks/>
          </p:cNvCxnSpPr>
          <p:nvPr/>
        </p:nvCxnSpPr>
        <p:spPr>
          <a:xfrm>
            <a:off x="3394843" y="5200882"/>
            <a:ext cx="3825766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8793461F-3CAD-984A-99BB-3FF3BA11B874}"/>
              </a:ext>
            </a:extLst>
          </p:cNvPr>
          <p:cNvSpPr/>
          <p:nvPr/>
        </p:nvSpPr>
        <p:spPr>
          <a:xfrm>
            <a:off x="3314981" y="4621453"/>
            <a:ext cx="9877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highlight>
                  <a:srgbClr val="F7CAD1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Clog</a:t>
            </a:r>
            <a:endParaRPr lang="zh-TW" altLang="en-US" sz="2800" b="1" dirty="0">
              <a:highlight>
                <a:srgbClr val="F7CAD1"/>
              </a:highligh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2855C4E-96EB-4C48-AB9B-08B25824B986}"/>
              </a:ext>
            </a:extLst>
          </p:cNvPr>
          <p:cNvSpPr/>
          <p:nvPr/>
        </p:nvSpPr>
        <p:spPr>
          <a:xfrm>
            <a:off x="3314981" y="5276607"/>
            <a:ext cx="7007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不經過緩衝直接輸出，用於紀錄事件的輸出</a:t>
            </a:r>
            <a:endParaRPr lang="en-US" altLang="zh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68A8924-76EB-0A4E-B7B9-D21F159BA5A3}"/>
              </a:ext>
            </a:extLst>
          </p:cNvPr>
          <p:cNvSpPr/>
          <p:nvPr/>
        </p:nvSpPr>
        <p:spPr>
          <a:xfrm>
            <a:off x="3314981" y="2407879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經過緩衝後輸出，用於一般輸出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316EC2-2EE2-0645-BA30-284BBA32D2E0}"/>
              </a:ext>
            </a:extLst>
          </p:cNvPr>
          <p:cNvSpPr/>
          <p:nvPr/>
        </p:nvSpPr>
        <p:spPr>
          <a:xfrm>
            <a:off x="4459050" y="1039238"/>
            <a:ext cx="36416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習慣用</a:t>
            </a:r>
            <a:r>
              <a:rPr lang="zh-TW" altLang="en-US" sz="28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cerr</a:t>
            </a:r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取代</a:t>
            </a:r>
            <a:r>
              <a:rPr lang="zh-TW" altLang="en-US" sz="28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cout</a:t>
            </a:r>
          </a:p>
        </p:txBody>
      </p:sp>
    </p:spTree>
    <p:extLst>
      <p:ext uri="{BB962C8B-B14F-4D97-AF65-F5344CB8AC3E}">
        <p14:creationId xmlns:p14="http://schemas.microsoft.com/office/powerpoint/2010/main" val="391285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744199" y="175478"/>
            <a:ext cx="30091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Example Code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B5F30AF4-C598-0746-B074-E0AC949C4E1E}"/>
              </a:ext>
            </a:extLst>
          </p:cNvPr>
          <p:cNvSpPr/>
          <p:nvPr/>
        </p:nvSpPr>
        <p:spPr>
          <a:xfrm>
            <a:off x="2550089" y="1635872"/>
            <a:ext cx="7091815" cy="3041232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2BB121-BE04-3145-A79D-E75D4C6C02CE}"/>
              </a:ext>
            </a:extLst>
          </p:cNvPr>
          <p:cNvSpPr/>
          <p:nvPr/>
        </p:nvSpPr>
        <p:spPr>
          <a:xfrm>
            <a:off x="5179666" y="1360223"/>
            <a:ext cx="1832659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3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190C27-B0C1-5D4C-BD5A-A30BF56B824A}"/>
              </a:ext>
            </a:extLst>
          </p:cNvPr>
          <p:cNvSpPr/>
          <p:nvPr/>
        </p:nvSpPr>
        <p:spPr>
          <a:xfrm>
            <a:off x="3349930" y="1897482"/>
            <a:ext cx="59757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Input: Radius</a:t>
            </a: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Output: The area of this circle</a:t>
            </a:r>
          </a:p>
          <a:p>
            <a:pPr>
              <a:lnSpc>
                <a:spcPct val="150000"/>
              </a:lnSpc>
            </a:pPr>
            <a:r>
              <a:rPr lang="zh-TW" altLang="en-US" sz="28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Notice: The exception of input string or char should be handled.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3E4DD3D-BA80-5848-82EE-C40175409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374" y="5066866"/>
            <a:ext cx="3566770" cy="88707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BD4AE16-020A-9149-B935-0616ECD6F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781" y="5066866"/>
            <a:ext cx="3394756" cy="8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043464" y="205373"/>
            <a:ext cx="2105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Practice 1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B5F30AF4-C598-0746-B074-E0AC949C4E1E}"/>
              </a:ext>
            </a:extLst>
          </p:cNvPr>
          <p:cNvSpPr/>
          <p:nvPr/>
        </p:nvSpPr>
        <p:spPr>
          <a:xfrm>
            <a:off x="1912878" y="1804037"/>
            <a:ext cx="8366233" cy="2988317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2BB121-BE04-3145-A79D-E75D4C6C02CE}"/>
              </a:ext>
            </a:extLst>
          </p:cNvPr>
          <p:cNvSpPr/>
          <p:nvPr/>
        </p:nvSpPr>
        <p:spPr>
          <a:xfrm>
            <a:off x="5261824" y="1542427"/>
            <a:ext cx="1886703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32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FFC47F-2A2E-274A-AB45-213D4B237CFE}"/>
              </a:ext>
            </a:extLst>
          </p:cNvPr>
          <p:cNvSpPr/>
          <p:nvPr/>
        </p:nvSpPr>
        <p:spPr>
          <a:xfrm>
            <a:off x="2579608" y="2081063"/>
            <a:ext cx="70327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Input: Width and height of a rectangle</a:t>
            </a: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Output: The area of this rectangle</a:t>
            </a:r>
          </a:p>
          <a:p>
            <a:pPr>
              <a:lnSpc>
                <a:spcPct val="150000"/>
              </a:lnSpc>
            </a:pPr>
            <a:r>
              <a:rPr lang="zh-TW" altLang="en-US" sz="28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Notice: The exception of input string or char should be handled.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C158973A-E74B-0443-BA78-3BD12F1B5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264" y="5232768"/>
            <a:ext cx="3803885" cy="80238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7E50EC8B-61C4-E54A-ACC4-3DD5FCAB4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848" y="5226068"/>
            <a:ext cx="3816424" cy="80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0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9945</TotalTime>
  <Words>1453</Words>
  <Application>Microsoft Office PowerPoint</Application>
  <PresentationFormat>寬螢幕</PresentationFormat>
  <Paragraphs>226</Paragraphs>
  <Slides>16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6" baseType="lpstr">
      <vt:lpstr>Adobe 繁黑體 Std B</vt:lpstr>
      <vt:lpstr>Microsoft JhengHei</vt:lpstr>
      <vt:lpstr>新細明體</vt:lpstr>
      <vt:lpstr>Arial</vt:lpstr>
      <vt:lpstr>Calibri</vt:lpstr>
      <vt:lpstr>Calibri Light</vt:lpstr>
      <vt:lpstr>Consolas</vt:lpstr>
      <vt:lpstr>Helvetica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lkm543@gmail.com</dc:creator>
  <cp:lastModifiedBy>lkm543</cp:lastModifiedBy>
  <cp:revision>100</cp:revision>
  <dcterms:created xsi:type="dcterms:W3CDTF">2019-10-27T07:58:56Z</dcterms:created>
  <dcterms:modified xsi:type="dcterms:W3CDTF">2019-12-09T15:44:57Z</dcterms:modified>
</cp:coreProperties>
</file>