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87" r:id="rId3"/>
    <p:sldId id="435" r:id="rId4"/>
    <p:sldId id="436" r:id="rId5"/>
    <p:sldId id="437" r:id="rId6"/>
    <p:sldId id="258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303" r:id="rId15"/>
    <p:sldId id="445" r:id="rId16"/>
    <p:sldId id="446" r:id="rId17"/>
    <p:sldId id="447" r:id="rId18"/>
    <p:sldId id="448" r:id="rId19"/>
    <p:sldId id="450" r:id="rId20"/>
    <p:sldId id="449" r:id="rId21"/>
    <p:sldId id="451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94E"/>
    <a:srgbClr val="255586"/>
    <a:srgbClr val="FFAEB4"/>
    <a:srgbClr val="2E9B91"/>
    <a:srgbClr val="D35E78"/>
    <a:srgbClr val="D3712B"/>
    <a:srgbClr val="C46169"/>
    <a:srgbClr val="15304B"/>
    <a:srgbClr val="F08132"/>
    <a:srgbClr val="94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/>
    <p:restoredTop sz="56330" autoAdjust="0"/>
  </p:normalViewPr>
  <p:slideViewPr>
    <p:cSldViewPr snapToGrid="0" snapToObjects="1">
      <p:cViewPr varScale="1">
        <p:scale>
          <a:sx n="65" d="100"/>
          <a:sy n="65" d="100"/>
        </p:scale>
        <p:origin x="23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78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9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8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2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713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78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75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054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&lt;iomanip&gt;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double radian;</a:t>
            </a:r>
          </a:p>
          <a:p>
            <a:r>
              <a:rPr lang="en-US" altLang="zh-TW" dirty="0" smtClean="0"/>
              <a:t>    cout &lt;&lt; "Please enter your radian" &lt;&lt;endl;</a:t>
            </a:r>
          </a:p>
          <a:p>
            <a:r>
              <a:rPr lang="en-US" altLang="zh-TW" dirty="0" smtClean="0"/>
              <a:t>    cin &gt;&gt; radian;</a:t>
            </a:r>
          </a:p>
          <a:p>
            <a:r>
              <a:rPr lang="en-US" altLang="zh-TW" dirty="0" smtClean="0"/>
              <a:t>    cout &lt;&lt; fixed &lt;&lt; setprecision(3) &lt;&lt; "Your degree is " &lt;&lt; radian/3.1415926*180 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640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774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39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cckmit.wikido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控制輸入及輸出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2BFBF90-A87E-8142-AD9C-6F9526213CA0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9924C0-952A-8944-91FD-6B5F89130A1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67A961-6E3A-D646-AC77-BA6698DC9041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1F90A19E-CE61-A348-84BC-80A940DC2989}"/>
              </a:ext>
            </a:extLst>
          </p:cNvPr>
          <p:cNvSpPr/>
          <p:nvPr/>
        </p:nvSpPr>
        <p:spPr>
          <a:xfrm>
            <a:off x="7719104" y="2680537"/>
            <a:ext cx="4073624" cy="113487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#include</a:t>
            </a:r>
            <a:r>
              <a:rPr lang="zh-TW" altLang="en-US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&lt;stdio.h&gt;</a:t>
            </a:r>
          </a:p>
          <a:p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#include &lt;cmath&gt;</a:t>
            </a:r>
            <a:b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printf("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%010.5f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", M_PI);</a:t>
            </a:r>
            <a:endParaRPr lang="en-US" altLang="zh-TW" sz="2000" dirty="0">
              <a:solidFill>
                <a:srgbClr val="000099"/>
              </a:solidFill>
              <a:uFill>
                <a:solidFill>
                  <a:srgbClr val="FF0000"/>
                </a:solidFill>
              </a:u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53DFD62-A149-FF4D-8B12-1762BF63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901" y="4211744"/>
            <a:ext cx="3362029" cy="12520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C9F5B1-F380-1F4B-A035-4E6EB8C80AF6}"/>
              </a:ext>
            </a:extLst>
          </p:cNvPr>
          <p:cNvSpPr/>
          <p:nvPr/>
        </p:nvSpPr>
        <p:spPr>
          <a:xfrm>
            <a:off x="725847" y="1540604"/>
            <a:ext cx="72614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每要印出一次變數，就要用一次</a:t>
            </a: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語言風格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sz="2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2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</a:t>
            </a:r>
            <a:r>
              <a:rPr lang="en-US" altLang="zh-TW" sz="2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%</a:t>
            </a:r>
            <a:r>
              <a:rPr lang="en-US" altLang="zh-TW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</a:t>
            </a:r>
            <a:r>
              <a:rPr lang="en-US" altLang="zh-TW" sz="2000" b="1" dirty="0">
                <a:solidFill>
                  <a:srgbClr val="56A82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flags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][</a:t>
            </a:r>
            <a:r>
              <a:rPr lang="en-US" altLang="zh-TW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width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][.</a:t>
            </a:r>
            <a:r>
              <a:rPr lang="en-US" altLang="zh-TW" sz="20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precision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][</a:t>
            </a: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</a:t>
            </a:r>
            <a:r>
              <a:rPr lang="en-US" altLang="zh-TW" sz="20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specifier</a:t>
            </a: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solidFill>
                  <a:srgbClr val="56A82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flags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→靠左、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→顯示正號、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→用零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補寬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......</a:t>
            </a: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width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：設定輸出寬度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precision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：輸出到小數點後幾位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short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long int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long double</a:t>
            </a: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solidFill>
                  <a:schemeClr val="bg2">
                    <a:lumMod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specifier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：表明用甚麼方法輸出變數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下一頁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8336B0-304F-244B-B72D-980D022432CF}"/>
              </a:ext>
            </a:extLst>
          </p:cNvPr>
          <p:cNvSpPr/>
          <p:nvPr/>
        </p:nvSpPr>
        <p:spPr>
          <a:xfrm>
            <a:off x="7631452" y="1426304"/>
            <a:ext cx="4248928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輸出寬度或位數可用變數操控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printf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("%</a:t>
            </a:r>
            <a:r>
              <a:rPr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*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.</a:t>
            </a:r>
            <a:r>
              <a:rPr lang="en-US" altLang="zh-TW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*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f", </a:t>
            </a:r>
            <a:r>
              <a:rPr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b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, c);</a:t>
            </a:r>
          </a:p>
        </p:txBody>
      </p:sp>
      <p:sp>
        <p:nvSpPr>
          <p:cNvPr id="10" name="不規則四邊形 9">
            <a:extLst>
              <a:ext uri="{FF2B5EF4-FFF2-40B4-BE49-F238E27FC236}">
                <a16:creationId xmlns:a16="http://schemas.microsoft.com/office/drawing/2014/main" id="{867A5FF8-7215-3346-A2B9-C3BB315D0B0F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081AE6-09D9-3E4C-9AA6-65F95F5BCF69}"/>
              </a:ext>
            </a:extLst>
          </p:cNvPr>
          <p:cNvSpPr/>
          <p:nvPr/>
        </p:nvSpPr>
        <p:spPr>
          <a:xfrm>
            <a:off x="4224332" y="106008"/>
            <a:ext cx="374333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C語言的格式化輸出</a:t>
            </a:r>
          </a:p>
        </p:txBody>
      </p:sp>
    </p:spTree>
    <p:extLst>
      <p:ext uri="{BB962C8B-B14F-4D97-AF65-F5344CB8AC3E}">
        <p14:creationId xmlns:p14="http://schemas.microsoft.com/office/powerpoint/2010/main" val="268365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9924C0-952A-8944-91FD-6B5F89130A1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67A961-6E3A-D646-AC77-BA6698DC9041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graphicFrame>
        <p:nvGraphicFramePr>
          <p:cNvPr id="10" name="內容版面配置區 6">
            <a:extLst>
              <a:ext uri="{FF2B5EF4-FFF2-40B4-BE49-F238E27FC236}">
                <a16:creationId xmlns:a16="http://schemas.microsoft.com/office/drawing/2014/main" id="{5038A75B-B81A-BF45-987F-F221C955C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197943"/>
              </p:ext>
            </p:extLst>
          </p:nvPr>
        </p:nvGraphicFramePr>
        <p:xfrm>
          <a:off x="2602172" y="665922"/>
          <a:ext cx="6987656" cy="535064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14647">
                  <a:extLst>
                    <a:ext uri="{9D8B030D-6E8A-4147-A177-3AD203B41FA5}">
                      <a16:colId xmlns:a16="http://schemas.microsoft.com/office/drawing/2014/main" val="93159673"/>
                    </a:ext>
                  </a:extLst>
                </a:gridCol>
                <a:gridCol w="3943790">
                  <a:extLst>
                    <a:ext uri="{9D8B030D-6E8A-4147-A177-3AD203B41FA5}">
                      <a16:colId xmlns:a16="http://schemas.microsoft.com/office/drawing/2014/main" val="1969277172"/>
                    </a:ext>
                  </a:extLst>
                </a:gridCol>
                <a:gridCol w="2329219">
                  <a:extLst>
                    <a:ext uri="{9D8B030D-6E8A-4147-A177-3AD203B41FA5}">
                      <a16:colId xmlns:a16="http://schemas.microsoft.com/office/drawing/2014/main" val="2709047629"/>
                    </a:ext>
                  </a:extLst>
                </a:gridCol>
              </a:tblGrid>
              <a:tr h="314405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符號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說明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範例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370502949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字元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char)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a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4242085826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整數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Decimal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93427258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i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整數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Decimal integer) (</a:t>
                      </a:r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同 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d)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166193029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浮點數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Floating Point)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372.56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682537490"/>
                  </a:ext>
                </a:extLst>
              </a:tr>
              <a:tr h="32016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科學記號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Scientific notation)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3.7256e+2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731639387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E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科學記號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Scientific notation)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3.7256E+2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3266799604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g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取浮點數或科學記號當中短的那個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372.56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771344375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G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取浮點數或科學記號當中短的那個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372.56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341743580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八進位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Octal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735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477189675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字串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String)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429073309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無號數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unsigned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372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900320407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十六進位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Hexadecimal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3fb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131947948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X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十六進位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Hexadecimal integer)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3FB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83778092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p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指標位址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B800:0000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2267939064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n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不列印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, </a:t>
                      </a:r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用來取得目前輸出長度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%n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1846330084"/>
                  </a:ext>
                </a:extLst>
              </a:tr>
              <a:tr h="31440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印出 </a:t>
                      </a:r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 </a:t>
                      </a:r>
                      <a:r>
                        <a:rPr lang="zh-TW" altLang="en-US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符號</a:t>
                      </a:r>
                    </a:p>
                  </a:txBody>
                  <a:tcPr marL="46676" marR="46676" marT="23338" marB="23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%%</a:t>
                      </a:r>
                    </a:p>
                  </a:txBody>
                  <a:tcPr marL="46676" marR="46676" marT="23338" marB="23338" anchor="ctr"/>
                </a:tc>
                <a:extLst>
                  <a:ext uri="{0D108BD9-81ED-4DB2-BD59-A6C34878D82A}">
                    <a16:rowId xmlns:a16="http://schemas.microsoft.com/office/drawing/2014/main" val="4012458974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AC76C0-52BD-3D44-AFD1-7E1C3E531E5C}"/>
              </a:ext>
            </a:extLst>
          </p:cNvPr>
          <p:cNvSpPr txBox="1"/>
          <p:nvPr/>
        </p:nvSpPr>
        <p:spPr>
          <a:xfrm>
            <a:off x="5127465" y="6242447"/>
            <a:ext cx="19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Ref:</a:t>
            </a:r>
            <a:r>
              <a:rPr lang="zh-TW" altLang="en-US" b="1" dirty="0">
                <a:hlinkClick r:id="rId3"/>
              </a:rPr>
              <a:t>陳鍾誠的網站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88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9924C0-952A-8944-91FD-6B5F89130A1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67A961-6E3A-D646-AC77-BA6698DC9041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CFFED11-C891-EE47-82BF-F154FB32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51" y="4129325"/>
            <a:ext cx="7357679" cy="2149971"/>
          </a:xfrm>
          <a:prstGeom prst="rect">
            <a:avLst/>
          </a:prstGeom>
        </p:spPr>
      </p:pic>
      <p:sp>
        <p:nvSpPr>
          <p:cNvPr id="4" name="圓角矩形 3">
            <a:extLst>
              <a:ext uri="{FF2B5EF4-FFF2-40B4-BE49-F238E27FC236}">
                <a16:creationId xmlns:a16="http://schemas.microsoft.com/office/drawing/2014/main" id="{2C772CDF-7B1E-1B44-963C-C6CD4164E0D1}"/>
              </a:ext>
            </a:extLst>
          </p:cNvPr>
          <p:cNvSpPr/>
          <p:nvPr/>
        </p:nvSpPr>
        <p:spPr>
          <a:xfrm>
            <a:off x="2713703" y="1838739"/>
            <a:ext cx="6430297" cy="1886491"/>
          </a:xfrm>
          <a:prstGeom prst="roundRect">
            <a:avLst/>
          </a:prstGeom>
          <a:noFill/>
          <a:ln w="38100">
            <a:solidFill>
              <a:srgbClr val="2555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1DF2A-E794-6542-8C5E-E8AD59066D0E}"/>
              </a:ext>
            </a:extLst>
          </p:cNvPr>
          <p:cNvSpPr/>
          <p:nvPr/>
        </p:nvSpPr>
        <p:spPr>
          <a:xfrm>
            <a:off x="5064512" y="1546351"/>
            <a:ext cx="1728358" cy="584775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/>
          <a:p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20D788-AE50-1140-B64D-BB8E91974451}"/>
              </a:ext>
            </a:extLst>
          </p:cNvPr>
          <p:cNvSpPr/>
          <p:nvPr/>
        </p:nvSpPr>
        <p:spPr>
          <a:xfrm>
            <a:off x="3442910" y="1904821"/>
            <a:ext cx="5306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Input：Radian 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Output：Degree (輸</a:t>
            </a:r>
            <a:r>
              <a:rPr lang="zh-TW" altLang="en-US" sz="2400" dirty="0" smtClean="0"/>
              <a:t>出到小</a:t>
            </a:r>
            <a:r>
              <a:rPr lang="zh-TW" altLang="en-US" sz="2400" dirty="0"/>
              <a:t>數點後三位)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Note：#include &lt;iomanip&gt;</a:t>
            </a:r>
          </a:p>
        </p:txBody>
      </p:sp>
      <p:sp>
        <p:nvSpPr>
          <p:cNvPr id="10" name="不規則四邊形 9">
            <a:extLst>
              <a:ext uri="{FF2B5EF4-FFF2-40B4-BE49-F238E27FC236}">
                <a16:creationId xmlns:a16="http://schemas.microsoft.com/office/drawing/2014/main" id="{8C2C9242-75C0-A949-9547-CF66FD488FA1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12493-1A73-FC49-9E2F-C3B02D2CC27F}"/>
              </a:ext>
            </a:extLst>
          </p:cNvPr>
          <p:cNvSpPr/>
          <p:nvPr/>
        </p:nvSpPr>
        <p:spPr>
          <a:xfrm>
            <a:off x="5217392" y="106008"/>
            <a:ext cx="1757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40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9924C0-952A-8944-91FD-6B5F89130A1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67A961-6E3A-D646-AC77-BA6698DC9041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10" name="Picture 2" descr="https://upload.wikimedia.org/wikipedia/commons/thumb/3/3d/Radian_cropped_color.svg/2000px-Radian_cropped_color.svg.png">
            <a:extLst>
              <a:ext uri="{FF2B5EF4-FFF2-40B4-BE49-F238E27FC236}">
                <a16:creationId xmlns:a16="http://schemas.microsoft.com/office/drawing/2014/main" id="{36964381-1689-2D49-BAB4-CB94B26C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733" y="1391478"/>
            <a:ext cx="4738534" cy="4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不規則四邊形 6">
            <a:extLst>
              <a:ext uri="{FF2B5EF4-FFF2-40B4-BE49-F238E27FC236}">
                <a16:creationId xmlns:a16="http://schemas.microsoft.com/office/drawing/2014/main" id="{8A75EE34-772D-2A4F-94C2-BDECAC03D85E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59BEA7-8316-A04B-9A0D-860E8D332C4A}"/>
              </a:ext>
            </a:extLst>
          </p:cNvPr>
          <p:cNvSpPr/>
          <p:nvPr/>
        </p:nvSpPr>
        <p:spPr>
          <a:xfrm>
            <a:off x="5217392" y="106008"/>
            <a:ext cx="175721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16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465" y="2231588"/>
            <a:ext cx="5825067" cy="3001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double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都可以用來儲存小數，差異為何？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預設的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輸出位數是多少位？如何調整？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如何指定</a:t>
            </a:r>
            <a:r>
              <a:rPr lang="en-US" altLang="zh-TW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輸出到小數點後某一位？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為何輸出太多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double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的位數時沒有意義？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如何使用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語言做格式化輸出？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3943F01D-3E27-5A43-BDE6-EE428895648A}"/>
              </a:ext>
            </a:extLst>
          </p:cNvPr>
          <p:cNvSpPr/>
          <p:nvPr/>
        </p:nvSpPr>
        <p:spPr>
          <a:xfrm>
            <a:off x="2787120" y="2047901"/>
            <a:ext cx="6617759" cy="336892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A6DD0-EBAF-E946-B20F-73C72B7677E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AEE91C-E34E-E040-B376-9FE7CC202D5B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8" name="不規則四邊形 7">
            <a:extLst>
              <a:ext uri="{FF2B5EF4-FFF2-40B4-BE49-F238E27FC236}">
                <a16:creationId xmlns:a16="http://schemas.microsoft.com/office/drawing/2014/main" id="{E6606761-2A28-FA4E-AECC-BFB06668773F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CA71FA-EF46-8B45-BD95-D7CF284738B7}"/>
              </a:ext>
            </a:extLst>
          </p:cNvPr>
          <p:cNvSpPr/>
          <p:nvPr/>
        </p:nvSpPr>
        <p:spPr>
          <a:xfrm>
            <a:off x="3947014" y="106008"/>
            <a:ext cx="429797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54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630928" y="3113453"/>
            <a:ext cx="49301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複習</a:t>
            </a:r>
            <a:r>
              <a:rPr lang="en-US" altLang="zh-TW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補充：補數運算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8640E4-5A3C-DD41-85DE-4A2BEB8C2E5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00583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630928" y="3113453"/>
            <a:ext cx="49301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十進位轉二進位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9B0998-FBD1-3049-B894-49EFD7F850A0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255692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A6DD0-EBAF-E946-B20F-73C72B7677E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AEE91C-E34E-E040-B376-9FE7CC202D5B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7" name="不規則四邊形 6">
            <a:extLst>
              <a:ext uri="{FF2B5EF4-FFF2-40B4-BE49-F238E27FC236}">
                <a16:creationId xmlns:a16="http://schemas.microsoft.com/office/drawing/2014/main" id="{2232AC7C-0B47-D84C-8242-DD72C23C2635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7D42ED-653A-DE44-9147-7FDA12240756}"/>
              </a:ext>
            </a:extLst>
          </p:cNvPr>
          <p:cNvSpPr/>
          <p:nvPr/>
        </p:nvSpPr>
        <p:spPr>
          <a:xfrm>
            <a:off x="4567376" y="106008"/>
            <a:ext cx="3057247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十進位轉二進位</a:t>
            </a:r>
            <a:endParaRPr kumimoji="1"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B6530B5-391A-3E40-BC04-005724E2EE06}"/>
              </a:ext>
            </a:extLst>
          </p:cNvPr>
          <p:cNvSpPr/>
          <p:nvPr/>
        </p:nvSpPr>
        <p:spPr>
          <a:xfrm>
            <a:off x="5276680" y="1687341"/>
            <a:ext cx="431541" cy="431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C82EB75-6658-124A-949D-9AF4BC0F51C2}"/>
              </a:ext>
            </a:extLst>
          </p:cNvPr>
          <p:cNvSpPr/>
          <p:nvPr/>
        </p:nvSpPr>
        <p:spPr>
          <a:xfrm>
            <a:off x="5276680" y="2234949"/>
            <a:ext cx="431541" cy="431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23A93D2-3464-814E-BB50-E3894A586DED}"/>
              </a:ext>
            </a:extLst>
          </p:cNvPr>
          <p:cNvSpPr/>
          <p:nvPr/>
        </p:nvSpPr>
        <p:spPr>
          <a:xfrm>
            <a:off x="5276680" y="2782557"/>
            <a:ext cx="431541" cy="431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4D1AEDE-C0D3-434F-933C-83BDE410A534}"/>
              </a:ext>
            </a:extLst>
          </p:cNvPr>
          <p:cNvSpPr/>
          <p:nvPr/>
        </p:nvSpPr>
        <p:spPr>
          <a:xfrm>
            <a:off x="5276680" y="3330165"/>
            <a:ext cx="431541" cy="431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D01E058-9E92-574C-9A36-97090BE47560}"/>
              </a:ext>
            </a:extLst>
          </p:cNvPr>
          <p:cNvSpPr/>
          <p:nvPr/>
        </p:nvSpPr>
        <p:spPr>
          <a:xfrm>
            <a:off x="5276680" y="3877773"/>
            <a:ext cx="431541" cy="431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3C4F19E-674D-1C4B-BF85-50226AD866E9}"/>
              </a:ext>
            </a:extLst>
          </p:cNvPr>
          <p:cNvSpPr/>
          <p:nvPr/>
        </p:nvSpPr>
        <p:spPr>
          <a:xfrm>
            <a:off x="5276680" y="4425379"/>
            <a:ext cx="431541" cy="431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7AE017E-A255-E542-89B0-47EB2ADFE427}"/>
              </a:ext>
            </a:extLst>
          </p:cNvPr>
          <p:cNvSpPr/>
          <p:nvPr/>
        </p:nvSpPr>
        <p:spPr>
          <a:xfrm>
            <a:off x="4473557" y="4985588"/>
            <a:ext cx="431541" cy="431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0AC428-50F7-504A-B758-8C75EC1B4FFA}"/>
              </a:ext>
            </a:extLst>
          </p:cNvPr>
          <p:cNvSpPr txBox="1"/>
          <p:nvPr/>
        </p:nvSpPr>
        <p:spPr>
          <a:xfrm>
            <a:off x="6623978" y="1572078"/>
            <a:ext cx="1947970" cy="33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106/2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的餘數</a:t>
            </a:r>
            <a:endParaRPr kumimoji="1"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53/2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的餘數</a:t>
            </a:r>
            <a:endParaRPr kumimoji="1"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26/2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的餘數</a:t>
            </a:r>
            <a:endParaRPr kumimoji="1"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13/2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的餘數</a:t>
            </a:r>
            <a:endParaRPr kumimoji="1"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6/2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的餘數</a:t>
            </a:r>
            <a:endParaRPr kumimoji="1"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3/2</a:t>
            </a:r>
            <a:r>
              <a:rPr kumimoji="1"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的餘數</a:t>
            </a:r>
            <a:endParaRPr kumimoji="1"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CF2336-9BD6-404B-8B16-DD6B7DC12CA1}"/>
              </a:ext>
            </a:extLst>
          </p:cNvPr>
          <p:cNvSpPr txBox="1"/>
          <p:nvPr/>
        </p:nvSpPr>
        <p:spPr>
          <a:xfrm>
            <a:off x="3716993" y="1572078"/>
            <a:ext cx="362600" cy="33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F3CA4EA-11D8-DA4B-9DB1-9A9DD7AE8338}"/>
              </a:ext>
            </a:extLst>
          </p:cNvPr>
          <p:cNvSpPr txBox="1"/>
          <p:nvPr/>
        </p:nvSpPr>
        <p:spPr>
          <a:xfrm>
            <a:off x="5314296" y="1572078"/>
            <a:ext cx="362600" cy="334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F6FCE31-59EE-5D4C-885C-E5946D4987ED}"/>
              </a:ext>
            </a:extLst>
          </p:cNvPr>
          <p:cNvGrpSpPr/>
          <p:nvPr/>
        </p:nvGrpSpPr>
        <p:grpSpPr>
          <a:xfrm>
            <a:off x="4187989" y="1828799"/>
            <a:ext cx="640586" cy="278508"/>
            <a:chOff x="6441635" y="2071868"/>
            <a:chExt cx="640586" cy="278508"/>
          </a:xfrm>
        </p:grpSpPr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C3FF6CF-F806-2540-8A21-96AB2383B272}"/>
                </a:ext>
              </a:extLst>
            </p:cNvPr>
            <p:cNvCxnSpPr>
              <a:cxnSpLocks/>
            </p:cNvCxnSpPr>
            <p:nvPr/>
          </p:nvCxnSpPr>
          <p:spPr>
            <a:xfrm>
              <a:off x="6445855" y="2071868"/>
              <a:ext cx="0" cy="278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5182B125-EA76-E04F-BA0A-3728DEECC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635" y="2350376"/>
              <a:ext cx="640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1695A42-3B5C-3B4D-94C5-768E18AA78F1}"/>
              </a:ext>
            </a:extLst>
          </p:cNvPr>
          <p:cNvGrpSpPr/>
          <p:nvPr/>
        </p:nvGrpSpPr>
        <p:grpSpPr>
          <a:xfrm>
            <a:off x="4187989" y="2378722"/>
            <a:ext cx="640586" cy="278508"/>
            <a:chOff x="6441635" y="2071868"/>
            <a:chExt cx="640586" cy="278508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EC016EE-BC21-F248-B549-3885528D12F1}"/>
                </a:ext>
              </a:extLst>
            </p:cNvPr>
            <p:cNvCxnSpPr>
              <a:cxnSpLocks/>
            </p:cNvCxnSpPr>
            <p:nvPr/>
          </p:nvCxnSpPr>
          <p:spPr>
            <a:xfrm>
              <a:off x="6445855" y="2071868"/>
              <a:ext cx="0" cy="278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D560A8C0-5C64-C540-A823-3964DB797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635" y="2350376"/>
              <a:ext cx="640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D410F68-C4B2-5648-BFBF-66CDEFC390E4}"/>
              </a:ext>
            </a:extLst>
          </p:cNvPr>
          <p:cNvGrpSpPr/>
          <p:nvPr/>
        </p:nvGrpSpPr>
        <p:grpSpPr>
          <a:xfrm>
            <a:off x="4187989" y="2928645"/>
            <a:ext cx="640586" cy="278508"/>
            <a:chOff x="6441635" y="2071868"/>
            <a:chExt cx="640586" cy="278508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3BBD574-BA1F-6D4D-ADA3-DA4B188E2044}"/>
                </a:ext>
              </a:extLst>
            </p:cNvPr>
            <p:cNvCxnSpPr>
              <a:cxnSpLocks/>
            </p:cNvCxnSpPr>
            <p:nvPr/>
          </p:nvCxnSpPr>
          <p:spPr>
            <a:xfrm>
              <a:off x="6445855" y="2071868"/>
              <a:ext cx="0" cy="278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D5CB0AB-E8E4-FF4B-8DA7-71AD4FB0A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635" y="2350376"/>
              <a:ext cx="640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6BD26A0-C5A8-3048-AFD0-C414FEE4D1DB}"/>
              </a:ext>
            </a:extLst>
          </p:cNvPr>
          <p:cNvGrpSpPr/>
          <p:nvPr/>
        </p:nvGrpSpPr>
        <p:grpSpPr>
          <a:xfrm>
            <a:off x="4187989" y="3478568"/>
            <a:ext cx="640586" cy="278508"/>
            <a:chOff x="6441635" y="2071868"/>
            <a:chExt cx="640586" cy="278508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DD9BD5C-FB5C-F645-89E3-8BCF9A48A204}"/>
                </a:ext>
              </a:extLst>
            </p:cNvPr>
            <p:cNvCxnSpPr>
              <a:cxnSpLocks/>
            </p:cNvCxnSpPr>
            <p:nvPr/>
          </p:nvCxnSpPr>
          <p:spPr>
            <a:xfrm>
              <a:off x="6445855" y="2071868"/>
              <a:ext cx="0" cy="278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3B613D65-30FD-4D45-97A2-DA635825D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635" y="2350376"/>
              <a:ext cx="640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0699BE4-DE44-2C49-B3E6-36C614E8DE4C}"/>
              </a:ext>
            </a:extLst>
          </p:cNvPr>
          <p:cNvGrpSpPr/>
          <p:nvPr/>
        </p:nvGrpSpPr>
        <p:grpSpPr>
          <a:xfrm>
            <a:off x="4187989" y="4028491"/>
            <a:ext cx="640586" cy="278508"/>
            <a:chOff x="6441635" y="2071868"/>
            <a:chExt cx="640586" cy="278508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F76318AB-9CC1-1447-8E76-99D9BA658BED}"/>
                </a:ext>
              </a:extLst>
            </p:cNvPr>
            <p:cNvCxnSpPr>
              <a:cxnSpLocks/>
            </p:cNvCxnSpPr>
            <p:nvPr/>
          </p:nvCxnSpPr>
          <p:spPr>
            <a:xfrm>
              <a:off x="6445855" y="2071868"/>
              <a:ext cx="0" cy="278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94DBDE4C-2D3C-774F-B676-8D5D167146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635" y="2350376"/>
              <a:ext cx="640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F037FAE-D852-B548-831E-3DA779CC18FB}"/>
              </a:ext>
            </a:extLst>
          </p:cNvPr>
          <p:cNvGrpSpPr/>
          <p:nvPr/>
        </p:nvGrpSpPr>
        <p:grpSpPr>
          <a:xfrm>
            <a:off x="4187989" y="4578412"/>
            <a:ext cx="640586" cy="278508"/>
            <a:chOff x="6441635" y="2071868"/>
            <a:chExt cx="640586" cy="278508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8D0C852-49EE-9046-9516-E54D90C6E45E}"/>
                </a:ext>
              </a:extLst>
            </p:cNvPr>
            <p:cNvCxnSpPr>
              <a:cxnSpLocks/>
            </p:cNvCxnSpPr>
            <p:nvPr/>
          </p:nvCxnSpPr>
          <p:spPr>
            <a:xfrm>
              <a:off x="6445855" y="2071868"/>
              <a:ext cx="0" cy="2785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D34AB30-D32F-DC41-A976-3C8A9F409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1635" y="2350376"/>
              <a:ext cx="640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2C9DCC9-F505-864E-B47B-816597123CB3}"/>
              </a:ext>
            </a:extLst>
          </p:cNvPr>
          <p:cNvSpPr txBox="1"/>
          <p:nvPr/>
        </p:nvSpPr>
        <p:spPr>
          <a:xfrm>
            <a:off x="4159385" y="1572077"/>
            <a:ext cx="718530" cy="3902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106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53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26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13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164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>
            <a:extLst>
              <a:ext uri="{FF2B5EF4-FFF2-40B4-BE49-F238E27FC236}">
                <a16:creationId xmlns:a16="http://schemas.microsoft.com/office/drawing/2014/main" id="{5E8C7B30-B90F-1843-A77F-FB9828925BF3}"/>
              </a:ext>
            </a:extLst>
          </p:cNvPr>
          <p:cNvSpPr/>
          <p:nvPr/>
        </p:nvSpPr>
        <p:spPr>
          <a:xfrm>
            <a:off x="4057069" y="4577535"/>
            <a:ext cx="4077860" cy="1910775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A6DD0-EBAF-E946-B20F-73C72B7677E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AEE91C-E34E-E040-B376-9FE7CC202D5B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2C2BFCC-6D3A-2B4E-A970-ACA31916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10021"/>
              </p:ext>
            </p:extLst>
          </p:nvPr>
        </p:nvGraphicFramePr>
        <p:xfrm>
          <a:off x="3097217" y="1661851"/>
          <a:ext cx="59975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91">
                  <a:extLst>
                    <a:ext uri="{9D8B030D-6E8A-4147-A177-3AD203B41FA5}">
                      <a16:colId xmlns:a16="http://schemas.microsoft.com/office/drawing/2014/main" val="3571769212"/>
                    </a:ext>
                  </a:extLst>
                </a:gridCol>
                <a:gridCol w="1499391">
                  <a:extLst>
                    <a:ext uri="{9D8B030D-6E8A-4147-A177-3AD203B41FA5}">
                      <a16:colId xmlns:a16="http://schemas.microsoft.com/office/drawing/2014/main" val="4020478133"/>
                    </a:ext>
                  </a:extLst>
                </a:gridCol>
                <a:gridCol w="1499391">
                  <a:extLst>
                    <a:ext uri="{9D8B030D-6E8A-4147-A177-3AD203B41FA5}">
                      <a16:colId xmlns:a16="http://schemas.microsoft.com/office/drawing/2014/main" val="3373008964"/>
                    </a:ext>
                  </a:extLst>
                </a:gridCol>
                <a:gridCol w="1499391">
                  <a:extLst>
                    <a:ext uri="{9D8B030D-6E8A-4147-A177-3AD203B41FA5}">
                      <a16:colId xmlns:a16="http://schemas.microsoft.com/office/drawing/2014/main" val="302619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被動數</a:t>
                      </a:r>
                      <a:r>
                        <a:rPr lang="en-US" altLang="zh-TW" sz="2800" dirty="0"/>
                        <a:t>A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加數</a:t>
                      </a:r>
                      <a:r>
                        <a:rPr lang="en-US" altLang="zh-TW" sz="2800" dirty="0"/>
                        <a:t>B</a:t>
                      </a:r>
                      <a:endParaRPr lang="zh-TW" altLang="en-US" sz="2800" dirty="0"/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和</a:t>
                      </a:r>
                      <a:r>
                        <a:rPr lang="en-US" altLang="zh-TW" sz="2800" dirty="0"/>
                        <a:t>S</a:t>
                      </a:r>
                      <a:endParaRPr lang="zh-TW" altLang="en-US" sz="2800" dirty="0"/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進位</a:t>
                      </a:r>
                      <a:r>
                        <a:rPr lang="en-US" altLang="zh-TW" sz="2800" dirty="0"/>
                        <a:t>C</a:t>
                      </a:r>
                      <a:endParaRPr lang="zh-TW" altLang="en-US" sz="2800" dirty="0"/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8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2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9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8041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EB6379F-58ED-6E47-8323-D759F3DFE5EA}"/>
              </a:ext>
            </a:extLst>
          </p:cNvPr>
          <p:cNvSpPr/>
          <p:nvPr/>
        </p:nvSpPr>
        <p:spPr>
          <a:xfrm>
            <a:off x="4998656" y="4689678"/>
            <a:ext cx="3136273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11001(25)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+ 10101(21)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101110(46)</a:t>
            </a:r>
          </a:p>
        </p:txBody>
      </p:sp>
      <p:sp>
        <p:nvSpPr>
          <p:cNvPr id="10" name="不規則四邊形 9">
            <a:extLst>
              <a:ext uri="{FF2B5EF4-FFF2-40B4-BE49-F238E27FC236}">
                <a16:creationId xmlns:a16="http://schemas.microsoft.com/office/drawing/2014/main" id="{AA45F8A5-1B82-BF46-94BF-1987C774D5D8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977ED5-51D1-8A48-8B67-F8AC479F81BF}"/>
              </a:ext>
            </a:extLst>
          </p:cNvPr>
          <p:cNvSpPr/>
          <p:nvPr/>
        </p:nvSpPr>
        <p:spPr>
          <a:xfrm>
            <a:off x="4567376" y="106008"/>
            <a:ext cx="3057247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十進位轉二進位</a:t>
            </a:r>
            <a:endParaRPr kumimoji="1"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38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ADEC3875-C0B7-284F-A01C-54D4F362F771}"/>
              </a:ext>
            </a:extLst>
          </p:cNvPr>
          <p:cNvSpPr/>
          <p:nvPr/>
        </p:nvSpPr>
        <p:spPr>
          <a:xfrm>
            <a:off x="5755525" y="3235630"/>
            <a:ext cx="4730578" cy="297344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7E67589-A53C-8D4D-98D5-D13FEBC25948}"/>
              </a:ext>
            </a:extLst>
          </p:cNvPr>
          <p:cNvSpPr/>
          <p:nvPr/>
        </p:nvSpPr>
        <p:spPr>
          <a:xfrm>
            <a:off x="2834187" y="2229680"/>
            <a:ext cx="5564378" cy="1489557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A6DD0-EBAF-E946-B20F-73C72B7677E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AEE91C-E34E-E040-B376-9FE7CC202D5B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909B96-156C-834A-A165-75FE790F98E9}"/>
              </a:ext>
            </a:extLst>
          </p:cNvPr>
          <p:cNvSpPr/>
          <p:nvPr/>
        </p:nvSpPr>
        <p:spPr>
          <a:xfrm>
            <a:off x="3062020" y="2408213"/>
            <a:ext cx="5108712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ts val="2800"/>
            </a:pP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處理減法的方式就是加上該數的補數</a:t>
            </a: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  <a:buSzPts val="2800"/>
            </a:pP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r>
              <a:rPr lang="en-US" altLang="zh-TW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-7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=10-(10-3)=10-10</a:t>
            </a:r>
            <a:r>
              <a:rPr lang="en-US" altLang="zh-TW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E112EF-38B7-0F47-B9B4-ECBE421E718B}"/>
              </a:ext>
            </a:extLst>
          </p:cNvPr>
          <p:cNvSpPr/>
          <p:nvPr/>
        </p:nvSpPr>
        <p:spPr>
          <a:xfrm>
            <a:off x="6255410" y="3854090"/>
            <a:ext cx="42306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ts val="2400"/>
              <a:buFont typeface="Wingdings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減去</a:t>
            </a:r>
            <a:r>
              <a:rPr lang="en-US" altLang="zh-TW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</a:p>
          <a:p>
            <a:pPr marL="285750" indent="-285750">
              <a:lnSpc>
                <a:spcPct val="150000"/>
              </a:lnSpc>
              <a:buSzPts val="2400"/>
              <a:buFont typeface="Wingdings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加上</a:t>
            </a:r>
            <a:r>
              <a:rPr lang="en-US" altLang="zh-TW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  <a:r>
              <a:rPr lang="zh-TW" altLang="en-US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的補數</a:t>
            </a:r>
            <a:r>
              <a:rPr lang="en-US" altLang="zh-TW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</a:p>
          <a:p>
            <a:pPr marL="285750" indent="-285750">
              <a:lnSpc>
                <a:spcPct val="150000"/>
              </a:lnSpc>
              <a:buSzPts val="2400"/>
              <a:buFont typeface="Wingdings" pitchFamily="2" charset="2"/>
              <a:buChar char="ü"/>
            </a:pPr>
            <a:r>
              <a:rPr lang="zh-TW" altLang="en-US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需要捨棄溢位的數字</a:t>
            </a:r>
          </a:p>
        </p:txBody>
      </p:sp>
      <p:sp>
        <p:nvSpPr>
          <p:cNvPr id="10" name="不規則四邊形 9">
            <a:extLst>
              <a:ext uri="{FF2B5EF4-FFF2-40B4-BE49-F238E27FC236}">
                <a16:creationId xmlns:a16="http://schemas.microsoft.com/office/drawing/2014/main" id="{26E07139-5440-4C4A-BD92-5433E4E5927D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7F9E84-098F-254C-B9A5-B5C0C7D594B4}"/>
              </a:ext>
            </a:extLst>
          </p:cNvPr>
          <p:cNvSpPr/>
          <p:nvPr/>
        </p:nvSpPr>
        <p:spPr>
          <a:xfrm>
            <a:off x="4772561" y="106008"/>
            <a:ext cx="264687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補數處理減法</a:t>
            </a:r>
          </a:p>
        </p:txBody>
      </p:sp>
    </p:spTree>
    <p:extLst>
      <p:ext uri="{BB962C8B-B14F-4D97-AF65-F5344CB8AC3E}">
        <p14:creationId xmlns:p14="http://schemas.microsoft.com/office/powerpoint/2010/main" val="33106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379045"/>
            <a:ext cx="5545671" cy="1579838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2568799"/>
            <a:ext cx="467868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每次輸出的小數點位數不一樣？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A322124-9E90-5F4E-93CD-B1A6C5E65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08" y="4068538"/>
            <a:ext cx="6982498" cy="11257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7B72569-EF62-B743-B69B-4F2A39DC83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82"/>
          <a:stretch/>
        </p:blipFill>
        <p:spPr>
          <a:xfrm>
            <a:off x="6245467" y="4068538"/>
            <a:ext cx="5061440" cy="11448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AEDF49F-282A-B644-995D-01AD0B18A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108" y="5194315"/>
            <a:ext cx="5613921" cy="113599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346AF2B-2961-034E-A601-0165358F33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367"/>
          <a:stretch/>
        </p:blipFill>
        <p:spPr>
          <a:xfrm>
            <a:off x="6245469" y="5200376"/>
            <a:ext cx="5070231" cy="113879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A9F7F9-39BD-7E45-A04E-F218E753062F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8446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A6DD0-EBAF-E946-B20F-73C72B7677E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AEE91C-E34E-E040-B376-9FE7CC202D5B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F4C1D82C-4771-CC43-A498-BA2EE022D824}"/>
              </a:ext>
            </a:extLst>
          </p:cNvPr>
          <p:cNvSpPr/>
          <p:nvPr/>
        </p:nvSpPr>
        <p:spPr>
          <a:xfrm>
            <a:off x="5939746" y="3814207"/>
            <a:ext cx="914400" cy="674255"/>
          </a:xfrm>
          <a:prstGeom prst="rightArrow">
            <a:avLst>
              <a:gd name="adj1" fmla="val 3820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F18DE91-4767-1A4C-9DFF-6B0EF4C1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97937"/>
              </p:ext>
            </p:extLst>
          </p:nvPr>
        </p:nvGraphicFramePr>
        <p:xfrm>
          <a:off x="1781299" y="2368255"/>
          <a:ext cx="377180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67">
                  <a:extLst>
                    <a:ext uri="{9D8B030D-6E8A-4147-A177-3AD203B41FA5}">
                      <a16:colId xmlns:a16="http://schemas.microsoft.com/office/drawing/2014/main" val="3571769212"/>
                    </a:ext>
                  </a:extLst>
                </a:gridCol>
                <a:gridCol w="1257267">
                  <a:extLst>
                    <a:ext uri="{9D8B030D-6E8A-4147-A177-3AD203B41FA5}">
                      <a16:colId xmlns:a16="http://schemas.microsoft.com/office/drawing/2014/main" val="4020478133"/>
                    </a:ext>
                  </a:extLst>
                </a:gridCol>
                <a:gridCol w="1257267">
                  <a:extLst>
                    <a:ext uri="{9D8B030D-6E8A-4147-A177-3AD203B41FA5}">
                      <a16:colId xmlns:a16="http://schemas.microsoft.com/office/drawing/2014/main" val="365559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原本的數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正數</a:t>
                      </a:r>
                      <a:endParaRPr lang="zh-TW" altLang="en-US" sz="2000" dirty="0"/>
                    </a:p>
                  </a:txBody>
                  <a:tcP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負數</a:t>
                      </a: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8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0000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1111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0001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1110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2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0010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1101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9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0011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1100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8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0100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1011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8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0101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1010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0110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1001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0111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1000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3127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12E6530-46C3-AD4A-9B43-533393DABBE1}"/>
              </a:ext>
            </a:extLst>
          </p:cNvPr>
          <p:cNvSpPr/>
          <p:nvPr/>
        </p:nvSpPr>
        <p:spPr>
          <a:xfrm>
            <a:off x="1781299" y="1537255"/>
            <a:ext cx="3771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一補數表示法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每個數都有兩種表示方式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E1DF618-6D0E-154A-A525-0E91B0EEE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10241"/>
              </p:ext>
            </p:extLst>
          </p:nvPr>
        </p:nvGraphicFramePr>
        <p:xfrm>
          <a:off x="7240793" y="2370627"/>
          <a:ext cx="3390529" cy="356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09">
                  <a:extLst>
                    <a:ext uri="{9D8B030D-6E8A-4147-A177-3AD203B41FA5}">
                      <a16:colId xmlns:a16="http://schemas.microsoft.com/office/drawing/2014/main" val="3571769212"/>
                    </a:ext>
                  </a:extLst>
                </a:gridCol>
                <a:gridCol w="1990420">
                  <a:extLst>
                    <a:ext uri="{9D8B030D-6E8A-4147-A177-3AD203B41FA5}">
                      <a16:colId xmlns:a16="http://schemas.microsoft.com/office/drawing/2014/main" val="4020478133"/>
                    </a:ext>
                  </a:extLst>
                </a:gridCol>
              </a:tblGrid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原本的數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二補數表示法</a:t>
                      </a:r>
                      <a:endParaRPr lang="zh-TW" altLang="en-US" sz="2000" dirty="0"/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81184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0011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9710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0010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299046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0001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95379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0000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80414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-1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1111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82468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-2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1110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36662"/>
                  </a:ext>
                </a:extLst>
              </a:tr>
              <a:tr h="445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-3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1101</a:t>
                      </a:r>
                      <a:endParaRPr lang="zh-TW" altLang="en-US" sz="20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06946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BFBCEC84-BC1C-A84D-8FD7-9C868DFE401B}"/>
              </a:ext>
            </a:extLst>
          </p:cNvPr>
          <p:cNvSpPr/>
          <p:nvPr/>
        </p:nvSpPr>
        <p:spPr>
          <a:xfrm>
            <a:off x="7093774" y="1537256"/>
            <a:ext cx="3684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二補數表示法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每個數只有一種表示方式</a:t>
            </a:r>
          </a:p>
        </p:txBody>
      </p:sp>
      <p:sp>
        <p:nvSpPr>
          <p:cNvPr id="13" name="不規則四邊形 12">
            <a:extLst>
              <a:ext uri="{FF2B5EF4-FFF2-40B4-BE49-F238E27FC236}">
                <a16:creationId xmlns:a16="http://schemas.microsoft.com/office/drawing/2014/main" id="{A5731F03-F465-BD46-A91C-638C91B4F3B5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28AF36-3D03-4241-8C10-8D437A8064E6}"/>
              </a:ext>
            </a:extLst>
          </p:cNvPr>
          <p:cNvSpPr/>
          <p:nvPr/>
        </p:nvSpPr>
        <p:spPr>
          <a:xfrm>
            <a:off x="4772561" y="106008"/>
            <a:ext cx="264687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一、二的補數</a:t>
            </a:r>
          </a:p>
        </p:txBody>
      </p:sp>
    </p:spTree>
    <p:extLst>
      <p:ext uri="{BB962C8B-B14F-4D97-AF65-F5344CB8AC3E}">
        <p14:creationId xmlns:p14="http://schemas.microsoft.com/office/powerpoint/2010/main" val="319264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6A6DD0-EBAF-E946-B20F-73C72B7677E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AEE91C-E34E-E040-B376-9FE7CC202D5B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53A4F12-B6E1-B149-9975-116D5199A3DE}"/>
              </a:ext>
            </a:extLst>
          </p:cNvPr>
          <p:cNvGrpSpPr/>
          <p:nvPr/>
        </p:nvGrpSpPr>
        <p:grpSpPr>
          <a:xfrm>
            <a:off x="4304527" y="2097823"/>
            <a:ext cx="3582945" cy="3050540"/>
            <a:chOff x="4099800" y="1968615"/>
            <a:chExt cx="3582945" cy="305054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4A17ABE-726B-D24F-9151-3E716F3DDAF7}"/>
                </a:ext>
              </a:extLst>
            </p:cNvPr>
            <p:cNvSpPr txBox="1"/>
            <p:nvPr/>
          </p:nvSpPr>
          <p:spPr>
            <a:xfrm>
              <a:off x="5597551" y="1968615"/>
              <a:ext cx="1954381" cy="1999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en-US" altLang="zh-TW" sz="4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0 1 0 0</a:t>
              </a:r>
            </a:p>
            <a:p>
              <a:pPr algn="r">
                <a:lnSpc>
                  <a:spcPct val="150000"/>
                </a:lnSpc>
              </a:pPr>
              <a:r>
                <a:rPr kumimoji="1" lang="en-US" altLang="zh-TW" sz="4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1 1 0 1</a:t>
              </a: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C2A0D5B-6727-7C4D-ADE3-B36B8DD4B3A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800" y="4116296"/>
              <a:ext cx="358294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E8E3B86-83AB-AD4E-9492-902621B9ECA4}"/>
                </a:ext>
              </a:extLst>
            </p:cNvPr>
            <p:cNvSpPr/>
            <p:nvPr/>
          </p:nvSpPr>
          <p:spPr>
            <a:xfrm>
              <a:off x="4261693" y="2205473"/>
              <a:ext cx="672763" cy="672763"/>
            </a:xfrm>
            <a:prstGeom prst="ellipse">
              <a:avLst/>
            </a:prstGeom>
            <a:solidFill>
              <a:srgbClr val="944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C31B16E-A146-214C-AE73-CF60C3BF489C}"/>
                </a:ext>
              </a:extLst>
            </p:cNvPr>
            <p:cNvSpPr/>
            <p:nvPr/>
          </p:nvSpPr>
          <p:spPr>
            <a:xfrm>
              <a:off x="4202545" y="2252857"/>
              <a:ext cx="73609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+4</a:t>
              </a:r>
              <a:endParaRPr kumimoji="1"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3DF7A342-A44F-7E43-9819-17884B83E39B}"/>
                </a:ext>
              </a:extLst>
            </p:cNvPr>
            <p:cNvSpPr/>
            <p:nvPr/>
          </p:nvSpPr>
          <p:spPr>
            <a:xfrm>
              <a:off x="4267196" y="3213438"/>
              <a:ext cx="672763" cy="672763"/>
            </a:xfrm>
            <a:prstGeom prst="ellipse">
              <a:avLst/>
            </a:prstGeom>
            <a:solidFill>
              <a:srgbClr val="944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AFE7F-E53E-E144-987A-E68B17AABF19}"/>
                </a:ext>
              </a:extLst>
            </p:cNvPr>
            <p:cNvSpPr/>
            <p:nvPr/>
          </p:nvSpPr>
          <p:spPr>
            <a:xfrm>
              <a:off x="4272167" y="3260822"/>
              <a:ext cx="6078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-2</a:t>
              </a:r>
              <a:endParaRPr kumimoji="1"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5187E5C-B16C-3E43-A272-38E233ABC7FA}"/>
                </a:ext>
              </a:extLst>
            </p:cNvPr>
            <p:cNvSpPr/>
            <p:nvPr/>
          </p:nvSpPr>
          <p:spPr>
            <a:xfrm>
              <a:off x="4261555" y="4302397"/>
              <a:ext cx="672763" cy="672763"/>
            </a:xfrm>
            <a:prstGeom prst="ellipse">
              <a:avLst/>
            </a:prstGeom>
            <a:solidFill>
              <a:srgbClr val="944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4FE57B8-1FE5-A740-A12E-40315EEC5384}"/>
                </a:ext>
              </a:extLst>
            </p:cNvPr>
            <p:cNvSpPr/>
            <p:nvPr/>
          </p:nvSpPr>
          <p:spPr>
            <a:xfrm>
              <a:off x="4210008" y="4346392"/>
              <a:ext cx="7361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+2</a:t>
              </a:r>
              <a:endParaRPr kumimoji="1"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EBBD15E-9312-B742-923A-1A29F7778780}"/>
                </a:ext>
              </a:extLst>
            </p:cNvPr>
            <p:cNvSpPr/>
            <p:nvPr/>
          </p:nvSpPr>
          <p:spPr>
            <a:xfrm>
              <a:off x="5159410" y="4035616"/>
              <a:ext cx="2432076" cy="983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kumimoji="1" lang="en-US" altLang="zh-TW" sz="4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1 1 0 0 1</a:t>
              </a:r>
              <a:endParaRPr kumimoji="1"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6" name="不規則四邊形 15">
            <a:extLst>
              <a:ext uri="{FF2B5EF4-FFF2-40B4-BE49-F238E27FC236}">
                <a16:creationId xmlns:a16="http://schemas.microsoft.com/office/drawing/2014/main" id="{5845CD43-B7F8-7C4F-AAB3-3A8FCE0763CA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4E1ACA-6210-4749-B6BB-7305FC6053D5}"/>
              </a:ext>
            </a:extLst>
          </p:cNvPr>
          <p:cNvSpPr/>
          <p:nvPr/>
        </p:nvSpPr>
        <p:spPr>
          <a:xfrm>
            <a:off x="4772561" y="106008"/>
            <a:ext cx="264687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補數處理減法</a:t>
            </a:r>
          </a:p>
        </p:txBody>
      </p:sp>
    </p:spTree>
    <p:extLst>
      <p:ext uri="{BB962C8B-B14F-4D97-AF65-F5344CB8AC3E}">
        <p14:creationId xmlns:p14="http://schemas.microsoft.com/office/powerpoint/2010/main" val="6255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圓角矩形 26">
            <a:extLst>
              <a:ext uri="{FF2B5EF4-FFF2-40B4-BE49-F238E27FC236}">
                <a16:creationId xmlns:a16="http://schemas.microsoft.com/office/drawing/2014/main" id="{40C641B2-0828-294A-9B6C-47CF9F671F69}"/>
              </a:ext>
            </a:extLst>
          </p:cNvPr>
          <p:cNvSpPr/>
          <p:nvPr/>
        </p:nvSpPr>
        <p:spPr>
          <a:xfrm>
            <a:off x="2250527" y="4826112"/>
            <a:ext cx="6322430" cy="5873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8F057770-0A22-D749-82B8-A026A636434F}"/>
              </a:ext>
            </a:extLst>
          </p:cNvPr>
          <p:cNvSpPr/>
          <p:nvPr/>
        </p:nvSpPr>
        <p:spPr>
          <a:xfrm>
            <a:off x="2273472" y="1843772"/>
            <a:ext cx="5052577" cy="9313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D84FC4-D130-F340-8EE7-F37EE4B6E66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2A100E-6DE2-4B40-9B7F-AE86EC88E63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CC9F5E7-07BB-6E4A-9535-6009393EB730}"/>
              </a:ext>
            </a:extLst>
          </p:cNvPr>
          <p:cNvSpPr/>
          <p:nvPr/>
        </p:nvSpPr>
        <p:spPr>
          <a:xfrm>
            <a:off x="2320204" y="3813936"/>
            <a:ext cx="3988527" cy="670974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cout.precision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(8);</a:t>
            </a:r>
          </a:p>
          <a:p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M_PI;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E6AD7F93-08DC-B840-A242-B6A2846F6BFC}"/>
              </a:ext>
            </a:extLst>
          </p:cNvPr>
          <p:cNvSpPr/>
          <p:nvPr/>
        </p:nvSpPr>
        <p:spPr>
          <a:xfrm>
            <a:off x="2316244" y="5587808"/>
            <a:ext cx="5009805" cy="75451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&lt;iomanip&gt;</a:t>
            </a:r>
            <a:endParaRPr lang="en-US" altLang="zh-TW" sz="24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setprecision(3 ) &lt;&lt;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M_PI;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FA71801-702E-3F44-B916-499EE63D4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9" t="1753" r="59652" b="-1753"/>
          <a:stretch/>
        </p:blipFill>
        <p:spPr>
          <a:xfrm>
            <a:off x="7756623" y="3692614"/>
            <a:ext cx="2647146" cy="9241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E548910-7833-074F-BFF8-B1D39A60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623" y="5488579"/>
            <a:ext cx="2679096" cy="9529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546F119-67F4-AA45-8924-1465F6ECD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11"/>
          <a:stretch/>
        </p:blipFill>
        <p:spPr>
          <a:xfrm>
            <a:off x="7758095" y="1852053"/>
            <a:ext cx="2665719" cy="916728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BC60737B-FE4A-A441-8477-36E44BB11752}"/>
              </a:ext>
            </a:extLst>
          </p:cNvPr>
          <p:cNvSpPr/>
          <p:nvPr/>
        </p:nvSpPr>
        <p:spPr>
          <a:xfrm>
            <a:off x="2339188" y="1984144"/>
            <a:ext cx="4617920" cy="67097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</a:t>
            </a:r>
            <a:r>
              <a:rPr lang="en-US" altLang="zh-TW" sz="2400" b="1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&lt;cmath&gt;</a:t>
            </a:r>
          </a:p>
          <a:p>
            <a:r>
              <a:rPr lang="en-US" altLang="zh-TW" sz="24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&lt;&lt; M_PI;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71A193A5-9ABA-2A4D-A1CF-E5AEE74DD977}"/>
              </a:ext>
            </a:extLst>
          </p:cNvPr>
          <p:cNvSpPr/>
          <p:nvPr/>
        </p:nvSpPr>
        <p:spPr>
          <a:xfrm>
            <a:off x="2273471" y="1177336"/>
            <a:ext cx="6322431" cy="5873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1BC501-E7CB-A246-86D1-9FC3FED94597}"/>
              </a:ext>
            </a:extLst>
          </p:cNvPr>
          <p:cNvSpPr/>
          <p:nvPr/>
        </p:nvSpPr>
        <p:spPr>
          <a:xfrm>
            <a:off x="2339188" y="1240171"/>
            <a:ext cx="364715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zh-TW" sz="2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預設輸出位數為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743B4DF8-F6FD-B14A-B8CA-E896A5A52FAA}"/>
              </a:ext>
            </a:extLst>
          </p:cNvPr>
          <p:cNvSpPr/>
          <p:nvPr/>
        </p:nvSpPr>
        <p:spPr>
          <a:xfrm>
            <a:off x="2254487" y="2996536"/>
            <a:ext cx="6322430" cy="5873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B64F82-3DF1-5F4C-AE3E-A62780F682D2}"/>
              </a:ext>
            </a:extLst>
          </p:cNvPr>
          <p:cNvSpPr/>
          <p:nvPr/>
        </p:nvSpPr>
        <p:spPr>
          <a:xfrm>
            <a:off x="2321974" y="3101968"/>
            <a:ext cx="609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cout.precision(n)：設定cout輸出n個數字</a:t>
            </a: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491C97BF-51FE-AE45-9425-89D35D9ECC3E}"/>
              </a:ext>
            </a:extLst>
          </p:cNvPr>
          <p:cNvSpPr/>
          <p:nvPr/>
        </p:nvSpPr>
        <p:spPr>
          <a:xfrm>
            <a:off x="2254487" y="3666752"/>
            <a:ext cx="5071562" cy="94797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654874-7CE4-A24D-A866-F2160F1FC907}"/>
              </a:ext>
            </a:extLst>
          </p:cNvPr>
          <p:cNvSpPr/>
          <p:nvPr/>
        </p:nvSpPr>
        <p:spPr>
          <a:xfrm>
            <a:off x="2316244" y="4935113"/>
            <a:ext cx="5708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setprecision</a:t>
            </a:r>
            <a:r>
              <a:rPr lang="en-US" altLang="zh-TW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(n)</a:t>
            </a:r>
            <a:r>
              <a:rPr lang="zh-TW" altLang="en-US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：設定</a:t>
            </a:r>
            <a:r>
              <a:rPr lang="en-US" altLang="zh-TW" sz="2400" b="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</a:t>
            </a:r>
            <a:r>
              <a:rPr lang="zh-TW" altLang="en-US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</a:t>
            </a:r>
            <a:r>
              <a:rPr lang="en-US" altLang="zh-TW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zh-TW" altLang="en-US" sz="24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個數字</a:t>
            </a:r>
            <a:endParaRPr lang="en-US" altLang="zh-TW" sz="2400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6ED3609F-F102-4B4F-B81C-13615C7D9730}"/>
              </a:ext>
            </a:extLst>
          </p:cNvPr>
          <p:cNvSpPr/>
          <p:nvPr/>
        </p:nvSpPr>
        <p:spPr>
          <a:xfrm>
            <a:off x="2250527" y="5495234"/>
            <a:ext cx="5075522" cy="94797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22" name="不規則四邊形 21">
            <a:extLst>
              <a:ext uri="{FF2B5EF4-FFF2-40B4-BE49-F238E27FC236}">
                <a16:creationId xmlns:a16="http://schemas.microsoft.com/office/drawing/2014/main" id="{4916244C-6C82-DD42-A9C2-396F12FC314D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245DF5-6F7B-3048-809F-BD28A53CFC50}"/>
              </a:ext>
            </a:extLst>
          </p:cNvPr>
          <p:cNvSpPr/>
          <p:nvPr/>
        </p:nvSpPr>
        <p:spPr>
          <a:xfrm>
            <a:off x="5182928" y="106008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輸出位數</a:t>
            </a:r>
          </a:p>
        </p:txBody>
      </p:sp>
    </p:spTree>
    <p:extLst>
      <p:ext uri="{BB962C8B-B14F-4D97-AF65-F5344CB8AC3E}">
        <p14:creationId xmlns:p14="http://schemas.microsoft.com/office/powerpoint/2010/main" val="80289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圓角矩形 29">
            <a:extLst>
              <a:ext uri="{FF2B5EF4-FFF2-40B4-BE49-F238E27FC236}">
                <a16:creationId xmlns:a16="http://schemas.microsoft.com/office/drawing/2014/main" id="{B2E13B47-C41F-9C41-96D0-D85E80EF3EF5}"/>
              </a:ext>
            </a:extLst>
          </p:cNvPr>
          <p:cNvSpPr/>
          <p:nvPr/>
        </p:nvSpPr>
        <p:spPr>
          <a:xfrm>
            <a:off x="1363683" y="2042856"/>
            <a:ext cx="9464633" cy="242835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D84FC4-D130-F340-8EE7-F37EE4B6E66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2A100E-6DE2-4B40-9B7F-AE86EC88E63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733CFF5F-D2AC-724A-B01C-C6BB919D2BAA}"/>
              </a:ext>
            </a:extLst>
          </p:cNvPr>
          <p:cNvSpPr/>
          <p:nvPr/>
        </p:nvSpPr>
        <p:spPr>
          <a:xfrm>
            <a:off x="1595250" y="2259866"/>
            <a:ext cx="9001496" cy="1994331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&lt;iomanip&gt;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&lt;</a:t>
            </a:r>
            <a:r>
              <a:rPr lang="en-US" altLang="zh-TW" sz="2800" b="1" dirty="0" err="1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cmath</a:t>
            </a:r>
            <a:r>
              <a:rPr lang="en-US" altLang="zh-TW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&gt;</a:t>
            </a:r>
            <a:endParaRPr lang="en-US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cout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&lt;&lt; </a:t>
            </a:r>
            <a:r>
              <a:rPr lang="en-US" altLang="zh-TW" sz="28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fixed </a:t>
            </a:r>
            <a:r>
              <a:rPr lang="en-US" altLang="zh-TW" sz="28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&lt;&lt;</a:t>
            </a:r>
            <a:r>
              <a:rPr lang="en-US" altLang="zh-TW" sz="28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setprecision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(10) &lt;&lt; M_PI &lt;&lt; </a:t>
            </a:r>
            <a:r>
              <a:rPr lang="en-US" altLang="zh-TW" sz="28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endl</a:t>
            </a:r>
            <a:r>
              <a:rPr lang="en-US" altLang="zh-TW" sz="28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  <a:endParaRPr lang="en-US" altLang="zh-TW" sz="28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4741BA9-E7A7-9A4A-B2D7-F676703DB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40"/>
          <a:stretch/>
        </p:blipFill>
        <p:spPr bwMode="auto">
          <a:xfrm>
            <a:off x="3842929" y="4822258"/>
            <a:ext cx="4192062" cy="145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39EC94-058F-9F4E-8A98-8C477943ED20}"/>
              </a:ext>
            </a:extLst>
          </p:cNvPr>
          <p:cNvSpPr/>
          <p:nvPr/>
        </p:nvSpPr>
        <p:spPr>
          <a:xfrm>
            <a:off x="5105617" y="1221000"/>
            <a:ext cx="2207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</a:t>
            </a:r>
            <a:r>
              <a:rPr lang="en-US" altLang="zh-TW" sz="36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fixed</a:t>
            </a:r>
          </a:p>
        </p:txBody>
      </p:sp>
      <p:sp>
        <p:nvSpPr>
          <p:cNvPr id="10" name="不規則四邊形 9">
            <a:extLst>
              <a:ext uri="{FF2B5EF4-FFF2-40B4-BE49-F238E27FC236}">
                <a16:creationId xmlns:a16="http://schemas.microsoft.com/office/drawing/2014/main" id="{FA1314CF-4097-7041-BAAD-37E948668E29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8A549C-28FD-6345-A56B-2C53CB257EE5}"/>
              </a:ext>
            </a:extLst>
          </p:cNvPr>
          <p:cNvSpPr/>
          <p:nvPr/>
        </p:nvSpPr>
        <p:spPr>
          <a:xfrm>
            <a:off x="4157006" y="106008"/>
            <a:ext cx="387798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指定小數點後的位數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3465AE15-3681-6440-8FCC-AEF215DB2362}"/>
              </a:ext>
            </a:extLst>
          </p:cNvPr>
          <p:cNvSpPr/>
          <p:nvPr/>
        </p:nvSpPr>
        <p:spPr>
          <a:xfrm>
            <a:off x="3335805" y="1131217"/>
            <a:ext cx="4331611" cy="5873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D84FC4-D130-F340-8EE7-F37EE4B6E66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2A100E-6DE2-4B40-9B7F-AE86EC88E63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36248000-D98F-7F4F-8C1C-13E03F94BE4C}"/>
              </a:ext>
            </a:extLst>
          </p:cNvPr>
          <p:cNvSpPr/>
          <p:nvPr/>
        </p:nvSpPr>
        <p:spPr>
          <a:xfrm>
            <a:off x="1861127" y="5547616"/>
            <a:ext cx="4258815" cy="1040641"/>
          </a:xfrm>
          <a:prstGeom prst="roundRect">
            <a:avLst/>
          </a:prstGeom>
          <a:ln w="38100">
            <a:solidFill>
              <a:srgbClr val="94494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&lt;iomanip&gt;</a:t>
            </a:r>
          </a:p>
          <a:p>
            <a:r>
              <a:rPr lang="en-US" altLang="zh-TW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#include &lt;cmath&gt;</a:t>
            </a:r>
          </a:p>
          <a:p>
            <a:r>
              <a:rPr lang="en-US" altLang="zh-TW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  <a:cs typeface="Consolas" panose="020B0609020204030204" pitchFamily="49" charset="0"/>
              </a:rPr>
              <a:t>cout &lt;&lt; setw(10) &lt;&lt; setfill('w') &lt;&lt; M_PI;</a:t>
            </a:r>
            <a:endParaRPr lang="en-US" altLang="zh-TW" sz="1600" dirty="0">
              <a:latin typeface="Adobe 繁黑體 Std B" panose="020B0700000000000000" pitchFamily="34" charset="-120"/>
              <a:ea typeface="Adobe 繁黑體 Std B" panose="020B0700000000000000" pitchFamily="34" charset="-120"/>
              <a:cs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B36B15B-C41F-774F-9056-54D55328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934" y="5547616"/>
            <a:ext cx="3140898" cy="10118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C3E626C-FB20-A94C-9FA9-20187532DC77}"/>
              </a:ext>
            </a:extLst>
          </p:cNvPr>
          <p:cNvSpPr/>
          <p:nvPr/>
        </p:nvSpPr>
        <p:spPr>
          <a:xfrm>
            <a:off x="3335806" y="1224829"/>
            <a:ext cx="4333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/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也包含在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&lt;iomanip&gt;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函式庫中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D65F04C-0A3D-254E-A61D-CEB2E5314E51}"/>
              </a:ext>
            </a:extLst>
          </p:cNvPr>
          <p:cNvSpPr/>
          <p:nvPr/>
        </p:nvSpPr>
        <p:spPr>
          <a:xfrm>
            <a:off x="2838202" y="1966130"/>
            <a:ext cx="439423" cy="4463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1649A9-36EE-CE47-A21A-4A08683F2B6E}"/>
              </a:ext>
            </a:extLst>
          </p:cNvPr>
          <p:cNvSpPr/>
          <p:nvPr/>
        </p:nvSpPr>
        <p:spPr>
          <a:xfrm>
            <a:off x="3335805" y="1812164"/>
            <a:ext cx="7573454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setw(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寬度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</a:t>
            </a:r>
            <a:r>
              <a:rPr lang="en-US" altLang="zh-TW" sz="2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cout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輸出的寬度，不足的位數補空白</a:t>
            </a: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setfill(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字元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設定填空的字元為何</a:t>
            </a: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setiosflags()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設定輸出模式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ios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::left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ios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::right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ios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::oct....)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A75422E-C2DE-F441-A793-20CE3FF17F47}"/>
              </a:ext>
            </a:extLst>
          </p:cNvPr>
          <p:cNvSpPr/>
          <p:nvPr/>
        </p:nvSpPr>
        <p:spPr>
          <a:xfrm>
            <a:off x="2838202" y="3081495"/>
            <a:ext cx="439423" cy="4463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8417CA4-F600-CE47-8BBA-57CCEC6594C8}"/>
              </a:ext>
            </a:extLst>
          </p:cNvPr>
          <p:cNvSpPr/>
          <p:nvPr/>
        </p:nvSpPr>
        <p:spPr>
          <a:xfrm>
            <a:off x="2838202" y="4125608"/>
            <a:ext cx="439423" cy="4463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14" name="不規則四邊形 13">
            <a:extLst>
              <a:ext uri="{FF2B5EF4-FFF2-40B4-BE49-F238E27FC236}">
                <a16:creationId xmlns:a16="http://schemas.microsoft.com/office/drawing/2014/main" id="{1E0C47E4-D09B-024B-A211-C5C5DC27D02F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BD353F-C53B-F647-9278-FB76F8C196F3}"/>
              </a:ext>
            </a:extLst>
          </p:cNvPr>
          <p:cNvSpPr/>
          <p:nvPr/>
        </p:nvSpPr>
        <p:spPr>
          <a:xfrm>
            <a:off x="4772559" y="106008"/>
            <a:ext cx="264687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輸出寬度控制</a:t>
            </a:r>
            <a:endParaRPr lang="zh-TW" alt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952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857500" y="2971800"/>
            <a:ext cx="6452755" cy="955964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002843" y="3080570"/>
            <a:ext cx="6186309" cy="69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輸出位數，不是越多越準嗎？</a:t>
            </a:r>
          </a:p>
        </p:txBody>
      </p:sp>
    </p:spTree>
    <p:extLst>
      <p:ext uri="{BB962C8B-B14F-4D97-AF65-F5344CB8AC3E}">
        <p14:creationId xmlns:p14="http://schemas.microsoft.com/office/powerpoint/2010/main" val="180873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763E1C79-EE7D-2142-9D1B-43F800FD227E}"/>
              </a:ext>
            </a:extLst>
          </p:cNvPr>
          <p:cNvSpPr/>
          <p:nvPr/>
        </p:nvSpPr>
        <p:spPr>
          <a:xfrm>
            <a:off x="1321151" y="1508481"/>
            <a:ext cx="5293884" cy="5873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9924C0-952A-8944-91FD-6B5F89130A1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67A961-6E3A-D646-AC77-BA6698DC9041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29" name="Picture 2" descr="Float example.svg">
            <a:extLst>
              <a:ext uri="{FF2B5EF4-FFF2-40B4-BE49-F238E27FC236}">
                <a16:creationId xmlns:a16="http://schemas.microsoft.com/office/drawing/2014/main" id="{34B39DD3-7414-3D42-965B-28D01458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1" y="3056393"/>
            <a:ext cx="8231672" cy="104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General double precision float.png">
            <a:extLst>
              <a:ext uri="{FF2B5EF4-FFF2-40B4-BE49-F238E27FC236}">
                <a16:creationId xmlns:a16="http://schemas.microsoft.com/office/drawing/2014/main" id="{980AB07A-1F36-8243-9DB9-4F13034A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1" y="5136575"/>
            <a:ext cx="6955982" cy="1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9FC376B-3CDF-3540-8900-6905D2A977EE}"/>
                  </a:ext>
                </a:extLst>
              </p:cNvPr>
              <p:cNvSpPr/>
              <p:nvPr/>
            </p:nvSpPr>
            <p:spPr>
              <a:xfrm>
                <a:off x="1321151" y="1609171"/>
                <a:ext cx="529388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浮點數的儲存轉成科學記號後再進行處理！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zh-TW" b="1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9FC376B-3CDF-3540-8900-6905D2A9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51" y="1609171"/>
                <a:ext cx="5293885" cy="374270"/>
              </a:xfrm>
              <a:prstGeom prst="rect">
                <a:avLst/>
              </a:prstGeom>
              <a:blipFill>
                <a:blip r:embed="rId5"/>
                <a:stretch>
                  <a:fillRect l="-957" t="-666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>
            <a:extLst>
              <a:ext uri="{FF2B5EF4-FFF2-40B4-BE49-F238E27FC236}">
                <a16:creationId xmlns:a16="http://schemas.microsoft.com/office/drawing/2014/main" id="{37581E65-0C01-9149-AC9F-B29E36149E5F}"/>
              </a:ext>
            </a:extLst>
          </p:cNvPr>
          <p:cNvSpPr/>
          <p:nvPr/>
        </p:nvSpPr>
        <p:spPr>
          <a:xfrm>
            <a:off x="1321151" y="2317266"/>
            <a:ext cx="2621156" cy="4473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DE0627-7C0E-7644-9CEB-4082FA961549}"/>
              </a:ext>
            </a:extLst>
          </p:cNvPr>
          <p:cNvSpPr/>
          <p:nvPr/>
        </p:nvSpPr>
        <p:spPr>
          <a:xfrm>
            <a:off x="1800411" y="2389196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 (4bytes)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4261137-D826-7B41-9392-5DB48E619972}"/>
              </a:ext>
            </a:extLst>
          </p:cNvPr>
          <p:cNvSpPr/>
          <p:nvPr/>
        </p:nvSpPr>
        <p:spPr>
          <a:xfrm>
            <a:off x="1321151" y="4396172"/>
            <a:ext cx="2621156" cy="4473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5BB707-05F9-E84D-BC5F-FE58EDB1E369}"/>
              </a:ext>
            </a:extLst>
          </p:cNvPr>
          <p:cNvSpPr/>
          <p:nvPr/>
        </p:nvSpPr>
        <p:spPr>
          <a:xfrm>
            <a:off x="1664956" y="4435192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double (8bytes)</a:t>
            </a:r>
          </a:p>
        </p:txBody>
      </p:sp>
      <p:sp>
        <p:nvSpPr>
          <p:cNvPr id="15" name="不規則四邊形 14">
            <a:extLst>
              <a:ext uri="{FF2B5EF4-FFF2-40B4-BE49-F238E27FC236}">
                <a16:creationId xmlns:a16="http://schemas.microsoft.com/office/drawing/2014/main" id="{5E2C5B13-9344-7746-AE08-B10CF6D73A0A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66957B-8AFA-3949-A8D9-8340BE1E1A35}"/>
              </a:ext>
            </a:extLst>
          </p:cNvPr>
          <p:cNvSpPr/>
          <p:nvPr/>
        </p:nvSpPr>
        <p:spPr>
          <a:xfrm>
            <a:off x="5182927" y="106008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回憶一下</a:t>
            </a:r>
            <a:endParaRPr lang="zh-TW" alt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154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9924C0-952A-8944-91FD-6B5F89130A1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67A961-6E3A-D646-AC77-BA6698DC9041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4A6D6F-41A0-ED44-8870-925D93C1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68" y="4627499"/>
            <a:ext cx="4540063" cy="1410171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35318B4-011B-9B4F-8C97-3331670F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65" y="1525415"/>
            <a:ext cx="10639889" cy="2836532"/>
          </a:xfrm>
          <a:prstGeom prst="rect">
            <a:avLst/>
          </a:prstGeom>
        </p:spPr>
      </p:pic>
      <p:sp>
        <p:nvSpPr>
          <p:cNvPr id="10" name="不規則四邊形 9">
            <a:extLst>
              <a:ext uri="{FF2B5EF4-FFF2-40B4-BE49-F238E27FC236}">
                <a16:creationId xmlns:a16="http://schemas.microsoft.com/office/drawing/2014/main" id="{A5412C96-8478-234C-A409-9707EED673AA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6005CC-CD8F-BB48-8335-34FEBC8612C1}"/>
              </a:ext>
            </a:extLst>
          </p:cNvPr>
          <p:cNvSpPr/>
          <p:nvPr/>
        </p:nvSpPr>
        <p:spPr>
          <a:xfrm>
            <a:off x="4685195" y="106008"/>
            <a:ext cx="282160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float &amp; double</a:t>
            </a:r>
            <a:endParaRPr lang="zh-TW" alt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48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>
            <a:extLst>
              <a:ext uri="{FF2B5EF4-FFF2-40B4-BE49-F238E27FC236}">
                <a16:creationId xmlns:a16="http://schemas.microsoft.com/office/drawing/2014/main" id="{0CB9780F-6F13-DA40-AF7B-BF07DD10DCE4}"/>
              </a:ext>
            </a:extLst>
          </p:cNvPr>
          <p:cNvSpPr/>
          <p:nvPr/>
        </p:nvSpPr>
        <p:spPr>
          <a:xfrm>
            <a:off x="3961531" y="4218264"/>
            <a:ext cx="4268938" cy="1324679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9924C0-952A-8944-91FD-6B5F89130A1B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67A961-6E3A-D646-AC77-BA6698DC9041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graphicFrame>
        <p:nvGraphicFramePr>
          <p:cNvPr id="15" name="內容版面配置區 6">
            <a:extLst>
              <a:ext uri="{FF2B5EF4-FFF2-40B4-BE49-F238E27FC236}">
                <a16:creationId xmlns:a16="http://schemas.microsoft.com/office/drawing/2014/main" id="{42FB0AE6-7B29-204F-84FF-8C31BE943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878222"/>
              </p:ext>
            </p:extLst>
          </p:nvPr>
        </p:nvGraphicFramePr>
        <p:xfrm>
          <a:off x="1981200" y="2003688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55200672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45507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323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0232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Bit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Sign</a:t>
                      </a:r>
                      <a:endParaRPr lang="zh-TW" altLang="en-US" sz="28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Exponent</a:t>
                      </a:r>
                      <a:endParaRPr lang="zh-TW" altLang="en-US" sz="28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Fraction</a:t>
                      </a:r>
                      <a:endParaRPr lang="zh-TW" altLang="en-US" sz="28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449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86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float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23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double</a:t>
                      </a:r>
                      <a:endParaRPr lang="zh-TW" altLang="en-US" sz="2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52</a:t>
                      </a:r>
                      <a:endParaRPr lang="zh-TW" altLang="en-US" sz="28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2144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1DDC887-4B87-B64B-AFCE-7EBF242E8404}"/>
                  </a:ext>
                </a:extLst>
              </p:cNvPr>
              <p:cNvSpPr txBox="1"/>
              <p:nvPr/>
            </p:nvSpPr>
            <p:spPr>
              <a:xfrm>
                <a:off x="4707946" y="4230091"/>
                <a:ext cx="3328223" cy="120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b="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~1.19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2.22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endPara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1DDC887-4B87-B64B-AFCE-7EBF242E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46" y="4230091"/>
                <a:ext cx="3328223" cy="1206612"/>
              </a:xfrm>
              <a:prstGeom prst="rect">
                <a:avLst/>
              </a:prstGeom>
              <a:blipFill>
                <a:blip r:embed="rId3"/>
                <a:stretch>
                  <a:fillRect l="-2747" b="-5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不規則四邊形 8">
            <a:extLst>
              <a:ext uri="{FF2B5EF4-FFF2-40B4-BE49-F238E27FC236}">
                <a16:creationId xmlns:a16="http://schemas.microsoft.com/office/drawing/2014/main" id="{94781BFB-7400-3241-BEE3-3BFD0FB96EE0}"/>
              </a:ext>
            </a:extLst>
          </p:cNvPr>
          <p:cNvSpPr/>
          <p:nvPr/>
        </p:nvSpPr>
        <p:spPr>
          <a:xfrm>
            <a:off x="2583034" y="-314888"/>
            <a:ext cx="7025931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457288-6062-6E44-9ACB-E13A2D283C99}"/>
              </a:ext>
            </a:extLst>
          </p:cNvPr>
          <p:cNvSpPr/>
          <p:nvPr/>
        </p:nvSpPr>
        <p:spPr>
          <a:xfrm>
            <a:off x="4560963" y="106008"/>
            <a:ext cx="307007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 &amp; double</a:t>
            </a:r>
            <a:endParaRPr lang="zh-TW" altLang="en-US" sz="32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22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13046</TotalTime>
  <Words>1324</Words>
  <Application>Microsoft Office PowerPoint</Application>
  <PresentationFormat>寬螢幕</PresentationFormat>
  <Paragraphs>318</Paragraphs>
  <Slides>21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Adobe 繁黑體 Std B</vt:lpstr>
      <vt:lpstr>等线</vt:lpstr>
      <vt:lpstr>Microsoft JhengHei</vt:lpstr>
      <vt:lpstr>新細明體</vt:lpstr>
      <vt:lpstr>Arial</vt:lpstr>
      <vt:lpstr>Calibri</vt:lpstr>
      <vt:lpstr>Calibri Light</vt:lpstr>
      <vt:lpstr>Cambria Math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87</cp:revision>
  <dcterms:created xsi:type="dcterms:W3CDTF">2019-10-27T07:58:56Z</dcterms:created>
  <dcterms:modified xsi:type="dcterms:W3CDTF">2019-12-09T15:36:00Z</dcterms:modified>
</cp:coreProperties>
</file>