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592" r:id="rId3"/>
    <p:sldId id="391" r:id="rId4"/>
    <p:sldId id="593" r:id="rId5"/>
    <p:sldId id="594" r:id="rId6"/>
    <p:sldId id="595" r:id="rId7"/>
    <p:sldId id="596" r:id="rId8"/>
    <p:sldId id="605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9" r:id="rId17"/>
    <p:sldId id="610" r:id="rId18"/>
    <p:sldId id="604" r:id="rId19"/>
    <p:sldId id="606" r:id="rId20"/>
    <p:sldId id="607" r:id="rId21"/>
    <p:sldId id="608" r:id="rId22"/>
    <p:sldId id="46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60"/>
    <a:srgbClr val="303C4C"/>
    <a:srgbClr val="3E4F65"/>
    <a:srgbClr val="8CA2BE"/>
    <a:srgbClr val="7B8FAA"/>
    <a:srgbClr val="6C7D93"/>
    <a:srgbClr val="5C6B7F"/>
    <a:srgbClr val="B3C1D4"/>
    <a:srgbClr val="546989"/>
    <a:srgbClr val="944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/>
    <p:restoredTop sz="60163" autoAdjust="0"/>
  </p:normalViewPr>
  <p:slideViewPr>
    <p:cSldViewPr snapToGrid="0" snapToObjects="1">
      <p:cViewPr varScale="1">
        <p:scale>
          <a:sx n="69" d="100"/>
          <a:sy n="69" d="100"/>
        </p:scale>
        <p:origin x="2004" y="72"/>
      </p:cViewPr>
      <p:guideLst/>
    </p:cSldViewPr>
  </p:slideViewPr>
  <p:notesTextViewPr>
    <p:cViewPr>
      <p:scale>
        <a:sx n="1" d="1"/>
        <a:sy n="1" d="1"/>
      </p:scale>
      <p:origin x="0" y="-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typedef struct{</a:t>
            </a:r>
          </a:p>
          <a:p>
            <a:r>
              <a:rPr lang="en-US" altLang="zh-TW" dirty="0" smtClean="0"/>
              <a:t>    float x;</a:t>
            </a:r>
          </a:p>
          <a:p>
            <a:r>
              <a:rPr lang="en-US" altLang="zh-TW" dirty="0" smtClean="0"/>
              <a:t>    float y;</a:t>
            </a:r>
          </a:p>
          <a:p>
            <a:r>
              <a:rPr lang="en-US" altLang="zh-TW" dirty="0" smtClean="0"/>
              <a:t>}Point2D;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ostream&amp; operator&lt;&lt; (ostream &amp;os, Point2D p){</a:t>
            </a:r>
          </a:p>
          <a:p>
            <a:r>
              <a:rPr lang="en-US" altLang="zh-TW" dirty="0" smtClean="0"/>
              <a:t>    os &lt;&lt; "x: " &lt;&lt; p.x &lt;&lt; endl;</a:t>
            </a:r>
          </a:p>
          <a:p>
            <a:r>
              <a:rPr lang="en-US" altLang="zh-TW" dirty="0" smtClean="0"/>
              <a:t>    os &lt;&lt; "y: " &lt;&lt; p.y &lt;&lt; endl;</a:t>
            </a:r>
          </a:p>
          <a:p>
            <a:r>
              <a:rPr lang="en-US" altLang="zh-TW" dirty="0" smtClean="0"/>
              <a:t>    return os;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Point2D operator+(Point2D p1,Point2D p2){</a:t>
            </a:r>
          </a:p>
          <a:p>
            <a:r>
              <a:rPr lang="en-US" altLang="zh-TW" dirty="0" smtClean="0"/>
              <a:t>    Point2D result = {p1.x+p2.x,p1.y+p2.y};</a:t>
            </a:r>
          </a:p>
          <a:p>
            <a:r>
              <a:rPr lang="en-US" altLang="zh-TW" dirty="0" smtClean="0"/>
              <a:t>    return result;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 () {</a:t>
            </a:r>
          </a:p>
          <a:p>
            <a:r>
              <a:rPr lang="en-US" altLang="zh-TW" dirty="0" smtClean="0"/>
              <a:t>    Point2D p1 = {5,6};</a:t>
            </a:r>
          </a:p>
          <a:p>
            <a:r>
              <a:rPr lang="en-US" altLang="zh-TW" dirty="0" smtClean="0"/>
              <a:t>    Point2D p2 = {2,3};</a:t>
            </a:r>
          </a:p>
          <a:p>
            <a:r>
              <a:rPr lang="en-US" altLang="zh-TW" dirty="0" smtClean="0"/>
              <a:t>    cout &lt;&lt; "p1=" &lt;&lt; endl;</a:t>
            </a:r>
          </a:p>
          <a:p>
            <a:r>
              <a:rPr lang="en-US" altLang="zh-TW" dirty="0" smtClean="0"/>
              <a:t>    cout &lt;&lt; p1;</a:t>
            </a:r>
          </a:p>
          <a:p>
            <a:r>
              <a:rPr lang="en-US" altLang="zh-TW" dirty="0" smtClean="0"/>
              <a:t>    cout &lt;&lt; "p2=" &lt;&lt; endl;</a:t>
            </a:r>
          </a:p>
          <a:p>
            <a:r>
              <a:rPr lang="en-US" altLang="zh-TW" dirty="0" smtClean="0"/>
              <a:t>    cout &lt;&lt; p2;</a:t>
            </a:r>
          </a:p>
          <a:p>
            <a:r>
              <a:rPr lang="en-US" altLang="zh-TW" dirty="0" smtClean="0"/>
              <a:t>    cout &lt;&lt; "p3=p1+p2=" &lt;&lt; endl;</a:t>
            </a:r>
          </a:p>
          <a:p>
            <a:r>
              <a:rPr lang="en-US" altLang="zh-TW" dirty="0" smtClean="0"/>
              <a:t>    Point2D p3 = p1+p2;</a:t>
            </a:r>
          </a:p>
          <a:p>
            <a:r>
              <a:rPr lang="en-US" altLang="zh-TW" dirty="0" smtClean="0"/>
              <a:t>    cout &lt;&lt; p3;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31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602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標頭檔的建立與使用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47C232-D231-4749-BE0E-80091BFCD985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5B4E27-234D-A34E-8188-6C82641293BE}"/>
              </a:ext>
            </a:extLst>
          </p:cNvPr>
          <p:cNvSpPr/>
          <p:nvPr/>
        </p:nvSpPr>
        <p:spPr>
          <a:xfrm>
            <a:off x="3252687" y="2083260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C633678-3C80-E74C-BD08-1A1BA2226C67}"/>
              </a:ext>
            </a:extLst>
          </p:cNvPr>
          <p:cNvSpPr/>
          <p:nvPr/>
        </p:nvSpPr>
        <p:spPr>
          <a:xfrm>
            <a:off x="7075697" y="5099472"/>
            <a:ext cx="2376264" cy="37020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D42A56-F75A-084B-A777-A15780C2E82E}"/>
              </a:ext>
            </a:extLst>
          </p:cNvPr>
          <p:cNvSpPr txBox="1"/>
          <p:nvPr/>
        </p:nvSpPr>
        <p:spPr>
          <a:xfrm>
            <a:off x="7538310" y="4718492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include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7EF3AF26-5C6B-8149-B4B7-91C7A7AD28AA}"/>
              </a:ext>
            </a:extLst>
          </p:cNvPr>
          <p:cNvSpPr/>
          <p:nvPr/>
        </p:nvSpPr>
        <p:spPr>
          <a:xfrm>
            <a:off x="5232907" y="2436912"/>
            <a:ext cx="964243" cy="22241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4E353E-EADC-E546-ABFC-EFB7C0BE3DF0}"/>
              </a:ext>
            </a:extLst>
          </p:cNvPr>
          <p:cNvSpPr/>
          <p:nvPr/>
        </p:nvSpPr>
        <p:spPr>
          <a:xfrm>
            <a:off x="6197150" y="2083260"/>
            <a:ext cx="1944216" cy="792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AAA.h</a:t>
            </a:r>
            <a:endParaRPr lang="zh-TW" altLang="en-US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AF8D0A-D74D-FA4C-8426-BB336C304D6E}"/>
              </a:ext>
            </a:extLst>
          </p:cNvPr>
          <p:cNvSpPr/>
          <p:nvPr/>
        </p:nvSpPr>
        <p:spPr>
          <a:xfrm>
            <a:off x="3252687" y="3667436"/>
            <a:ext cx="1944216" cy="792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iostream</a:t>
            </a:r>
            <a:endParaRPr lang="zh-TW" altLang="en-US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A62D9883-F13B-9543-B6B9-DE547D9AF5B3}"/>
              </a:ext>
            </a:extLst>
          </p:cNvPr>
          <p:cNvSpPr/>
          <p:nvPr/>
        </p:nvSpPr>
        <p:spPr>
          <a:xfrm rot="5400000">
            <a:off x="3839074" y="3181569"/>
            <a:ext cx="760381" cy="2113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右彎箭號 14">
            <a:extLst>
              <a:ext uri="{FF2B5EF4-FFF2-40B4-BE49-F238E27FC236}">
                <a16:creationId xmlns:a16="http://schemas.microsoft.com/office/drawing/2014/main" id="{15900B50-9ADE-E642-922E-BB022ED8BA3D}"/>
              </a:ext>
            </a:extLst>
          </p:cNvPr>
          <p:cNvSpPr/>
          <p:nvPr/>
        </p:nvSpPr>
        <p:spPr>
          <a:xfrm rot="10800000">
            <a:off x="5182928" y="2947356"/>
            <a:ext cx="2188379" cy="1346808"/>
          </a:xfrm>
          <a:prstGeom prst="bentArrow">
            <a:avLst>
              <a:gd name="adj1" fmla="val 13662"/>
              <a:gd name="adj2" fmla="val 16969"/>
              <a:gd name="adj3" fmla="val 21221"/>
              <a:gd name="adj4" fmla="val 5414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8C1890-ECC4-D64B-A99C-53A8C61114F1}"/>
              </a:ext>
            </a:extLst>
          </p:cNvPr>
          <p:cNvSpPr txBox="1"/>
          <p:nvPr/>
        </p:nvSpPr>
        <p:spPr>
          <a:xfrm>
            <a:off x="3322224" y="4459524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重複宣告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19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689203" y="154021"/>
            <a:ext cx="2813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ifndef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define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CD2F0C2-AD42-F842-82CF-F41A8BEC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754" y="1393385"/>
            <a:ext cx="6186488" cy="2035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留下足跡表示這段程式碼已經被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include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ifndef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define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file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中留下麵包屑！</a:t>
            </a:r>
          </a:p>
        </p:txBody>
      </p:sp>
      <p:pic>
        <p:nvPicPr>
          <p:cNvPr id="10" name="Picture 2" descr="https://i1.kknews.cc/SIG=188g83q/pn600073rpr374o45n4.jpg">
            <a:extLst>
              <a:ext uri="{FF2B5EF4-FFF2-40B4-BE49-F238E27FC236}">
                <a16:creationId xmlns:a16="http://schemas.microsoft.com/office/drawing/2014/main" id="{FD347DEA-07E0-7F4E-A005-97FB0649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67" y="3733231"/>
            <a:ext cx="3697529" cy="2635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8E194CA6-3E9F-3047-A989-746D8EE4D1D7}"/>
              </a:ext>
            </a:extLst>
          </p:cNvPr>
          <p:cNvSpPr/>
          <p:nvPr/>
        </p:nvSpPr>
        <p:spPr>
          <a:xfrm>
            <a:off x="6132025" y="3867304"/>
            <a:ext cx="4032448" cy="23675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#ifndef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XXXXX_H_INCLUDED</a:t>
            </a:r>
          </a:p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#define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XXXXX_H_INCLUDED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  <a:ea typeface="Adobe 繁黑體 Std B" panose="020B0700000000000000"/>
              </a:rPr>
              <a:t>要宣告的函式</a:t>
            </a:r>
            <a:endParaRPr lang="en-US" altLang="zh-TW" sz="2400" dirty="0">
              <a:solidFill>
                <a:schemeClr val="tx1"/>
              </a:solidFill>
              <a:ea typeface="Adobe 繁黑體 Std B" panose="020B0700000000000000"/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87781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>
            <a:extLst>
              <a:ext uri="{FF2B5EF4-FFF2-40B4-BE49-F238E27FC236}">
                <a16:creationId xmlns:a16="http://schemas.microsoft.com/office/drawing/2014/main" id="{E7C153C4-030E-8D40-9B3F-36A1D6EE7794}"/>
              </a:ext>
            </a:extLst>
          </p:cNvPr>
          <p:cNvSpPr/>
          <p:nvPr/>
        </p:nvSpPr>
        <p:spPr>
          <a:xfrm>
            <a:off x="836303" y="1439600"/>
            <a:ext cx="5648540" cy="47071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EF802F9-0B37-8A4D-AC3F-B7D7FCD2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685" y="1645950"/>
            <a:ext cx="5057776" cy="42944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第一次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include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關鍵字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沒有被定義過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#define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關鍵字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宣告函式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第二次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include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關鍵字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被定義過了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代表來過了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跳到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endif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11FBDE0C-27A1-414C-8C17-67B395D2D707}"/>
              </a:ext>
            </a:extLst>
          </p:cNvPr>
          <p:cNvSpPr/>
          <p:nvPr/>
        </p:nvSpPr>
        <p:spPr>
          <a:xfrm>
            <a:off x="7323249" y="2488914"/>
            <a:ext cx="4032448" cy="23675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#ifndef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XXXXX_H_INCLUDED</a:t>
            </a:r>
          </a:p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#define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XXXXX_H_INCLUDED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  <a:ea typeface="Adobe 繁黑體 Std B" panose="020B0700000000000000"/>
              </a:rPr>
              <a:t>要宣告的函式</a:t>
            </a:r>
            <a:endParaRPr lang="en-US" altLang="zh-TW" sz="2400" dirty="0">
              <a:solidFill>
                <a:schemeClr val="tx1"/>
              </a:solidFill>
              <a:ea typeface="Adobe 繁黑體 Std B" panose="020B0700000000000000"/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#endif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AEAE09-CAE2-0040-8D38-FF239FBF5B11}"/>
              </a:ext>
            </a:extLst>
          </p:cNvPr>
          <p:cNvSpPr/>
          <p:nvPr/>
        </p:nvSpPr>
        <p:spPr>
          <a:xfrm>
            <a:off x="4689203" y="154021"/>
            <a:ext cx="2813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ifndef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define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006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>
            <a:extLst>
              <a:ext uri="{FF2B5EF4-FFF2-40B4-BE49-F238E27FC236}">
                <a16:creationId xmlns:a16="http://schemas.microsoft.com/office/drawing/2014/main" id="{4450A02F-E609-864D-97E0-D860D54F329E}"/>
              </a:ext>
            </a:extLst>
          </p:cNvPr>
          <p:cNvSpPr/>
          <p:nvPr/>
        </p:nvSpPr>
        <p:spPr>
          <a:xfrm>
            <a:off x="3114620" y="1117245"/>
            <a:ext cx="5962755" cy="55105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7" y="154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C709C75D-2699-7748-A563-A2603C6C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07" y="1272841"/>
            <a:ext cx="4967182" cy="51993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宣告放在</a:t>
            </a:r>
            <a:r>
              <a:rPr lang="en-US" altLang="zh-TW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定義放在</a:t>
            </a:r>
            <a:r>
              <a:rPr lang="en-US" altLang="zh-TW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.cpp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標頭檔的位置在資料夾內要用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 "</a:t>
            </a:r>
            <a:endParaRPr lang="en-US" altLang="zh-TW" sz="2400" b="1" dirty="0">
              <a:highlight>
                <a:srgbClr val="FFFF00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#include 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"file.h“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資料夾內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#include 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&lt;file.h&gt;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的路徑內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ifndef</a:t>
            </a:r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避免重複宣告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18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1" y="154021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49FF0A33-E1A9-9444-9B28-55F1ADB2C184}"/>
              </a:ext>
            </a:extLst>
          </p:cNvPr>
          <p:cNvSpPr txBox="1">
            <a:spLocks/>
          </p:cNvSpPr>
          <p:nvPr/>
        </p:nvSpPr>
        <p:spPr>
          <a:xfrm>
            <a:off x="1131091" y="1362206"/>
            <a:ext cx="992981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Split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codes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into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.h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cpp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try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main.cpp</a:t>
            </a: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641AADC8-C2D5-C44F-99E4-3379C28C5045}"/>
              </a:ext>
            </a:extLst>
          </p:cNvPr>
          <p:cNvSpPr/>
          <p:nvPr/>
        </p:nvSpPr>
        <p:spPr>
          <a:xfrm>
            <a:off x="1272953" y="2318023"/>
            <a:ext cx="4392488" cy="3816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#include &lt;iostream&gt;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using namespace std;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typedef struct{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string name;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float englishScore;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float mathScore;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}Student;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ostream&amp; operator&lt;&lt; (ostream &amp;os, Student s){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os &lt;&lt; "Name: " &lt;&lt; s.name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os &lt;&lt; "English Score: " &lt;&lt; s.englishScore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os &lt;&lt; "Math Score: " &lt;&lt; s.mathScore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return os;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bool operator&gt;(Student s1,Student s2){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if(s1.englishScore+s1.mathScore&gt;s2.englishScore+s2.mathScore)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    return true;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else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    return false;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DE36EE29-A958-DE4F-82C8-D4879DA977F0}"/>
              </a:ext>
            </a:extLst>
          </p:cNvPr>
          <p:cNvSpPr/>
          <p:nvPr/>
        </p:nvSpPr>
        <p:spPr>
          <a:xfrm>
            <a:off x="6526560" y="2318023"/>
            <a:ext cx="4320480" cy="3816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bool operator&lt;(Student s1,Student s2){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if(s1.englishScore+s1.mathScore&lt;s2.englishScore+s2.mathScore)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    return true;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else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    return false;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int main () 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Student s1 = {"David",95,92};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Student s2 = {"John",90,96};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cout &lt;&lt; s1;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cout &lt;&lt; s2;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if(s1&gt;s2)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    cout &lt;&lt; s1.name &lt;&lt; " is better!"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else if(s2&gt;s1)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    cout &lt;&lt; s1.name &lt;&lt; " is better!"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</a:t>
            </a:r>
          </a:p>
          <a:p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8" y="154021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30FE2B8C-E48A-3A4B-8F9B-2399F88E9590}"/>
              </a:ext>
            </a:extLst>
          </p:cNvPr>
          <p:cNvSpPr txBox="1">
            <a:spLocks/>
          </p:cNvSpPr>
          <p:nvPr/>
        </p:nvSpPr>
        <p:spPr>
          <a:xfrm>
            <a:off x="1606325" y="1452918"/>
            <a:ext cx="8979346" cy="4975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Split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codes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into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.h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cpp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try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main.cpp</a:t>
            </a: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7D6AB1A6-F7FE-534A-907A-10EA0A94947C}"/>
              </a:ext>
            </a:extLst>
          </p:cNvPr>
          <p:cNvSpPr/>
          <p:nvPr/>
        </p:nvSpPr>
        <p:spPr>
          <a:xfrm>
            <a:off x="1379092" y="2492896"/>
            <a:ext cx="4392488" cy="3816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#include &lt;iostream&gt;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using namespace std;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typedef struct{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float x;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float y;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}Point2D;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ostream&amp; operator&lt;&lt; (ostream &amp;os, Point2D p){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os &lt;&lt; "x: " &lt;&lt; p.x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os &lt;&lt; "y: " &lt;&lt; p.y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return os;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Point2D operator+(Point2D p1,Point2D p2){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Point2D result = {p1.x+p2.x,p1.y+p2.y};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return result;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4F40EFB-C92A-2A4A-A364-7DE807C6AA53}"/>
              </a:ext>
            </a:extLst>
          </p:cNvPr>
          <p:cNvSpPr/>
          <p:nvPr/>
        </p:nvSpPr>
        <p:spPr>
          <a:xfrm>
            <a:off x="6557963" y="2492896"/>
            <a:ext cx="4320480" cy="3816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Point2D operator-(Point2D p1,Point2D p2){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Point2D result = {p1.x-p2.x,p1.y-p2.y};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return result;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int main () {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Point2D p1 = {5,6};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Point2D p2 = {2,3};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cout &lt;&lt; "p1="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cout &lt;&lt; p1;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cout &lt;&lt; "p2="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cout &lt;&lt; p2;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cout &lt;&lt; "p3=p1+p2="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Point2D p3 = p1+p2;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    cout &lt;&lt; p3;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}</a:t>
            </a:r>
          </a:p>
          <a:p>
            <a:endParaRPr lang="zh-TW" altLang="en-US" sz="1100" dirty="0">
              <a:solidFill>
                <a:schemeClr val="tx1"/>
              </a:solidFill>
            </a:endParaRPr>
          </a:p>
          <a:p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2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2852528" y="2755866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6786790" y="2755866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2936418" y="3315335"/>
            <a:ext cx="238490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標頭檔的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建立與使用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7339214" y="3561556"/>
            <a:ext cx="1447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extern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50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197290" y="2942937"/>
            <a:ext cx="7684358" cy="957551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2484270" y="3080569"/>
            <a:ext cx="7223452" cy="69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如果我們需要在</a:t>
            </a:r>
            <a:r>
              <a:rPr lang="en-US" altLang="zh-TW" sz="36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cpp</a:t>
            </a: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間傳遞變數呢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532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E1BD29E-180B-6B44-8933-669CEDC1C162}"/>
              </a:ext>
            </a:extLst>
          </p:cNvPr>
          <p:cNvSpPr/>
          <p:nvPr/>
        </p:nvSpPr>
        <p:spPr>
          <a:xfrm>
            <a:off x="2084312" y="1185881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99B6FCC-334C-DD45-8F10-03C997402845}"/>
              </a:ext>
            </a:extLst>
          </p:cNvPr>
          <p:cNvSpPr/>
          <p:nvPr/>
        </p:nvSpPr>
        <p:spPr>
          <a:xfrm>
            <a:off x="2084312" y="2410017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AAA.cpp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703486-16ED-7740-B6A5-8E9FCBB09A75}"/>
              </a:ext>
            </a:extLst>
          </p:cNvPr>
          <p:cNvSpPr/>
          <p:nvPr/>
        </p:nvSpPr>
        <p:spPr>
          <a:xfrm>
            <a:off x="2084312" y="3634153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BBB.cpp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C5CA5E6-A319-B44D-A7C6-445A0D33682C}"/>
              </a:ext>
            </a:extLst>
          </p:cNvPr>
          <p:cNvSpPr/>
          <p:nvPr/>
        </p:nvSpPr>
        <p:spPr>
          <a:xfrm>
            <a:off x="2084312" y="4858289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CCC.cpp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向右箭號 39">
            <a:extLst>
              <a:ext uri="{FF2B5EF4-FFF2-40B4-BE49-F238E27FC236}">
                <a16:creationId xmlns:a16="http://schemas.microsoft.com/office/drawing/2014/main" id="{C51AF1BB-6B23-BE44-B142-28EBCBDDF4F8}"/>
              </a:ext>
            </a:extLst>
          </p:cNvPr>
          <p:cNvSpPr/>
          <p:nvPr/>
        </p:nvSpPr>
        <p:spPr>
          <a:xfrm>
            <a:off x="4024616" y="1401905"/>
            <a:ext cx="1562267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向右箭號 40">
            <a:extLst>
              <a:ext uri="{FF2B5EF4-FFF2-40B4-BE49-F238E27FC236}">
                <a16:creationId xmlns:a16="http://schemas.microsoft.com/office/drawing/2014/main" id="{FC08E1E0-179F-CC46-B0BC-AEA3C3EFDFFE}"/>
              </a:ext>
            </a:extLst>
          </p:cNvPr>
          <p:cNvSpPr/>
          <p:nvPr/>
        </p:nvSpPr>
        <p:spPr>
          <a:xfrm>
            <a:off x="4024616" y="2626041"/>
            <a:ext cx="1571522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向右箭號 41">
            <a:extLst>
              <a:ext uri="{FF2B5EF4-FFF2-40B4-BE49-F238E27FC236}">
                <a16:creationId xmlns:a16="http://schemas.microsoft.com/office/drawing/2014/main" id="{8F1C4B73-91A1-6547-BCE7-32C58C07B9D3}"/>
              </a:ext>
            </a:extLst>
          </p:cNvPr>
          <p:cNvSpPr/>
          <p:nvPr/>
        </p:nvSpPr>
        <p:spPr>
          <a:xfrm>
            <a:off x="4024616" y="3850177"/>
            <a:ext cx="1571522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向右箭號 42">
            <a:extLst>
              <a:ext uri="{FF2B5EF4-FFF2-40B4-BE49-F238E27FC236}">
                <a16:creationId xmlns:a16="http://schemas.microsoft.com/office/drawing/2014/main" id="{2883A11D-A7AC-3343-AA40-2228394DABEC}"/>
              </a:ext>
            </a:extLst>
          </p:cNvPr>
          <p:cNvSpPr/>
          <p:nvPr/>
        </p:nvSpPr>
        <p:spPr>
          <a:xfrm>
            <a:off x="4024616" y="5074313"/>
            <a:ext cx="1590459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712414D-5991-694D-B7A0-9E176F856FCF}"/>
              </a:ext>
            </a:extLst>
          </p:cNvPr>
          <p:cNvSpPr/>
          <p:nvPr/>
        </p:nvSpPr>
        <p:spPr>
          <a:xfrm>
            <a:off x="5586884" y="1185881"/>
            <a:ext cx="1934962" cy="7920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66A3217-9E64-6A40-A77B-089A20361574}"/>
              </a:ext>
            </a:extLst>
          </p:cNvPr>
          <p:cNvSpPr/>
          <p:nvPr/>
        </p:nvSpPr>
        <p:spPr>
          <a:xfrm>
            <a:off x="5596138" y="2410017"/>
            <a:ext cx="1934962" cy="7920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AAA.o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FBC2A1D-F81D-2240-AAB4-1EF324E26C54}"/>
              </a:ext>
            </a:extLst>
          </p:cNvPr>
          <p:cNvSpPr/>
          <p:nvPr/>
        </p:nvSpPr>
        <p:spPr>
          <a:xfrm>
            <a:off x="5596138" y="3634153"/>
            <a:ext cx="1925279" cy="7920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BBB.o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8E50F7-CC09-C848-838E-DD1E94E09D0D}"/>
              </a:ext>
            </a:extLst>
          </p:cNvPr>
          <p:cNvSpPr/>
          <p:nvPr/>
        </p:nvSpPr>
        <p:spPr>
          <a:xfrm>
            <a:off x="5596138" y="4858289"/>
            <a:ext cx="1925279" cy="7920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CCC.o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F715F00-3610-E246-89D6-2B992C6BD365}"/>
              </a:ext>
            </a:extLst>
          </p:cNvPr>
          <p:cNvSpPr txBox="1"/>
          <p:nvPr/>
        </p:nvSpPr>
        <p:spPr>
          <a:xfrm>
            <a:off x="4023225" y="102432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C112779-9E2C-954D-B1B9-B5209126DD12}"/>
              </a:ext>
            </a:extLst>
          </p:cNvPr>
          <p:cNvSpPr txBox="1"/>
          <p:nvPr/>
        </p:nvSpPr>
        <p:spPr>
          <a:xfrm>
            <a:off x="4023225" y="227366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C0F1448-C71F-714B-9144-AB03683CB5C3}"/>
              </a:ext>
            </a:extLst>
          </p:cNvPr>
          <p:cNvSpPr txBox="1"/>
          <p:nvPr/>
        </p:nvSpPr>
        <p:spPr>
          <a:xfrm>
            <a:off x="4023225" y="348549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47E75DE-E234-4245-AD44-EF6309E559E2}"/>
              </a:ext>
            </a:extLst>
          </p:cNvPr>
          <p:cNvSpPr txBox="1"/>
          <p:nvPr/>
        </p:nvSpPr>
        <p:spPr>
          <a:xfrm>
            <a:off x="4023225" y="470740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25D01D-0DBC-C942-A6A9-FF4891FF18C8}"/>
              </a:ext>
            </a:extLst>
          </p:cNvPr>
          <p:cNvSpPr/>
          <p:nvPr/>
        </p:nvSpPr>
        <p:spPr>
          <a:xfrm>
            <a:off x="9806986" y="2986081"/>
            <a:ext cx="1944216" cy="7920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exe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FB4338D-5004-CC4F-A66A-4A905577076A}"/>
              </a:ext>
            </a:extLst>
          </p:cNvPr>
          <p:cNvSpPr txBox="1"/>
          <p:nvPr/>
        </p:nvSpPr>
        <p:spPr>
          <a:xfrm>
            <a:off x="8707187" y="288765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Linker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4" name="肘形接點 53">
            <a:extLst>
              <a:ext uri="{FF2B5EF4-FFF2-40B4-BE49-F238E27FC236}">
                <a16:creationId xmlns:a16="http://schemas.microsoft.com/office/drawing/2014/main" id="{DC8F1373-38AA-6546-8BEB-FDEF925CD410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>
          <a:xfrm>
            <a:off x="7521846" y="1581925"/>
            <a:ext cx="2285140" cy="1800200"/>
          </a:xfrm>
          <a:prstGeom prst="bentConnector3">
            <a:avLst>
              <a:gd name="adj1" fmla="val 50625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>
            <a:extLst>
              <a:ext uri="{FF2B5EF4-FFF2-40B4-BE49-F238E27FC236}">
                <a16:creationId xmlns:a16="http://schemas.microsoft.com/office/drawing/2014/main" id="{84CF1D1C-7776-554C-A778-6AAA4E6CF9EE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>
            <a:off x="7531100" y="2806061"/>
            <a:ext cx="2275886" cy="576064"/>
          </a:xfrm>
          <a:prstGeom prst="bentConnector3">
            <a:avLst>
              <a:gd name="adj1" fmla="val 50628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28330401-98C0-DB42-9D5E-F8677EEC562D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7521417" y="3382125"/>
            <a:ext cx="2285569" cy="648072"/>
          </a:xfrm>
          <a:prstGeom prst="bentConnector3">
            <a:avLst>
              <a:gd name="adj1" fmla="val 50625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31B85474-4A42-0A4D-8DDF-23FE9436885D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flipV="1">
            <a:off x="7521417" y="3382125"/>
            <a:ext cx="2285569" cy="1872208"/>
          </a:xfrm>
          <a:prstGeom prst="bentConnector3">
            <a:avLst>
              <a:gd name="adj1" fmla="val 50625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91E6F16-2E12-CD47-A225-CA552362FBFE}"/>
              </a:ext>
            </a:extLst>
          </p:cNvPr>
          <p:cNvSpPr txBox="1"/>
          <p:nvPr/>
        </p:nvSpPr>
        <p:spPr>
          <a:xfrm>
            <a:off x="622256" y="1828512"/>
            <a:ext cx="133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弧形向右鍵 76">
            <a:extLst>
              <a:ext uri="{FF2B5EF4-FFF2-40B4-BE49-F238E27FC236}">
                <a16:creationId xmlns:a16="http://schemas.microsoft.com/office/drawing/2014/main" id="{6E5E1E6C-1260-E743-881E-6BB96048F74C}"/>
              </a:ext>
            </a:extLst>
          </p:cNvPr>
          <p:cNvSpPr/>
          <p:nvPr/>
        </p:nvSpPr>
        <p:spPr>
          <a:xfrm flipV="1">
            <a:off x="607968" y="1297208"/>
            <a:ext cx="794318" cy="1423833"/>
          </a:xfrm>
          <a:prstGeom prst="curv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9845395-2445-A942-A089-A1F9D87102B9}"/>
              </a:ext>
            </a:extLst>
          </p:cNvPr>
          <p:cNvSpPr txBox="1"/>
          <p:nvPr/>
        </p:nvSpPr>
        <p:spPr>
          <a:xfrm>
            <a:off x="634909" y="3177858"/>
            <a:ext cx="133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弧形向右鍵 82">
            <a:extLst>
              <a:ext uri="{FF2B5EF4-FFF2-40B4-BE49-F238E27FC236}">
                <a16:creationId xmlns:a16="http://schemas.microsoft.com/office/drawing/2014/main" id="{95BA75F2-AE0F-E343-8F91-0668985AC4C8}"/>
              </a:ext>
            </a:extLst>
          </p:cNvPr>
          <p:cNvSpPr/>
          <p:nvPr/>
        </p:nvSpPr>
        <p:spPr>
          <a:xfrm flipV="1">
            <a:off x="620621" y="2689418"/>
            <a:ext cx="794318" cy="1423833"/>
          </a:xfrm>
          <a:prstGeom prst="curv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7B68F01-9A7A-114E-AA06-877DC550D6E0}"/>
              </a:ext>
            </a:extLst>
          </p:cNvPr>
          <p:cNvSpPr txBox="1"/>
          <p:nvPr/>
        </p:nvSpPr>
        <p:spPr>
          <a:xfrm>
            <a:off x="620621" y="4688249"/>
            <a:ext cx="133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弧形向右鍵 84">
            <a:extLst>
              <a:ext uri="{FF2B5EF4-FFF2-40B4-BE49-F238E27FC236}">
                <a16:creationId xmlns:a16="http://schemas.microsoft.com/office/drawing/2014/main" id="{A82990FE-45A7-8A44-B3EE-72A88E62AD91}"/>
              </a:ext>
            </a:extLst>
          </p:cNvPr>
          <p:cNvSpPr/>
          <p:nvPr/>
        </p:nvSpPr>
        <p:spPr>
          <a:xfrm flipV="1">
            <a:off x="606333" y="4156945"/>
            <a:ext cx="794318" cy="1423833"/>
          </a:xfrm>
          <a:prstGeom prst="curv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>
            <a:extLst>
              <a:ext uri="{FF2B5EF4-FFF2-40B4-BE49-F238E27FC236}">
                <a16:creationId xmlns:a16="http://schemas.microsoft.com/office/drawing/2014/main" id="{16293798-D8A0-E34A-831C-DE89D1583D95}"/>
              </a:ext>
            </a:extLst>
          </p:cNvPr>
          <p:cNvSpPr/>
          <p:nvPr/>
        </p:nvSpPr>
        <p:spPr>
          <a:xfrm>
            <a:off x="2582962" y="1272842"/>
            <a:ext cx="6853448" cy="2606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372083" y="154021"/>
            <a:ext cx="1447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extern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471CF59-081A-1C46-A3DF-8AD5F6E7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523" y="1243995"/>
            <a:ext cx="6486950" cy="28020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變數要在多個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cpp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之間共用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extern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告訴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：這個變數不在此宣告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會有某個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cpp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include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後去宣告他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include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之後，便可以直接使用該變數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DE7A30F5-65ED-CA42-9F9F-156E3B1A83F0}"/>
              </a:ext>
            </a:extLst>
          </p:cNvPr>
          <p:cNvSpPr/>
          <p:nvPr/>
        </p:nvSpPr>
        <p:spPr>
          <a:xfrm>
            <a:off x="4079774" y="4257594"/>
            <a:ext cx="4032448" cy="22651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#ifndef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XXXXX_H_INCLUDED</a:t>
            </a:r>
          </a:p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#define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XXXXX_H_INCLUDED</a:t>
            </a:r>
          </a:p>
          <a:p>
            <a:endParaRPr lang="en-US" altLang="zh-TW" sz="2400" b="1" dirty="0">
              <a:solidFill>
                <a:srgbClr val="FF0000"/>
              </a:solidFill>
              <a:ea typeface="Adobe 繁黑體 Std B" panose="020B0700000000000000"/>
            </a:endParaRPr>
          </a:p>
          <a:p>
            <a:r>
              <a:rPr lang="en-US" altLang="zh-TW" sz="2400" b="1" dirty="0">
                <a:solidFill>
                  <a:srgbClr val="C00000"/>
                </a:solidFill>
                <a:ea typeface="Adobe 繁黑體 Std B" panose="020B0700000000000000"/>
              </a:rPr>
              <a:t>extern</a:t>
            </a:r>
            <a:r>
              <a:rPr lang="zh-TW" altLang="en-US" sz="2400" b="1" dirty="0">
                <a:solidFill>
                  <a:srgbClr val="C00000"/>
                </a:solidFill>
                <a:ea typeface="Adobe 繁黑體 Std B" panose="020B0700000000000000"/>
              </a:rPr>
              <a:t> 資料型別 識別字</a:t>
            </a:r>
            <a:r>
              <a:rPr lang="en-US" altLang="zh-TW" sz="2400" b="1" dirty="0">
                <a:solidFill>
                  <a:srgbClr val="C00000"/>
                </a:solidFill>
                <a:ea typeface="Adobe 繁黑體 Std B" panose="020B0700000000000000"/>
              </a:rPr>
              <a:t>;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39090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197290" y="2942937"/>
            <a:ext cx="7684358" cy="957551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4104906" y="3080569"/>
            <a:ext cx="3982180" cy="709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程式碼太長怎麼辦 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643398E7-DCA2-234E-B0F0-B84B32B29F70}"/>
              </a:ext>
            </a:extLst>
          </p:cNvPr>
          <p:cNvSpPr/>
          <p:nvPr/>
        </p:nvSpPr>
        <p:spPr>
          <a:xfrm>
            <a:off x="3850095" y="4071072"/>
            <a:ext cx="4378748" cy="22801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100" dirty="0">
              <a:solidFill>
                <a:schemeClr val="tx1"/>
              </a:solidFill>
              <a:ea typeface="Adobe 繁黑體 Std B" panose="020B0700000000000000"/>
            </a:endParaRP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typedef struct{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    string name;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    float englishScore;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    float mathScore;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}Student;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ostream&amp; operator&lt;&lt; (ostream &amp;os, Student s){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    os &lt;&lt; "Name: " &lt;&lt; s.name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    os &lt;&lt; "English Score: " &lt;&lt; s.englishScore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    os &lt;&lt; "Math Score: " &lt;&lt; s.mathScore &lt;&lt; endl;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    return os;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}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....................................................................</a:t>
            </a:r>
          </a:p>
          <a:p>
            <a:r>
              <a:rPr lang="en-US" altLang="zh-TW" sz="1100" dirty="0">
                <a:solidFill>
                  <a:schemeClr val="tx1"/>
                </a:solidFill>
                <a:ea typeface="Adobe 繁黑體 Std B" panose="020B0700000000000000"/>
              </a:rPr>
              <a:t>....................................................................</a:t>
            </a:r>
          </a:p>
          <a:p>
            <a:endParaRPr lang="en-US" altLang="zh-TW" sz="1100" dirty="0">
              <a:solidFill>
                <a:schemeClr val="tx1"/>
              </a:solidFill>
              <a:ea typeface="Adobe 繁黑體 Std B" panose="020B07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63068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3CB1751D-8D2F-5847-911C-8BD0C1B82B92}"/>
              </a:ext>
            </a:extLst>
          </p:cNvPr>
          <p:cNvSpPr/>
          <p:nvPr/>
        </p:nvSpPr>
        <p:spPr>
          <a:xfrm>
            <a:off x="6353540" y="1325933"/>
            <a:ext cx="4571864" cy="197159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#ifndef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XXXXX_H_INCLUDED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XXXXX_H_INCLUDED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extern int a;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print_a();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962558B9-877F-AD4D-B782-C37C1853CB82}"/>
              </a:ext>
            </a:extLst>
          </p:cNvPr>
          <p:cNvSpPr/>
          <p:nvPr/>
        </p:nvSpPr>
        <p:spPr>
          <a:xfrm>
            <a:off x="1158541" y="1683433"/>
            <a:ext cx="4032448" cy="355576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"test.h"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 () {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print_a();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= 5;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print_a();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22D8D31-6021-B448-8432-C245F2680985}"/>
              </a:ext>
            </a:extLst>
          </p:cNvPr>
          <p:cNvSpPr txBox="1"/>
          <p:nvPr/>
        </p:nvSpPr>
        <p:spPr>
          <a:xfrm>
            <a:off x="7878216" y="830034"/>
            <a:ext cx="152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</a:rPr>
              <a:t>test.h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377F0DA2-49C1-9E4C-8CF9-D55A117A87B8}"/>
              </a:ext>
            </a:extLst>
          </p:cNvPr>
          <p:cNvSpPr/>
          <p:nvPr/>
        </p:nvSpPr>
        <p:spPr>
          <a:xfrm>
            <a:off x="5950346" y="3793425"/>
            <a:ext cx="5378252" cy="282439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"test.h"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10;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print_a()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cout &lt;&lt; "a=" &lt;&lt; a &lt;&lt; endl;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8C75A9-53C6-FB41-AC60-2CD0D7240CD3}"/>
              </a:ext>
            </a:extLst>
          </p:cNvPr>
          <p:cNvSpPr txBox="1"/>
          <p:nvPr/>
        </p:nvSpPr>
        <p:spPr>
          <a:xfrm>
            <a:off x="7878216" y="3302357"/>
            <a:ext cx="152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</a:rPr>
              <a:t>test.cpp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BEA286-BE66-2B43-9ECC-582CB8F37397}"/>
              </a:ext>
            </a:extLst>
          </p:cNvPr>
          <p:cNvSpPr txBox="1"/>
          <p:nvPr/>
        </p:nvSpPr>
        <p:spPr>
          <a:xfrm>
            <a:off x="2392989" y="1218617"/>
            <a:ext cx="156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</a:rPr>
              <a:t>main.cpp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23FC6D6-0E3A-9945-A9F4-BA730212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"/>
          <a:stretch/>
        </p:blipFill>
        <p:spPr>
          <a:xfrm>
            <a:off x="2090703" y="5465050"/>
            <a:ext cx="2168124" cy="109427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9BF894A-085D-554B-B20B-4165DBE74489}"/>
              </a:ext>
            </a:extLst>
          </p:cNvPr>
          <p:cNvSpPr/>
          <p:nvPr/>
        </p:nvSpPr>
        <p:spPr>
          <a:xfrm>
            <a:off x="5372083" y="154021"/>
            <a:ext cx="1447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extern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123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>
            <a:extLst>
              <a:ext uri="{FF2B5EF4-FFF2-40B4-BE49-F238E27FC236}">
                <a16:creationId xmlns:a16="http://schemas.microsoft.com/office/drawing/2014/main" id="{832D2416-D209-C34F-A03E-37DB47898F9C}"/>
              </a:ext>
            </a:extLst>
          </p:cNvPr>
          <p:cNvSpPr/>
          <p:nvPr/>
        </p:nvSpPr>
        <p:spPr>
          <a:xfrm>
            <a:off x="451864" y="1515730"/>
            <a:ext cx="5406782" cy="43421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8" y="154021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B878ED9C-3824-044A-BAE3-354D1F30C70C}"/>
              </a:ext>
            </a:extLst>
          </p:cNvPr>
          <p:cNvSpPr txBox="1">
            <a:spLocks/>
          </p:cNvSpPr>
          <p:nvPr/>
        </p:nvSpPr>
        <p:spPr>
          <a:xfrm>
            <a:off x="637987" y="1891865"/>
            <a:ext cx="5034536" cy="35218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Split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left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codes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into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.h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cpp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Modify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two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thresholds: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65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into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them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extern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.h.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can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change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threshold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main.cpp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Try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main.cpp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0DE6E90A-9F96-8247-970E-537CCC737613}"/>
              </a:ext>
            </a:extLst>
          </p:cNvPr>
          <p:cNvSpPr/>
          <p:nvPr/>
        </p:nvSpPr>
        <p:spPr>
          <a:xfrm>
            <a:off x="6333355" y="1007315"/>
            <a:ext cx="4796607" cy="579353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 status{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isYoung,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isMiddle,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isOld,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distinguishAge(){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status age;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N;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cout &lt;&lt; "Please enter your age:" &lt;&lt; endl;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cin &gt;&gt; N;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if(N&lt;=18)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age = isYoung;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if(N&lt;65)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age = isMiddle;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age = isOld;</a:t>
            </a:r>
          </a:p>
          <a:p>
            <a:endParaRPr lang="en-US" altLang="zh-TW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switch(age){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 isYoung: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cout &lt;&lt; "Young" &lt;&lt; endl;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 isMiddle: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cout &lt;&lt; "Middle" &lt;&lt; endl;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 isOld: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cout &lt;&lt; "Old" &lt;&lt; endl;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15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947011" y="165033"/>
            <a:ext cx="4297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Home Message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71D2ED0-B913-2743-BA5E-8706CDA38408}"/>
              </a:ext>
            </a:extLst>
          </p:cNvPr>
          <p:cNvSpPr/>
          <p:nvPr/>
        </p:nvSpPr>
        <p:spPr>
          <a:xfrm>
            <a:off x="2168807" y="1594535"/>
            <a:ext cx="7854378" cy="471772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C2D1F3-EE33-AC47-8DBA-3C735455B166}"/>
              </a:ext>
            </a:extLst>
          </p:cNvPr>
          <p:cNvSpPr/>
          <p:nvPr/>
        </p:nvSpPr>
        <p:spPr>
          <a:xfrm>
            <a:off x="3607261" y="2002155"/>
            <a:ext cx="4977470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如何指定標頭檔的來源地址？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如何建立標頭檔？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標頭檔(.hpp)、原始碼(.cpp)各存放甚麼東西？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如何避免重複宣告？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編譯過程中會產生哪些中間產物？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如何在cpp檔之間傳遞變數？</a:t>
            </a:r>
          </a:p>
        </p:txBody>
      </p:sp>
    </p:spTree>
    <p:extLst>
      <p:ext uri="{BB962C8B-B14F-4D97-AF65-F5344CB8AC3E}">
        <p14:creationId xmlns:p14="http://schemas.microsoft.com/office/powerpoint/2010/main" val="318339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2852528" y="2755866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6786790" y="2755866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2936418" y="3315335"/>
            <a:ext cx="238490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標頭檔的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建立與使用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7339214" y="3561556"/>
            <a:ext cx="1447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extern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20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2852528" y="2755866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6786790" y="2755866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2936418" y="3315335"/>
            <a:ext cx="238490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標頭檔的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建立與使用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7339214" y="3561556"/>
            <a:ext cx="1447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extern</a:t>
            </a:r>
            <a:endParaRPr lang="zh-TW" altLang="en-US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845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3703E740-B891-0548-870C-57E844B13C0C}"/>
              </a:ext>
            </a:extLst>
          </p:cNvPr>
          <p:cNvSpPr/>
          <p:nvPr/>
        </p:nvSpPr>
        <p:spPr>
          <a:xfrm>
            <a:off x="3271730" y="1507266"/>
            <a:ext cx="5648540" cy="20532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388112" y="154021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D25549-F8D4-2F44-966B-02B3AEDA134F}"/>
              </a:ext>
            </a:extLst>
          </p:cNvPr>
          <p:cNvSpPr/>
          <p:nvPr/>
        </p:nvSpPr>
        <p:spPr>
          <a:xfrm>
            <a:off x="3554340" y="1690627"/>
            <a:ext cx="5083315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會把函示拆解成宣告與定義兩個部分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宣告─函式的介面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定義─函式的實作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A450F-5B86-7E41-B39C-A7094FDBBEA6}"/>
              </a:ext>
            </a:extLst>
          </p:cNvPr>
          <p:cNvSpPr/>
          <p:nvPr/>
        </p:nvSpPr>
        <p:spPr>
          <a:xfrm>
            <a:off x="3640926" y="3887331"/>
            <a:ext cx="4910141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宣告放在header file中(.h)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定義放在cpp file中(.cpp)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需要用到就include header file</a:t>
            </a:r>
          </a:p>
        </p:txBody>
      </p:sp>
    </p:spTree>
    <p:extLst>
      <p:ext uri="{BB962C8B-B14F-4D97-AF65-F5344CB8AC3E}">
        <p14:creationId xmlns:p14="http://schemas.microsoft.com/office/powerpoint/2010/main" val="93383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8F401B7-4DCE-7640-8741-E6384A35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12" y="1615738"/>
            <a:ext cx="7020717" cy="4721535"/>
          </a:xfrm>
          <a:prstGeom prst="rect">
            <a:avLst/>
          </a:prstGeom>
          <a:ln>
            <a:noFill/>
          </a:ln>
        </p:spPr>
      </p:pic>
      <p:sp>
        <p:nvSpPr>
          <p:cNvPr id="9" name="向右箭號 8">
            <a:extLst>
              <a:ext uri="{FF2B5EF4-FFF2-40B4-BE49-F238E27FC236}">
                <a16:creationId xmlns:a16="http://schemas.microsoft.com/office/drawing/2014/main" id="{461E739F-7E78-5E48-BED9-28A3798D363B}"/>
              </a:ext>
            </a:extLst>
          </p:cNvPr>
          <p:cNvSpPr/>
          <p:nvPr/>
        </p:nvSpPr>
        <p:spPr>
          <a:xfrm>
            <a:off x="6245680" y="1738458"/>
            <a:ext cx="966029" cy="31038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539A1D-FC11-F24B-8015-7D977A28F8DF}"/>
              </a:ext>
            </a:extLst>
          </p:cNvPr>
          <p:cNvSpPr/>
          <p:nvPr/>
        </p:nvSpPr>
        <p:spPr>
          <a:xfrm>
            <a:off x="1760561" y="1552228"/>
            <a:ext cx="4450839" cy="68284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BE72C4-2C38-494A-886C-DE648C566728}"/>
              </a:ext>
            </a:extLst>
          </p:cNvPr>
          <p:cNvSpPr/>
          <p:nvPr/>
        </p:nvSpPr>
        <p:spPr>
          <a:xfrm>
            <a:off x="1760561" y="2340968"/>
            <a:ext cx="7079068" cy="39963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D20DE5-5B6A-E742-870E-2D5991D56CE7}"/>
              </a:ext>
            </a:extLst>
          </p:cNvPr>
          <p:cNvSpPr txBox="1"/>
          <p:nvPr/>
        </p:nvSpPr>
        <p:spPr>
          <a:xfrm>
            <a:off x="7245989" y="163204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ea typeface="Adobe 繁黑體 Std B" panose="020B0700000000000000"/>
              </a:rPr>
              <a:t>宣告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ea typeface="Adobe 繁黑體 Std B" panose="020B0700000000000000"/>
              </a:rPr>
              <a:t>(.h)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ea typeface="Adobe 繁黑體 Std B" panose="020B0700000000000000"/>
            </a:endParaRPr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DC304DFD-0269-A24F-B066-38D969D2DD0A}"/>
              </a:ext>
            </a:extLst>
          </p:cNvPr>
          <p:cNvSpPr/>
          <p:nvPr/>
        </p:nvSpPr>
        <p:spPr>
          <a:xfrm>
            <a:off x="8839629" y="3666120"/>
            <a:ext cx="684139" cy="31038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0BFB8B-FB6B-DB4F-A273-C4BAEEDA3F18}"/>
              </a:ext>
            </a:extLst>
          </p:cNvPr>
          <p:cNvSpPr txBox="1"/>
          <p:nvPr/>
        </p:nvSpPr>
        <p:spPr>
          <a:xfrm>
            <a:off x="9523768" y="3385013"/>
            <a:ext cx="1040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ea typeface="Adobe 繁黑體 Std B" panose="020B0700000000000000"/>
              </a:rPr>
              <a:t>定義</a:t>
            </a:r>
            <a:endParaRPr lang="en-US" altLang="zh-TW" sz="2800" b="1" dirty="0">
              <a:solidFill>
                <a:srgbClr val="C00000"/>
              </a:solidFill>
              <a:ea typeface="Adobe 繁黑體 Std B" panose="020B0700000000000000"/>
            </a:endParaRPr>
          </a:p>
          <a:p>
            <a:r>
              <a:rPr lang="en-US" altLang="zh-TW" sz="2800" b="1" dirty="0">
                <a:solidFill>
                  <a:srgbClr val="C00000"/>
                </a:solidFill>
                <a:ea typeface="Adobe 繁黑體 Std B" panose="020B0700000000000000"/>
              </a:rPr>
              <a:t>(.cpp)</a:t>
            </a:r>
            <a:endParaRPr lang="zh-TW" altLang="en-US" sz="2800" b="1" dirty="0">
              <a:solidFill>
                <a:srgbClr val="C00000"/>
              </a:solidFill>
              <a:ea typeface="Adobe 繁黑體 Std B" panose="020B070000000000000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A905E4-75F2-5B46-8A79-1606BD525274}"/>
              </a:ext>
            </a:extLst>
          </p:cNvPr>
          <p:cNvSpPr/>
          <p:nvPr/>
        </p:nvSpPr>
        <p:spPr>
          <a:xfrm>
            <a:off x="5388112" y="154021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</a:t>
            </a:r>
          </a:p>
        </p:txBody>
      </p:sp>
    </p:spTree>
    <p:extLst>
      <p:ext uri="{BB962C8B-B14F-4D97-AF65-F5344CB8AC3E}">
        <p14:creationId xmlns:p14="http://schemas.microsoft.com/office/powerpoint/2010/main" val="182235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76550D-2279-F94A-BEDF-EFE273146DD3}"/>
              </a:ext>
            </a:extLst>
          </p:cNvPr>
          <p:cNvSpPr/>
          <p:nvPr/>
        </p:nvSpPr>
        <p:spPr>
          <a:xfrm>
            <a:off x="1755696" y="1185881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58990C-0088-0C4E-A98E-C2E74FFA191D}"/>
              </a:ext>
            </a:extLst>
          </p:cNvPr>
          <p:cNvSpPr/>
          <p:nvPr/>
        </p:nvSpPr>
        <p:spPr>
          <a:xfrm>
            <a:off x="1755696" y="2410017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AAA.cpp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498A6D-24C8-E94F-82FA-246156A78C7A}"/>
              </a:ext>
            </a:extLst>
          </p:cNvPr>
          <p:cNvSpPr/>
          <p:nvPr/>
        </p:nvSpPr>
        <p:spPr>
          <a:xfrm>
            <a:off x="1755696" y="3634153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BBB.cpp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AEE161-43DA-0B46-A117-E4ACCC31B502}"/>
              </a:ext>
            </a:extLst>
          </p:cNvPr>
          <p:cNvSpPr/>
          <p:nvPr/>
        </p:nvSpPr>
        <p:spPr>
          <a:xfrm>
            <a:off x="1755696" y="4858289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CCC.cpp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DA1F8252-A56F-BE44-9F97-2632A1D26AF0}"/>
              </a:ext>
            </a:extLst>
          </p:cNvPr>
          <p:cNvSpPr/>
          <p:nvPr/>
        </p:nvSpPr>
        <p:spPr>
          <a:xfrm>
            <a:off x="3696000" y="1401905"/>
            <a:ext cx="1562267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D422EE61-D0DE-D04C-BC78-F3CBBDABD79E}"/>
              </a:ext>
            </a:extLst>
          </p:cNvPr>
          <p:cNvSpPr/>
          <p:nvPr/>
        </p:nvSpPr>
        <p:spPr>
          <a:xfrm>
            <a:off x="3696000" y="2626041"/>
            <a:ext cx="1571522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45171C2F-FC2D-1948-B21A-DD3CA412A0E5}"/>
              </a:ext>
            </a:extLst>
          </p:cNvPr>
          <p:cNvSpPr/>
          <p:nvPr/>
        </p:nvSpPr>
        <p:spPr>
          <a:xfrm>
            <a:off x="3696000" y="3850177"/>
            <a:ext cx="1571522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向右箭號 14">
            <a:extLst>
              <a:ext uri="{FF2B5EF4-FFF2-40B4-BE49-F238E27FC236}">
                <a16:creationId xmlns:a16="http://schemas.microsoft.com/office/drawing/2014/main" id="{922842C3-ED41-6341-81B1-3D71D98A15EE}"/>
              </a:ext>
            </a:extLst>
          </p:cNvPr>
          <p:cNvSpPr/>
          <p:nvPr/>
        </p:nvSpPr>
        <p:spPr>
          <a:xfrm>
            <a:off x="3696000" y="5074313"/>
            <a:ext cx="1590459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BD649C-FCB7-DC4E-A88A-C1312406780F}"/>
              </a:ext>
            </a:extLst>
          </p:cNvPr>
          <p:cNvSpPr/>
          <p:nvPr/>
        </p:nvSpPr>
        <p:spPr>
          <a:xfrm>
            <a:off x="5258268" y="1185881"/>
            <a:ext cx="1934962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E9A583-DB37-7040-8DCC-2C70397ACE2C}"/>
              </a:ext>
            </a:extLst>
          </p:cNvPr>
          <p:cNvSpPr/>
          <p:nvPr/>
        </p:nvSpPr>
        <p:spPr>
          <a:xfrm>
            <a:off x="5267522" y="2410017"/>
            <a:ext cx="1934962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AAA.o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D1B081-B5FF-2A40-9852-A512C35C3C09}"/>
              </a:ext>
            </a:extLst>
          </p:cNvPr>
          <p:cNvSpPr/>
          <p:nvPr/>
        </p:nvSpPr>
        <p:spPr>
          <a:xfrm>
            <a:off x="5267522" y="3634153"/>
            <a:ext cx="1925279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BBB.o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F42954-F5CE-154A-BCA6-F90EF8F7E73A}"/>
              </a:ext>
            </a:extLst>
          </p:cNvPr>
          <p:cNvSpPr/>
          <p:nvPr/>
        </p:nvSpPr>
        <p:spPr>
          <a:xfrm>
            <a:off x="5267522" y="4858289"/>
            <a:ext cx="1925279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CCC.o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628D1B7-8E81-2842-BCE2-73AD45E5F8C6}"/>
              </a:ext>
            </a:extLst>
          </p:cNvPr>
          <p:cNvSpPr txBox="1"/>
          <p:nvPr/>
        </p:nvSpPr>
        <p:spPr>
          <a:xfrm>
            <a:off x="3694609" y="102432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E85900-4C37-A743-BD21-BE6A4E423E79}"/>
              </a:ext>
            </a:extLst>
          </p:cNvPr>
          <p:cNvSpPr txBox="1"/>
          <p:nvPr/>
        </p:nvSpPr>
        <p:spPr>
          <a:xfrm>
            <a:off x="3694609" y="227366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CC1208B-5CD2-ED43-9E01-2D3F732FEEAD}"/>
              </a:ext>
            </a:extLst>
          </p:cNvPr>
          <p:cNvSpPr txBox="1"/>
          <p:nvPr/>
        </p:nvSpPr>
        <p:spPr>
          <a:xfrm>
            <a:off x="3694609" y="348549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8C47286-E014-004A-ABF1-CA0B343695D3}"/>
              </a:ext>
            </a:extLst>
          </p:cNvPr>
          <p:cNvSpPr txBox="1"/>
          <p:nvPr/>
        </p:nvSpPr>
        <p:spPr>
          <a:xfrm>
            <a:off x="3694609" y="470740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66983C1-953A-3C48-9293-DC15C9D2F1A2}"/>
              </a:ext>
            </a:extLst>
          </p:cNvPr>
          <p:cNvSpPr/>
          <p:nvPr/>
        </p:nvSpPr>
        <p:spPr>
          <a:xfrm>
            <a:off x="9478370" y="2986081"/>
            <a:ext cx="1944216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exe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4F0D3B-F1AA-3648-90A0-5A4CC0EF7DD1}"/>
              </a:ext>
            </a:extLst>
          </p:cNvPr>
          <p:cNvSpPr txBox="1"/>
          <p:nvPr/>
        </p:nvSpPr>
        <p:spPr>
          <a:xfrm>
            <a:off x="8378571" y="288765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Linker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" name="肘形接點 3">
            <a:extLst>
              <a:ext uri="{FF2B5EF4-FFF2-40B4-BE49-F238E27FC236}">
                <a16:creationId xmlns:a16="http://schemas.microsoft.com/office/drawing/2014/main" id="{27D39C57-FEBA-B44C-AAC1-413F244E9E2F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7193230" y="1581925"/>
            <a:ext cx="2285140" cy="1800200"/>
          </a:xfrm>
          <a:prstGeom prst="bentConnector3">
            <a:avLst>
              <a:gd name="adj1" fmla="val 50625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>
            <a:extLst>
              <a:ext uri="{FF2B5EF4-FFF2-40B4-BE49-F238E27FC236}">
                <a16:creationId xmlns:a16="http://schemas.microsoft.com/office/drawing/2014/main" id="{9EFD81CA-E26A-224F-B057-988FB96636A4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202484" y="2806061"/>
            <a:ext cx="2275886" cy="576064"/>
          </a:xfrm>
          <a:prstGeom prst="bentConnector3">
            <a:avLst>
              <a:gd name="adj1" fmla="val 50628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759769D2-E2D1-6D4B-A6B9-BC50EB5E81DA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7192801" y="3382125"/>
            <a:ext cx="2285569" cy="648072"/>
          </a:xfrm>
          <a:prstGeom prst="bentConnector3">
            <a:avLst>
              <a:gd name="adj1" fmla="val 50625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>
            <a:extLst>
              <a:ext uri="{FF2B5EF4-FFF2-40B4-BE49-F238E27FC236}">
                <a16:creationId xmlns:a16="http://schemas.microsoft.com/office/drawing/2014/main" id="{2D01ED2A-7B71-A349-BC85-9FC8506672F8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7192801" y="3382125"/>
            <a:ext cx="2285569" cy="1872208"/>
          </a:xfrm>
          <a:prstGeom prst="bentConnector3">
            <a:avLst>
              <a:gd name="adj1" fmla="val 50625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2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197290" y="2942937"/>
            <a:ext cx="7684358" cy="957551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3483742" y="3080569"/>
            <a:ext cx="5224508" cy="69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include</a:t>
            </a: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到兩次會怎麼樣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1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C6628-DF08-8E4E-82D1-B198D7ACB4B6}"/>
              </a:ext>
            </a:extLst>
          </p:cNvPr>
          <p:cNvSpPr/>
          <p:nvPr/>
        </p:nvSpPr>
        <p:spPr>
          <a:xfrm>
            <a:off x="3252687" y="2083260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F8C0A563-26AC-C94C-A9E6-65F541AF8D72}"/>
              </a:ext>
            </a:extLst>
          </p:cNvPr>
          <p:cNvSpPr/>
          <p:nvPr/>
        </p:nvSpPr>
        <p:spPr>
          <a:xfrm>
            <a:off x="7075697" y="5099472"/>
            <a:ext cx="2376264" cy="37020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72EE12-07D6-BA4B-A5BD-AD27B45F9BEB}"/>
              </a:ext>
            </a:extLst>
          </p:cNvPr>
          <p:cNvSpPr txBox="1"/>
          <p:nvPr/>
        </p:nvSpPr>
        <p:spPr>
          <a:xfrm>
            <a:off x="7538310" y="4718492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include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915A9EF0-14E1-5F41-9B64-9629D12BF24E}"/>
              </a:ext>
            </a:extLst>
          </p:cNvPr>
          <p:cNvSpPr/>
          <p:nvPr/>
        </p:nvSpPr>
        <p:spPr>
          <a:xfrm>
            <a:off x="5232907" y="2436912"/>
            <a:ext cx="964243" cy="22241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A5D72B-8719-F64F-BDA5-5B575871BA99}"/>
              </a:ext>
            </a:extLst>
          </p:cNvPr>
          <p:cNvSpPr/>
          <p:nvPr/>
        </p:nvSpPr>
        <p:spPr>
          <a:xfrm>
            <a:off x="6197150" y="2083260"/>
            <a:ext cx="1944216" cy="792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AAA.h</a:t>
            </a:r>
            <a:endParaRPr lang="zh-TW" altLang="en-US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2AB62C-CDC2-5C48-8070-265EADDADF32}"/>
              </a:ext>
            </a:extLst>
          </p:cNvPr>
          <p:cNvSpPr/>
          <p:nvPr/>
        </p:nvSpPr>
        <p:spPr>
          <a:xfrm>
            <a:off x="3252687" y="3667436"/>
            <a:ext cx="1944216" cy="792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BBB.h</a:t>
            </a:r>
            <a:endParaRPr lang="zh-TW" altLang="en-US" sz="2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F91C611A-2002-C540-8255-9D01C8FE7450}"/>
              </a:ext>
            </a:extLst>
          </p:cNvPr>
          <p:cNvSpPr/>
          <p:nvPr/>
        </p:nvSpPr>
        <p:spPr>
          <a:xfrm rot="5400000">
            <a:off x="3839074" y="3181569"/>
            <a:ext cx="760381" cy="2113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右彎箭號 14">
            <a:extLst>
              <a:ext uri="{FF2B5EF4-FFF2-40B4-BE49-F238E27FC236}">
                <a16:creationId xmlns:a16="http://schemas.microsoft.com/office/drawing/2014/main" id="{89D128F3-9BA5-E549-92DC-A425EC595EC4}"/>
              </a:ext>
            </a:extLst>
          </p:cNvPr>
          <p:cNvSpPr/>
          <p:nvPr/>
        </p:nvSpPr>
        <p:spPr>
          <a:xfrm rot="10800000">
            <a:off x="5182928" y="2947356"/>
            <a:ext cx="2188379" cy="1346808"/>
          </a:xfrm>
          <a:prstGeom prst="bentArrow">
            <a:avLst>
              <a:gd name="adj1" fmla="val 13662"/>
              <a:gd name="adj2" fmla="val 16969"/>
              <a:gd name="adj3" fmla="val 21221"/>
              <a:gd name="adj4" fmla="val 5414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19D0B-D3B1-2A40-9404-FCB81A277960}"/>
              </a:ext>
            </a:extLst>
          </p:cNvPr>
          <p:cNvSpPr txBox="1"/>
          <p:nvPr/>
        </p:nvSpPr>
        <p:spPr>
          <a:xfrm>
            <a:off x="3322224" y="4459524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重複宣告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4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17001</TotalTime>
  <Words>1636</Words>
  <Application>Microsoft Office PowerPoint</Application>
  <PresentationFormat>寬螢幕</PresentationFormat>
  <Paragraphs>350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Adobe 繁黑體 Std B</vt:lpstr>
      <vt:lpstr>Microsoft JhengHei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171</cp:revision>
  <dcterms:created xsi:type="dcterms:W3CDTF">2019-10-27T07:58:56Z</dcterms:created>
  <dcterms:modified xsi:type="dcterms:W3CDTF">2019-12-09T17:00:24Z</dcterms:modified>
</cp:coreProperties>
</file>