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391" r:id="rId3"/>
    <p:sldId id="485" r:id="rId4"/>
    <p:sldId id="487" r:id="rId5"/>
    <p:sldId id="545" r:id="rId6"/>
    <p:sldId id="546" r:id="rId7"/>
    <p:sldId id="547" r:id="rId8"/>
    <p:sldId id="548" r:id="rId9"/>
    <p:sldId id="549" r:id="rId10"/>
    <p:sldId id="550" r:id="rId11"/>
    <p:sldId id="556" r:id="rId12"/>
    <p:sldId id="555" r:id="rId13"/>
    <p:sldId id="552" r:id="rId14"/>
    <p:sldId id="553" r:id="rId15"/>
    <p:sldId id="554" r:id="rId16"/>
    <p:sldId id="557" r:id="rId17"/>
    <p:sldId id="563" r:id="rId18"/>
    <p:sldId id="558" r:id="rId19"/>
    <p:sldId id="559" r:id="rId20"/>
    <p:sldId id="560" r:id="rId21"/>
    <p:sldId id="561" r:id="rId22"/>
    <p:sldId id="566" r:id="rId23"/>
    <p:sldId id="562" r:id="rId24"/>
    <p:sldId id="564" r:id="rId25"/>
    <p:sldId id="565" r:id="rId26"/>
    <p:sldId id="567" r:id="rId27"/>
    <p:sldId id="568" r:id="rId28"/>
    <p:sldId id="573" r:id="rId29"/>
    <p:sldId id="569" r:id="rId30"/>
    <p:sldId id="570" r:id="rId31"/>
    <p:sldId id="578" r:id="rId32"/>
    <p:sldId id="571" r:id="rId33"/>
    <p:sldId id="572" r:id="rId34"/>
    <p:sldId id="574" r:id="rId35"/>
    <p:sldId id="579" r:id="rId36"/>
    <p:sldId id="575" r:id="rId37"/>
    <p:sldId id="576" r:id="rId38"/>
    <p:sldId id="577" r:id="rId39"/>
    <p:sldId id="580" r:id="rId40"/>
    <p:sldId id="581" r:id="rId41"/>
    <p:sldId id="582" r:id="rId42"/>
    <p:sldId id="583" r:id="rId43"/>
    <p:sldId id="586" r:id="rId44"/>
    <p:sldId id="584" r:id="rId45"/>
    <p:sldId id="587" r:id="rId46"/>
    <p:sldId id="588" r:id="rId47"/>
    <p:sldId id="585" r:id="rId48"/>
    <p:sldId id="589" r:id="rId49"/>
    <p:sldId id="590" r:id="rId50"/>
    <p:sldId id="591" r:id="rId51"/>
    <p:sldId id="464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2BE"/>
    <a:srgbClr val="7B8FAA"/>
    <a:srgbClr val="6C7D93"/>
    <a:srgbClr val="5C6B7F"/>
    <a:srgbClr val="3E4F65"/>
    <a:srgbClr val="303C4C"/>
    <a:srgbClr val="B3C1D4"/>
    <a:srgbClr val="546989"/>
    <a:srgbClr val="FF5660"/>
    <a:srgbClr val="944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9"/>
    <p:restoredTop sz="64112" autoAdjust="0"/>
  </p:normalViewPr>
  <p:slideViewPr>
    <p:cSldViewPr snapToGrid="0" snapToObjects="1">
      <p:cViewPr varScale="1">
        <p:scale>
          <a:sx n="74" d="100"/>
          <a:sy n="74" d="100"/>
        </p:scale>
        <p:origin x="18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9F77-65D7-3F46-9054-FF7BF11B5B51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CC312-6DE8-8049-8009-5E025E3190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70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sum(int x, int y)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int s = x+y;</a:t>
            </a:r>
          </a:p>
          <a:p>
            <a:r>
              <a:rPr lang="en-US" altLang="zh-TW" dirty="0" smtClean="0"/>
              <a:t>	return 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int a, b, ans;</a:t>
            </a:r>
          </a:p>
          <a:p>
            <a:r>
              <a:rPr lang="en-US" altLang="zh-TW" dirty="0" smtClean="0"/>
              <a:t>	cin &gt;&gt; a &gt;&gt; b;</a:t>
            </a:r>
          </a:p>
          <a:p>
            <a:r>
              <a:rPr lang="en-US" altLang="zh-TW" dirty="0" smtClean="0"/>
              <a:t>	ans = sum(a, b);</a:t>
            </a:r>
          </a:p>
          <a:p>
            <a:r>
              <a:rPr lang="en-US" altLang="zh-TW" dirty="0" smtClean="0"/>
              <a:t>	cout&lt;&lt;endl&lt;&lt;"a+b= "&lt;&lt;ans;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015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out(int k){</a:t>
            </a:r>
          </a:p>
          <a:p>
            <a:r>
              <a:rPr lang="en-US" altLang="zh-TW" dirty="0" smtClean="0"/>
              <a:t>    cout &lt;&lt; "It is an int "&lt;&lt;k&lt;&lt;endl;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out(float k){</a:t>
            </a:r>
          </a:p>
          <a:p>
            <a:r>
              <a:rPr lang="en-US" altLang="zh-TW" dirty="0" smtClean="0"/>
              <a:t>    cout &lt;&lt; "It is a float "&lt;&lt;k&lt;&lt;endl;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out(int *data,int len)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cout &lt;&lt; "It is a int array "&lt;&lt;endl;</a:t>
            </a:r>
          </a:p>
          <a:p>
            <a:r>
              <a:rPr lang="en-US" altLang="zh-TW" dirty="0" smtClean="0"/>
              <a:t>	for(int i = 0; i &lt; len; ++i)</a:t>
            </a:r>
          </a:p>
          <a:p>
            <a:r>
              <a:rPr lang="en-US" altLang="zh-TW" dirty="0" smtClean="0"/>
              <a:t>        	cout &lt;&lt; *(data+i) &lt;&lt; ' ';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 int a=1;</a:t>
            </a:r>
          </a:p>
          <a:p>
            <a:r>
              <a:rPr lang="en-US" altLang="zh-TW" dirty="0" smtClean="0"/>
              <a:t>     float b=0.5;</a:t>
            </a:r>
          </a:p>
          <a:p>
            <a:r>
              <a:rPr lang="en-US" altLang="zh-TW" dirty="0" smtClean="0"/>
              <a:t>     int c[5]={1,2,3,4,5};</a:t>
            </a:r>
          </a:p>
          <a:p>
            <a:r>
              <a:rPr lang="en-US" altLang="zh-TW" dirty="0" smtClean="0"/>
              <a:t>out(a);</a:t>
            </a:r>
          </a:p>
          <a:p>
            <a:r>
              <a:rPr lang="en-US" altLang="zh-TW" dirty="0" smtClean="0"/>
              <a:t>     out(b);</a:t>
            </a:r>
          </a:p>
          <a:p>
            <a:r>
              <a:rPr lang="en-US" altLang="zh-TW" dirty="0" smtClean="0"/>
              <a:t>     out(c,5);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716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Fibonacci (int n)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baseline="0" dirty="0" smtClean="0"/>
              <a:t>    </a:t>
            </a:r>
            <a:r>
              <a:rPr lang="en-US" altLang="zh-TW" dirty="0" smtClean="0"/>
              <a:t>if (n&lt;=2)</a:t>
            </a:r>
          </a:p>
          <a:p>
            <a:r>
              <a:rPr lang="en-US" altLang="zh-TW" dirty="0" smtClean="0"/>
              <a:t>        return 1;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return Fibonacci(n-1)+Fibonacci(n-2);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for (int i=1;i&lt;10;i++)</a:t>
            </a:r>
          </a:p>
          <a:p>
            <a:r>
              <a:rPr lang="en-US" altLang="zh-TW" dirty="0" smtClean="0"/>
              <a:t>        cout &lt;&lt;Fibonacci(i)&lt;&lt;" ";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9061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gcd (int a, int b)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if (a==b)</a:t>
            </a:r>
          </a:p>
          <a:p>
            <a:r>
              <a:rPr lang="en-US" altLang="zh-TW" dirty="0" smtClean="0"/>
              <a:t>        return a;</a:t>
            </a:r>
          </a:p>
          <a:p>
            <a:r>
              <a:rPr lang="en-US" altLang="zh-TW" dirty="0" smtClean="0"/>
              <a:t>    else if (a&gt;b)</a:t>
            </a:r>
          </a:p>
          <a:p>
            <a:r>
              <a:rPr lang="en-US" altLang="zh-TW" dirty="0" smtClean="0"/>
              <a:t>        return gcd(a-b,b);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    return gcd(b-a,a);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int a,b;</a:t>
            </a:r>
          </a:p>
          <a:p>
            <a:r>
              <a:rPr lang="en-US" altLang="zh-TW" dirty="0" smtClean="0"/>
              <a:t>     cout &lt;&lt; "Please enter 2 integer" &lt;&lt;endl;</a:t>
            </a:r>
          </a:p>
          <a:p>
            <a:r>
              <a:rPr lang="en-US" altLang="zh-TW" dirty="0" smtClean="0"/>
              <a:t>     cin&gt;&gt;a&gt;&gt;b;</a:t>
            </a:r>
          </a:p>
          <a:p>
            <a:r>
              <a:rPr lang="en-US" altLang="zh-TW" dirty="0" smtClean="0"/>
              <a:t>     cout &lt;&lt; "Gcd= " &lt;&lt; gcd(a,b)&lt;&lt;endl;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5423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time = 0;</a:t>
            </a:r>
          </a:p>
          <a:p>
            <a:r>
              <a:rPr lang="en-US" altLang="zh-TW" dirty="0" smtClean="0"/>
              <a:t>void hanoi(int n, char A, char B, char C)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if (n == 1)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cout &lt;&lt; "</a:t>
            </a:r>
            <a:r>
              <a:rPr lang="zh-TW" altLang="en-US" dirty="0" smtClean="0"/>
              <a:t>將第</a:t>
            </a:r>
            <a:r>
              <a:rPr lang="en-US" altLang="zh-TW" dirty="0" smtClean="0"/>
              <a:t>" &lt;&lt; n &lt;&lt;"</a:t>
            </a:r>
            <a:r>
              <a:rPr lang="zh-TW" altLang="en-US" dirty="0" smtClean="0"/>
              <a:t>個圓盤由</a:t>
            </a:r>
            <a:r>
              <a:rPr lang="en-US" altLang="zh-TW" dirty="0" smtClean="0"/>
              <a:t>" &lt;&lt;A &lt;&lt;"</a:t>
            </a:r>
            <a:r>
              <a:rPr lang="zh-TW" altLang="en-US" dirty="0" smtClean="0"/>
              <a:t>移到</a:t>
            </a:r>
            <a:r>
              <a:rPr lang="en-US" altLang="zh-TW" dirty="0" smtClean="0"/>
              <a:t>" &lt;&lt;C &lt;&lt;endl;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else</a:t>
            </a:r>
          </a:p>
          <a:p>
            <a:r>
              <a:rPr lang="en-US" altLang="zh-TW" dirty="0" smtClean="0"/>
              <a:t>    {</a:t>
            </a:r>
          </a:p>
          <a:p>
            <a:r>
              <a:rPr lang="en-US" altLang="zh-TW" dirty="0" smtClean="0"/>
              <a:t>        hanoi(n - 1, A, C, B);</a:t>
            </a:r>
          </a:p>
          <a:p>
            <a:r>
              <a:rPr lang="en-US" altLang="zh-TW" dirty="0" smtClean="0"/>
              <a:t>        cout &lt;&lt; "</a:t>
            </a:r>
            <a:r>
              <a:rPr lang="zh-TW" altLang="en-US" dirty="0" smtClean="0"/>
              <a:t>將第</a:t>
            </a:r>
            <a:r>
              <a:rPr lang="en-US" altLang="zh-TW" dirty="0" smtClean="0"/>
              <a:t>" &lt;&lt; n &lt;&lt; "</a:t>
            </a:r>
            <a:r>
              <a:rPr lang="zh-TW" altLang="en-US" dirty="0" smtClean="0"/>
              <a:t>個圓盤由</a:t>
            </a:r>
            <a:r>
              <a:rPr lang="en-US" altLang="zh-TW" dirty="0" smtClean="0"/>
              <a:t>" &lt;&lt; A &lt;&lt; "</a:t>
            </a:r>
            <a:r>
              <a:rPr lang="zh-TW" altLang="en-US" dirty="0" smtClean="0"/>
              <a:t>移到</a:t>
            </a:r>
            <a:r>
              <a:rPr lang="en-US" altLang="zh-TW" dirty="0" smtClean="0"/>
              <a:t>" &lt;&lt;C&lt;&lt;endl;</a:t>
            </a:r>
          </a:p>
          <a:p>
            <a:r>
              <a:rPr lang="en-US" altLang="zh-TW" dirty="0" smtClean="0"/>
              <a:t>        hanoi(n - 1, B, A, C);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main(void)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n;</a:t>
            </a:r>
          </a:p>
          <a:p>
            <a:r>
              <a:rPr lang="en-US" altLang="zh-TW" dirty="0" smtClean="0"/>
              <a:t>    cout&lt;&lt;"</a:t>
            </a:r>
            <a:r>
              <a:rPr lang="zh-TW" altLang="en-US" dirty="0" smtClean="0"/>
              <a:t>請輸入河內塔的高度：</a:t>
            </a:r>
            <a:r>
              <a:rPr lang="en-US" altLang="zh-TW" dirty="0" smtClean="0"/>
              <a:t>"&lt;&lt;endl;</a:t>
            </a:r>
          </a:p>
          <a:p>
            <a:r>
              <a:rPr lang="en-US" altLang="zh-TW" dirty="0" smtClean="0"/>
              <a:t>    cin &gt;&gt; n;</a:t>
            </a:r>
          </a:p>
          <a:p>
            <a:r>
              <a:rPr lang="en-US" altLang="zh-TW" dirty="0" smtClean="0"/>
              <a:t>    hanoi(n, 'A', 'B', 'C');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cout &lt;&lt; "</a:t>
            </a:r>
            <a:r>
              <a:rPr lang="zh-TW" altLang="en-US" dirty="0" smtClean="0"/>
              <a:t>移動</a:t>
            </a:r>
            <a:r>
              <a:rPr lang="en-US" altLang="zh-TW" dirty="0" smtClean="0"/>
              <a:t>" &lt;&lt; n &lt;&lt;"</a:t>
            </a:r>
            <a:r>
              <a:rPr lang="zh-TW" altLang="en-US" dirty="0" smtClean="0"/>
              <a:t>層河內塔共需移動</a:t>
            </a:r>
            <a:r>
              <a:rPr lang="en-US" altLang="zh-TW" dirty="0" smtClean="0"/>
              <a:t>" &lt;&lt; time &lt;&lt;"</a:t>
            </a:r>
            <a:r>
              <a:rPr lang="zh-TW" altLang="en-US" dirty="0" smtClean="0"/>
              <a:t>次</a:t>
            </a:r>
            <a:r>
              <a:rPr lang="en-US" altLang="zh-TW" dirty="0" smtClean="0"/>
              <a:t>";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158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sum(int N)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int s = 0;</a:t>
            </a:r>
          </a:p>
          <a:p>
            <a:r>
              <a:rPr lang="en-US" altLang="zh-TW" dirty="0" smtClean="0"/>
              <a:t>	for (int i=0 ; i&lt;N ;i++)</a:t>
            </a:r>
          </a:p>
          <a:p>
            <a:r>
              <a:rPr lang="en-US" altLang="zh-TW" dirty="0" smtClean="0"/>
              <a:t>        s+=i+1;</a:t>
            </a:r>
          </a:p>
          <a:p>
            <a:r>
              <a:rPr lang="en-US" altLang="zh-TW" dirty="0" smtClean="0"/>
              <a:t>	return s;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int N,ans=0;</a:t>
            </a:r>
          </a:p>
          <a:p>
            <a:r>
              <a:rPr lang="en-US" altLang="zh-TW" dirty="0" smtClean="0"/>
              <a:t>	cin &gt;&gt; N;</a:t>
            </a:r>
          </a:p>
          <a:p>
            <a:r>
              <a:rPr lang="en-US" altLang="zh-TW" dirty="0" smtClean="0"/>
              <a:t>	ans = sum(N);</a:t>
            </a:r>
          </a:p>
          <a:p>
            <a:r>
              <a:rPr lang="en-US" altLang="zh-TW" dirty="0" smtClean="0"/>
              <a:t>	cout&lt;&lt;endl&lt;&lt;ans;</a:t>
            </a:r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11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&lt;ctype.h&gt;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string str;</a:t>
            </a:r>
          </a:p>
          <a:p>
            <a:r>
              <a:rPr lang="en-US" altLang="zh-TW" dirty="0" smtClean="0"/>
              <a:t>    cout &lt;&lt; "Please enter a string : ";</a:t>
            </a:r>
          </a:p>
          <a:p>
            <a:r>
              <a:rPr lang="en-US" altLang="zh-TW" dirty="0" smtClean="0"/>
              <a:t>    getline(cin,str);</a:t>
            </a:r>
          </a:p>
          <a:p>
            <a:r>
              <a:rPr lang="en-US" altLang="zh-TW" dirty="0" smtClean="0"/>
              <a:t>    for (char &amp;c : str){</a:t>
            </a:r>
          </a:p>
          <a:p>
            <a:r>
              <a:rPr lang="en-US" altLang="zh-TW" dirty="0" smtClean="0"/>
              <a:t>        if (islower(c))</a:t>
            </a:r>
          </a:p>
          <a:p>
            <a:r>
              <a:rPr lang="en-US" altLang="zh-TW" dirty="0" smtClean="0"/>
              <a:t>            c=toupper(c);</a:t>
            </a:r>
          </a:p>
          <a:p>
            <a:r>
              <a:rPr lang="en-US" altLang="zh-TW" dirty="0" smtClean="0"/>
              <a:t>        else</a:t>
            </a:r>
          </a:p>
          <a:p>
            <a:r>
              <a:rPr lang="en-US" altLang="zh-TW" dirty="0" smtClean="0"/>
              <a:t>            c=tolower(c);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cout &lt;&lt; "The result is " &lt;&lt; str 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	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315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ana(int a, int b, int &amp;max_value, int &amp;min_value){</a:t>
            </a:r>
          </a:p>
          <a:p>
            <a:r>
              <a:rPr lang="en-US" altLang="zh-TW" dirty="0" smtClean="0"/>
              <a:t>    max_value = a&gt;b?a:b;</a:t>
            </a:r>
          </a:p>
          <a:p>
            <a:r>
              <a:rPr lang="en-US" altLang="zh-TW" dirty="0" smtClean="0"/>
              <a:t>    min_value = a&lt;b?a:b;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a,b,m,n;</a:t>
            </a:r>
          </a:p>
          <a:p>
            <a:r>
              <a:rPr lang="en-US" altLang="zh-TW" dirty="0" smtClean="0"/>
              <a:t>    cout &lt;&lt; "Please enter 2 integer:" &lt;&lt; endl;</a:t>
            </a:r>
          </a:p>
          <a:p>
            <a:r>
              <a:rPr lang="en-US" altLang="zh-TW" dirty="0" smtClean="0"/>
              <a:t>    cin &gt;&gt; a &gt;&gt; b;</a:t>
            </a:r>
          </a:p>
          <a:p>
            <a:r>
              <a:rPr lang="en-US" altLang="zh-TW" dirty="0" smtClean="0"/>
              <a:t>    ana(a,b,m,n);</a:t>
            </a:r>
          </a:p>
          <a:p>
            <a:r>
              <a:rPr lang="en-US" altLang="zh-TW" dirty="0" smtClean="0"/>
              <a:t>    cout &lt;&lt; "Max: " &lt;&lt; m &lt;&lt; endl;</a:t>
            </a:r>
          </a:p>
          <a:p>
            <a:r>
              <a:rPr lang="en-US" altLang="zh-TW" dirty="0" smtClean="0"/>
              <a:t>    cout &lt;&lt; "Min: " &lt;&lt; n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04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Swap(int &amp;a, int &amp;b){</a:t>
            </a:r>
          </a:p>
          <a:p>
            <a:r>
              <a:rPr lang="en-US" altLang="zh-TW" dirty="0" smtClean="0"/>
              <a:t>    int tmp = a;</a:t>
            </a:r>
          </a:p>
          <a:p>
            <a:r>
              <a:rPr lang="en-US" altLang="zh-TW" dirty="0" smtClean="0"/>
              <a:t>    a = b;</a:t>
            </a:r>
          </a:p>
          <a:p>
            <a:r>
              <a:rPr lang="en-US" altLang="zh-TW" dirty="0" smtClean="0"/>
              <a:t>    b = tmp;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int a,b;</a:t>
            </a:r>
          </a:p>
          <a:p>
            <a:r>
              <a:rPr lang="en-US" altLang="zh-TW" dirty="0" smtClean="0"/>
              <a:t>    cout &lt;&lt; "Please enter 2 integer:" &lt;&lt; endl;</a:t>
            </a:r>
          </a:p>
          <a:p>
            <a:r>
              <a:rPr lang="en-US" altLang="zh-TW" dirty="0" smtClean="0"/>
              <a:t>    cin &gt;&gt; a &gt;&gt; b;</a:t>
            </a:r>
          </a:p>
          <a:p>
            <a:r>
              <a:rPr lang="en-US" altLang="zh-TW" dirty="0" smtClean="0"/>
              <a:t>    cout &lt;&lt; "Before swap, a= " &lt;&lt; a &lt;&lt; ",b= " &lt;&lt; b &lt;&lt; endl;</a:t>
            </a:r>
          </a:p>
          <a:p>
            <a:r>
              <a:rPr lang="en-US" altLang="zh-TW" dirty="0" smtClean="0"/>
              <a:t>    Swap(a,b);</a:t>
            </a:r>
          </a:p>
          <a:p>
            <a:r>
              <a:rPr lang="en-US" altLang="zh-TW" dirty="0" smtClean="0"/>
              <a:t>    cout &lt;&lt; "After swap, a= " &lt;&lt; a &lt;&lt; ",b= " &lt;&lt; b &lt;&lt; 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65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ana(float a, float b, float c,float &amp;cosA, float &amp;cosB, float &amp;cosC){</a:t>
            </a:r>
          </a:p>
          <a:p>
            <a:r>
              <a:rPr lang="en-US" altLang="zh-TW" dirty="0" smtClean="0"/>
              <a:t>    cosA=(b*b+c*c-a*a)/(2*b*c);</a:t>
            </a:r>
          </a:p>
          <a:p>
            <a:r>
              <a:rPr lang="en-US" altLang="zh-TW" dirty="0" smtClean="0"/>
              <a:t>    cosB=(a*a+c*c-b*b)/(2*a*c);</a:t>
            </a:r>
          </a:p>
          <a:p>
            <a:r>
              <a:rPr lang="en-US" altLang="zh-TW" dirty="0" smtClean="0"/>
              <a:t>    cosC=(a*a+b*b-c*c)/(2*a*b);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int main()</a:t>
            </a:r>
          </a:p>
          <a:p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   float a,b,c,cosA,cosB,cosC;</a:t>
            </a:r>
          </a:p>
          <a:p>
            <a:r>
              <a:rPr lang="en-US" altLang="zh-TW" dirty="0" smtClean="0"/>
              <a:t>    cout&lt;&lt;"Please enter 3 length of triangle : "&lt;&lt;endl;</a:t>
            </a:r>
          </a:p>
          <a:p>
            <a:r>
              <a:rPr lang="en-US" altLang="zh-TW" dirty="0" smtClean="0"/>
              <a:t>    cin &gt;&gt; a&gt;&gt; b &gt;&gt;c;</a:t>
            </a:r>
          </a:p>
          <a:p>
            <a:r>
              <a:rPr lang="en-US" altLang="zh-TW" dirty="0" smtClean="0"/>
              <a:t>    ana(a,b,c,cosA,cosB,cosC);</a:t>
            </a:r>
          </a:p>
          <a:p>
            <a:r>
              <a:rPr lang="en-US" altLang="zh-TW" dirty="0" smtClean="0"/>
              <a:t>    cout&lt;&lt;"cosA : "&lt;&lt;cosA&lt;&lt;endl&lt;&lt;"cosB : "&lt;&lt;cosB&lt;&lt;endl&lt;&lt;"cosC : "&lt;&lt;cosC&lt;&lt;endl;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return 0;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485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&lt;stdlib.h&gt;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void printArray(int *data,int len)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for(int i = 0; i &lt; len; ++i)</a:t>
            </a:r>
          </a:p>
          <a:p>
            <a:r>
              <a:rPr lang="en-US" altLang="zh-TW" dirty="0" smtClean="0"/>
              <a:t>        	cout &lt;&lt; *(data+i) &lt;&lt; ' ';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int *p;</a:t>
            </a:r>
          </a:p>
          <a:p>
            <a:r>
              <a:rPr lang="en-US" altLang="zh-TW" dirty="0" smtClean="0"/>
              <a:t>     int n;</a:t>
            </a:r>
          </a:p>
          <a:p>
            <a:r>
              <a:rPr lang="en-US" altLang="zh-TW" dirty="0" smtClean="0"/>
              <a:t>     cout &lt;&lt; "Please enter the number of array : "&lt;&lt;endl;</a:t>
            </a:r>
          </a:p>
          <a:p>
            <a:r>
              <a:rPr lang="en-US" altLang="zh-TW" dirty="0" smtClean="0"/>
              <a:t>     cin &gt;&gt; n;</a:t>
            </a:r>
          </a:p>
          <a:p>
            <a:r>
              <a:rPr lang="en-US" altLang="zh-TW" dirty="0" smtClean="0"/>
              <a:t>     p = (int *) malloc(sizeof(int)*n);</a:t>
            </a:r>
          </a:p>
          <a:p>
            <a:r>
              <a:rPr lang="en-US" altLang="zh-TW" dirty="0" smtClean="0"/>
              <a:t>     for (int i=0; i &lt;n ;i++)</a:t>
            </a:r>
          </a:p>
          <a:p>
            <a:r>
              <a:rPr lang="en-US" altLang="zh-TW" dirty="0" smtClean="0"/>
              <a:t>            cin &gt;&gt; *(p+i);</a:t>
            </a:r>
          </a:p>
          <a:p>
            <a:r>
              <a:rPr lang="en-US" altLang="zh-TW" dirty="0" smtClean="0"/>
              <a:t>     printArray(p,n);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1382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r>
              <a:rPr lang="en-US" altLang="zh-TW" dirty="0" smtClean="0"/>
              <a:t>#include &lt;stdlib.h&gt;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double avg(int *data,int len)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	double avg=0.0;</a:t>
            </a:r>
          </a:p>
          <a:p>
            <a:r>
              <a:rPr lang="en-US" altLang="zh-TW" dirty="0" smtClean="0"/>
              <a:t>	for(int i = 0; i &lt; len; ++i)</a:t>
            </a:r>
          </a:p>
          <a:p>
            <a:r>
              <a:rPr lang="en-US" altLang="zh-TW" dirty="0" smtClean="0"/>
              <a:t>        avg+=*(data+i);</a:t>
            </a:r>
          </a:p>
          <a:p>
            <a:r>
              <a:rPr lang="en-US" altLang="zh-TW" dirty="0" smtClean="0"/>
              <a:t>    avg/=len;</a:t>
            </a:r>
          </a:p>
          <a:p>
            <a:r>
              <a:rPr lang="en-US" altLang="zh-TW" dirty="0" smtClean="0"/>
              <a:t>    return avg;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int *p;</a:t>
            </a:r>
          </a:p>
          <a:p>
            <a:r>
              <a:rPr lang="en-US" altLang="zh-TW" dirty="0" smtClean="0"/>
              <a:t>     int n;</a:t>
            </a:r>
          </a:p>
          <a:p>
            <a:r>
              <a:rPr lang="en-US" altLang="zh-TW" dirty="0" smtClean="0"/>
              <a:t>     double ans;</a:t>
            </a:r>
          </a:p>
          <a:p>
            <a:r>
              <a:rPr lang="en-US" altLang="zh-TW" dirty="0" smtClean="0"/>
              <a:t>     cout &lt;&lt; "Please enter the number of array : "&lt;&lt;endl;</a:t>
            </a:r>
          </a:p>
          <a:p>
            <a:r>
              <a:rPr lang="en-US" altLang="zh-TW" dirty="0" smtClean="0"/>
              <a:t>     cin &gt;&gt; n;</a:t>
            </a:r>
          </a:p>
          <a:p>
            <a:r>
              <a:rPr lang="en-US" altLang="zh-TW" dirty="0" smtClean="0"/>
              <a:t>     cout &lt;&lt; "Please enter the elements of array : "&lt;&lt;endl;</a:t>
            </a:r>
          </a:p>
          <a:p>
            <a:r>
              <a:rPr lang="en-US" altLang="zh-TW" dirty="0" smtClean="0"/>
              <a:t>     p = (int *) malloc(sizeof(int)*n);</a:t>
            </a:r>
          </a:p>
          <a:p>
            <a:r>
              <a:rPr lang="en-US" altLang="zh-TW" dirty="0" smtClean="0"/>
              <a:t>     for (int i=0; i &lt;n ;i++)</a:t>
            </a:r>
          </a:p>
          <a:p>
            <a:r>
              <a:rPr lang="en-US" altLang="zh-TW" dirty="0" smtClean="0"/>
              <a:t>            cin &gt;&gt; *(p+i);</a:t>
            </a:r>
          </a:p>
          <a:p>
            <a:r>
              <a:rPr lang="en-US" altLang="zh-TW" dirty="0" smtClean="0"/>
              <a:t>     ans=avg(p,n);</a:t>
            </a:r>
          </a:p>
          <a:p>
            <a:r>
              <a:rPr lang="en-US" altLang="zh-TW" dirty="0" smtClean="0"/>
              <a:t>     cout &lt;&lt; "Average of your array is :"&lt;&lt; ans &lt;&lt;endl;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872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#include &lt;iostream&gt;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namespace std;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out(int k){</a:t>
            </a:r>
          </a:p>
          <a:p>
            <a:r>
              <a:rPr lang="en-US" altLang="zh-TW" dirty="0" smtClean="0"/>
              <a:t>    cout &lt;&lt; "It is an int "&lt;&lt;k&lt;&lt;endl;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void out(float k){</a:t>
            </a:r>
          </a:p>
          <a:p>
            <a:r>
              <a:rPr lang="en-US" altLang="zh-TW" dirty="0" smtClean="0"/>
              <a:t>    cout &lt;&lt; "It is a float "&lt;&lt;k&lt;&lt;endl;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int main()</a:t>
            </a:r>
          </a:p>
          <a:p>
            <a:r>
              <a:rPr lang="en-US" altLang="zh-TW" dirty="0" smtClean="0"/>
              <a:t> {</a:t>
            </a:r>
          </a:p>
          <a:p>
            <a:r>
              <a:rPr lang="en-US" altLang="zh-TW" dirty="0" smtClean="0"/>
              <a:t>     int a=1;</a:t>
            </a:r>
          </a:p>
          <a:p>
            <a:r>
              <a:rPr lang="en-US" altLang="zh-TW" dirty="0" smtClean="0"/>
              <a:t>     float b=0.5;</a:t>
            </a:r>
          </a:p>
          <a:p>
            <a:r>
              <a:rPr lang="en-US" altLang="zh-TW" dirty="0" smtClean="0"/>
              <a:t>     out(a);</a:t>
            </a:r>
          </a:p>
          <a:p>
            <a:r>
              <a:rPr lang="en-US" altLang="zh-TW" dirty="0" smtClean="0"/>
              <a:t>     out(b);</a:t>
            </a:r>
          </a:p>
          <a:p>
            <a:r>
              <a:rPr lang="en-US" altLang="zh-TW" dirty="0" smtClean="0"/>
              <a:t>     return 0;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CC312-6DE8-8049-8009-5E025E319039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36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A01A-F722-124D-9CFE-37571D35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78884C-066E-834D-BCC5-D467BE1A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1C91-2368-8E47-9E12-2926903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A74FA-7BFE-EA46-8F6E-4AD3D0E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60AAFE-803D-8E4B-99C9-A95EB80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140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80D4-BDD5-0143-B757-84847312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A47486-A23A-1147-AEE8-192533171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2E078-A731-1941-86AA-DED59ED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1F3AB-97E5-A94C-AA64-97E93C83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EF486-33E3-8B41-9EEA-84FA36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0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38E666F-88C1-9846-BCC0-2A2FB4042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3066B-564D-4448-BC49-B957482F8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91444-F8B2-7F40-A801-EC424090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0B3C2-0C27-6A40-A36A-3D99744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CCC068-EE47-1F42-9513-8273A20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0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17BC1-8034-FD48-983D-4DFA2F48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A75A8-B5E7-0D42-9BD6-CD8CDE42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87B2-DCE5-6D49-83E0-EF19878A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9ADF68-CDBB-4A4B-8463-17954277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EF946-3E79-4F42-ABA3-948D178B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8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100C-98A9-0C49-9DE4-7EA60715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86604-31A5-BC46-92E8-D0D2353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8D299-5CEE-F444-99C4-1334A197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5E203-E001-8045-B175-0BF5400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6EC9BD-5ED2-6C49-BCD5-9A67CC08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60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B65FF-03F9-0C46-B47A-2A8F30F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17164-80FD-EC41-B151-5424555A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5F8381-8C63-7842-B32F-7E16D1EF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5DE25-DE40-4547-8F41-F2D6614D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BBFF25-6AF3-F24E-94A5-0CEA5C28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7E207D-8C25-7045-A7AF-23EAAFF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9CA8-2AFE-7C4A-89D2-203BA679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E3874-6BA6-8C4B-BFEC-C51B4321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DCF1B5-0F34-DA4E-8569-1FE11403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917D58-929F-DC44-A056-99A111E9C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E91199-AE6D-F247-A7C1-0A714CA86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2555E-AFA2-484B-B7F0-BB80EF33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BA4975-9DFD-C34E-84C4-6420516F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886F6-7AD0-7942-8B37-CA3C4600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916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2624C-6D2D-A544-85BB-9C093E08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627D05-0C39-D54D-BB14-6CDDCD88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2A58B0-2FC3-B44A-B0E2-7C4A717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074DC-B8A4-F246-B07E-F8C2F64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6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ECDD480-9FC0-8D46-8855-E0E35576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6A118E-2E54-DE49-AED0-04229712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7363C4-D944-A942-81ED-61F8C2A3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309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923CA-22F1-F148-AAA4-6BA9D8A5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C7682-DD6E-D64D-817C-FF70A706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64BFC-BF82-354C-A812-E343D940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9989A9-4498-3E42-BBF6-B78810C5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91D05E-E9DE-B449-8875-C929642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79345-5AEC-B643-A826-682127B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88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7E202-0B17-3443-9A14-F2C26F4A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CAB04D-DA23-4045-AEEB-82DF9CFA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8B2680-6710-B040-A217-A0F6484B4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A7BC33-E803-3648-BADD-C9C9C06F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4192D-5F57-5742-92B1-0B9CDF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A3AEF2-EB56-3040-98A8-45717C6C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31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53563D-E72A-BC4B-A877-3F83E41B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B49F4-727A-664F-A13B-BDF15F61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AEC8A-CAA0-ED4D-B12F-F30603093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704F-9359-C244-8E59-C59A014090E0}" type="datetimeFigureOut">
              <a:rPr kumimoji="1" lang="zh-TW" altLang="en-US" smtClean="0"/>
              <a:t>2019/12/10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57AE-9DD9-8B44-971B-AF67FE1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9C625-A1C2-9043-A59C-F6AE23288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30E7-E8EC-2D4F-9C8E-11E4FCB04E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12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02E2EA-8EE7-1440-80F2-9DEA53DC7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20"/>
            <a:ext cx="12192001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B2624C-F86C-8342-8785-FB58CB6630A7}"/>
              </a:ext>
            </a:extLst>
          </p:cNvPr>
          <p:cNvSpPr/>
          <p:nvPr/>
        </p:nvSpPr>
        <p:spPr>
          <a:xfrm>
            <a:off x="0" y="7620"/>
            <a:ext cx="12192001" cy="6858000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B777AB48-CDD4-DA4F-81FF-C179BE98E114}"/>
              </a:ext>
            </a:extLst>
          </p:cNvPr>
          <p:cNvSpPr/>
          <p:nvPr/>
        </p:nvSpPr>
        <p:spPr>
          <a:xfrm>
            <a:off x="3323164" y="2914357"/>
            <a:ext cx="5545671" cy="1044525"/>
          </a:xfrm>
          <a:prstGeom prst="roundRect">
            <a:avLst/>
          </a:prstGeom>
          <a:solidFill>
            <a:schemeClr val="tx1">
              <a:alpha val="69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8387855-35B1-2144-8CC5-E103501437F7}"/>
              </a:ext>
            </a:extLst>
          </p:cNvPr>
          <p:cNvSpPr txBox="1"/>
          <p:nvPr/>
        </p:nvSpPr>
        <p:spPr>
          <a:xfrm>
            <a:off x="3544567" y="2265149"/>
            <a:ext cx="51028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 </a:t>
            </a:r>
            <a:r>
              <a:rPr kumimoji="1" lang="zh-CN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基礎程式設計班</a:t>
            </a:r>
            <a:endParaRPr kumimoji="1"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C43AE2-7DFC-B245-AFC1-7DEEAFE9EFE7}"/>
              </a:ext>
            </a:extLst>
          </p:cNvPr>
          <p:cNvSpPr txBox="1"/>
          <p:nvPr/>
        </p:nvSpPr>
        <p:spPr>
          <a:xfrm>
            <a:off x="3756658" y="3105834"/>
            <a:ext cx="467868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函式、遞迴</a:t>
            </a:r>
            <a:endParaRPr kumimoji="1" lang="zh-TW" altLang="en-US" sz="3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D31CCF-C437-EE49-A63E-F45518DB779C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528E2F-6AE1-C24A-AC68-292163ECB656}"/>
              </a:ext>
            </a:extLst>
          </p:cNvPr>
          <p:cNvSpPr txBox="1"/>
          <p:nvPr/>
        </p:nvSpPr>
        <p:spPr>
          <a:xfrm>
            <a:off x="5618944" y="4019169"/>
            <a:ext cx="95410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47C232-D231-4749-BE0E-80091BFCD985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</p:spTree>
    <p:extLst>
      <p:ext uri="{BB962C8B-B14F-4D97-AF65-F5344CB8AC3E}">
        <p14:creationId xmlns:p14="http://schemas.microsoft.com/office/powerpoint/2010/main" val="312471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0" y="164243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38F7899-466F-6F4C-AD93-D7D5681E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057" y="3945547"/>
            <a:ext cx="7547877" cy="206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9D57284A-798E-D04E-A0FD-8B99F2BBB76D}"/>
              </a:ext>
            </a:extLst>
          </p:cNvPr>
          <p:cNvSpPr/>
          <p:nvPr/>
        </p:nvSpPr>
        <p:spPr>
          <a:xfrm>
            <a:off x="3232040" y="1636593"/>
            <a:ext cx="5727914" cy="1582807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603700-4A5B-FC45-9DB6-F6AAE3D9902A}"/>
              </a:ext>
            </a:extLst>
          </p:cNvPr>
          <p:cNvSpPr/>
          <p:nvPr/>
        </p:nvSpPr>
        <p:spPr>
          <a:xfrm>
            <a:off x="5261824" y="1385263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F40D15-6E7D-4D4F-B48C-1ED1994047FE}"/>
              </a:ext>
            </a:extLst>
          </p:cNvPr>
          <p:cNvSpPr/>
          <p:nvPr/>
        </p:nvSpPr>
        <p:spPr>
          <a:xfrm>
            <a:off x="3966693" y="1908483"/>
            <a:ext cx="4314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Two integer a and b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sum</a:t>
            </a:r>
            <a:endParaRPr lang="zh-TW" altLang="en-US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90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9" y="164243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 1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9D57284A-798E-D04E-A0FD-8B99F2BBB76D}"/>
              </a:ext>
            </a:extLst>
          </p:cNvPr>
          <p:cNvSpPr/>
          <p:nvPr/>
        </p:nvSpPr>
        <p:spPr>
          <a:xfrm>
            <a:off x="3232040" y="1636593"/>
            <a:ext cx="5727914" cy="1582807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603700-4A5B-FC45-9DB6-F6AAE3D9902A}"/>
              </a:ext>
            </a:extLst>
          </p:cNvPr>
          <p:cNvSpPr/>
          <p:nvPr/>
        </p:nvSpPr>
        <p:spPr>
          <a:xfrm>
            <a:off x="5261824" y="1385263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073D31-5F76-984F-A760-1D617962F3B6}"/>
              </a:ext>
            </a:extLst>
          </p:cNvPr>
          <p:cNvSpPr/>
          <p:nvPr/>
        </p:nvSpPr>
        <p:spPr>
          <a:xfrm>
            <a:off x="3386861" y="1853837"/>
            <a:ext cx="5418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Input：N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1+2+3……N,use function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0A0DF2-BFED-6346-A79C-6B117992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38" y="4184826"/>
            <a:ext cx="819691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02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20" name="六邊形 19">
            <a:extLst>
              <a:ext uri="{FF2B5EF4-FFF2-40B4-BE49-F238E27FC236}">
                <a16:creationId xmlns:a16="http://schemas.microsoft.com/office/drawing/2014/main" id="{CDAB0F38-B98C-1843-9B97-2D92C2344579}"/>
              </a:ext>
            </a:extLst>
          </p:cNvPr>
          <p:cNvSpPr/>
          <p:nvPr/>
        </p:nvSpPr>
        <p:spPr>
          <a:xfrm>
            <a:off x="56902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六邊形 20">
            <a:extLst>
              <a:ext uri="{FF2B5EF4-FFF2-40B4-BE49-F238E27FC236}">
                <a16:creationId xmlns:a16="http://schemas.microsoft.com/office/drawing/2014/main" id="{6A99C236-2A2D-BB42-AAAD-666CF445882D}"/>
              </a:ext>
            </a:extLst>
          </p:cNvPr>
          <p:cNvSpPr/>
          <p:nvPr/>
        </p:nvSpPr>
        <p:spPr>
          <a:xfrm>
            <a:off x="3866903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id="{0A274A8A-A496-534E-8581-8D9E4C9B1217}"/>
              </a:ext>
            </a:extLst>
          </p:cNvPr>
          <p:cNvSpPr/>
          <p:nvPr/>
        </p:nvSpPr>
        <p:spPr>
          <a:xfrm>
            <a:off x="7676904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id="{F2E247E8-C741-8C4C-B36A-34150710DBCA}"/>
              </a:ext>
            </a:extLst>
          </p:cNvPr>
          <p:cNvSpPr/>
          <p:nvPr/>
        </p:nvSpPr>
        <p:spPr>
          <a:xfrm>
            <a:off x="1938116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id="{AB1E01A1-B02D-014D-9C31-DC103EB73513}"/>
              </a:ext>
            </a:extLst>
          </p:cNvPr>
          <p:cNvSpPr/>
          <p:nvPr/>
        </p:nvSpPr>
        <p:spPr>
          <a:xfrm>
            <a:off x="5748117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BF15ED-835A-BB41-8BD5-086529F2E547}"/>
              </a:ext>
            </a:extLst>
          </p:cNvPr>
          <p:cNvSpPr/>
          <p:nvPr/>
        </p:nvSpPr>
        <p:spPr>
          <a:xfrm>
            <a:off x="420173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函式概論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40CF3E-5280-E349-9327-E61C6F38139D}"/>
              </a:ext>
            </a:extLst>
          </p:cNvPr>
          <p:cNvSpPr/>
          <p:nvPr/>
        </p:nvSpPr>
        <p:spPr>
          <a:xfrm>
            <a:off x="2305613" y="48166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變數類別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27B51C-7EF7-914C-9A88-59B6B8F1A912}"/>
              </a:ext>
            </a:extLst>
          </p:cNvPr>
          <p:cNvSpPr/>
          <p:nvPr/>
        </p:nvSpPr>
        <p:spPr>
          <a:xfrm>
            <a:off x="4250661" y="2569769"/>
            <a:ext cx="1785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傳值與傳參考</a:t>
            </a:r>
            <a:endParaRPr lang="en-US" altLang="zh-TW" sz="3200" b="1" dirty="0">
              <a:solidFill>
                <a:srgbClr val="54698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1CCEE7-54C4-3B43-8098-9AF42B3B0700}"/>
              </a:ext>
            </a:extLst>
          </p:cNvPr>
          <p:cNvSpPr/>
          <p:nvPr/>
        </p:nvSpPr>
        <p:spPr>
          <a:xfrm>
            <a:off x="6021127" y="4565234"/>
            <a:ext cx="19758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傳遞陣列參數</a:t>
            </a:r>
            <a:endParaRPr lang="en-US" altLang="zh-TW" sz="3200" b="1" dirty="0">
              <a:solidFill>
                <a:srgbClr val="7B8FAA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727FA0-1548-BB46-826F-CDA337F6EFB6}"/>
              </a:ext>
            </a:extLst>
          </p:cNvPr>
          <p:cNvSpPr/>
          <p:nvPr/>
        </p:nvSpPr>
        <p:spPr>
          <a:xfrm>
            <a:off x="8040175" y="28159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  <a:endParaRPr lang="en-US" altLang="zh-CN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六邊形 29">
            <a:extLst>
              <a:ext uri="{FF2B5EF4-FFF2-40B4-BE49-F238E27FC236}">
                <a16:creationId xmlns:a16="http://schemas.microsoft.com/office/drawing/2014/main" id="{E4F4CD14-CFB1-DB4E-861B-5D71842376B9}"/>
              </a:ext>
            </a:extLst>
          </p:cNvPr>
          <p:cNvSpPr/>
          <p:nvPr/>
        </p:nvSpPr>
        <p:spPr>
          <a:xfrm>
            <a:off x="9558118" y="4006409"/>
            <a:ext cx="2552683" cy="220058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0A0DCA-909A-A549-B1DC-834DE0C6914D}"/>
              </a:ext>
            </a:extLst>
          </p:cNvPr>
          <p:cNvSpPr/>
          <p:nvPr/>
        </p:nvSpPr>
        <p:spPr>
          <a:xfrm>
            <a:off x="10331757" y="481273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B3C1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</a:t>
            </a:r>
            <a:endParaRPr lang="en-US" altLang="zh-CN" sz="3200" b="1" dirty="0">
              <a:solidFill>
                <a:srgbClr val="B3C1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004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>
            <a:extLst>
              <a:ext uri="{FF2B5EF4-FFF2-40B4-BE49-F238E27FC236}">
                <a16:creationId xmlns:a16="http://schemas.microsoft.com/office/drawing/2014/main" id="{ECA597D0-BC8E-B949-B16F-F4757A7B6559}"/>
              </a:ext>
            </a:extLst>
          </p:cNvPr>
          <p:cNvSpPr/>
          <p:nvPr/>
        </p:nvSpPr>
        <p:spPr>
          <a:xfrm>
            <a:off x="5821251" y="1584101"/>
            <a:ext cx="5124417" cy="45147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603169" y="164243"/>
            <a:ext cx="4985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局部</a:t>
            </a:r>
            <a:r>
              <a:rPr lang="en-US" altLang="zh-TW" sz="3200" b="1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(Local Variable)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D5E1A14B-6D85-E742-9F80-3251EAFA0E9B}"/>
              </a:ext>
            </a:extLst>
          </p:cNvPr>
          <p:cNvSpPr/>
          <p:nvPr/>
        </p:nvSpPr>
        <p:spPr>
          <a:xfrm>
            <a:off x="1246332" y="1684528"/>
            <a:ext cx="3925743" cy="4414305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 sum(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 x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 y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 s = x+y;</a:t>
            </a:r>
          </a:p>
          <a:p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return s;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 main()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 a, b, ans;</a:t>
            </a:r>
          </a:p>
          <a:p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cin &gt;&gt; a &gt;&gt; b;</a:t>
            </a:r>
          </a:p>
          <a:p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ans = sum(a, b);</a:t>
            </a:r>
          </a:p>
          <a:p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cout &lt;&lt; "a+b= " &lt;&lt; ans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dirty="0"/>
              <a:t>  </a:t>
            </a:r>
            <a:r>
              <a:rPr lang="en-US" altLang="zh-TW" dirty="0" smtClean="0"/>
              <a:t>       </a:t>
            </a:r>
            <a:r>
              <a:rPr lang="en-US" altLang="zh-TW" dirty="0" smtClean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cout </a:t>
            </a:r>
            <a:r>
              <a:rPr lang="en-US" altLang="zh-TW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&lt;&lt; x &lt;&lt; endl</a:t>
            </a:r>
            <a:r>
              <a:rPr lang="en-US" altLang="zh-TW" dirty="0" smtClean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  <a:endParaRPr lang="en-US" altLang="zh-TW" dirty="0" smtClean="0">
              <a:solidFill>
                <a:schemeClr val="tx1"/>
              </a:solidFill>
              <a:latin typeface="Consolas" panose="020B0609020204030204" pitchFamily="49" charset="0"/>
              <a:ea typeface="Adobe 繁黑體 Std B" pitchFamily="34" charset="-120"/>
              <a:cs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cout &lt;&lt; </a:t>
            </a:r>
            <a:r>
              <a:rPr lang="en-US" altLang="zh-TW" dirty="0" smtClean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y</a:t>
            </a:r>
            <a:r>
              <a:rPr lang="en-US" altLang="zh-TW" dirty="0" smtClean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&lt;&lt; </a:t>
            </a:r>
            <a:r>
              <a:rPr lang="en-US" altLang="zh-TW" dirty="0" smtClean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endl;</a:t>
            </a:r>
            <a:r>
              <a:rPr lang="zh-TW" altLang="en-US" dirty="0" smtClean="0">
                <a:latin typeface="Consolas" panose="020B0609020204030204" pitchFamily="49" charset="0"/>
              </a:rPr>
              <a:t>        </a:t>
            </a:r>
            <a:endParaRPr lang="en-US" altLang="zh-TW" dirty="0" smtClean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</a:rPr>
              <a:t>   return </a:t>
            </a:r>
            <a:r>
              <a:rPr lang="en-US" altLang="zh-TW" dirty="0">
                <a:latin typeface="Consolas" panose="020B0609020204030204" pitchFamily="49" charset="0"/>
              </a:rPr>
              <a:t>0;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2AA3C7-D5DC-FE4C-9A80-C163F2406C78}"/>
              </a:ext>
            </a:extLst>
          </p:cNvPr>
          <p:cNvSpPr/>
          <p:nvPr/>
        </p:nvSpPr>
        <p:spPr>
          <a:xfrm>
            <a:off x="6229080" y="1931609"/>
            <a:ext cx="45835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變數宣告於函式底下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隸屬於特定的區間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通常是在函式的大括號中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只在該區間中能被呼叫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生命週期跟著函式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函式執行它就在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函式結束就消失以釋放記憶體</a:t>
            </a:r>
          </a:p>
        </p:txBody>
      </p:sp>
    </p:spTree>
    <p:extLst>
      <p:ext uri="{BB962C8B-B14F-4D97-AF65-F5344CB8AC3E}">
        <p14:creationId xmlns:p14="http://schemas.microsoft.com/office/powerpoint/2010/main" val="3522702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>
            <a:extLst>
              <a:ext uri="{FF2B5EF4-FFF2-40B4-BE49-F238E27FC236}">
                <a16:creationId xmlns:a16="http://schemas.microsoft.com/office/drawing/2014/main" id="{3F69EDD7-7A60-264E-B19F-503932C510AC}"/>
              </a:ext>
            </a:extLst>
          </p:cNvPr>
          <p:cNvSpPr/>
          <p:nvPr/>
        </p:nvSpPr>
        <p:spPr>
          <a:xfrm>
            <a:off x="6095998" y="1834082"/>
            <a:ext cx="4849670" cy="41151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470921" y="164243"/>
            <a:ext cx="52501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全域變數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(Global Variable)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7C1CB81A-4231-BD4B-A0D9-93283DA03CF1}"/>
              </a:ext>
            </a:extLst>
          </p:cNvPr>
          <p:cNvSpPr/>
          <p:nvPr/>
        </p:nvSpPr>
        <p:spPr>
          <a:xfrm>
            <a:off x="1291661" y="1720532"/>
            <a:ext cx="4151877" cy="4342297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 x, y;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 sum()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int s =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return s;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 main()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int ans;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cin &gt;&gt;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x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&gt;&gt; </a:t>
            </a:r>
            <a:r>
              <a:rPr lang="en-US" altLang="zh-TW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y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ans = sum();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cout &lt;&lt; </a:t>
            </a:r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"x+y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= " &lt;&lt; ans;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   return 0;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5569FC-3EF2-8D49-815B-3CDB4741745D}"/>
              </a:ext>
            </a:extLst>
          </p:cNvPr>
          <p:cNvSpPr/>
          <p:nvPr/>
        </p:nvSpPr>
        <p:spPr>
          <a:xfrm>
            <a:off x="6421120" y="2183520"/>
            <a:ext cx="4199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變數宣告於函式外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不隸屬於特定的區間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可以被所有函式呼叫、共用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生命週期跟著程式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程式執行它就在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程式結束才會消失</a:t>
            </a:r>
          </a:p>
        </p:txBody>
      </p:sp>
    </p:spTree>
    <p:extLst>
      <p:ext uri="{BB962C8B-B14F-4D97-AF65-F5344CB8AC3E}">
        <p14:creationId xmlns:p14="http://schemas.microsoft.com/office/powerpoint/2010/main" val="170572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97168" y="164243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D4E11F2-7D37-8340-993D-96A96F7B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648" y="1774354"/>
            <a:ext cx="4828699" cy="62438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TW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global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還是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local?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C2BDE742-4298-AE46-8DA0-71380CB235C8}"/>
              </a:ext>
            </a:extLst>
          </p:cNvPr>
          <p:cNvSpPr/>
          <p:nvPr/>
        </p:nvSpPr>
        <p:spPr>
          <a:xfrm>
            <a:off x="3914775" y="2797935"/>
            <a:ext cx="4487600" cy="2600325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score[5];</a:t>
            </a:r>
          </a:p>
          <a:p>
            <a:pPr lvl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for(</a:t>
            </a: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=0;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&lt;5;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++){</a:t>
            </a:r>
          </a:p>
          <a:p>
            <a:pPr lvl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	</a:t>
            </a: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cin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&gt;&gt; score[</a:t>
            </a:r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];</a:t>
            </a:r>
          </a:p>
          <a:p>
            <a:pPr lvl="1">
              <a:defRPr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593296" y="16424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D8172FF6-E4B7-8C49-B6C6-B33B1A5A36A2}"/>
              </a:ext>
            </a:extLst>
          </p:cNvPr>
          <p:cNvSpPr/>
          <p:nvPr/>
        </p:nvSpPr>
        <p:spPr>
          <a:xfrm>
            <a:off x="3618834" y="2057401"/>
            <a:ext cx="4954331" cy="3850406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score[5];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for(</a:t>
            </a: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=0;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&lt;5;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++){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	</a:t>
            </a:r>
            <a:r>
              <a:rPr lang="en-US" altLang="zh-TW" sz="2400" dirty="0" err="1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cin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 &gt;&gt; score[</a:t>
            </a:r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i</a:t>
            </a: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];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150000"/>
              </a:lnSpc>
              <a:defRPr/>
            </a:pPr>
            <a:endParaRPr lang="en-US" altLang="zh-TW" sz="2400" dirty="0">
              <a:solidFill>
                <a:schemeClr val="tx1"/>
              </a:solidFill>
              <a:latin typeface="Consolas" panose="020B0609020204030204" pitchFamily="49" charset="0"/>
              <a:ea typeface="Adobe 繁黑體 Std B" pitchFamily="34" charset="-12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TW" sz="2400" dirty="0">
                <a:solidFill>
                  <a:srgbClr val="C00000"/>
                </a:solidFill>
                <a:latin typeface="Consolas" panose="020B0609020204030204" pitchFamily="49" charset="0"/>
                <a:ea typeface="Adobe 繁黑體 Std B" pitchFamily="34" charset="-120"/>
                <a:cs typeface="Consolas" panose="020B0609020204030204" pitchFamily="49" charset="0"/>
              </a:rPr>
              <a:t>cout &lt;&lt; i &lt;&lt; endl;</a:t>
            </a:r>
          </a:p>
        </p:txBody>
      </p:sp>
      <p:sp>
        <p:nvSpPr>
          <p:cNvPr id="9" name="矩形圖說文字 8">
            <a:extLst>
              <a:ext uri="{FF2B5EF4-FFF2-40B4-BE49-F238E27FC236}">
                <a16:creationId xmlns:a16="http://schemas.microsoft.com/office/drawing/2014/main" id="{E0F8F332-3DD0-A748-9AF5-0986860026BE}"/>
              </a:ext>
            </a:extLst>
          </p:cNvPr>
          <p:cNvSpPr/>
          <p:nvPr/>
        </p:nvSpPr>
        <p:spPr>
          <a:xfrm>
            <a:off x="4809664" y="4745274"/>
            <a:ext cx="1967316" cy="541103"/>
          </a:xfrm>
          <a:prstGeom prst="wedgeRectCallout">
            <a:avLst>
              <a:gd name="adj1" fmla="val 20976"/>
              <a:gd name="adj2" fmla="val 107976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無法執行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497E882-11E0-1C4C-8192-5CC35336FE93}"/>
              </a:ext>
            </a:extLst>
          </p:cNvPr>
          <p:cNvCxnSpPr>
            <a:cxnSpLocks/>
          </p:cNvCxnSpPr>
          <p:nvPr/>
        </p:nvCxnSpPr>
        <p:spPr>
          <a:xfrm>
            <a:off x="4632895" y="5214937"/>
            <a:ext cx="232085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657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20" name="六邊形 19">
            <a:extLst>
              <a:ext uri="{FF2B5EF4-FFF2-40B4-BE49-F238E27FC236}">
                <a16:creationId xmlns:a16="http://schemas.microsoft.com/office/drawing/2014/main" id="{CDAB0F38-B98C-1843-9B97-2D92C2344579}"/>
              </a:ext>
            </a:extLst>
          </p:cNvPr>
          <p:cNvSpPr/>
          <p:nvPr/>
        </p:nvSpPr>
        <p:spPr>
          <a:xfrm>
            <a:off x="56902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六邊形 20">
            <a:extLst>
              <a:ext uri="{FF2B5EF4-FFF2-40B4-BE49-F238E27FC236}">
                <a16:creationId xmlns:a16="http://schemas.microsoft.com/office/drawing/2014/main" id="{6A99C236-2A2D-BB42-AAAD-666CF445882D}"/>
              </a:ext>
            </a:extLst>
          </p:cNvPr>
          <p:cNvSpPr/>
          <p:nvPr/>
        </p:nvSpPr>
        <p:spPr>
          <a:xfrm>
            <a:off x="3866903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id="{0A274A8A-A496-534E-8581-8D9E4C9B1217}"/>
              </a:ext>
            </a:extLst>
          </p:cNvPr>
          <p:cNvSpPr/>
          <p:nvPr/>
        </p:nvSpPr>
        <p:spPr>
          <a:xfrm>
            <a:off x="7676904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id="{F2E247E8-C741-8C4C-B36A-34150710DBCA}"/>
              </a:ext>
            </a:extLst>
          </p:cNvPr>
          <p:cNvSpPr/>
          <p:nvPr/>
        </p:nvSpPr>
        <p:spPr>
          <a:xfrm>
            <a:off x="1938116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id="{AB1E01A1-B02D-014D-9C31-DC103EB73513}"/>
              </a:ext>
            </a:extLst>
          </p:cNvPr>
          <p:cNvSpPr/>
          <p:nvPr/>
        </p:nvSpPr>
        <p:spPr>
          <a:xfrm>
            <a:off x="5748117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BF15ED-835A-BB41-8BD5-086529F2E547}"/>
              </a:ext>
            </a:extLst>
          </p:cNvPr>
          <p:cNvSpPr/>
          <p:nvPr/>
        </p:nvSpPr>
        <p:spPr>
          <a:xfrm>
            <a:off x="420173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函式概論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40CF3E-5280-E349-9327-E61C6F38139D}"/>
              </a:ext>
            </a:extLst>
          </p:cNvPr>
          <p:cNvSpPr/>
          <p:nvPr/>
        </p:nvSpPr>
        <p:spPr>
          <a:xfrm>
            <a:off x="2305613" y="48166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變數類別</a:t>
            </a:r>
            <a:endParaRPr lang="en-US" altLang="zh-TW" sz="3200" b="1" dirty="0">
              <a:solidFill>
                <a:srgbClr val="3E4F6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27B51C-7EF7-914C-9A88-59B6B8F1A912}"/>
              </a:ext>
            </a:extLst>
          </p:cNvPr>
          <p:cNvSpPr/>
          <p:nvPr/>
        </p:nvSpPr>
        <p:spPr>
          <a:xfrm>
            <a:off x="4250661" y="2569769"/>
            <a:ext cx="1785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傳值與傳參考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1CCEE7-54C4-3B43-8098-9AF42B3B0700}"/>
              </a:ext>
            </a:extLst>
          </p:cNvPr>
          <p:cNvSpPr/>
          <p:nvPr/>
        </p:nvSpPr>
        <p:spPr>
          <a:xfrm>
            <a:off x="6021127" y="4565234"/>
            <a:ext cx="19758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傳遞陣列參數</a:t>
            </a:r>
            <a:endParaRPr lang="en-US" altLang="zh-TW" sz="3200" b="1" dirty="0">
              <a:solidFill>
                <a:srgbClr val="7B8FAA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727FA0-1548-BB46-826F-CDA337F6EFB6}"/>
              </a:ext>
            </a:extLst>
          </p:cNvPr>
          <p:cNvSpPr/>
          <p:nvPr/>
        </p:nvSpPr>
        <p:spPr>
          <a:xfrm>
            <a:off x="8040175" y="28159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  <a:endParaRPr lang="en-US" altLang="zh-CN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六邊形 29">
            <a:extLst>
              <a:ext uri="{FF2B5EF4-FFF2-40B4-BE49-F238E27FC236}">
                <a16:creationId xmlns:a16="http://schemas.microsoft.com/office/drawing/2014/main" id="{E4F4CD14-CFB1-DB4E-861B-5D71842376B9}"/>
              </a:ext>
            </a:extLst>
          </p:cNvPr>
          <p:cNvSpPr/>
          <p:nvPr/>
        </p:nvSpPr>
        <p:spPr>
          <a:xfrm>
            <a:off x="9558118" y="4006409"/>
            <a:ext cx="2552683" cy="220058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0A0DCA-909A-A549-B1DC-834DE0C6914D}"/>
              </a:ext>
            </a:extLst>
          </p:cNvPr>
          <p:cNvSpPr/>
          <p:nvPr/>
        </p:nvSpPr>
        <p:spPr>
          <a:xfrm>
            <a:off x="10331757" y="481273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B3C1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</a:t>
            </a:r>
            <a:endParaRPr lang="en-US" altLang="zh-CN" sz="3200" b="1" dirty="0">
              <a:solidFill>
                <a:srgbClr val="B3C1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600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105709" y="164243"/>
            <a:ext cx="3980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傳值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(Pass by Value)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CE757C29-7231-DF41-BA54-651289D4FEFA}"/>
              </a:ext>
            </a:extLst>
          </p:cNvPr>
          <p:cNvSpPr/>
          <p:nvPr/>
        </p:nvSpPr>
        <p:spPr>
          <a:xfrm>
            <a:off x="2492250" y="2873795"/>
            <a:ext cx="7200800" cy="3240360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pass_by_reference(int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&amp;</a:t>
            </a: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value)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value = 0;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int v = 1;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pass_by_reference(v);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v &lt;&lt; endl;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矩形圖說文字 10">
            <a:extLst>
              <a:ext uri="{FF2B5EF4-FFF2-40B4-BE49-F238E27FC236}">
                <a16:creationId xmlns:a16="http://schemas.microsoft.com/office/drawing/2014/main" id="{596CABF9-194B-A842-9920-983FE407E2AC}"/>
              </a:ext>
            </a:extLst>
          </p:cNvPr>
          <p:cNvSpPr/>
          <p:nvPr/>
        </p:nvSpPr>
        <p:spPr>
          <a:xfrm>
            <a:off x="5140428" y="3560121"/>
            <a:ext cx="4392488" cy="458186"/>
          </a:xfrm>
          <a:prstGeom prst="wedgeRectCallout">
            <a:avLst>
              <a:gd name="adj1" fmla="val -27452"/>
              <a:gd name="adj2" fmla="val -813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原傳入值與</a:t>
            </a:r>
            <a:r>
              <a:rPr lang="en-US" altLang="zh-TW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value</a:t>
            </a:r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有同樣的記憶體位置</a:t>
            </a:r>
          </a:p>
        </p:txBody>
      </p:sp>
      <p:sp>
        <p:nvSpPr>
          <p:cNvPr id="12" name="矩形圖說文字 11">
            <a:extLst>
              <a:ext uri="{FF2B5EF4-FFF2-40B4-BE49-F238E27FC236}">
                <a16:creationId xmlns:a16="http://schemas.microsoft.com/office/drawing/2014/main" id="{A6E64995-D96F-2647-848F-EA9EFBF5175F}"/>
              </a:ext>
            </a:extLst>
          </p:cNvPr>
          <p:cNvSpPr/>
          <p:nvPr/>
        </p:nvSpPr>
        <p:spPr>
          <a:xfrm>
            <a:off x="4556724" y="4433101"/>
            <a:ext cx="4176464" cy="458186"/>
          </a:xfrm>
          <a:prstGeom prst="wedgeRectCallout">
            <a:avLst>
              <a:gd name="adj1" fmla="val -64113"/>
              <a:gd name="adj2" fmla="val -1579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value</a:t>
            </a:r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的值會改變</a:t>
            </a:r>
            <a:r>
              <a:rPr lang="en-US" altLang="zh-TW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main</a:t>
            </a:r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函式裡的</a:t>
            </a:r>
            <a:r>
              <a:rPr lang="en-US" altLang="zh-TW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v</a:t>
            </a:r>
            <a:endParaRPr lang="zh-TW" altLang="en-US" sz="2000" dirty="0">
              <a:solidFill>
                <a:srgbClr val="C00000"/>
              </a:solidFill>
              <a:latin typeface="Arial" panose="020B0604020202020204" pitchFamily="34" charset="0"/>
              <a:ea typeface="Adobe 繁黑體 Std B" panose="020B0700000000000000"/>
              <a:cs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E3D316D-0786-2E45-B723-1823AAE4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16" y="5306081"/>
            <a:ext cx="3185316" cy="67453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F3CE48C-C8AD-D641-B905-20140232284A}"/>
              </a:ext>
            </a:extLst>
          </p:cNvPr>
          <p:cNvSpPr/>
          <p:nvPr/>
        </p:nvSpPr>
        <p:spPr>
          <a:xfrm>
            <a:off x="2258404" y="1248157"/>
            <a:ext cx="84310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把傳入值複製一份後，再把複製出的值傳入函式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函式內的所有更動，並不會改變原傳入值。</a:t>
            </a:r>
          </a:p>
        </p:txBody>
      </p:sp>
    </p:spTree>
    <p:extLst>
      <p:ext uri="{BB962C8B-B14F-4D97-AF65-F5344CB8AC3E}">
        <p14:creationId xmlns:p14="http://schemas.microsoft.com/office/powerpoint/2010/main" val="20775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756B7565-7A90-9B45-BBDD-EB79958B198F}"/>
              </a:ext>
            </a:extLst>
          </p:cNvPr>
          <p:cNvSpPr/>
          <p:nvPr/>
        </p:nvSpPr>
        <p:spPr>
          <a:xfrm>
            <a:off x="6522874" y="4699569"/>
            <a:ext cx="3826768" cy="1635799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pass_by_value(</a:t>
            </a:r>
            <a:r>
              <a:rPr lang="en-US" altLang="zh-TW" sz="2000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</a:rPr>
              <a:t>4</a:t>
            </a:r>
            <a:r>
              <a:rPr lang="en-US" altLang="zh-TW" sz="20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);</a:t>
            </a:r>
            <a:r>
              <a:rPr lang="zh-TW" altLang="en-US" sz="20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       </a:t>
            </a: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  <a:p>
            <a:pPr lvl="1">
              <a:defRPr/>
            </a:pP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  <a:p>
            <a:pPr lvl="1">
              <a:defRPr/>
            </a:pP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  <a:p>
            <a:pPr lvl="1">
              <a:defRPr/>
            </a:pP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  <a:p>
            <a:pPr lvl="1">
              <a:defRPr/>
            </a:pP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C7F14078-85CA-F64A-A971-EFD2C77EEA01}"/>
              </a:ext>
            </a:extLst>
          </p:cNvPr>
          <p:cNvSpPr/>
          <p:nvPr/>
        </p:nvSpPr>
        <p:spPr>
          <a:xfrm>
            <a:off x="1842354" y="2638493"/>
            <a:ext cx="8507288" cy="1635799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void pass_by_value(int value_1, int value_2 </a:t>
            </a:r>
            <a:r>
              <a:rPr lang="en-US" altLang="zh-TW" sz="1600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</a:rPr>
              <a:t>= 2</a:t>
            </a: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, int value_3 </a:t>
            </a:r>
            <a:r>
              <a:rPr lang="en-US" altLang="zh-TW" sz="1600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</a:rPr>
              <a:t>= 3</a:t>
            </a: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)</a:t>
            </a:r>
          </a:p>
          <a:p>
            <a:pPr lvl="1">
              <a:defRPr/>
            </a:pP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{</a:t>
            </a:r>
          </a:p>
          <a:p>
            <a:pPr lvl="1">
              <a:defRPr/>
            </a:pP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    cout &lt;&lt; "Value_1= " &lt;&lt; value_1 &lt;&lt; endl;</a:t>
            </a:r>
          </a:p>
          <a:p>
            <a:pPr lvl="1">
              <a:defRPr/>
            </a:pP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    cout &lt;&lt; "Value_2= " &lt;&lt; value_2 &lt;&lt; endl;</a:t>
            </a:r>
          </a:p>
          <a:p>
            <a:pPr lvl="1">
              <a:defRPr/>
            </a:pP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    cout &lt;&lt; "Value_3= " &lt;&lt; value_3 &lt;&lt; endl;</a:t>
            </a:r>
          </a:p>
          <a:p>
            <a:pPr lvl="1">
              <a:defRPr/>
            </a:pP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}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B2CDC89C-0011-2145-A0C2-F3D84814DDFB}"/>
              </a:ext>
            </a:extLst>
          </p:cNvPr>
          <p:cNvSpPr/>
          <p:nvPr/>
        </p:nvSpPr>
        <p:spPr>
          <a:xfrm>
            <a:off x="1842359" y="4699569"/>
            <a:ext cx="3826768" cy="1635799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defRPr/>
            </a:pPr>
            <a:r>
              <a:rPr lang="en-US" altLang="zh-TW" sz="20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pass_by_value(</a:t>
            </a:r>
            <a:r>
              <a:rPr lang="en-US" altLang="zh-TW" sz="2000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</a:rPr>
              <a:t>4</a:t>
            </a:r>
            <a:r>
              <a:rPr lang="en-US" altLang="zh-TW" sz="20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,</a:t>
            </a:r>
            <a:r>
              <a:rPr lang="en-US" altLang="zh-TW" sz="2000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</a:rPr>
              <a:t>5</a:t>
            </a:r>
            <a:r>
              <a:rPr lang="en-US" altLang="zh-TW" sz="20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,</a:t>
            </a:r>
            <a:r>
              <a:rPr lang="en-US" altLang="zh-TW" sz="2000" dirty="0">
                <a:solidFill>
                  <a:srgbClr val="FF0000"/>
                </a:solidFill>
                <a:latin typeface="Helvetica" pitchFamily="2" charset="0"/>
                <a:ea typeface="Adobe 繁黑體 Std B" pitchFamily="34" charset="-120"/>
              </a:rPr>
              <a:t>6</a:t>
            </a:r>
            <a:r>
              <a:rPr lang="en-US" altLang="zh-TW" sz="20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);</a:t>
            </a:r>
            <a:r>
              <a:rPr lang="zh-TW" altLang="en-US" sz="2000" dirty="0">
                <a:solidFill>
                  <a:schemeClr val="tx1"/>
                </a:solidFill>
                <a:latin typeface="Helvetica" pitchFamily="2" charset="0"/>
                <a:ea typeface="Adobe 繁黑體 Std B" pitchFamily="34" charset="-120"/>
              </a:rPr>
              <a:t>       </a:t>
            </a: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  <a:p>
            <a:pPr lvl="1">
              <a:defRPr/>
            </a:pP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  <a:p>
            <a:pPr lvl="1">
              <a:defRPr/>
            </a:pP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  <a:p>
            <a:pPr lvl="1">
              <a:defRPr/>
            </a:pP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  <a:p>
            <a:pPr lvl="1">
              <a:defRPr/>
            </a:pPr>
            <a:endParaRPr lang="en-US" altLang="zh-TW" sz="2000" dirty="0">
              <a:solidFill>
                <a:schemeClr val="tx1"/>
              </a:solidFill>
              <a:latin typeface="Helvetica" pitchFamily="2" charset="0"/>
              <a:ea typeface="Adobe 繁黑體 Std B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4CC791F-FCDD-604D-B263-10C39100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67" y="5171860"/>
            <a:ext cx="1944216" cy="100858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EC4FE17-4641-BA42-A484-175156C6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138" y="5155424"/>
            <a:ext cx="1857458" cy="101671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7930FEC-1FBB-9A46-876E-A84B496D382D}"/>
              </a:ext>
            </a:extLst>
          </p:cNvPr>
          <p:cNvSpPr/>
          <p:nvPr/>
        </p:nvSpPr>
        <p:spPr>
          <a:xfrm>
            <a:off x="4105709" y="164243"/>
            <a:ext cx="3980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傳值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(Pass by Value)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985791-324B-F44A-89CA-4220520DC1D3}"/>
              </a:ext>
            </a:extLst>
          </p:cNvPr>
          <p:cNvSpPr/>
          <p:nvPr/>
        </p:nvSpPr>
        <p:spPr>
          <a:xfrm>
            <a:off x="3270795" y="1121636"/>
            <a:ext cx="5952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可對引數設定預設值，須</a:t>
            </a:r>
            <a:r>
              <a:rPr lang="zh-TW" altLang="en-US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往右放置</a:t>
            </a:r>
            <a:endParaRPr lang="en-US" altLang="zh-TW" sz="28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如果使</a:t>
            </a:r>
            <a:r>
              <a:rPr lang="zh-TW" altLang="en-US" sz="2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用者沒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有給值，就採用預設值</a:t>
            </a:r>
          </a:p>
        </p:txBody>
      </p:sp>
    </p:spTree>
    <p:extLst>
      <p:ext uri="{BB962C8B-B14F-4D97-AF65-F5344CB8AC3E}">
        <p14:creationId xmlns:p14="http://schemas.microsoft.com/office/powerpoint/2010/main" val="320309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9" name="六邊形 8">
            <a:extLst>
              <a:ext uri="{FF2B5EF4-FFF2-40B4-BE49-F238E27FC236}">
                <a16:creationId xmlns:a16="http://schemas.microsoft.com/office/drawing/2014/main" id="{92A20FAF-1651-414E-9C19-934CA55CA8FE}"/>
              </a:ext>
            </a:extLst>
          </p:cNvPr>
          <p:cNvSpPr/>
          <p:nvPr/>
        </p:nvSpPr>
        <p:spPr>
          <a:xfrm>
            <a:off x="56902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55E79166-4E46-AB40-8BC0-344966CF1FCB}"/>
              </a:ext>
            </a:extLst>
          </p:cNvPr>
          <p:cNvSpPr/>
          <p:nvPr/>
        </p:nvSpPr>
        <p:spPr>
          <a:xfrm>
            <a:off x="3866903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B01379F7-0CC7-AD43-AD9F-71B295C2AD96}"/>
              </a:ext>
            </a:extLst>
          </p:cNvPr>
          <p:cNvSpPr/>
          <p:nvPr/>
        </p:nvSpPr>
        <p:spPr>
          <a:xfrm>
            <a:off x="7676904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六邊形 35">
            <a:extLst>
              <a:ext uri="{FF2B5EF4-FFF2-40B4-BE49-F238E27FC236}">
                <a16:creationId xmlns:a16="http://schemas.microsoft.com/office/drawing/2014/main" id="{2A6E28DB-9BFE-D349-9060-7A3091DC68CC}"/>
              </a:ext>
            </a:extLst>
          </p:cNvPr>
          <p:cNvSpPr/>
          <p:nvPr/>
        </p:nvSpPr>
        <p:spPr>
          <a:xfrm>
            <a:off x="1938116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六邊形 36">
            <a:extLst>
              <a:ext uri="{FF2B5EF4-FFF2-40B4-BE49-F238E27FC236}">
                <a16:creationId xmlns:a16="http://schemas.microsoft.com/office/drawing/2014/main" id="{CDF63B6E-28B9-AA45-BCCC-1F206697E5B3}"/>
              </a:ext>
            </a:extLst>
          </p:cNvPr>
          <p:cNvSpPr/>
          <p:nvPr/>
        </p:nvSpPr>
        <p:spPr>
          <a:xfrm>
            <a:off x="5748117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185A5A-4FC3-2E40-95C6-B8106B99C298}"/>
              </a:ext>
            </a:extLst>
          </p:cNvPr>
          <p:cNvSpPr/>
          <p:nvPr/>
        </p:nvSpPr>
        <p:spPr>
          <a:xfrm>
            <a:off x="420173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函式概論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9C2899-5FC7-4A4D-852B-6510734750B2}"/>
              </a:ext>
            </a:extLst>
          </p:cNvPr>
          <p:cNvSpPr/>
          <p:nvPr/>
        </p:nvSpPr>
        <p:spPr>
          <a:xfrm>
            <a:off x="2305613" y="48166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變數類別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26B880-CD68-684E-A6A1-2A9B7E3D68CC}"/>
              </a:ext>
            </a:extLst>
          </p:cNvPr>
          <p:cNvSpPr/>
          <p:nvPr/>
        </p:nvSpPr>
        <p:spPr>
          <a:xfrm>
            <a:off x="4250661" y="2569769"/>
            <a:ext cx="1785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傳值與傳參考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AE0571-0FD6-0F4E-ACC3-E2A70063DF39}"/>
              </a:ext>
            </a:extLst>
          </p:cNvPr>
          <p:cNvSpPr/>
          <p:nvPr/>
        </p:nvSpPr>
        <p:spPr>
          <a:xfrm>
            <a:off x="6021127" y="4565234"/>
            <a:ext cx="19758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傳遞陣列參數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C13DF3A-C723-B040-A1DE-B6307B1A6FA4}"/>
              </a:ext>
            </a:extLst>
          </p:cNvPr>
          <p:cNvSpPr/>
          <p:nvPr/>
        </p:nvSpPr>
        <p:spPr>
          <a:xfrm>
            <a:off x="8040175" y="28159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  <a:endParaRPr lang="en-US" altLang="zh-CN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六邊形 17">
            <a:extLst>
              <a:ext uri="{FF2B5EF4-FFF2-40B4-BE49-F238E27FC236}">
                <a16:creationId xmlns:a16="http://schemas.microsoft.com/office/drawing/2014/main" id="{CF5A2B12-DB7D-6140-A769-C6A531D828A6}"/>
              </a:ext>
            </a:extLst>
          </p:cNvPr>
          <p:cNvSpPr/>
          <p:nvPr/>
        </p:nvSpPr>
        <p:spPr>
          <a:xfrm>
            <a:off x="9558118" y="4006409"/>
            <a:ext cx="2552683" cy="220058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FC1D85-3256-394D-8E80-D1D6BC7D1A9A}"/>
              </a:ext>
            </a:extLst>
          </p:cNvPr>
          <p:cNvSpPr/>
          <p:nvPr/>
        </p:nvSpPr>
        <p:spPr>
          <a:xfrm>
            <a:off x="10331757" y="481273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</a:t>
            </a:r>
            <a:endParaRPr lang="en-US" altLang="zh-CN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920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466112" y="164243"/>
            <a:ext cx="52597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傳參考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(Pass by Reference)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5B34D660-55EC-8C41-83A0-F5EDF571AED8}"/>
              </a:ext>
            </a:extLst>
          </p:cNvPr>
          <p:cNvSpPr/>
          <p:nvPr/>
        </p:nvSpPr>
        <p:spPr>
          <a:xfrm>
            <a:off x="2495600" y="3039244"/>
            <a:ext cx="7200800" cy="3240360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pass_by_value(int value)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value = 0;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int v = 1;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pass_by_value(v);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cout &lt;&lt; v &lt;&lt; endl;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矩形圖說文字 10">
            <a:extLst>
              <a:ext uri="{FF2B5EF4-FFF2-40B4-BE49-F238E27FC236}">
                <a16:creationId xmlns:a16="http://schemas.microsoft.com/office/drawing/2014/main" id="{9D24B1EA-208C-4141-86EC-AEA0A74B6640}"/>
              </a:ext>
            </a:extLst>
          </p:cNvPr>
          <p:cNvSpPr/>
          <p:nvPr/>
        </p:nvSpPr>
        <p:spPr>
          <a:xfrm>
            <a:off x="5163009" y="4333767"/>
            <a:ext cx="4176464" cy="458186"/>
          </a:xfrm>
          <a:prstGeom prst="wedgeRectCallout">
            <a:avLst>
              <a:gd name="adj1" fmla="val -51383"/>
              <a:gd name="adj2" fmla="val 9962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拷貝一份</a:t>
            </a:r>
            <a:r>
              <a:rPr lang="en-US" altLang="zh-TW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v</a:t>
            </a:r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的值傳入函式</a:t>
            </a:r>
          </a:p>
        </p:txBody>
      </p:sp>
      <p:sp>
        <p:nvSpPr>
          <p:cNvPr id="12" name="矩形圖說文字 11">
            <a:extLst>
              <a:ext uri="{FF2B5EF4-FFF2-40B4-BE49-F238E27FC236}">
                <a16:creationId xmlns:a16="http://schemas.microsoft.com/office/drawing/2014/main" id="{F03F2D97-EEDE-B549-9383-4C2E91EAED30}"/>
              </a:ext>
            </a:extLst>
          </p:cNvPr>
          <p:cNvSpPr/>
          <p:nvPr/>
        </p:nvSpPr>
        <p:spPr>
          <a:xfrm>
            <a:off x="5163009" y="3549529"/>
            <a:ext cx="4176464" cy="458186"/>
          </a:xfrm>
          <a:prstGeom prst="wedgeRectCallout">
            <a:avLst>
              <a:gd name="adj1" fmla="val -60548"/>
              <a:gd name="adj2" fmla="val -1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value</a:t>
            </a:r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的值不會改變</a:t>
            </a:r>
            <a:r>
              <a:rPr lang="en-US" altLang="zh-TW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main</a:t>
            </a:r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函式裡的</a:t>
            </a:r>
            <a:r>
              <a:rPr lang="en-US" altLang="zh-TW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v</a:t>
            </a:r>
            <a:endParaRPr lang="zh-TW" altLang="en-US" sz="2000" dirty="0">
              <a:solidFill>
                <a:srgbClr val="C00000"/>
              </a:solidFill>
              <a:latin typeface="Arial" panose="020B0604020202020204" pitchFamily="34" charset="0"/>
              <a:ea typeface="Adobe 繁黑體 Std B" panose="020B0700000000000000"/>
              <a:cs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3272F25-55A2-A545-87FE-32702344C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551" r="61757"/>
          <a:stretch/>
        </p:blipFill>
        <p:spPr>
          <a:xfrm>
            <a:off x="5853695" y="5435969"/>
            <a:ext cx="3103984" cy="64200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71C664F-BDCF-5D43-91AE-CDFAF365F0B4}"/>
              </a:ext>
            </a:extLst>
          </p:cNvPr>
          <p:cNvSpPr/>
          <p:nvPr/>
        </p:nvSpPr>
        <p:spPr>
          <a:xfrm>
            <a:off x="1695447" y="1351609"/>
            <a:ext cx="8801101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在引數形態中加入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，即為傳入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endParaRPr lang="en-US" altLang="zh-TW" sz="2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傳入的變數與函式內的變數有同樣的記憶體位置，會同時改變</a:t>
            </a:r>
          </a:p>
        </p:txBody>
      </p:sp>
    </p:spTree>
    <p:extLst>
      <p:ext uri="{BB962C8B-B14F-4D97-AF65-F5344CB8AC3E}">
        <p14:creationId xmlns:p14="http://schemas.microsoft.com/office/powerpoint/2010/main" val="37391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pic>
        <p:nvPicPr>
          <p:cNvPr id="8" name="Picture 2" descr="https://blog.penjee.com/wp-content/uploads/2015/02/pass-by-reference-vs-pass-by-value-animation.gif">
            <a:extLst>
              <a:ext uri="{FF2B5EF4-FFF2-40B4-BE49-F238E27FC236}">
                <a16:creationId xmlns:a16="http://schemas.microsoft.com/office/drawing/2014/main" id="{27323C8D-30A8-4640-8741-C11151AB65F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51" y="665414"/>
            <a:ext cx="10235498" cy="552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33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197290" y="2942937"/>
            <a:ext cx="7684358" cy="1588120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2310344" y="3080569"/>
            <a:ext cx="7571304" cy="1354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如果我們想要讓函式回傳多個值呢？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像是一次回傳最大、最小、平均</a:t>
            </a:r>
          </a:p>
        </p:txBody>
      </p:sp>
    </p:spTree>
    <p:extLst>
      <p:ext uri="{BB962C8B-B14F-4D97-AF65-F5344CB8AC3E}">
        <p14:creationId xmlns:p14="http://schemas.microsoft.com/office/powerpoint/2010/main" val="594739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977742" y="16424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傳多個值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7C8491F9-2E01-274F-87F9-348D8FE66BB6}"/>
              </a:ext>
            </a:extLst>
          </p:cNvPr>
          <p:cNvSpPr/>
          <p:nvPr/>
        </p:nvSpPr>
        <p:spPr>
          <a:xfrm>
            <a:off x="1991540" y="2432350"/>
            <a:ext cx="8924109" cy="3596975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1600" dirty="0">
              <a:solidFill>
                <a:schemeClr val="tx1"/>
              </a:solidFill>
              <a:latin typeface="Helvetica" pitchFamily="2" charset="0"/>
              <a:ea typeface="Adobe 繁黑體 Std B" panose="020B0700000000000000"/>
              <a:cs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void Function(</a:t>
            </a: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int input_value_1, int input_value_2</a:t>
            </a: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C00000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int&amp; return_value_1</a:t>
            </a: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,</a:t>
            </a:r>
            <a:r>
              <a:rPr lang="en-US" altLang="zh-TW" sz="1600" dirty="0">
                <a:solidFill>
                  <a:srgbClr val="C00000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int&amp; return_value_2</a:t>
            </a:r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    ...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endParaRPr lang="en-US" altLang="zh-TW" sz="1600" dirty="0">
              <a:solidFill>
                <a:schemeClr val="tx1"/>
              </a:solidFill>
              <a:latin typeface="Helvetica" pitchFamily="2" charset="0"/>
              <a:ea typeface="Adobe 繁黑體 Std B" panose="020B0700000000000000"/>
              <a:cs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    int input_1, input_2, result_1, result_2;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    Function (input_1, input_2, result_1, result_2);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0854A0A-90F3-9545-AA00-C56E75B613EB}"/>
              </a:ext>
            </a:extLst>
          </p:cNvPr>
          <p:cNvSpPr txBox="1">
            <a:spLocks noChangeArrowheads="1"/>
          </p:cNvSpPr>
          <p:nvPr/>
        </p:nvSpPr>
        <p:spPr>
          <a:xfrm>
            <a:off x="2654044" y="1547878"/>
            <a:ext cx="6883906" cy="458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dobe 繁黑體 Std B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 by Reference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：函式內外的變數連動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257B0E-E4A6-4F4B-9D28-E69D7B5FCCF6}"/>
              </a:ext>
            </a:extLst>
          </p:cNvPr>
          <p:cNvSpPr txBox="1"/>
          <p:nvPr/>
        </p:nvSpPr>
        <p:spPr>
          <a:xfrm>
            <a:off x="6765994" y="37190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4">
                    <a:lumMod val="75000"/>
                  </a:schemeClr>
                </a:solidFill>
                <a:ea typeface="Adobe 繁黑體 Std B" panose="020B0700000000000000"/>
              </a:rPr>
              <a:t>連動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CAFB8A-DC56-5F44-B7B5-C219AAD210EF}"/>
              </a:ext>
            </a:extLst>
          </p:cNvPr>
          <p:cNvSpPr/>
          <p:nvPr/>
        </p:nvSpPr>
        <p:spPr>
          <a:xfrm>
            <a:off x="4307847" y="25925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要運算的資料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0C4F3B9-7118-6A4A-82EC-3BA86BA180C7}"/>
              </a:ext>
            </a:extLst>
          </p:cNvPr>
          <p:cNvCxnSpPr>
            <a:cxnSpLocks/>
          </p:cNvCxnSpPr>
          <p:nvPr/>
        </p:nvCxnSpPr>
        <p:spPr>
          <a:xfrm>
            <a:off x="3552822" y="2955425"/>
            <a:ext cx="3079711" cy="6152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C42C5C5-4A92-914E-B72C-BAC5A769CFF3}"/>
              </a:ext>
            </a:extLst>
          </p:cNvPr>
          <p:cNvSpPr/>
          <p:nvPr/>
        </p:nvSpPr>
        <p:spPr>
          <a:xfrm>
            <a:off x="7989261" y="25925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要回傳的資料</a:t>
            </a: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C9E179F-D389-C242-8205-288907ACFAFC}"/>
              </a:ext>
            </a:extLst>
          </p:cNvPr>
          <p:cNvCxnSpPr>
            <a:cxnSpLocks/>
          </p:cNvCxnSpPr>
          <p:nvPr/>
        </p:nvCxnSpPr>
        <p:spPr>
          <a:xfrm>
            <a:off x="6765994" y="2961842"/>
            <a:ext cx="373531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5254580" y="3361386"/>
            <a:ext cx="2041279" cy="162273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275219" y="3329761"/>
            <a:ext cx="3283703" cy="162273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0" y="164243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5F669CE-E1C3-1A40-A414-016ADE88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46" y="4220517"/>
            <a:ext cx="8488699" cy="154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1482EA75-1D5C-B542-B09E-9600792B300D}"/>
              </a:ext>
            </a:extLst>
          </p:cNvPr>
          <p:cNvSpPr/>
          <p:nvPr/>
        </p:nvSpPr>
        <p:spPr>
          <a:xfrm>
            <a:off x="2104700" y="1918339"/>
            <a:ext cx="7982593" cy="1538908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479939-85C8-F040-938E-F2044393CE24}"/>
              </a:ext>
            </a:extLst>
          </p:cNvPr>
          <p:cNvSpPr/>
          <p:nvPr/>
        </p:nvSpPr>
        <p:spPr>
          <a:xfrm>
            <a:off x="5261824" y="1656729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E14A38-9F12-0D43-BF95-2F5CDACD8668}"/>
              </a:ext>
            </a:extLst>
          </p:cNvPr>
          <p:cNvSpPr/>
          <p:nvPr/>
        </p:nvSpPr>
        <p:spPr>
          <a:xfrm>
            <a:off x="2451406" y="2208238"/>
            <a:ext cx="7492695" cy="95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Input：A string</a:t>
            </a: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Output：Transfer the capital letter to small, small to capital</a:t>
            </a:r>
          </a:p>
        </p:txBody>
      </p:sp>
    </p:spTree>
    <p:extLst>
      <p:ext uri="{BB962C8B-B14F-4D97-AF65-F5344CB8AC3E}">
        <p14:creationId xmlns:p14="http://schemas.microsoft.com/office/powerpoint/2010/main" val="2491599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E9498C9-B4A0-5F45-8CB4-D57918F4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067" y="4185927"/>
            <a:ext cx="4649857" cy="168438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5E97FF5-F1E0-F64A-8310-DDFABE54FAB6}"/>
              </a:ext>
            </a:extLst>
          </p:cNvPr>
          <p:cNvSpPr/>
          <p:nvPr/>
        </p:nvSpPr>
        <p:spPr>
          <a:xfrm>
            <a:off x="4591420" y="164243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06A4D652-FC00-EE46-B57D-390E212B0FCA}"/>
              </a:ext>
            </a:extLst>
          </p:cNvPr>
          <p:cNvSpPr/>
          <p:nvPr/>
        </p:nvSpPr>
        <p:spPr>
          <a:xfrm>
            <a:off x="2104700" y="1918339"/>
            <a:ext cx="7982593" cy="1538908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E7DEF4-16BA-0442-8172-0A9B5C274EAD}"/>
              </a:ext>
            </a:extLst>
          </p:cNvPr>
          <p:cNvSpPr/>
          <p:nvPr/>
        </p:nvSpPr>
        <p:spPr>
          <a:xfrm>
            <a:off x="5261824" y="1656729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95D657-7C4C-3747-9ED9-F7C233CCBC58}"/>
              </a:ext>
            </a:extLst>
          </p:cNvPr>
          <p:cNvSpPr/>
          <p:nvPr/>
        </p:nvSpPr>
        <p:spPr>
          <a:xfrm>
            <a:off x="3973426" y="2170934"/>
            <a:ext cx="4245140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Input：2 integers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The max and min</a:t>
            </a:r>
          </a:p>
        </p:txBody>
      </p:sp>
    </p:spTree>
    <p:extLst>
      <p:ext uri="{BB962C8B-B14F-4D97-AF65-F5344CB8AC3E}">
        <p14:creationId xmlns:p14="http://schemas.microsoft.com/office/powerpoint/2010/main" val="313120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7" y="164243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609362E-EB82-0E49-B78C-E92DD0DE9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7"/>
          <a:stretch/>
        </p:blipFill>
        <p:spPr>
          <a:xfrm>
            <a:off x="3530077" y="4045074"/>
            <a:ext cx="5131842" cy="1967086"/>
          </a:xfrm>
          <a:prstGeom prst="rect">
            <a:avLst/>
          </a:prstGeom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2EA5DE08-054F-0A4F-A54D-E7E38C19CD3E}"/>
              </a:ext>
            </a:extLst>
          </p:cNvPr>
          <p:cNvSpPr/>
          <p:nvPr/>
        </p:nvSpPr>
        <p:spPr>
          <a:xfrm>
            <a:off x="2104700" y="1918339"/>
            <a:ext cx="7982593" cy="1538908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326288-919C-514C-9E7D-FD1EEED8F10A}"/>
              </a:ext>
            </a:extLst>
          </p:cNvPr>
          <p:cNvSpPr/>
          <p:nvPr/>
        </p:nvSpPr>
        <p:spPr>
          <a:xfrm>
            <a:off x="5261824" y="1656729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312BAC-6C21-2246-B93B-403D33B72350}"/>
              </a:ext>
            </a:extLst>
          </p:cNvPr>
          <p:cNvSpPr/>
          <p:nvPr/>
        </p:nvSpPr>
        <p:spPr>
          <a:xfrm>
            <a:off x="3047996" y="2179949"/>
            <a:ext cx="6096000" cy="11324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Input：2 integer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Swap the values of integers.</a:t>
            </a:r>
          </a:p>
        </p:txBody>
      </p:sp>
    </p:spTree>
    <p:extLst>
      <p:ext uri="{BB962C8B-B14F-4D97-AF65-F5344CB8AC3E}">
        <p14:creationId xmlns:p14="http://schemas.microsoft.com/office/powerpoint/2010/main" val="1629029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7" y="164243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F448A87-2027-CF44-A32A-CAD6EF9AB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39" y="3943684"/>
            <a:ext cx="6633580" cy="251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s://web.ntnu.edu.tw/~498402109/images/19.png">
            <a:extLst>
              <a:ext uri="{FF2B5EF4-FFF2-40B4-BE49-F238E27FC236}">
                <a16:creationId xmlns:a16="http://schemas.microsoft.com/office/drawing/2014/main" id="{146126AD-8AA8-144D-AB24-D72F3AF7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192" y="4020169"/>
            <a:ext cx="2476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>
            <a:extLst>
              <a:ext uri="{FF2B5EF4-FFF2-40B4-BE49-F238E27FC236}">
                <a16:creationId xmlns:a16="http://schemas.microsoft.com/office/drawing/2014/main" id="{9890E052-2C49-9842-91DC-B0170E6BEE51}"/>
              </a:ext>
            </a:extLst>
          </p:cNvPr>
          <p:cNvSpPr/>
          <p:nvPr/>
        </p:nvSpPr>
        <p:spPr>
          <a:xfrm>
            <a:off x="2104700" y="1918339"/>
            <a:ext cx="7982593" cy="1538908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B7AF50-DFC0-BE47-B371-1C7A18A20A66}"/>
              </a:ext>
            </a:extLst>
          </p:cNvPr>
          <p:cNvSpPr/>
          <p:nvPr/>
        </p:nvSpPr>
        <p:spPr>
          <a:xfrm>
            <a:off x="5261824" y="1656729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C9AD05-92CB-3C43-80FD-B4D8E3B85927}"/>
              </a:ext>
            </a:extLst>
          </p:cNvPr>
          <p:cNvSpPr/>
          <p:nvPr/>
        </p:nvSpPr>
        <p:spPr>
          <a:xfrm>
            <a:off x="3047996" y="2109663"/>
            <a:ext cx="6096000" cy="11324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Input：the length of a triangle , a,b,c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the cos of each angle</a:t>
            </a:r>
          </a:p>
        </p:txBody>
      </p:sp>
    </p:spTree>
    <p:extLst>
      <p:ext uri="{BB962C8B-B14F-4D97-AF65-F5344CB8AC3E}">
        <p14:creationId xmlns:p14="http://schemas.microsoft.com/office/powerpoint/2010/main" val="3375707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20" name="六邊形 19">
            <a:extLst>
              <a:ext uri="{FF2B5EF4-FFF2-40B4-BE49-F238E27FC236}">
                <a16:creationId xmlns:a16="http://schemas.microsoft.com/office/drawing/2014/main" id="{CDAB0F38-B98C-1843-9B97-2D92C2344579}"/>
              </a:ext>
            </a:extLst>
          </p:cNvPr>
          <p:cNvSpPr/>
          <p:nvPr/>
        </p:nvSpPr>
        <p:spPr>
          <a:xfrm>
            <a:off x="56902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六邊形 20">
            <a:extLst>
              <a:ext uri="{FF2B5EF4-FFF2-40B4-BE49-F238E27FC236}">
                <a16:creationId xmlns:a16="http://schemas.microsoft.com/office/drawing/2014/main" id="{6A99C236-2A2D-BB42-AAAD-666CF445882D}"/>
              </a:ext>
            </a:extLst>
          </p:cNvPr>
          <p:cNvSpPr/>
          <p:nvPr/>
        </p:nvSpPr>
        <p:spPr>
          <a:xfrm>
            <a:off x="3866903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id="{0A274A8A-A496-534E-8581-8D9E4C9B1217}"/>
              </a:ext>
            </a:extLst>
          </p:cNvPr>
          <p:cNvSpPr/>
          <p:nvPr/>
        </p:nvSpPr>
        <p:spPr>
          <a:xfrm>
            <a:off x="7676904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id="{F2E247E8-C741-8C4C-B36A-34150710DBCA}"/>
              </a:ext>
            </a:extLst>
          </p:cNvPr>
          <p:cNvSpPr/>
          <p:nvPr/>
        </p:nvSpPr>
        <p:spPr>
          <a:xfrm>
            <a:off x="1938116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id="{AB1E01A1-B02D-014D-9C31-DC103EB73513}"/>
              </a:ext>
            </a:extLst>
          </p:cNvPr>
          <p:cNvSpPr/>
          <p:nvPr/>
        </p:nvSpPr>
        <p:spPr>
          <a:xfrm>
            <a:off x="5748117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BF15ED-835A-BB41-8BD5-086529F2E547}"/>
              </a:ext>
            </a:extLst>
          </p:cNvPr>
          <p:cNvSpPr/>
          <p:nvPr/>
        </p:nvSpPr>
        <p:spPr>
          <a:xfrm>
            <a:off x="420173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函式概論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40CF3E-5280-E349-9327-E61C6F38139D}"/>
              </a:ext>
            </a:extLst>
          </p:cNvPr>
          <p:cNvSpPr/>
          <p:nvPr/>
        </p:nvSpPr>
        <p:spPr>
          <a:xfrm>
            <a:off x="2305613" y="48166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變數類別</a:t>
            </a:r>
            <a:endParaRPr lang="en-US" altLang="zh-TW" sz="3200" b="1" dirty="0">
              <a:solidFill>
                <a:srgbClr val="3E4F6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27B51C-7EF7-914C-9A88-59B6B8F1A912}"/>
              </a:ext>
            </a:extLst>
          </p:cNvPr>
          <p:cNvSpPr/>
          <p:nvPr/>
        </p:nvSpPr>
        <p:spPr>
          <a:xfrm>
            <a:off x="4250661" y="2569769"/>
            <a:ext cx="1785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5C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傳值與傳參考</a:t>
            </a:r>
            <a:endParaRPr lang="en-US" altLang="zh-TW" sz="3200" b="1" dirty="0">
              <a:solidFill>
                <a:srgbClr val="5C6B7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1CCEE7-54C4-3B43-8098-9AF42B3B0700}"/>
              </a:ext>
            </a:extLst>
          </p:cNvPr>
          <p:cNvSpPr/>
          <p:nvPr/>
        </p:nvSpPr>
        <p:spPr>
          <a:xfrm>
            <a:off x="6021127" y="4565234"/>
            <a:ext cx="19758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傳遞陣列參數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727FA0-1548-BB46-826F-CDA337F6EFB6}"/>
              </a:ext>
            </a:extLst>
          </p:cNvPr>
          <p:cNvSpPr/>
          <p:nvPr/>
        </p:nvSpPr>
        <p:spPr>
          <a:xfrm>
            <a:off x="8040175" y="28159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  <a:endParaRPr lang="en-US" altLang="zh-CN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六邊形 29">
            <a:extLst>
              <a:ext uri="{FF2B5EF4-FFF2-40B4-BE49-F238E27FC236}">
                <a16:creationId xmlns:a16="http://schemas.microsoft.com/office/drawing/2014/main" id="{E4F4CD14-CFB1-DB4E-861B-5D71842376B9}"/>
              </a:ext>
            </a:extLst>
          </p:cNvPr>
          <p:cNvSpPr/>
          <p:nvPr/>
        </p:nvSpPr>
        <p:spPr>
          <a:xfrm>
            <a:off x="9558118" y="4006409"/>
            <a:ext cx="2552683" cy="220058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0A0DCA-909A-A549-B1DC-834DE0C6914D}"/>
              </a:ext>
            </a:extLst>
          </p:cNvPr>
          <p:cNvSpPr/>
          <p:nvPr/>
        </p:nvSpPr>
        <p:spPr>
          <a:xfrm>
            <a:off x="10331757" y="481273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B3C1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</a:t>
            </a:r>
            <a:endParaRPr lang="en-US" altLang="zh-CN" sz="3200" b="1" dirty="0">
              <a:solidFill>
                <a:srgbClr val="B3C1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70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7" y="16424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 Unicode" panose="020B0604020202020204" pitchFamily="34" charset="-120"/>
              </a:rPr>
              <a:t>傳遞陣列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916FB43F-35EF-F84E-B7CB-0C4946D455E0}"/>
              </a:ext>
            </a:extLst>
          </p:cNvPr>
          <p:cNvSpPr/>
          <p:nvPr/>
        </p:nvSpPr>
        <p:spPr>
          <a:xfrm>
            <a:off x="4486297" y="3730178"/>
            <a:ext cx="3219402" cy="2592288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void Funtcion(</a:t>
            </a:r>
            <a:r>
              <a:rPr lang="en-US" altLang="zh-TW" dirty="0">
                <a:solidFill>
                  <a:srgbClr val="FF0000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int *p</a:t>
            </a: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    ...</a:t>
            </a:r>
          </a:p>
          <a:p>
            <a:pPr>
              <a:defRPr/>
            </a:pP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    int Arr[3] = {1,2,3};</a:t>
            </a:r>
          </a:p>
          <a:p>
            <a:pPr>
              <a:defRPr/>
            </a:pP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    Funtcion(</a:t>
            </a:r>
            <a:r>
              <a:rPr lang="en-US" altLang="zh-TW" dirty="0">
                <a:solidFill>
                  <a:srgbClr val="FF0000"/>
                </a:solidFill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Arr</a:t>
            </a: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zh-TW" dirty="0">
                <a:latin typeface="Helvetica" pitchFamily="2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232604-D177-0A43-A8B0-CE5380B9DEBC}"/>
              </a:ext>
            </a:extLst>
          </p:cNvPr>
          <p:cNvSpPr/>
          <p:nvPr/>
        </p:nvSpPr>
        <p:spPr>
          <a:xfrm>
            <a:off x="2618076" y="1283064"/>
            <a:ext cx="6955844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C/C++ 中</a:t>
            </a:r>
            <a:r>
              <a:rPr lang="zh-TW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不允許</a:t>
            </a:r>
            <a:r>
              <a:rPr lang="zh-TW" altLang="en-US" sz="2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傳入整個陣列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如果函式的引數是</a:t>
            </a:r>
            <a:r>
              <a:rPr lang="zh-TW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陣列名稱</a:t>
            </a:r>
            <a:r>
              <a:rPr lang="zh-TW" altLang="en-US" sz="2400" dirty="0"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，是傳</a:t>
            </a:r>
            <a:r>
              <a:rPr lang="zh-TW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陣列的起始位址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陣列名稱代表陣列開頭的記憶體位置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傳遞陣列名稱時，函式的引數型態宣告成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</a:t>
            </a:r>
          </a:p>
        </p:txBody>
      </p:sp>
    </p:spTree>
    <p:extLst>
      <p:ext uri="{BB962C8B-B14F-4D97-AF65-F5344CB8AC3E}">
        <p14:creationId xmlns:p14="http://schemas.microsoft.com/office/powerpoint/2010/main" val="121433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20" name="六邊形 19">
            <a:extLst>
              <a:ext uri="{FF2B5EF4-FFF2-40B4-BE49-F238E27FC236}">
                <a16:creationId xmlns:a16="http://schemas.microsoft.com/office/drawing/2014/main" id="{CDAB0F38-B98C-1843-9B97-2D92C2344579}"/>
              </a:ext>
            </a:extLst>
          </p:cNvPr>
          <p:cNvSpPr/>
          <p:nvPr/>
        </p:nvSpPr>
        <p:spPr>
          <a:xfrm>
            <a:off x="56902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六邊形 20">
            <a:extLst>
              <a:ext uri="{FF2B5EF4-FFF2-40B4-BE49-F238E27FC236}">
                <a16:creationId xmlns:a16="http://schemas.microsoft.com/office/drawing/2014/main" id="{6A99C236-2A2D-BB42-AAAD-666CF445882D}"/>
              </a:ext>
            </a:extLst>
          </p:cNvPr>
          <p:cNvSpPr/>
          <p:nvPr/>
        </p:nvSpPr>
        <p:spPr>
          <a:xfrm>
            <a:off x="3866903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id="{0A274A8A-A496-534E-8581-8D9E4C9B1217}"/>
              </a:ext>
            </a:extLst>
          </p:cNvPr>
          <p:cNvSpPr/>
          <p:nvPr/>
        </p:nvSpPr>
        <p:spPr>
          <a:xfrm>
            <a:off x="7676904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id="{F2E247E8-C741-8C4C-B36A-34150710DBCA}"/>
              </a:ext>
            </a:extLst>
          </p:cNvPr>
          <p:cNvSpPr/>
          <p:nvPr/>
        </p:nvSpPr>
        <p:spPr>
          <a:xfrm>
            <a:off x="1938116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id="{AB1E01A1-B02D-014D-9C31-DC103EB73513}"/>
              </a:ext>
            </a:extLst>
          </p:cNvPr>
          <p:cNvSpPr/>
          <p:nvPr/>
        </p:nvSpPr>
        <p:spPr>
          <a:xfrm>
            <a:off x="5748117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BF15ED-835A-BB41-8BD5-086529F2E547}"/>
              </a:ext>
            </a:extLst>
          </p:cNvPr>
          <p:cNvSpPr/>
          <p:nvPr/>
        </p:nvSpPr>
        <p:spPr>
          <a:xfrm>
            <a:off x="420173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函式概論</a:t>
            </a:r>
            <a:endParaRPr lang="en-US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40CF3E-5280-E349-9327-E61C6F38139D}"/>
              </a:ext>
            </a:extLst>
          </p:cNvPr>
          <p:cNvSpPr/>
          <p:nvPr/>
        </p:nvSpPr>
        <p:spPr>
          <a:xfrm>
            <a:off x="2305613" y="48166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變數類別</a:t>
            </a:r>
            <a:endParaRPr lang="en-US" altLang="zh-TW" sz="3200" b="1" dirty="0">
              <a:solidFill>
                <a:srgbClr val="3E4F6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27B51C-7EF7-914C-9A88-59B6B8F1A912}"/>
              </a:ext>
            </a:extLst>
          </p:cNvPr>
          <p:cNvSpPr/>
          <p:nvPr/>
        </p:nvSpPr>
        <p:spPr>
          <a:xfrm>
            <a:off x="4250661" y="2569769"/>
            <a:ext cx="1785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546989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傳值與傳參考</a:t>
            </a:r>
            <a:endParaRPr lang="en-US" altLang="zh-TW" sz="3200" b="1" dirty="0">
              <a:solidFill>
                <a:srgbClr val="546989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1CCEE7-54C4-3B43-8098-9AF42B3B0700}"/>
              </a:ext>
            </a:extLst>
          </p:cNvPr>
          <p:cNvSpPr/>
          <p:nvPr/>
        </p:nvSpPr>
        <p:spPr>
          <a:xfrm>
            <a:off x="6021127" y="4565234"/>
            <a:ext cx="19758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傳遞陣列參數</a:t>
            </a:r>
            <a:endParaRPr lang="en-US" altLang="zh-TW" sz="3200" b="1" dirty="0">
              <a:solidFill>
                <a:srgbClr val="7B8FAA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727FA0-1548-BB46-826F-CDA337F6EFB6}"/>
              </a:ext>
            </a:extLst>
          </p:cNvPr>
          <p:cNvSpPr/>
          <p:nvPr/>
        </p:nvSpPr>
        <p:spPr>
          <a:xfrm>
            <a:off x="8040175" y="28159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  <a:endParaRPr lang="en-US" altLang="zh-CN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六邊形 29">
            <a:extLst>
              <a:ext uri="{FF2B5EF4-FFF2-40B4-BE49-F238E27FC236}">
                <a16:creationId xmlns:a16="http://schemas.microsoft.com/office/drawing/2014/main" id="{E4F4CD14-CFB1-DB4E-861B-5D71842376B9}"/>
              </a:ext>
            </a:extLst>
          </p:cNvPr>
          <p:cNvSpPr/>
          <p:nvPr/>
        </p:nvSpPr>
        <p:spPr>
          <a:xfrm>
            <a:off x="9558118" y="4006409"/>
            <a:ext cx="2552683" cy="220058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0A0DCA-909A-A549-B1DC-834DE0C6914D}"/>
              </a:ext>
            </a:extLst>
          </p:cNvPr>
          <p:cNvSpPr/>
          <p:nvPr/>
        </p:nvSpPr>
        <p:spPr>
          <a:xfrm>
            <a:off x="10331757" y="481273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B3C1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</a:t>
            </a:r>
            <a:endParaRPr lang="en-US" altLang="zh-CN" sz="3200" b="1" dirty="0">
              <a:solidFill>
                <a:srgbClr val="B3C1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7910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A52A07DF-AF41-AD47-936C-900383B64C2B}"/>
              </a:ext>
            </a:extLst>
          </p:cNvPr>
          <p:cNvSpPr/>
          <p:nvPr/>
        </p:nvSpPr>
        <p:spPr>
          <a:xfrm>
            <a:off x="1335000" y="2276872"/>
            <a:ext cx="4362283" cy="3600400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*p){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len = sizeof(p);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endl;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dirty="0"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int Arr[3] = {1,2,3};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Funtcion(Arr);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0766E1B-8946-F94C-B5E0-E28816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" r="1"/>
          <a:stretch/>
        </p:blipFill>
        <p:spPr>
          <a:xfrm>
            <a:off x="7009069" y="3099776"/>
            <a:ext cx="2656736" cy="2777496"/>
          </a:xfrm>
          <a:prstGeom prst="rect">
            <a:avLst/>
          </a:prstGeom>
        </p:spPr>
      </p:pic>
      <p:sp>
        <p:nvSpPr>
          <p:cNvPr id="12" name="矩形圖說文字 11">
            <a:extLst>
              <a:ext uri="{FF2B5EF4-FFF2-40B4-BE49-F238E27FC236}">
                <a16:creationId xmlns:a16="http://schemas.microsoft.com/office/drawing/2014/main" id="{224505E4-89B3-9646-824C-5454226C3D93}"/>
              </a:ext>
            </a:extLst>
          </p:cNvPr>
          <p:cNvSpPr/>
          <p:nvPr/>
        </p:nvSpPr>
        <p:spPr>
          <a:xfrm>
            <a:off x="5182927" y="2296605"/>
            <a:ext cx="4392488" cy="458186"/>
          </a:xfrm>
          <a:prstGeom prst="wedgeRectCallout">
            <a:avLst>
              <a:gd name="adj1" fmla="val -61341"/>
              <a:gd name="adj2" fmla="val 7410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這個長度是</a:t>
            </a:r>
            <a:r>
              <a:rPr lang="en-US" altLang="zh-TW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?</a:t>
            </a:r>
            <a:endParaRPr lang="zh-TW" altLang="en-US" sz="2000" dirty="0">
              <a:solidFill>
                <a:srgbClr val="C00000"/>
              </a:solidFill>
              <a:latin typeface="Arial" panose="020B0604020202020204" pitchFamily="34" charset="0"/>
              <a:ea typeface="Adobe 繁黑體 Std B" panose="020B0700000000000000"/>
              <a:cs typeface="Arial" panose="020B0604020202020204" pitchFamily="34" charset="0"/>
            </a:endParaRPr>
          </a:p>
        </p:txBody>
      </p:sp>
      <p:sp>
        <p:nvSpPr>
          <p:cNvPr id="13" name="矩形圖說文字 12">
            <a:extLst>
              <a:ext uri="{FF2B5EF4-FFF2-40B4-BE49-F238E27FC236}">
                <a16:creationId xmlns:a16="http://schemas.microsoft.com/office/drawing/2014/main" id="{F7728C35-B773-F246-BE7A-9D26C2D6E91A}"/>
              </a:ext>
            </a:extLst>
          </p:cNvPr>
          <p:cNvSpPr/>
          <p:nvPr/>
        </p:nvSpPr>
        <p:spPr>
          <a:xfrm>
            <a:off x="8246300" y="4419919"/>
            <a:ext cx="2304256" cy="458186"/>
          </a:xfrm>
          <a:prstGeom prst="wedgeRectCallout">
            <a:avLst>
              <a:gd name="adj1" fmla="val -85524"/>
              <a:gd name="adj2" fmla="val 5089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為何輸出四個</a:t>
            </a:r>
            <a:r>
              <a:rPr lang="en-US" altLang="zh-TW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?</a:t>
            </a:r>
            <a:endParaRPr lang="zh-TW" altLang="en-US" sz="2000" dirty="0">
              <a:solidFill>
                <a:srgbClr val="C00000"/>
              </a:solidFill>
              <a:latin typeface="Arial" panose="020B0604020202020204" pitchFamily="34" charset="0"/>
              <a:ea typeface="Adobe 繁黑體 Std B" panose="020B070000000000000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21D083-B426-244E-AA2C-536D18CEDE89}"/>
              </a:ext>
            </a:extLst>
          </p:cNvPr>
          <p:cNvSpPr/>
          <p:nvPr/>
        </p:nvSpPr>
        <p:spPr>
          <a:xfrm>
            <a:off x="5182927" y="16424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 Unicode" panose="020B0604020202020204" pitchFamily="34" charset="-120"/>
              </a:rPr>
              <a:t>傳遞陣列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03DFF2-CEB2-7B4B-A5F9-1F9FAD172CAB}"/>
              </a:ext>
            </a:extLst>
          </p:cNvPr>
          <p:cNvSpPr/>
          <p:nvPr/>
        </p:nvSpPr>
        <p:spPr>
          <a:xfrm>
            <a:off x="2734552" y="1297438"/>
            <a:ext cx="6722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傳入陣列名稱後，陣列長度的資訊會消失</a:t>
            </a:r>
          </a:p>
        </p:txBody>
      </p:sp>
    </p:spTree>
    <p:extLst>
      <p:ext uri="{BB962C8B-B14F-4D97-AF65-F5344CB8AC3E}">
        <p14:creationId xmlns:p14="http://schemas.microsoft.com/office/powerpoint/2010/main" val="309882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4808311-E07F-054A-8C90-E9AF0071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" y="-1"/>
            <a:ext cx="12191999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06B4CD5-1FC1-0948-A8B0-05E00D788709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B873D4-5593-B042-8EAB-A5B45106F11D}"/>
              </a:ext>
            </a:extLst>
          </p:cNvPr>
          <p:cNvSpPr txBox="1"/>
          <p:nvPr/>
        </p:nvSpPr>
        <p:spPr>
          <a:xfrm>
            <a:off x="11622612" y="6611743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DBFAC9-33D2-C14F-9161-B3817D710065}"/>
              </a:ext>
            </a:extLst>
          </p:cNvPr>
          <p:cNvSpPr/>
          <p:nvPr/>
        </p:nvSpPr>
        <p:spPr>
          <a:xfrm>
            <a:off x="2197290" y="2942937"/>
            <a:ext cx="7684358" cy="1588120"/>
          </a:xfrm>
          <a:prstGeom prst="roundRect">
            <a:avLst/>
          </a:prstGeom>
          <a:solidFill>
            <a:schemeClr val="bg1">
              <a:alpha val="82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DA5B88-5B1A-1440-B106-FB2694682719}"/>
              </a:ext>
            </a:extLst>
          </p:cNvPr>
          <p:cNvSpPr/>
          <p:nvPr/>
        </p:nvSpPr>
        <p:spPr>
          <a:xfrm>
            <a:off x="3539046" y="3080569"/>
            <a:ext cx="5113900" cy="1361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總之，如果要傳入陣列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</a:t>
            </a:r>
            <a:r>
              <a:rPr lang="zh-TW" altLang="en-US" sz="3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指標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r>
              <a:rPr lang="zh-TW" altLang="en-US" sz="3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長度</a:t>
            </a:r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就對了</a:t>
            </a:r>
            <a:r>
              <a:rPr lang="en-US" altLang="zh-TW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!!!!</a:t>
            </a:r>
            <a:endParaRPr lang="zh-TW" altLang="en-US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0272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4FA476D0-E211-2E4C-ADE6-18D731DDC024}"/>
              </a:ext>
            </a:extLst>
          </p:cNvPr>
          <p:cNvSpPr/>
          <p:nvPr/>
        </p:nvSpPr>
        <p:spPr>
          <a:xfrm>
            <a:off x="1568136" y="2391172"/>
            <a:ext cx="4539525" cy="3600400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*p</a:t>
            </a: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len</a:t>
            </a: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){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endl;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dirty="0"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int Arr[3] = {1,2,3};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Funtcion(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3</a:t>
            </a: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zh-TW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E307EFD-1F6F-704B-AF0D-80719D9DAB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" b="32594"/>
          <a:stretch/>
        </p:blipFill>
        <p:spPr>
          <a:xfrm>
            <a:off x="7065497" y="3253572"/>
            <a:ext cx="2661549" cy="18756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0DF6DC-9891-484B-9A47-4BE556066DA5}"/>
              </a:ext>
            </a:extLst>
          </p:cNvPr>
          <p:cNvSpPr/>
          <p:nvPr/>
        </p:nvSpPr>
        <p:spPr>
          <a:xfrm>
            <a:off x="5182927" y="16424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 Unicode" panose="020B0604020202020204" pitchFamily="34" charset="-120"/>
              </a:rPr>
              <a:t>傳遞陣列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48D3F0-21C5-9F49-9EE9-171C0A018929}"/>
              </a:ext>
            </a:extLst>
          </p:cNvPr>
          <p:cNvSpPr/>
          <p:nvPr/>
        </p:nvSpPr>
        <p:spPr>
          <a:xfrm>
            <a:off x="4180896" y="1358421"/>
            <a:ext cx="38535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傳入陣列名稱與長度</a:t>
            </a:r>
          </a:p>
        </p:txBody>
      </p:sp>
    </p:spTree>
    <p:extLst>
      <p:ext uri="{BB962C8B-B14F-4D97-AF65-F5344CB8AC3E}">
        <p14:creationId xmlns:p14="http://schemas.microsoft.com/office/powerpoint/2010/main" val="1072966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0" y="164243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20A9AC6-9DC1-F244-A40E-06C0D956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81" y="4299447"/>
            <a:ext cx="8617429" cy="180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ECE97C0D-378C-6648-BDF2-61C4704603D3}"/>
              </a:ext>
            </a:extLst>
          </p:cNvPr>
          <p:cNvSpPr/>
          <p:nvPr/>
        </p:nvSpPr>
        <p:spPr>
          <a:xfrm>
            <a:off x="2104700" y="1918338"/>
            <a:ext cx="7982593" cy="2014717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1F3BF2-1563-A84A-814D-1011B67C8E02}"/>
              </a:ext>
            </a:extLst>
          </p:cNvPr>
          <p:cNvSpPr/>
          <p:nvPr/>
        </p:nvSpPr>
        <p:spPr>
          <a:xfrm>
            <a:off x="5261824" y="1656729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FA1611-A9D1-AC4A-8AB2-40E05DD0F65E}"/>
              </a:ext>
            </a:extLst>
          </p:cNvPr>
          <p:cNvSpPr/>
          <p:nvPr/>
        </p:nvSpPr>
        <p:spPr>
          <a:xfrm>
            <a:off x="3179637" y="2179949"/>
            <a:ext cx="5832718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 a function which can……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Input：a int array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all the elements in the array</a:t>
            </a:r>
          </a:p>
        </p:txBody>
      </p:sp>
    </p:spTree>
    <p:extLst>
      <p:ext uri="{BB962C8B-B14F-4D97-AF65-F5344CB8AC3E}">
        <p14:creationId xmlns:p14="http://schemas.microsoft.com/office/powerpoint/2010/main" val="242141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7" y="164243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8325C66-1A9E-374F-AE7C-9A04FE0E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2" y="4762692"/>
            <a:ext cx="7632848" cy="187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99015FFF-1C52-A045-A2F3-24396DE5D12C}"/>
              </a:ext>
            </a:extLst>
          </p:cNvPr>
          <p:cNvSpPr/>
          <p:nvPr/>
        </p:nvSpPr>
        <p:spPr>
          <a:xfrm>
            <a:off x="2104700" y="1357310"/>
            <a:ext cx="7982593" cy="3186112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F37890-FDD3-3941-848C-151D3CD71F13}"/>
              </a:ext>
            </a:extLst>
          </p:cNvPr>
          <p:cNvSpPr/>
          <p:nvPr/>
        </p:nvSpPr>
        <p:spPr>
          <a:xfrm>
            <a:off x="5261824" y="1128087"/>
            <a:ext cx="166834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B8309D-C5CA-F24F-90E5-A4459EC48FBC}"/>
              </a:ext>
            </a:extLst>
          </p:cNvPr>
          <p:cNvSpPr/>
          <p:nvPr/>
        </p:nvSpPr>
        <p:spPr>
          <a:xfrm>
            <a:off x="2631277" y="1585436"/>
            <a:ext cx="70278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 a function which can give you the average of an array composed of N scores.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Input：N scores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Output：the average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Hint：double average(int *score, int len)</a:t>
            </a:r>
          </a:p>
        </p:txBody>
      </p:sp>
    </p:spTree>
    <p:extLst>
      <p:ext uri="{BB962C8B-B14F-4D97-AF65-F5344CB8AC3E}">
        <p14:creationId xmlns:p14="http://schemas.microsoft.com/office/powerpoint/2010/main" val="3804281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20" name="六邊形 19">
            <a:extLst>
              <a:ext uri="{FF2B5EF4-FFF2-40B4-BE49-F238E27FC236}">
                <a16:creationId xmlns:a16="http://schemas.microsoft.com/office/drawing/2014/main" id="{CDAB0F38-B98C-1843-9B97-2D92C2344579}"/>
              </a:ext>
            </a:extLst>
          </p:cNvPr>
          <p:cNvSpPr/>
          <p:nvPr/>
        </p:nvSpPr>
        <p:spPr>
          <a:xfrm>
            <a:off x="56902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六邊形 20">
            <a:extLst>
              <a:ext uri="{FF2B5EF4-FFF2-40B4-BE49-F238E27FC236}">
                <a16:creationId xmlns:a16="http://schemas.microsoft.com/office/drawing/2014/main" id="{6A99C236-2A2D-BB42-AAAD-666CF445882D}"/>
              </a:ext>
            </a:extLst>
          </p:cNvPr>
          <p:cNvSpPr/>
          <p:nvPr/>
        </p:nvSpPr>
        <p:spPr>
          <a:xfrm>
            <a:off x="3866903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id="{0A274A8A-A496-534E-8581-8D9E4C9B1217}"/>
              </a:ext>
            </a:extLst>
          </p:cNvPr>
          <p:cNvSpPr/>
          <p:nvPr/>
        </p:nvSpPr>
        <p:spPr>
          <a:xfrm>
            <a:off x="7676904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id="{F2E247E8-C741-8C4C-B36A-34150710DBCA}"/>
              </a:ext>
            </a:extLst>
          </p:cNvPr>
          <p:cNvSpPr/>
          <p:nvPr/>
        </p:nvSpPr>
        <p:spPr>
          <a:xfrm>
            <a:off x="1938116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id="{AB1E01A1-B02D-014D-9C31-DC103EB73513}"/>
              </a:ext>
            </a:extLst>
          </p:cNvPr>
          <p:cNvSpPr/>
          <p:nvPr/>
        </p:nvSpPr>
        <p:spPr>
          <a:xfrm>
            <a:off x="5748117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BF15ED-835A-BB41-8BD5-086529F2E547}"/>
              </a:ext>
            </a:extLst>
          </p:cNvPr>
          <p:cNvSpPr/>
          <p:nvPr/>
        </p:nvSpPr>
        <p:spPr>
          <a:xfrm>
            <a:off x="420173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函式概論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40CF3E-5280-E349-9327-E61C6F38139D}"/>
              </a:ext>
            </a:extLst>
          </p:cNvPr>
          <p:cNvSpPr/>
          <p:nvPr/>
        </p:nvSpPr>
        <p:spPr>
          <a:xfrm>
            <a:off x="2305613" y="48166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變數類別</a:t>
            </a:r>
            <a:endParaRPr lang="en-US" altLang="zh-TW" sz="3200" b="1" dirty="0">
              <a:solidFill>
                <a:srgbClr val="3E4F6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27B51C-7EF7-914C-9A88-59B6B8F1A912}"/>
              </a:ext>
            </a:extLst>
          </p:cNvPr>
          <p:cNvSpPr/>
          <p:nvPr/>
        </p:nvSpPr>
        <p:spPr>
          <a:xfrm>
            <a:off x="4250661" y="2569769"/>
            <a:ext cx="1785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5C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傳值與傳參考</a:t>
            </a:r>
            <a:endParaRPr lang="en-US" altLang="zh-TW" sz="3200" b="1" dirty="0">
              <a:solidFill>
                <a:srgbClr val="5C6B7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1CCEE7-54C4-3B43-8098-9AF42B3B0700}"/>
              </a:ext>
            </a:extLst>
          </p:cNvPr>
          <p:cNvSpPr/>
          <p:nvPr/>
        </p:nvSpPr>
        <p:spPr>
          <a:xfrm>
            <a:off x="6021127" y="4565234"/>
            <a:ext cx="19758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傳遞陣列參數</a:t>
            </a:r>
            <a:endParaRPr lang="en-US" altLang="zh-TW" sz="3200" b="1" dirty="0">
              <a:solidFill>
                <a:srgbClr val="7B8FAA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727FA0-1548-BB46-826F-CDA337F6EFB6}"/>
              </a:ext>
            </a:extLst>
          </p:cNvPr>
          <p:cNvSpPr/>
          <p:nvPr/>
        </p:nvSpPr>
        <p:spPr>
          <a:xfrm>
            <a:off x="8040175" y="28159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  <a:endParaRPr lang="en-US" altLang="zh-CN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六邊形 29">
            <a:extLst>
              <a:ext uri="{FF2B5EF4-FFF2-40B4-BE49-F238E27FC236}">
                <a16:creationId xmlns:a16="http://schemas.microsoft.com/office/drawing/2014/main" id="{E4F4CD14-CFB1-DB4E-861B-5D71842376B9}"/>
              </a:ext>
            </a:extLst>
          </p:cNvPr>
          <p:cNvSpPr/>
          <p:nvPr/>
        </p:nvSpPr>
        <p:spPr>
          <a:xfrm>
            <a:off x="9558118" y="4006409"/>
            <a:ext cx="2552683" cy="220058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0A0DCA-909A-A549-B1DC-834DE0C6914D}"/>
              </a:ext>
            </a:extLst>
          </p:cNvPr>
          <p:cNvSpPr/>
          <p:nvPr/>
        </p:nvSpPr>
        <p:spPr>
          <a:xfrm>
            <a:off x="10331757" y="481273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B3C1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</a:t>
            </a:r>
            <a:endParaRPr lang="en-US" altLang="zh-CN" sz="3200" b="1" dirty="0">
              <a:solidFill>
                <a:srgbClr val="B3C1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334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7" y="16424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0F6AFA-A71D-9F4E-82F4-1F4E76971D1A}"/>
              </a:ext>
            </a:extLst>
          </p:cNvPr>
          <p:cNvSpPr txBox="1">
            <a:spLocks noChangeArrowheads="1"/>
          </p:cNvSpPr>
          <p:nvPr/>
        </p:nvSpPr>
        <p:spPr>
          <a:xfrm>
            <a:off x="1577797" y="1449977"/>
            <a:ext cx="9735723" cy="11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目前寫的函式都是在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 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之前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萬一函式寫在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之後呢？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A3110B82-BAAA-EE45-9F8E-607B4580D18E}"/>
              </a:ext>
            </a:extLst>
          </p:cNvPr>
          <p:cNvSpPr/>
          <p:nvPr/>
        </p:nvSpPr>
        <p:spPr>
          <a:xfrm>
            <a:off x="1952303" y="2445206"/>
            <a:ext cx="4104456" cy="3114750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*p, int len){</a:t>
            </a: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endl;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sz="1600" dirty="0"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int Arr[3] = {1,2,3};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Funtcion(Arr, 3);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zh-TW" sz="16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6690593B-1D99-9749-8C34-ABB2983820AB}"/>
              </a:ext>
            </a:extLst>
          </p:cNvPr>
          <p:cNvSpPr/>
          <p:nvPr/>
        </p:nvSpPr>
        <p:spPr>
          <a:xfrm>
            <a:off x="6339619" y="2445206"/>
            <a:ext cx="4104456" cy="3114750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int Arr[3] = {1,2,3};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(Arr, 3);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zh-TW" sz="16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sz="1600" dirty="0"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*p, int len){</a:t>
            </a: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endl;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矩形圖說文字 11">
            <a:extLst>
              <a:ext uri="{FF2B5EF4-FFF2-40B4-BE49-F238E27FC236}">
                <a16:creationId xmlns:a16="http://schemas.microsoft.com/office/drawing/2014/main" id="{9014C3B5-C741-BC4D-A122-54314CBF295D}"/>
              </a:ext>
            </a:extLst>
          </p:cNvPr>
          <p:cNvSpPr/>
          <p:nvPr/>
        </p:nvSpPr>
        <p:spPr>
          <a:xfrm>
            <a:off x="8391847" y="2527384"/>
            <a:ext cx="2808312" cy="458186"/>
          </a:xfrm>
          <a:prstGeom prst="wedgeRectCallout">
            <a:avLst>
              <a:gd name="adj1" fmla="val -72272"/>
              <a:gd name="adj2" fmla="val 13313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rgbClr val="C00000"/>
                </a:solidFill>
                <a:latin typeface="Arial" panose="020B0604020202020204" pitchFamily="34" charset="0"/>
                <a:ea typeface="Adobe 繁黑體 Std B" panose="020B0700000000000000"/>
                <a:cs typeface="Arial" panose="020B0604020202020204" pitchFamily="34" charset="0"/>
              </a:rPr>
              <a:t>找不到函式，無法執行</a:t>
            </a:r>
          </a:p>
        </p:txBody>
      </p:sp>
    </p:spTree>
    <p:extLst>
      <p:ext uri="{BB962C8B-B14F-4D97-AF65-F5344CB8AC3E}">
        <p14:creationId xmlns:p14="http://schemas.microsoft.com/office/powerpoint/2010/main" val="1614302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7" y="16424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9294045-4F62-484F-9351-BF828CF0C9F8}"/>
              </a:ext>
            </a:extLst>
          </p:cNvPr>
          <p:cNvSpPr txBox="1">
            <a:spLocks noChangeArrowheads="1"/>
          </p:cNvSpPr>
          <p:nvPr/>
        </p:nvSpPr>
        <p:spPr>
          <a:xfrm>
            <a:off x="2246521" y="1146042"/>
            <a:ext cx="8301275" cy="2119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要把函式寫在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之後，就必須先</a:t>
            </a:r>
            <a:r>
              <a:rPr lang="zh-TW" altLang="en-US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</a:t>
            </a:r>
            <a:endParaRPr lang="en-US" altLang="zh-TW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裏頭，任何識別字使用前必須先宣告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函式宣告包含</a:t>
            </a: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回傳值型態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函式名稱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引數型態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B6117AC0-1258-F245-A09B-3C2945E90359}"/>
              </a:ext>
            </a:extLst>
          </p:cNvPr>
          <p:cNvSpPr/>
          <p:nvPr/>
        </p:nvSpPr>
        <p:spPr>
          <a:xfrm>
            <a:off x="3048504" y="4462608"/>
            <a:ext cx="4104456" cy="1616219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*p, int len){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endl;</a:t>
            </a:r>
          </a:p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AC79787C-21B1-8A4F-A275-BCCC93F10353}"/>
              </a:ext>
            </a:extLst>
          </p:cNvPr>
          <p:cNvSpPr/>
          <p:nvPr/>
        </p:nvSpPr>
        <p:spPr>
          <a:xfrm>
            <a:off x="3048504" y="3637735"/>
            <a:ext cx="4104456" cy="481178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*, int);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832C0E-E47C-DA48-9B7F-D0F6A821AF14}"/>
              </a:ext>
            </a:extLst>
          </p:cNvPr>
          <p:cNvSpPr txBox="1"/>
          <p:nvPr/>
        </p:nvSpPr>
        <p:spPr>
          <a:xfrm>
            <a:off x="8414080" y="361671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C2BF26-F9A9-0E46-92C8-8B553890743E}"/>
              </a:ext>
            </a:extLst>
          </p:cNvPr>
          <p:cNvSpPr txBox="1"/>
          <p:nvPr/>
        </p:nvSpPr>
        <p:spPr>
          <a:xfrm>
            <a:off x="8436662" y="478351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</a:t>
            </a: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5A3E2002-7A75-1149-BD4E-A9025ECB46F9}"/>
              </a:ext>
            </a:extLst>
          </p:cNvPr>
          <p:cNvSpPr/>
          <p:nvPr/>
        </p:nvSpPr>
        <p:spPr>
          <a:xfrm>
            <a:off x="7296976" y="3732051"/>
            <a:ext cx="1117104" cy="2613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5" name="向右箭號 14">
            <a:extLst>
              <a:ext uri="{FF2B5EF4-FFF2-40B4-BE49-F238E27FC236}">
                <a16:creationId xmlns:a16="http://schemas.microsoft.com/office/drawing/2014/main" id="{AC789759-74A9-754D-BE17-A23CFF9C0BB4}"/>
              </a:ext>
            </a:extLst>
          </p:cNvPr>
          <p:cNvSpPr/>
          <p:nvPr/>
        </p:nvSpPr>
        <p:spPr>
          <a:xfrm>
            <a:off x="7296976" y="4914441"/>
            <a:ext cx="1117104" cy="2613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713555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977743" y="16424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程式碼架構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909E3553-1945-8E4C-9B47-4E5FDD4609F4}"/>
              </a:ext>
            </a:extLst>
          </p:cNvPr>
          <p:cNvSpPr/>
          <p:nvPr/>
        </p:nvSpPr>
        <p:spPr>
          <a:xfrm>
            <a:off x="2716968" y="1685382"/>
            <a:ext cx="4104456" cy="4464496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#include &lt;iostream&gt;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using namespace std;</a:t>
            </a:r>
          </a:p>
          <a:p>
            <a:pPr>
              <a:defRPr/>
            </a:pPr>
            <a:endParaRPr lang="en-US" altLang="zh-TW" sz="16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*, int);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int Arr[3] = {1,2,3};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Funtcion(Arr, 3);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*p, int len){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endl;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5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E7AFBC-C182-DD41-A509-EAF90769AAA6}"/>
              </a:ext>
            </a:extLst>
          </p:cNvPr>
          <p:cNvSpPr txBox="1"/>
          <p:nvPr/>
        </p:nvSpPr>
        <p:spPr>
          <a:xfrm>
            <a:off x="7962021" y="22603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宣告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11BB36D-C900-C146-849B-5E9FE41C1F57}"/>
              </a:ext>
            </a:extLst>
          </p:cNvPr>
          <p:cNvSpPr txBox="1"/>
          <p:nvPr/>
        </p:nvSpPr>
        <p:spPr>
          <a:xfrm>
            <a:off x="7984603" y="36676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主程式</a:t>
            </a: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C92DE3C1-D0CB-7B48-B86B-38CA710FB1EB}"/>
              </a:ext>
            </a:extLst>
          </p:cNvPr>
          <p:cNvSpPr/>
          <p:nvPr/>
        </p:nvSpPr>
        <p:spPr>
          <a:xfrm>
            <a:off x="6844917" y="2375699"/>
            <a:ext cx="1117104" cy="26136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D0B9A335-DD8F-544F-9190-2BA0CD61D4AE}"/>
              </a:ext>
            </a:extLst>
          </p:cNvPr>
          <p:cNvSpPr/>
          <p:nvPr/>
        </p:nvSpPr>
        <p:spPr>
          <a:xfrm>
            <a:off x="6844917" y="3798585"/>
            <a:ext cx="1117104" cy="26136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5D5E0CC-796D-B141-916A-E138763E62C4}"/>
              </a:ext>
            </a:extLst>
          </p:cNvPr>
          <p:cNvSpPr txBox="1"/>
          <p:nvPr/>
        </p:nvSpPr>
        <p:spPr>
          <a:xfrm>
            <a:off x="7984603" y="49598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函式定義</a:t>
            </a:r>
          </a:p>
        </p:txBody>
      </p:sp>
      <p:sp>
        <p:nvSpPr>
          <p:cNvPr id="15" name="向右箭號 14">
            <a:extLst>
              <a:ext uri="{FF2B5EF4-FFF2-40B4-BE49-F238E27FC236}">
                <a16:creationId xmlns:a16="http://schemas.microsoft.com/office/drawing/2014/main" id="{DE105F2E-507D-0545-A97A-B91202EDBF41}"/>
              </a:ext>
            </a:extLst>
          </p:cNvPr>
          <p:cNvSpPr/>
          <p:nvPr/>
        </p:nvSpPr>
        <p:spPr>
          <a:xfrm>
            <a:off x="6844917" y="5090787"/>
            <a:ext cx="1117104" cy="26136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489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>
            <a:extLst>
              <a:ext uri="{FF2B5EF4-FFF2-40B4-BE49-F238E27FC236}">
                <a16:creationId xmlns:a16="http://schemas.microsoft.com/office/drawing/2014/main" id="{0D8AF008-7F31-EC48-9297-9DFF57E81E2B}"/>
              </a:ext>
            </a:extLst>
          </p:cNvPr>
          <p:cNvSpPr/>
          <p:nvPr/>
        </p:nvSpPr>
        <p:spPr>
          <a:xfrm>
            <a:off x="2200640" y="1340891"/>
            <a:ext cx="7790711" cy="26391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7" y="16424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函式簽名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D92E66A-7AF8-C54E-B83B-4925C09EE439}"/>
              </a:ext>
            </a:extLst>
          </p:cNvPr>
          <p:cNvSpPr txBox="1">
            <a:spLocks noChangeArrowheads="1"/>
          </p:cNvSpPr>
          <p:nvPr/>
        </p:nvSpPr>
        <p:spPr>
          <a:xfrm>
            <a:off x="3471019" y="1307712"/>
            <a:ext cx="5249962" cy="2639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函式簽名包含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函式名稱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引數型態</a:t>
            </a:r>
            <a:endParaRPr lang="en-US" altLang="zh-TW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(&amp;)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不計入引數型態的判定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不同的函式簽名代表不同的函式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同樣的函式簽名會造成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重複宣告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C532A0E3-A08B-7443-B040-37E3352E7B58}"/>
              </a:ext>
            </a:extLst>
          </p:cNvPr>
          <p:cNvSpPr/>
          <p:nvPr/>
        </p:nvSpPr>
        <p:spPr>
          <a:xfrm>
            <a:off x="1191707" y="4820506"/>
            <a:ext cx="4104456" cy="889938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</a:t>
            </a:r>
            <a:r>
              <a:rPr lang="en-US" altLang="zh-TW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*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int);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</a:t>
            </a:r>
            <a:r>
              <a:rPr lang="en-US" altLang="zh-TW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float *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int);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</a:t>
            </a:r>
            <a:r>
              <a:rPr lang="en-US" altLang="zh-TW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double *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int);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3800D1-F42A-2D48-86B0-792FC35E7ABA}"/>
              </a:ext>
            </a:extLst>
          </p:cNvPr>
          <p:cNvSpPr txBox="1"/>
          <p:nvPr/>
        </p:nvSpPr>
        <p:spPr>
          <a:xfrm>
            <a:off x="1304942" y="43164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函式簽名不同，可同時存在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10175BAE-B657-DC4C-8F62-60F5F8962F93}"/>
              </a:ext>
            </a:extLst>
          </p:cNvPr>
          <p:cNvSpPr/>
          <p:nvPr/>
        </p:nvSpPr>
        <p:spPr>
          <a:xfrm>
            <a:off x="6446997" y="4826121"/>
            <a:ext cx="4104456" cy="1165187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</a:t>
            </a:r>
            <a:r>
              <a:rPr lang="en-US" altLang="zh-TW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*</a:t>
            </a:r>
            <a:r>
              <a:rPr lang="zh-TW" alt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p1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int);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</a:t>
            </a:r>
            <a:r>
              <a:rPr lang="en-US" altLang="zh-TW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*</a:t>
            </a:r>
            <a:r>
              <a:rPr lang="zh-TW" alt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p2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int);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</a:t>
            </a:r>
            <a:r>
              <a:rPr lang="en-US" altLang="zh-TW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*&amp;</a:t>
            </a:r>
            <a:r>
              <a:rPr lang="zh-TW" alt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p2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int);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bool Funtcion(</a:t>
            </a:r>
            <a:r>
              <a:rPr lang="en-US" altLang="zh-TW" sz="1600" b="1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* p2</a:t>
            </a: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, int);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360986-871B-D143-8F6F-F81A920CE5FA}"/>
              </a:ext>
            </a:extLst>
          </p:cNvPr>
          <p:cNvSpPr txBox="1"/>
          <p:nvPr/>
        </p:nvSpPr>
        <p:spPr>
          <a:xfrm>
            <a:off x="6446997" y="431645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函式簽名相同，導致重複宣告</a:t>
            </a:r>
          </a:p>
        </p:txBody>
      </p:sp>
    </p:spTree>
    <p:extLst>
      <p:ext uri="{BB962C8B-B14F-4D97-AF65-F5344CB8AC3E}">
        <p14:creationId xmlns:p14="http://schemas.microsoft.com/office/powerpoint/2010/main" val="217012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>
            <a:extLst>
              <a:ext uri="{FF2B5EF4-FFF2-40B4-BE49-F238E27FC236}">
                <a16:creationId xmlns:a16="http://schemas.microsoft.com/office/drawing/2014/main" id="{A1EEFCEA-187E-DE40-B1BD-F31EE41D029F}"/>
              </a:ext>
            </a:extLst>
          </p:cNvPr>
          <p:cNvSpPr/>
          <p:nvPr/>
        </p:nvSpPr>
        <p:spPr>
          <a:xfrm>
            <a:off x="2601527" y="4875510"/>
            <a:ext cx="3494473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485B3F0A-0C8E-9145-A692-731E63423267}"/>
              </a:ext>
            </a:extLst>
          </p:cNvPr>
          <p:cNvSpPr/>
          <p:nvPr/>
        </p:nvSpPr>
        <p:spPr>
          <a:xfrm>
            <a:off x="2601527" y="3400019"/>
            <a:ext cx="7029446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593296" y="16424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65F812D-688D-B342-A363-51D2970217C8}"/>
              </a:ext>
            </a:extLst>
          </p:cNvPr>
          <p:cNvSpPr txBox="1">
            <a:spLocks noChangeArrowheads="1"/>
          </p:cNvSpPr>
          <p:nvPr/>
        </p:nvSpPr>
        <p:spPr>
          <a:xfrm>
            <a:off x="2717955" y="3400019"/>
            <a:ext cx="6756083" cy="2841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具有特定功能，可以把輸入值透過運算後回傳輸出值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輸入半徑輸出圓面積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輸入陣列輸出平均數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輸入值或輸出值可以為空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輸出特定字串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處理特定資料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75AADE-5307-4748-8951-70B8BA26B834}"/>
              </a:ext>
            </a:extLst>
          </p:cNvPr>
          <p:cNvSpPr/>
          <p:nvPr/>
        </p:nvSpPr>
        <p:spPr>
          <a:xfrm>
            <a:off x="4905783" y="2060848"/>
            <a:ext cx="2304256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</a:t>
            </a:r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C7D35FC5-5988-C643-9CBC-0F434F9F98AE}"/>
              </a:ext>
            </a:extLst>
          </p:cNvPr>
          <p:cNvSpPr/>
          <p:nvPr/>
        </p:nvSpPr>
        <p:spPr>
          <a:xfrm>
            <a:off x="2601527" y="2204864"/>
            <a:ext cx="2304256" cy="7200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941D1A37-9A7C-7E45-9D31-DF815F8485BD}"/>
              </a:ext>
            </a:extLst>
          </p:cNvPr>
          <p:cNvSpPr/>
          <p:nvPr/>
        </p:nvSpPr>
        <p:spPr>
          <a:xfrm>
            <a:off x="7210039" y="2204864"/>
            <a:ext cx="2304256" cy="72008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0078A04-EB83-E243-9984-1EC3AEDB5F2C}"/>
              </a:ext>
            </a:extLst>
          </p:cNvPr>
          <p:cNvSpPr txBox="1"/>
          <p:nvPr/>
        </p:nvSpPr>
        <p:spPr>
          <a:xfrm>
            <a:off x="3249599" y="1809213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97C8B2-F0C5-AB4C-B5EF-7B7078490EBA}"/>
              </a:ext>
            </a:extLst>
          </p:cNvPr>
          <p:cNvSpPr txBox="1"/>
          <p:nvPr/>
        </p:nvSpPr>
        <p:spPr>
          <a:xfrm>
            <a:off x="7702916" y="1804465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6CE7A9E-059C-B548-8F1F-DC407EE395DD}"/>
                  </a:ext>
                </a:extLst>
              </p:cNvPr>
              <p:cNvSpPr txBox="1"/>
              <p:nvPr/>
            </p:nvSpPr>
            <p:spPr>
              <a:xfrm>
                <a:off x="5607242" y="1497994"/>
                <a:ext cx="9013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TW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6CE7A9E-059C-B548-8F1F-DC407EE3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242" y="1497994"/>
                <a:ext cx="901337" cy="492443"/>
              </a:xfrm>
              <a:prstGeom prst="rect">
                <a:avLst/>
              </a:prstGeom>
              <a:blipFill>
                <a:blip r:embed="rId2"/>
                <a:stretch>
                  <a:fillRect l="-15493" r="-15493" b="-3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375A355-2A4A-A645-BE2A-EE0CC1A0D657}"/>
                  </a:ext>
                </a:extLst>
              </p:cNvPr>
              <p:cNvSpPr txBox="1"/>
              <p:nvPr/>
            </p:nvSpPr>
            <p:spPr>
              <a:xfrm>
                <a:off x="3540437" y="2311530"/>
                <a:ext cx="3398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TW" altLang="en-US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375A355-2A4A-A645-BE2A-EE0CC1A0D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37" y="2311530"/>
                <a:ext cx="339837" cy="492443"/>
              </a:xfrm>
              <a:prstGeom prst="rect">
                <a:avLst/>
              </a:prstGeom>
              <a:blipFill>
                <a:blip r:embed="rId3"/>
                <a:stretch>
                  <a:fillRect l="-14286" r="-10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18B3B1B-081C-D640-8D3A-FF7A7EEA9240}"/>
                  </a:ext>
                </a:extLst>
              </p:cNvPr>
              <p:cNvSpPr txBox="1"/>
              <p:nvPr/>
            </p:nvSpPr>
            <p:spPr>
              <a:xfrm>
                <a:off x="7984432" y="2258288"/>
                <a:ext cx="3478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18B3B1B-081C-D640-8D3A-FF7A7EEA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432" y="2258288"/>
                <a:ext cx="347852" cy="492443"/>
              </a:xfrm>
              <a:prstGeom prst="rect">
                <a:avLst/>
              </a:prstGeom>
              <a:blipFill>
                <a:blip r:embed="rId4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238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7" y="16424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函式多載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3737939-1636-CC41-BEF4-997CD245822B}"/>
              </a:ext>
            </a:extLst>
          </p:cNvPr>
          <p:cNvSpPr txBox="1">
            <a:spLocks noChangeArrowheads="1"/>
          </p:cNvSpPr>
          <p:nvPr/>
        </p:nvSpPr>
        <p:spPr>
          <a:xfrm>
            <a:off x="2209798" y="1191943"/>
            <a:ext cx="7772400" cy="1126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同樣函式名稱，但具有不同的引數型態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因為引數型態不同，函式簽名也不同→可同時存在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2F651116-3AC6-3143-BA91-4FC14A90FFFB}"/>
              </a:ext>
            </a:extLst>
          </p:cNvPr>
          <p:cNvSpPr/>
          <p:nvPr/>
        </p:nvSpPr>
        <p:spPr>
          <a:xfrm>
            <a:off x="1871662" y="2606786"/>
            <a:ext cx="4424101" cy="3839939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Funtcion(int *p, int len){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endl;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sz="1600" dirty="0">
              <a:solidFill>
                <a:srgbClr val="00B0F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Funtcion(float *p, int len){</a:t>
            </a: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endl;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en-US" altLang="zh-TW" sz="1600" dirty="0">
              <a:solidFill>
                <a:srgbClr val="7030A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void Funtcion(double *p, int len){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for(int i=0;i&lt;len;i++)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cout &lt;&lt; *(p+i) &lt;&lt; endl;</a:t>
            </a:r>
          </a:p>
          <a:p>
            <a:pPr>
              <a:defRPr/>
            </a:pP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715D0715-4885-7D42-A614-3EC51EDFA9CA}"/>
              </a:ext>
            </a:extLst>
          </p:cNvPr>
          <p:cNvSpPr/>
          <p:nvPr/>
        </p:nvSpPr>
        <p:spPr>
          <a:xfrm>
            <a:off x="7104529" y="2956672"/>
            <a:ext cx="3816424" cy="2784065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Arr_1[3]={1,2,3};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float Arr_2[3]={4.0,5.0,6.0};</a:t>
            </a:r>
          </a:p>
          <a:p>
            <a:pPr>
              <a:defRPr/>
            </a:pPr>
            <a:r>
              <a:rPr lang="en-US" altLang="zh-TW" sz="1600" dirty="0">
                <a:solidFill>
                  <a:schemeClr val="tx1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double Arr_3[3]={7.0,8.0,9.0};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00B0F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Funtcion(Arr_1, 3);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Funtcion(Arr_2, 3);</a:t>
            </a:r>
          </a:p>
          <a:p>
            <a:pPr>
              <a:defRPr/>
            </a:pPr>
            <a:endParaRPr lang="en-US" altLang="zh-TW" sz="1600" dirty="0">
              <a:solidFill>
                <a:schemeClr val="tx1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Funtcion(Arr_3, 3);</a:t>
            </a:r>
          </a:p>
        </p:txBody>
      </p:sp>
    </p:spTree>
    <p:extLst>
      <p:ext uri="{BB962C8B-B14F-4D97-AF65-F5344CB8AC3E}">
        <p14:creationId xmlns:p14="http://schemas.microsoft.com/office/powerpoint/2010/main" val="899241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0" y="164243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4197520-5A02-0B4E-9295-604F5C503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21"/>
          <a:stretch/>
        </p:blipFill>
        <p:spPr bwMode="auto">
          <a:xfrm>
            <a:off x="2698034" y="4553535"/>
            <a:ext cx="6795923" cy="173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B8BE9079-8BC1-A049-89D5-66347B0C3CE4}"/>
              </a:ext>
            </a:extLst>
          </p:cNvPr>
          <p:cNvSpPr/>
          <p:nvPr/>
        </p:nvSpPr>
        <p:spPr>
          <a:xfrm>
            <a:off x="2590867" y="1697018"/>
            <a:ext cx="7010260" cy="2251958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D37CCC-7693-2844-85FB-AE6EB72D52B4}"/>
              </a:ext>
            </a:extLst>
          </p:cNvPr>
          <p:cNvSpPr/>
          <p:nvPr/>
        </p:nvSpPr>
        <p:spPr>
          <a:xfrm>
            <a:off x="5209023" y="1435408"/>
            <a:ext cx="177395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411B40-1363-9B4E-BCDB-D374E9A43689}"/>
              </a:ext>
            </a:extLst>
          </p:cNvPr>
          <p:cNvSpPr/>
          <p:nvPr/>
        </p:nvSpPr>
        <p:spPr>
          <a:xfrm>
            <a:off x="2800239" y="1979753"/>
            <a:ext cx="6591515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 a function which can……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Input：int or float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“It is an int” or “It is an float”  </a:t>
            </a:r>
          </a:p>
        </p:txBody>
      </p:sp>
    </p:spTree>
    <p:extLst>
      <p:ext uri="{BB962C8B-B14F-4D97-AF65-F5344CB8AC3E}">
        <p14:creationId xmlns:p14="http://schemas.microsoft.com/office/powerpoint/2010/main" val="1849246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7" y="164243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E6D17EC-562F-2E4C-9ADB-F24CCC4D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97" y="3744961"/>
            <a:ext cx="8339195" cy="260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7E3E0624-CE81-6A4E-B8FB-6B8002DB8E95}"/>
              </a:ext>
            </a:extLst>
          </p:cNvPr>
          <p:cNvSpPr/>
          <p:nvPr/>
        </p:nvSpPr>
        <p:spPr>
          <a:xfrm>
            <a:off x="3134339" y="1697018"/>
            <a:ext cx="5923314" cy="1605030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4FE6C5-2A5B-F24C-8388-E57C75D870A7}"/>
              </a:ext>
            </a:extLst>
          </p:cNvPr>
          <p:cNvSpPr/>
          <p:nvPr/>
        </p:nvSpPr>
        <p:spPr>
          <a:xfrm>
            <a:off x="5209023" y="1435408"/>
            <a:ext cx="177395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314FDA-7CAD-E743-A17B-905ECB2148FD}"/>
              </a:ext>
            </a:extLst>
          </p:cNvPr>
          <p:cNvSpPr/>
          <p:nvPr/>
        </p:nvSpPr>
        <p:spPr>
          <a:xfrm>
            <a:off x="3651887" y="1958628"/>
            <a:ext cx="4888217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Input：int array, float , and int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Output：int array, float , and int</a:t>
            </a:r>
          </a:p>
        </p:txBody>
      </p:sp>
    </p:spTree>
    <p:extLst>
      <p:ext uri="{BB962C8B-B14F-4D97-AF65-F5344CB8AC3E}">
        <p14:creationId xmlns:p14="http://schemas.microsoft.com/office/powerpoint/2010/main" val="1537326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8" y="15402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課程大綱</a:t>
            </a:r>
          </a:p>
        </p:txBody>
      </p:sp>
      <p:sp>
        <p:nvSpPr>
          <p:cNvPr id="20" name="六邊形 19">
            <a:extLst>
              <a:ext uri="{FF2B5EF4-FFF2-40B4-BE49-F238E27FC236}">
                <a16:creationId xmlns:a16="http://schemas.microsoft.com/office/drawing/2014/main" id="{CDAB0F38-B98C-1843-9B97-2D92C2344579}"/>
              </a:ext>
            </a:extLst>
          </p:cNvPr>
          <p:cNvSpPr/>
          <p:nvPr/>
        </p:nvSpPr>
        <p:spPr>
          <a:xfrm>
            <a:off x="56902" y="2009668"/>
            <a:ext cx="2552683" cy="2200589"/>
          </a:xfrm>
          <a:prstGeom prst="hexagon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六邊形 20">
            <a:extLst>
              <a:ext uri="{FF2B5EF4-FFF2-40B4-BE49-F238E27FC236}">
                <a16:creationId xmlns:a16="http://schemas.microsoft.com/office/drawing/2014/main" id="{6A99C236-2A2D-BB42-AAAD-666CF445882D}"/>
              </a:ext>
            </a:extLst>
          </p:cNvPr>
          <p:cNvSpPr/>
          <p:nvPr/>
        </p:nvSpPr>
        <p:spPr>
          <a:xfrm>
            <a:off x="3866903" y="2009668"/>
            <a:ext cx="2552683" cy="2200589"/>
          </a:xfrm>
          <a:prstGeom prst="hexagon">
            <a:avLst/>
          </a:prstGeom>
          <a:solidFill>
            <a:srgbClr val="50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id="{0A274A8A-A496-534E-8581-8D9E4C9B1217}"/>
              </a:ext>
            </a:extLst>
          </p:cNvPr>
          <p:cNvSpPr/>
          <p:nvPr/>
        </p:nvSpPr>
        <p:spPr>
          <a:xfrm>
            <a:off x="7676904" y="2009668"/>
            <a:ext cx="2552683" cy="2200589"/>
          </a:xfrm>
          <a:prstGeom prst="hex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id="{F2E247E8-C741-8C4C-B36A-34150710DBCA}"/>
              </a:ext>
            </a:extLst>
          </p:cNvPr>
          <p:cNvSpPr/>
          <p:nvPr/>
        </p:nvSpPr>
        <p:spPr>
          <a:xfrm>
            <a:off x="1938116" y="4010965"/>
            <a:ext cx="2552683" cy="2200589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id="{AB1E01A1-B02D-014D-9C31-DC103EB73513}"/>
              </a:ext>
            </a:extLst>
          </p:cNvPr>
          <p:cNvSpPr/>
          <p:nvPr/>
        </p:nvSpPr>
        <p:spPr>
          <a:xfrm>
            <a:off x="5748117" y="4010965"/>
            <a:ext cx="2552683" cy="2200589"/>
          </a:xfrm>
          <a:prstGeom prst="hexagon">
            <a:avLst/>
          </a:prstGeom>
          <a:solidFill>
            <a:srgbClr val="6C7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BF15ED-835A-BB41-8BD5-086529F2E547}"/>
              </a:ext>
            </a:extLst>
          </p:cNvPr>
          <p:cNvSpPr/>
          <p:nvPr/>
        </p:nvSpPr>
        <p:spPr>
          <a:xfrm>
            <a:off x="420173" y="2817572"/>
            <a:ext cx="182614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03C4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函式概論</a:t>
            </a:r>
            <a:endParaRPr lang="en-US" altLang="zh-TW" sz="3200" b="1" dirty="0">
              <a:solidFill>
                <a:srgbClr val="303C4C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40CF3E-5280-E349-9327-E61C6F38139D}"/>
              </a:ext>
            </a:extLst>
          </p:cNvPr>
          <p:cNvSpPr/>
          <p:nvPr/>
        </p:nvSpPr>
        <p:spPr>
          <a:xfrm>
            <a:off x="2305613" y="48166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E4F6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變數類別</a:t>
            </a:r>
            <a:endParaRPr lang="en-US" altLang="zh-TW" sz="3200" b="1" dirty="0">
              <a:solidFill>
                <a:srgbClr val="3E4F6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D27B51C-7EF7-914C-9A88-59B6B8F1A912}"/>
              </a:ext>
            </a:extLst>
          </p:cNvPr>
          <p:cNvSpPr/>
          <p:nvPr/>
        </p:nvSpPr>
        <p:spPr>
          <a:xfrm>
            <a:off x="4250661" y="2569769"/>
            <a:ext cx="1785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5C6B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傳值與傳參考</a:t>
            </a:r>
            <a:endParaRPr lang="en-US" altLang="zh-TW" sz="3200" b="1" dirty="0">
              <a:solidFill>
                <a:srgbClr val="5C6B7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31CCEE7-54C4-3B43-8098-9AF42B3B0700}"/>
              </a:ext>
            </a:extLst>
          </p:cNvPr>
          <p:cNvSpPr/>
          <p:nvPr/>
        </p:nvSpPr>
        <p:spPr>
          <a:xfrm>
            <a:off x="6021127" y="4565234"/>
            <a:ext cx="19758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7B8F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傳遞陣列參數</a:t>
            </a:r>
            <a:endParaRPr lang="en-US" altLang="zh-TW" sz="3200" b="1" dirty="0">
              <a:solidFill>
                <a:srgbClr val="7B8FAA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9727FA0-1548-BB46-826F-CDA337F6EFB6}"/>
              </a:ext>
            </a:extLst>
          </p:cNvPr>
          <p:cNvSpPr/>
          <p:nvPr/>
        </p:nvSpPr>
        <p:spPr>
          <a:xfrm>
            <a:off x="8040175" y="28159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8CA2B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函式宣告</a:t>
            </a:r>
            <a:endParaRPr lang="en-US" altLang="zh-CN" sz="3200" b="1" dirty="0">
              <a:solidFill>
                <a:srgbClr val="8CA2BE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六邊形 29">
            <a:extLst>
              <a:ext uri="{FF2B5EF4-FFF2-40B4-BE49-F238E27FC236}">
                <a16:creationId xmlns:a16="http://schemas.microsoft.com/office/drawing/2014/main" id="{E4F4CD14-CFB1-DB4E-861B-5D71842376B9}"/>
              </a:ext>
            </a:extLst>
          </p:cNvPr>
          <p:cNvSpPr/>
          <p:nvPr/>
        </p:nvSpPr>
        <p:spPr>
          <a:xfrm>
            <a:off x="9558118" y="4006409"/>
            <a:ext cx="2552683" cy="2200589"/>
          </a:xfrm>
          <a:prstGeom prst="hex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0A0DCA-909A-A549-B1DC-834DE0C6914D}"/>
              </a:ext>
            </a:extLst>
          </p:cNvPr>
          <p:cNvSpPr/>
          <p:nvPr/>
        </p:nvSpPr>
        <p:spPr>
          <a:xfrm>
            <a:off x="10331757" y="481273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</a:t>
            </a:r>
            <a:endParaRPr lang="en-US" altLang="zh-CN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975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E814E6E-C3D0-5446-8ABD-12F25597CABE}"/>
              </a:ext>
            </a:extLst>
          </p:cNvPr>
          <p:cNvSpPr txBox="1">
            <a:spLocks noChangeArrowheads="1"/>
          </p:cNvSpPr>
          <p:nvPr/>
        </p:nvSpPr>
        <p:spPr>
          <a:xfrm>
            <a:off x="2686857" y="1385621"/>
            <a:ext cx="6818279" cy="6111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疊代：通常使用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for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迴圈跑遍所有範圍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87932AF2-A529-A84C-99D7-AE28C415D668}"/>
              </a:ext>
            </a:extLst>
          </p:cNvPr>
          <p:cNvSpPr/>
          <p:nvPr/>
        </p:nvSpPr>
        <p:spPr>
          <a:xfrm>
            <a:off x="2996459" y="2239654"/>
            <a:ext cx="6375294" cy="1969427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sum(int n) {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sum = 0;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(int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= 1;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&lt;= n;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++)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 sum +=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sum;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D2A0CEB-1F84-064F-9DDA-4D964B03D4A3}"/>
              </a:ext>
            </a:extLst>
          </p:cNvPr>
          <p:cNvSpPr/>
          <p:nvPr/>
        </p:nvSpPr>
        <p:spPr>
          <a:xfrm>
            <a:off x="2996459" y="4491980"/>
            <a:ext cx="6375294" cy="1969427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factorial(int n) {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sum = 1;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(int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= 1;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&lt;= n;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++)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 sum *= i;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sum;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213AE-FE55-5B48-A10F-E6C6F5AF77E3}"/>
              </a:ext>
            </a:extLst>
          </p:cNvPr>
          <p:cNvSpPr/>
          <p:nvPr/>
        </p:nvSpPr>
        <p:spPr>
          <a:xfrm>
            <a:off x="4415890" y="164243"/>
            <a:ext cx="3360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(Recursion)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5022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FCEA5C8-7CF6-394B-832E-14A30FAD072F}"/>
              </a:ext>
            </a:extLst>
          </p:cNvPr>
          <p:cNvSpPr txBox="1">
            <a:spLocks noChangeArrowheads="1"/>
          </p:cNvSpPr>
          <p:nvPr/>
        </p:nvSpPr>
        <p:spPr>
          <a:xfrm>
            <a:off x="1842353" y="1347698"/>
            <a:ext cx="8507288" cy="90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(Recursive)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：把步驟進一步簡化後重新呼叫函式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A069D322-46D8-3B48-AF36-0C06D669B10C}"/>
              </a:ext>
            </a:extLst>
          </p:cNvPr>
          <p:cNvSpPr/>
          <p:nvPr/>
        </p:nvSpPr>
        <p:spPr>
          <a:xfrm>
            <a:off x="2908353" y="4148319"/>
            <a:ext cx="6375294" cy="1990971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int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sum(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 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n) {</a:t>
            </a:r>
          </a:p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(n == 1)</a:t>
            </a:r>
          </a:p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  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return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1;</a:t>
            </a:r>
          </a:p>
          <a:p>
            <a:pPr>
              <a:defRPr/>
            </a:pP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else</a:t>
            </a:r>
            <a:endParaRPr lang="en-US" altLang="zh-TW" sz="2000" dirty="0">
              <a:solidFill>
                <a:srgbClr val="0070C0"/>
              </a:solidFill>
              <a:latin typeface="Consolas" panose="020B0609020204030204" pitchFamily="49" charset="0"/>
              <a:ea typeface="Adobe 繁黑體 Std B" panose="020B070000000000000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 return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sum(n-1)</a:t>
            </a:r>
            <a:r>
              <a:rPr lang="en-US" altLang="zh-TW" sz="2000" dirty="0">
                <a:solidFill>
                  <a:srgbClr val="0070C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+ n;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964A0B82-D787-1C42-8C2C-8865469D60F3}"/>
              </a:ext>
            </a:extLst>
          </p:cNvPr>
          <p:cNvSpPr/>
          <p:nvPr/>
        </p:nvSpPr>
        <p:spPr>
          <a:xfrm>
            <a:off x="2908353" y="2566189"/>
            <a:ext cx="6375294" cy="1144878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sum(n) = 1 + 2 + 3 + 4 ... + n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sum(n) = 1 + 2 + 3 + 4 ... + n-1 + n</a:t>
            </a:r>
          </a:p>
          <a:p>
            <a:pPr>
              <a:defRPr/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sum(n) = sum(n-1) + 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077219-3928-5C40-8B81-F78D834489BD}"/>
              </a:ext>
            </a:extLst>
          </p:cNvPr>
          <p:cNvSpPr/>
          <p:nvPr/>
        </p:nvSpPr>
        <p:spPr>
          <a:xfrm>
            <a:off x="4415890" y="164243"/>
            <a:ext cx="3360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(Recursion)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8087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圓角矩形 10">
            <a:extLst>
              <a:ext uri="{FF2B5EF4-FFF2-40B4-BE49-F238E27FC236}">
                <a16:creationId xmlns:a16="http://schemas.microsoft.com/office/drawing/2014/main" id="{679C29B5-7690-1E49-ACE8-7B118BB04A7F}"/>
              </a:ext>
            </a:extLst>
          </p:cNvPr>
          <p:cNvSpPr/>
          <p:nvPr/>
        </p:nvSpPr>
        <p:spPr>
          <a:xfrm>
            <a:off x="2200640" y="1340891"/>
            <a:ext cx="7790711" cy="50334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7668ED2-3774-6D47-A78D-506B902B8800}"/>
              </a:ext>
            </a:extLst>
          </p:cNvPr>
          <p:cNvSpPr txBox="1">
            <a:spLocks noChangeArrowheads="1"/>
          </p:cNvSpPr>
          <p:nvPr/>
        </p:nvSpPr>
        <p:spPr>
          <a:xfrm>
            <a:off x="2644530" y="1557335"/>
            <a:ext cx="6902929" cy="4600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函式運算中再呼叫函式本身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類似數學歸納法，適用於自身就可被化解的問題</a:t>
            </a:r>
            <a:endParaRPr lang="en-US" altLang="zh-TW" sz="2400" b="1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撰寫時方便直觀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如何化簡問題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化簡到哪裡可以結束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u="sng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每次呼叫函式，就再為函式配置記憶體空間</a:t>
            </a:r>
            <a:endParaRPr lang="en-US" altLang="zh-TW" sz="2400" b="1" u="sng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有可能造成重複運算與記憶體消耗的問題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40A253-F5C3-344E-B22A-61F4362F4811}"/>
              </a:ext>
            </a:extLst>
          </p:cNvPr>
          <p:cNvSpPr/>
          <p:nvPr/>
        </p:nvSpPr>
        <p:spPr>
          <a:xfrm>
            <a:off x="4415890" y="164243"/>
            <a:ext cx="3360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(Recursion)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0082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415890" y="164243"/>
            <a:ext cx="3360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遞迴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(Recursion)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6AB75350-0C2E-9E46-8B12-30E7FE6776C9}"/>
              </a:ext>
            </a:extLst>
          </p:cNvPr>
          <p:cNvSpPr/>
          <p:nvPr/>
        </p:nvSpPr>
        <p:spPr>
          <a:xfrm>
            <a:off x="2908349" y="3294463"/>
            <a:ext cx="6375294" cy="1969427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sum(int n) {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sum = 0;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(int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= 1;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&lt;= n;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++)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    sum += </a:t>
            </a:r>
            <a:r>
              <a:rPr lang="en-US" altLang="zh-TW" sz="2000" dirty="0" err="1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    </a:t>
            </a:r>
            <a:r>
              <a:rPr lang="en-US" altLang="zh-TW" sz="2000" b="1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sum;</a:t>
            </a:r>
          </a:p>
          <a:p>
            <a:pPr>
              <a:defRPr/>
            </a:pPr>
            <a:r>
              <a:rPr lang="en-US" altLang="zh-TW" sz="2000" dirty="0">
                <a:latin typeface="Consolas" panose="020B0609020204030204" pitchFamily="49" charset="0"/>
                <a:ea typeface="Adobe 繁黑體 Std B" panose="020B070000000000000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5CAFE5-DAE3-CA47-88A9-137A867F1832}"/>
              </a:ext>
            </a:extLst>
          </p:cNvPr>
          <p:cNvSpPr/>
          <p:nvPr/>
        </p:nvSpPr>
        <p:spPr>
          <a:xfrm>
            <a:off x="4048120" y="1409957"/>
            <a:ext cx="37279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化簡問題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化簡到哪裡可以結束</a:t>
            </a:r>
          </a:p>
        </p:txBody>
      </p:sp>
    </p:spTree>
    <p:extLst>
      <p:ext uri="{BB962C8B-B14F-4D97-AF65-F5344CB8AC3E}">
        <p14:creationId xmlns:p14="http://schemas.microsoft.com/office/powerpoint/2010/main" val="1415475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591421" y="164243"/>
            <a:ext cx="3009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Example Code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EFD4D977-FD16-D54D-934A-B7D162E5B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110889"/>
              </p:ext>
            </p:extLst>
          </p:nvPr>
        </p:nvGraphicFramePr>
        <p:xfrm>
          <a:off x="1651099" y="3171536"/>
          <a:ext cx="48228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4" imgW="2857500" imgH="736600" progId="Equation.DSMT4">
                  <p:embed/>
                </p:oleObj>
              </mc:Choice>
              <mc:Fallback>
                <p:oleObj r:id="rId4" imgW="2857500" imgH="736600" progId="Equation.DSMT4">
                  <p:embed/>
                  <p:pic>
                    <p:nvPicPr>
                      <p:cNvPr id="8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99" y="3171536"/>
                        <a:ext cx="4822825" cy="12366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>
            <a:extLst>
              <a:ext uri="{FF2B5EF4-FFF2-40B4-BE49-F238E27FC236}">
                <a16:creationId xmlns:a16="http://schemas.microsoft.com/office/drawing/2014/main" id="{02D80B9B-1397-4145-B184-B3C299AA3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157" y="4982890"/>
            <a:ext cx="8533677" cy="121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圓角矩形 10">
            <a:extLst>
              <a:ext uri="{FF2B5EF4-FFF2-40B4-BE49-F238E27FC236}">
                <a16:creationId xmlns:a16="http://schemas.microsoft.com/office/drawing/2014/main" id="{D8C58C40-717E-A048-AC44-0C22216B643C}"/>
              </a:ext>
            </a:extLst>
          </p:cNvPr>
          <p:cNvSpPr/>
          <p:nvPr/>
        </p:nvSpPr>
        <p:spPr>
          <a:xfrm>
            <a:off x="1009647" y="1697018"/>
            <a:ext cx="10172699" cy="2889270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6215EF-023A-764A-80DC-BAAC638DDD04}"/>
              </a:ext>
            </a:extLst>
          </p:cNvPr>
          <p:cNvSpPr/>
          <p:nvPr/>
        </p:nvSpPr>
        <p:spPr>
          <a:xfrm>
            <a:off x="5209023" y="1435408"/>
            <a:ext cx="177395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E80D04-1A07-014A-82F9-50651A3D3840}"/>
              </a:ext>
            </a:extLst>
          </p:cNvPr>
          <p:cNvSpPr/>
          <p:nvPr/>
        </p:nvSpPr>
        <p:spPr>
          <a:xfrm>
            <a:off x="1237269" y="1918110"/>
            <a:ext cx="9717456" cy="113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 a function which can produce Fibonacci number (斐波那契數)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 1,1,2,3,5,8………</a:t>
            </a:r>
          </a:p>
        </p:txBody>
      </p:sp>
    </p:spTree>
    <p:extLst>
      <p:ext uri="{BB962C8B-B14F-4D97-AF65-F5344CB8AC3E}">
        <p14:creationId xmlns:p14="http://schemas.microsoft.com/office/powerpoint/2010/main" val="1241714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" name="Picture 2" descr="http://www.mathland.idv.tw/fun/euclid1.gif">
            <a:extLst>
              <a:ext uri="{FF2B5EF4-FFF2-40B4-BE49-F238E27FC236}">
                <a16:creationId xmlns:a16="http://schemas.microsoft.com/office/drawing/2014/main" id="{5132627A-26F0-5F43-A7CF-DFABBBA9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76" y="4199113"/>
            <a:ext cx="3912334" cy="19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DB468147-1DFF-D742-BEA9-75A8A851F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4"/>
          <a:stretch/>
        </p:blipFill>
        <p:spPr bwMode="auto">
          <a:xfrm>
            <a:off x="6836271" y="4231475"/>
            <a:ext cx="2810092" cy="190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F8FDBAB-6C24-5844-89DD-89F9B81887C6}"/>
              </a:ext>
            </a:extLst>
          </p:cNvPr>
          <p:cNvSpPr/>
          <p:nvPr/>
        </p:nvSpPr>
        <p:spPr>
          <a:xfrm>
            <a:off x="5043467" y="164243"/>
            <a:ext cx="2105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F6AF058C-7F4F-B340-8BE8-A931011E23B4}"/>
              </a:ext>
            </a:extLst>
          </p:cNvPr>
          <p:cNvSpPr/>
          <p:nvPr/>
        </p:nvSpPr>
        <p:spPr>
          <a:xfrm>
            <a:off x="2249136" y="1201398"/>
            <a:ext cx="7693723" cy="2680594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3EB8DA-55E8-2B48-9039-26241BED95EE}"/>
              </a:ext>
            </a:extLst>
          </p:cNvPr>
          <p:cNvSpPr/>
          <p:nvPr/>
        </p:nvSpPr>
        <p:spPr>
          <a:xfrm>
            <a:off x="2784774" y="1482932"/>
            <a:ext cx="66224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 a function which can give you the gcd.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Input：2 integer 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Output：the gcd (最大公因數)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Hint：Google “輾轉相除法”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DA2CD9-4FEA-A245-BCFB-0E89163C3C9C}"/>
              </a:ext>
            </a:extLst>
          </p:cNvPr>
          <p:cNvSpPr/>
          <p:nvPr/>
        </p:nvSpPr>
        <p:spPr>
          <a:xfrm>
            <a:off x="5209023" y="959712"/>
            <a:ext cx="177395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762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>
            <a:extLst>
              <a:ext uri="{FF2B5EF4-FFF2-40B4-BE49-F238E27FC236}">
                <a16:creationId xmlns:a16="http://schemas.microsoft.com/office/drawing/2014/main" id="{AE3F127C-EDC9-F94B-8A50-6DD4AE835BD5}"/>
              </a:ext>
            </a:extLst>
          </p:cNvPr>
          <p:cNvSpPr/>
          <p:nvPr/>
        </p:nvSpPr>
        <p:spPr>
          <a:xfrm>
            <a:off x="2959214" y="4674338"/>
            <a:ext cx="6089252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43B4CF34-FCF3-F543-B540-EE5359E89B49}"/>
              </a:ext>
            </a:extLst>
          </p:cNvPr>
          <p:cNvSpPr/>
          <p:nvPr/>
        </p:nvSpPr>
        <p:spPr>
          <a:xfrm>
            <a:off x="2959214" y="2775025"/>
            <a:ext cx="5679819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1AC51416-2602-2140-BCC5-7A8EACA37534}"/>
              </a:ext>
            </a:extLst>
          </p:cNvPr>
          <p:cNvSpPr/>
          <p:nvPr/>
        </p:nvSpPr>
        <p:spPr>
          <a:xfrm>
            <a:off x="2959214" y="2105014"/>
            <a:ext cx="5679819" cy="45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6609D-F1BC-0440-8F65-0E2D6731B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59214" y="1997820"/>
            <a:ext cx="6273566" cy="34066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可在程式碼的不同地方被重覆使用或呼叫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將龐大的程式碼切割成幾個獨立的模組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切割程式碼以進行分工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把特定功能寫成函式，方便之後維護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都需要 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 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函式做為程式的起始點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6BDD1-0E12-8641-AB96-284CDD3920A0}"/>
              </a:ext>
            </a:extLst>
          </p:cNvPr>
          <p:cNvSpPr/>
          <p:nvPr/>
        </p:nvSpPr>
        <p:spPr>
          <a:xfrm>
            <a:off x="5593296" y="16424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090607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043467" y="164243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Practice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4" descr="http://upload.wikimedia.org/wikipedia/commons/0/07/Tower_of_Hanoi.jpeg">
            <a:extLst>
              <a:ext uri="{FF2B5EF4-FFF2-40B4-BE49-F238E27FC236}">
                <a16:creationId xmlns:a16="http://schemas.microsoft.com/office/drawing/2014/main" id="{22FEE3A1-0E81-DE40-90DA-0B9964EA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05" y="4091560"/>
            <a:ext cx="4968395" cy="218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4637F4A3-541A-E94C-822C-0D09DC306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82"/>
          <a:stretch/>
        </p:blipFill>
        <p:spPr bwMode="auto">
          <a:xfrm>
            <a:off x="7865492" y="4091560"/>
            <a:ext cx="2160240" cy="215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圓角矩形 11">
            <a:extLst>
              <a:ext uri="{FF2B5EF4-FFF2-40B4-BE49-F238E27FC236}">
                <a16:creationId xmlns:a16="http://schemas.microsoft.com/office/drawing/2014/main" id="{FDF60B9F-317B-B342-BB3F-7BD1EB55645A}"/>
              </a:ext>
            </a:extLst>
          </p:cNvPr>
          <p:cNvSpPr/>
          <p:nvPr/>
        </p:nvSpPr>
        <p:spPr>
          <a:xfrm>
            <a:off x="1412173" y="1544674"/>
            <a:ext cx="9367650" cy="2014717"/>
          </a:xfrm>
          <a:prstGeom prst="roundRect">
            <a:avLst/>
          </a:prstGeom>
          <a:noFill/>
          <a:ln w="38100">
            <a:solidFill>
              <a:srgbClr val="9449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0EEAC7-6A77-2442-BCF8-EFC4E23A0EA5}"/>
              </a:ext>
            </a:extLst>
          </p:cNvPr>
          <p:cNvSpPr/>
          <p:nvPr/>
        </p:nvSpPr>
        <p:spPr>
          <a:xfrm>
            <a:off x="3887457" y="1283064"/>
            <a:ext cx="482546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Mission:</a:t>
            </a:r>
            <a:r>
              <a:rPr lang="en-US" altLang="zh-TW" sz="2800" dirty="0">
                <a:latin typeface="Adobe 繁黑體 Std B" pitchFamily="34" charset="-120"/>
                <a:ea typeface="Adobe 繁黑體 Std B" pitchFamily="34" charset="-120"/>
              </a:rPr>
              <a:t> The tower of Hanoi</a:t>
            </a: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586BF8-D965-0D45-A793-8069058BAD6F}"/>
              </a:ext>
            </a:extLst>
          </p:cNvPr>
          <p:cNvSpPr/>
          <p:nvPr/>
        </p:nvSpPr>
        <p:spPr>
          <a:xfrm>
            <a:off x="1949640" y="1839594"/>
            <a:ext cx="8701102" cy="1686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Make a function which can simulate the tower of Hanoi. You can only print the times needed to moving the plates.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Input：N plates</a:t>
            </a:r>
          </a:p>
        </p:txBody>
      </p:sp>
    </p:spTree>
    <p:extLst>
      <p:ext uri="{BB962C8B-B14F-4D97-AF65-F5344CB8AC3E}">
        <p14:creationId xmlns:p14="http://schemas.microsoft.com/office/powerpoint/2010/main" val="4249949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4" y="-234567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3947011" y="165033"/>
            <a:ext cx="4297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Take Home Message</a:t>
            </a:r>
            <a:endParaRPr lang="zh-TW" altLang="en-US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B71D2ED0-B913-2743-BA5E-8706CDA38408}"/>
              </a:ext>
            </a:extLst>
          </p:cNvPr>
          <p:cNvSpPr/>
          <p:nvPr/>
        </p:nvSpPr>
        <p:spPr>
          <a:xfrm>
            <a:off x="2168807" y="1594535"/>
            <a:ext cx="7854378" cy="471772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B35BE5-1F83-974E-B8FF-3D0B008513DC}"/>
              </a:ext>
            </a:extLst>
          </p:cNvPr>
          <p:cNvSpPr/>
          <p:nvPr/>
        </p:nvSpPr>
        <p:spPr>
          <a:xfrm>
            <a:off x="2769387" y="2002155"/>
            <a:ext cx="6653217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如何撰寫一個函式？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如何讓函式可以處理陣列的資料？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Pass by value跟pass by reference有何差異？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如何讓函式可以一次回傳多筆資料？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如何事先宣告一個函式？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函式多載為何？功能是甚麼？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如何設計遞迴式？</a:t>
            </a:r>
          </a:p>
        </p:txBody>
      </p:sp>
    </p:spTree>
    <p:extLst>
      <p:ext uri="{BB962C8B-B14F-4D97-AF65-F5344CB8AC3E}">
        <p14:creationId xmlns:p14="http://schemas.microsoft.com/office/powerpoint/2010/main" val="318339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19F36506-16C6-CB44-A519-E8EB1BB54586}"/>
              </a:ext>
            </a:extLst>
          </p:cNvPr>
          <p:cNvSpPr/>
          <p:nvPr/>
        </p:nvSpPr>
        <p:spPr>
          <a:xfrm>
            <a:off x="2351584" y="3071372"/>
            <a:ext cx="7488832" cy="1481435"/>
          </a:xfrm>
          <a:prstGeom prst="roundRect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輸出資料型態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函式名稱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輸入資料型態 引數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1,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輸入資料型態 引數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2, …)</a:t>
            </a:r>
            <a:b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</a:t>
            </a:r>
            <a:b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pt-BR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程式碼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pt-BR" altLang="zh-TW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pt-BR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回傳值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 </a:t>
            </a:r>
            <a:b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0A50A19E-BD22-8743-94AE-44025F071873}"/>
              </a:ext>
            </a:extLst>
          </p:cNvPr>
          <p:cNvSpPr/>
          <p:nvPr/>
        </p:nvSpPr>
        <p:spPr>
          <a:xfrm>
            <a:off x="2351581" y="4909693"/>
            <a:ext cx="7488832" cy="1265411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get_area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(float radius)</a:t>
            </a:r>
            <a:b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</a:t>
            </a:r>
            <a:b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pt-BR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pt-BR" altLang="zh-TW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pt-BR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3.14159 * radius * radius; </a:t>
            </a:r>
            <a:b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06FF0E-91E4-8F4A-87D3-B98C2D35E1DE}"/>
              </a:ext>
            </a:extLst>
          </p:cNvPr>
          <p:cNvSpPr/>
          <p:nvPr/>
        </p:nvSpPr>
        <p:spPr>
          <a:xfrm>
            <a:off x="5593296" y="16424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3D171C-C8FC-6042-B5F0-46B4253D2A47}"/>
              </a:ext>
            </a:extLst>
          </p:cNvPr>
          <p:cNvSpPr/>
          <p:nvPr/>
        </p:nvSpPr>
        <p:spPr>
          <a:xfrm>
            <a:off x="3341422" y="1426569"/>
            <a:ext cx="5509149" cy="1287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定義函式的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</a:t>
            </a:r>
            <a:r>
              <a:rPr lang="en-US" altLang="zh-TW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將結果回傳</a:t>
            </a:r>
            <a:endParaRPr lang="en-US" altLang="zh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函式內的變數是獨立的，不會受外在變數的影響。</a:t>
            </a:r>
          </a:p>
        </p:txBody>
      </p:sp>
    </p:spTree>
    <p:extLst>
      <p:ext uri="{BB962C8B-B14F-4D97-AF65-F5344CB8AC3E}">
        <p14:creationId xmlns:p14="http://schemas.microsoft.com/office/powerpoint/2010/main" val="323887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5182927" y="164243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呼叫函式</a:t>
            </a: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81D12EB0-B043-E545-ADF1-0AFB0F17C6D8}"/>
              </a:ext>
            </a:extLst>
          </p:cNvPr>
          <p:cNvSpPr/>
          <p:nvPr/>
        </p:nvSpPr>
        <p:spPr>
          <a:xfrm>
            <a:off x="2351581" y="3087566"/>
            <a:ext cx="7488832" cy="1265411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get_area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(float radius)</a:t>
            </a:r>
            <a:b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</a:t>
            </a:r>
            <a:b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pt-BR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pt-BR" altLang="zh-TW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pt-BR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3.14159 * radius * radius; </a:t>
            </a:r>
            <a:b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1D705E8-B01E-6942-B3A4-7B7495E89942}"/>
              </a:ext>
            </a:extLst>
          </p:cNvPr>
          <p:cNvSpPr/>
          <p:nvPr/>
        </p:nvSpPr>
        <p:spPr>
          <a:xfrm>
            <a:off x="2351581" y="4759778"/>
            <a:ext cx="7488832" cy="1265411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float r, area;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cin &gt;&gt; r;</a:t>
            </a:r>
          </a:p>
          <a:p>
            <a:r>
              <a:rPr lang="en-US" altLang="zh-TW" sz="20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area = get_area(r);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51C901-DC33-5B42-B501-548A060E6FA2}"/>
              </a:ext>
            </a:extLst>
          </p:cNvPr>
          <p:cNvSpPr txBox="1"/>
          <p:nvPr/>
        </p:nvSpPr>
        <p:spPr>
          <a:xfrm>
            <a:off x="4924270" y="4930818"/>
            <a:ext cx="1306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傳入值 </a:t>
            </a:r>
            <a:r>
              <a:rPr lang="en-US" altLang="zh-TW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</a:t>
            </a:r>
            <a:endParaRPr lang="zh-TW" altLang="en-US" sz="2400" b="1" dirty="0">
              <a:solidFill>
                <a:srgbClr val="C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13" name="直線單箭頭接點 8">
            <a:extLst>
              <a:ext uri="{FF2B5EF4-FFF2-40B4-BE49-F238E27FC236}">
                <a16:creationId xmlns:a16="http://schemas.microsoft.com/office/drawing/2014/main" id="{05F28F4D-4FFA-7046-999C-F267CDDC21DA}"/>
              </a:ext>
            </a:extLst>
          </p:cNvPr>
          <p:cNvCxnSpPr>
            <a:cxnSpLocks/>
          </p:cNvCxnSpPr>
          <p:nvPr/>
        </p:nvCxnSpPr>
        <p:spPr>
          <a:xfrm flipH="1">
            <a:off x="4817182" y="5336204"/>
            <a:ext cx="513122" cy="2217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A102469-80B0-A041-86EA-00275CE14C04}"/>
              </a:ext>
            </a:extLst>
          </p:cNvPr>
          <p:cNvSpPr/>
          <p:nvPr/>
        </p:nvSpPr>
        <p:spPr>
          <a:xfrm>
            <a:off x="2971228" y="1137748"/>
            <a:ext cx="636824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</a:t>
            </a:r>
            <a:r>
              <a:rPr lang="zh-TW" altLang="en-US" sz="28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函式名稱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呼叫該函式。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給予相對應的引數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函式執行完畢後透過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回傳資料</a:t>
            </a:r>
            <a:endParaRPr lang="zh-TW" altLang="en-US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714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362190" y="16424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輸入與輸出的限制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724903-E394-1A4E-93E2-6724F9C2D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4081" y="1298931"/>
            <a:ext cx="8043832" cy="28119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當沒有輸出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(return)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時，輸出資料型態給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void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不可省略</a:t>
            </a:r>
            <a:endParaRPr lang="en-US" altLang="zh-TW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當沒有輸入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引數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時，輸入資料型態給</a:t>
            </a: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void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，可以省略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只能回傳一個資料，若要回傳多筆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引數參考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(pass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by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reference)</a:t>
            </a:r>
          </a:p>
          <a:p>
            <a:pPr lvl="1">
              <a:lnSpc>
                <a:spcPct val="100000"/>
              </a:lnSpc>
            </a:pP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結構</a:t>
            </a:r>
            <a:r>
              <a:rPr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(struct)</a:t>
            </a:r>
            <a:endParaRPr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70E3A6BA-5BEE-0540-B0BF-F6B0477E725C}"/>
              </a:ext>
            </a:extLst>
          </p:cNvPr>
          <p:cNvSpPr/>
          <p:nvPr/>
        </p:nvSpPr>
        <p:spPr>
          <a:xfrm>
            <a:off x="2351581" y="4499410"/>
            <a:ext cx="7488832" cy="1265411"/>
          </a:xfrm>
          <a:prstGeom prst="round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void</a:t>
            </a:r>
            <a:r>
              <a:rPr lang="en-US" altLang="zh-TW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 say_hi(</a:t>
            </a:r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Adobe 繁黑體 Std B" pitchFamily="34" charset="-120"/>
                <a:ea typeface="Adobe 繁黑體 Std B" pitchFamily="34" charset="-120"/>
              </a:rPr>
              <a:t>void</a:t>
            </a:r>
            <a:r>
              <a:rPr lang="en-US" altLang="zh-TW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)</a:t>
            </a:r>
            <a:br>
              <a:rPr lang="en-US" altLang="zh-TW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{</a:t>
            </a:r>
            <a:br>
              <a:rPr lang="en-US" altLang="zh-TW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</a:br>
            <a:r>
              <a:rPr lang="pt-BR" altLang="zh-TW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	</a:t>
            </a:r>
            <a:r>
              <a:rPr lang="en-US" altLang="zh-TW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cout &lt;&lt; "Hi" &lt;&lt; endl;</a:t>
            </a:r>
            <a:br>
              <a:rPr lang="en-US" altLang="zh-TW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</a:br>
            <a:r>
              <a:rPr lang="en-US" altLang="zh-TW" b="1" dirty="0">
                <a:solidFill>
                  <a:schemeClr val="tx1"/>
                </a:solidFill>
                <a:latin typeface="Adobe 繁黑體 Std B" pitchFamily="34" charset="-120"/>
                <a:ea typeface="Adobe 繁黑體 Std B" pitchFamily="34" charset="-12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449526-19F6-E44B-A9FF-F23FDA5EA273}"/>
              </a:ext>
            </a:extLst>
          </p:cNvPr>
          <p:cNvSpPr/>
          <p:nvPr/>
        </p:nvSpPr>
        <p:spPr>
          <a:xfrm>
            <a:off x="2201646" y="388032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不可省略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7E4D7D-B4F9-C946-9FFD-3A83C1432204}"/>
              </a:ext>
            </a:extLst>
          </p:cNvPr>
          <p:cNvSpPr/>
          <p:nvPr/>
        </p:nvSpPr>
        <p:spPr>
          <a:xfrm>
            <a:off x="3645466" y="388032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Adobe 繁黑體 Std B" pitchFamily="34" charset="-120"/>
                <a:ea typeface="Adobe 繁黑體 Std B" pitchFamily="34" charset="-120"/>
              </a:rPr>
              <a:t>可省略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cxnSp>
        <p:nvCxnSpPr>
          <p:cNvPr id="13" name="直線單箭頭接點 10">
            <a:extLst>
              <a:ext uri="{FF2B5EF4-FFF2-40B4-BE49-F238E27FC236}">
                <a16:creationId xmlns:a16="http://schemas.microsoft.com/office/drawing/2014/main" id="{F3C42D62-EB1D-2A49-855A-199895CEBA1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755644" y="4341991"/>
            <a:ext cx="153888" cy="25054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6">
            <a:extLst>
              <a:ext uri="{FF2B5EF4-FFF2-40B4-BE49-F238E27FC236}">
                <a16:creationId xmlns:a16="http://schemas.microsoft.com/office/drawing/2014/main" id="{4FCF3AFF-7BD8-E040-BE9F-3EBC8848203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084048" y="4341991"/>
            <a:ext cx="115416" cy="25054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3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282C1D7-C7EC-B64D-A7DC-CA5D050B9E66}"/>
              </a:ext>
            </a:extLst>
          </p:cNvPr>
          <p:cNvSpPr txBox="1"/>
          <p:nvPr/>
        </p:nvSpPr>
        <p:spPr>
          <a:xfrm>
            <a:off x="-1" y="66117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C/C++</a:t>
            </a:r>
            <a:r>
              <a: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基礎班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7E5D077-4C97-174D-9282-97E25D46E4A7}"/>
              </a:ext>
            </a:extLst>
          </p:cNvPr>
          <p:cNvSpPr txBox="1"/>
          <p:nvPr/>
        </p:nvSpPr>
        <p:spPr>
          <a:xfrm>
            <a:off x="11622613" y="6611779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李耕銘</a:t>
            </a:r>
          </a:p>
        </p:txBody>
      </p:sp>
      <p:sp>
        <p:nvSpPr>
          <p:cNvPr id="3" name="不規則四邊形 2">
            <a:extLst>
              <a:ext uri="{FF2B5EF4-FFF2-40B4-BE49-F238E27FC236}">
                <a16:creationId xmlns:a16="http://schemas.microsoft.com/office/drawing/2014/main" id="{60B6FDF2-BF1F-3445-81FD-4D965EC2CE46}"/>
              </a:ext>
            </a:extLst>
          </p:cNvPr>
          <p:cNvSpPr/>
          <p:nvPr/>
        </p:nvSpPr>
        <p:spPr>
          <a:xfrm>
            <a:off x="2852523" y="-208375"/>
            <a:ext cx="6486950" cy="1118821"/>
          </a:xfrm>
          <a:prstGeom prst="trapezoid">
            <a:avLst/>
          </a:prstGeom>
          <a:solidFill>
            <a:srgbClr val="944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418EC6-B5E1-034D-89D2-F7856F9B6C42}"/>
              </a:ext>
            </a:extLst>
          </p:cNvPr>
          <p:cNvSpPr/>
          <p:nvPr/>
        </p:nvSpPr>
        <p:spPr>
          <a:xfrm>
            <a:off x="4977743" y="164243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函式三要素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DDAF39E-6031-E047-8DE6-127D7DA87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76727" y="2928034"/>
            <a:ext cx="5638540" cy="278967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定義函式的</a:t>
            </a:r>
            <a:r>
              <a:rPr lang="zh-TW" altLang="en-US" sz="2400" b="1" dirty="0">
                <a:solidFill>
                  <a:schemeClr val="accent2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函示名稱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</a:t>
            </a: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：函式名稱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：引數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x+y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：回傳值</a:t>
            </a:r>
            <a:endParaRPr lang="en-US" altLang="zh-TW" sz="2400" b="1" dirty="0">
              <a:solidFill>
                <a:srgbClr val="7030A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</a:t>
            </a:r>
            <a:r>
              <a:rPr lang="en-US" altLang="zh-TW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將結果回傳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5E59736-2798-B14F-A18C-E49F2D53A444}"/>
                  </a:ext>
                </a:extLst>
              </p:cNvPr>
              <p:cNvSpPr txBox="1"/>
              <p:nvPr/>
            </p:nvSpPr>
            <p:spPr>
              <a:xfrm>
                <a:off x="3589510" y="1484784"/>
                <a:ext cx="50129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sz="4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40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altLang="zh-TW" sz="4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40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5E59736-2798-B14F-A18C-E49F2D53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10" y="1484784"/>
                <a:ext cx="5012975" cy="615553"/>
              </a:xfrm>
              <a:prstGeom prst="rect">
                <a:avLst/>
              </a:prstGeom>
              <a:blipFill>
                <a:blip r:embed="rId2"/>
                <a:stretch>
                  <a:fillRect l="-759" r="-1772" b="-36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F2363ADC-25E7-C141-8E66-45860DE62834}"/>
              </a:ext>
            </a:extLst>
          </p:cNvPr>
          <p:cNvSpPr txBox="1"/>
          <p:nvPr/>
        </p:nvSpPr>
        <p:spPr>
          <a:xfrm>
            <a:off x="6019800" y="1484784"/>
            <a:ext cx="6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sz="4000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60439484-1F50-684A-838B-2969A39504A2}"/>
              </a:ext>
            </a:extLst>
          </p:cNvPr>
          <p:cNvSpPr/>
          <p:nvPr/>
        </p:nvSpPr>
        <p:spPr>
          <a:xfrm>
            <a:off x="2954543" y="2657700"/>
            <a:ext cx="6130513" cy="3330339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738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16971</TotalTime>
  <Words>4869</Words>
  <Application>Microsoft Office PowerPoint</Application>
  <PresentationFormat>寬螢幕</PresentationFormat>
  <Paragraphs>884</Paragraphs>
  <Slides>51</Slides>
  <Notes>13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64" baseType="lpstr">
      <vt:lpstr>Adobe 繁黑體 Std B</vt:lpstr>
      <vt:lpstr>Arial Unicode</vt:lpstr>
      <vt:lpstr>Microsoft JhengHei</vt:lpstr>
      <vt:lpstr>新細明體</vt:lpstr>
      <vt:lpstr>Arial</vt:lpstr>
      <vt:lpstr>Calibri</vt:lpstr>
      <vt:lpstr>Calibri Light</vt:lpstr>
      <vt:lpstr>Cambria Math</vt:lpstr>
      <vt:lpstr>Consolas</vt:lpstr>
      <vt:lpstr>Helvetica</vt:lpstr>
      <vt:lpstr>Wingdings</vt:lpstr>
      <vt:lpstr>Office 佈景主題</vt:lpstr>
      <vt:lpstr>Equation.DSMT4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lkm543@gmail.com</dc:creator>
  <cp:lastModifiedBy>lkm543</cp:lastModifiedBy>
  <cp:revision>173</cp:revision>
  <dcterms:created xsi:type="dcterms:W3CDTF">2019-10-27T07:58:56Z</dcterms:created>
  <dcterms:modified xsi:type="dcterms:W3CDTF">2019-12-09T16:34:47Z</dcterms:modified>
</cp:coreProperties>
</file>