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471" r:id="rId3"/>
    <p:sldId id="517" r:id="rId4"/>
    <p:sldId id="518" r:id="rId5"/>
    <p:sldId id="469" r:id="rId6"/>
    <p:sldId id="483" r:id="rId7"/>
    <p:sldId id="485" r:id="rId8"/>
    <p:sldId id="519" r:id="rId9"/>
    <p:sldId id="484" r:id="rId10"/>
    <p:sldId id="486" r:id="rId11"/>
    <p:sldId id="487" r:id="rId12"/>
    <p:sldId id="490" r:id="rId13"/>
    <p:sldId id="492" r:id="rId14"/>
    <p:sldId id="520" r:id="rId15"/>
    <p:sldId id="488" r:id="rId16"/>
    <p:sldId id="521" r:id="rId17"/>
    <p:sldId id="491" r:id="rId18"/>
    <p:sldId id="495" r:id="rId19"/>
    <p:sldId id="496" r:id="rId20"/>
    <p:sldId id="497" r:id="rId21"/>
    <p:sldId id="499" r:id="rId22"/>
    <p:sldId id="498" r:id="rId23"/>
    <p:sldId id="522" r:id="rId24"/>
    <p:sldId id="500" r:id="rId25"/>
    <p:sldId id="502" r:id="rId26"/>
    <p:sldId id="503" r:id="rId27"/>
    <p:sldId id="505" r:id="rId28"/>
    <p:sldId id="506" r:id="rId29"/>
    <p:sldId id="523" r:id="rId30"/>
    <p:sldId id="504" r:id="rId31"/>
    <p:sldId id="508" r:id="rId32"/>
    <p:sldId id="509" r:id="rId33"/>
    <p:sldId id="510" r:id="rId34"/>
    <p:sldId id="511" r:id="rId35"/>
    <p:sldId id="524" r:id="rId36"/>
    <p:sldId id="512" r:id="rId37"/>
    <p:sldId id="514" r:id="rId38"/>
    <p:sldId id="515" r:id="rId39"/>
    <p:sldId id="516" r:id="rId4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B0CF"/>
    <a:srgbClr val="B5C3D6"/>
    <a:srgbClr val="8CA2BE"/>
    <a:srgbClr val="5C6B7F"/>
    <a:srgbClr val="798DA6"/>
    <a:srgbClr val="546989"/>
    <a:srgbClr val="4B5E79"/>
    <a:srgbClr val="3E4F65"/>
    <a:srgbClr val="303C4C"/>
    <a:srgbClr val="CFD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/>
    <p:restoredTop sz="55285" autoAdjust="0"/>
  </p:normalViewPr>
  <p:slideViewPr>
    <p:cSldViewPr snapToGrid="0" snapToObjects="1">
      <p:cViewPr varScale="1">
        <p:scale>
          <a:sx n="63" d="100"/>
          <a:sy n="63" d="100"/>
        </p:scale>
        <p:origin x="25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D9F77-65D7-3F46-9054-FF7BF11B5B51}" type="datetimeFigureOut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CC312-6DE8-8049-8009-5E025E31903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4709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&lt;iostream&gt;</a:t>
            </a:r>
          </a:p>
          <a:p>
            <a:r>
              <a:rPr lang="en-US" altLang="zh-TW" dirty="0" smtClean="0"/>
              <a:t>using namespace std;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int main()</a:t>
            </a:r>
          </a:p>
          <a:p>
            <a:r>
              <a:rPr lang="en-US" altLang="zh-TW" dirty="0" smtClean="0"/>
              <a:t>    int n = 0,sum = 1;</a:t>
            </a:r>
          </a:p>
          <a:p>
            <a:r>
              <a:rPr lang="en-US" altLang="zh-TW" dirty="0" smtClean="0"/>
              <a:t>    cout &lt;&lt; "Please input an integer n" &lt;&lt;endl;</a:t>
            </a:r>
          </a:p>
          <a:p>
            <a:r>
              <a:rPr lang="en-US" altLang="zh-TW" dirty="0" smtClean="0"/>
              <a:t>    cin &gt;&gt; n;</a:t>
            </a:r>
          </a:p>
          <a:p>
            <a:r>
              <a:rPr lang="en-US" altLang="zh-TW" dirty="0" smtClean="0"/>
              <a:t>    for (int i = 1; i&lt;=n ; i++)</a:t>
            </a:r>
          </a:p>
          <a:p>
            <a:r>
              <a:rPr lang="en-US" altLang="zh-TW" dirty="0" smtClean="0"/>
              <a:t>    {</a:t>
            </a:r>
          </a:p>
          <a:p>
            <a:r>
              <a:rPr lang="en-US" altLang="zh-TW" dirty="0" smtClean="0"/>
              <a:t>        sum*=i;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    cout &lt;&lt; "n! is " &lt;&lt; sum &lt;&lt;endl;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return 0;</a:t>
            </a:r>
          </a:p>
          <a:p>
            <a:r>
              <a:rPr lang="en-US" altLang="zh-TW" dirty="0" smtClean="0"/>
              <a:t>}</a:t>
            </a:r>
          </a:p>
          <a:p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CC312-6DE8-8049-8009-5E025E319039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16383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&lt;iostream&gt;</a:t>
            </a:r>
          </a:p>
          <a:p>
            <a:r>
              <a:rPr lang="en-US" altLang="zh-TW" dirty="0" smtClean="0"/>
              <a:t>#include &lt;iomanip&gt;</a:t>
            </a:r>
          </a:p>
          <a:p>
            <a:r>
              <a:rPr lang="en-US" altLang="zh-TW" dirty="0" smtClean="0"/>
              <a:t>#include &lt;math.h&gt;</a:t>
            </a:r>
          </a:p>
          <a:p>
            <a:r>
              <a:rPr lang="en-US" altLang="zh-TW" dirty="0" smtClean="0"/>
              <a:t>using namespace std;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int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int answer=1234;</a:t>
            </a:r>
          </a:p>
          <a:p>
            <a:r>
              <a:rPr lang="en-US" altLang="zh-TW" dirty="0" smtClean="0"/>
              <a:t>    int n = 0;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while (true){</a:t>
            </a:r>
          </a:p>
          <a:p>
            <a:r>
              <a:rPr lang="en-US" altLang="zh-TW" dirty="0" smtClean="0"/>
              <a:t>        cout&lt;&lt; "Please enter 1 integer "&lt;&lt;endl;</a:t>
            </a:r>
          </a:p>
          <a:p>
            <a:r>
              <a:rPr lang="en-US" altLang="zh-TW" dirty="0" smtClean="0"/>
              <a:t>        cin&gt;&gt;n;</a:t>
            </a:r>
          </a:p>
          <a:p>
            <a:r>
              <a:rPr lang="en-US" altLang="zh-TW" dirty="0" smtClean="0"/>
              <a:t>        int temp1=0,temp2=0;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bool flag=true;</a:t>
            </a:r>
          </a:p>
          <a:p>
            <a:r>
              <a:rPr lang="en-US" altLang="zh-TW" dirty="0" smtClean="0"/>
              <a:t>        //</a:t>
            </a:r>
            <a:r>
              <a:rPr lang="zh-TW" altLang="en-US" dirty="0" smtClean="0"/>
              <a:t>檢查輸入的數字有沒有重複地位數</a:t>
            </a:r>
          </a:p>
          <a:p>
            <a:r>
              <a:rPr lang="zh-TW" altLang="en-US" dirty="0" smtClean="0"/>
              <a:t>        </a:t>
            </a:r>
            <a:r>
              <a:rPr lang="en-US" altLang="zh-TW" dirty="0" smtClean="0"/>
              <a:t>for (int i=0;i&lt;4;i++){</a:t>
            </a:r>
          </a:p>
          <a:p>
            <a:r>
              <a:rPr lang="en-US" altLang="zh-TW" dirty="0" smtClean="0"/>
              <a:t>                temp1 = ((int) (n/pow(10,i)))%10;</a:t>
            </a:r>
          </a:p>
          <a:p>
            <a:r>
              <a:rPr lang="en-US" altLang="zh-TW" dirty="0" smtClean="0"/>
              <a:t>                for (int j=i+1;j&lt;4;j++){</a:t>
            </a:r>
          </a:p>
          <a:p>
            <a:r>
              <a:rPr lang="en-US" altLang="zh-TW" dirty="0" smtClean="0"/>
              <a:t>                    temp2 = ((int) (n/pow(10,j)))%10;</a:t>
            </a:r>
          </a:p>
          <a:p>
            <a:r>
              <a:rPr lang="en-US" altLang="zh-TW" dirty="0" smtClean="0"/>
              <a:t>                    if(temp1 == temp2){</a:t>
            </a:r>
          </a:p>
          <a:p>
            <a:r>
              <a:rPr lang="en-US" altLang="zh-TW" dirty="0" smtClean="0"/>
              <a:t>                        flag = false ;</a:t>
            </a:r>
          </a:p>
          <a:p>
            <a:r>
              <a:rPr lang="en-US" altLang="zh-TW" dirty="0" smtClean="0"/>
              <a:t>                    }</a:t>
            </a:r>
          </a:p>
          <a:p>
            <a:r>
              <a:rPr lang="en-US" altLang="zh-TW" dirty="0" smtClean="0"/>
              <a:t>                }</a:t>
            </a:r>
          </a:p>
          <a:p>
            <a:r>
              <a:rPr lang="en-US" altLang="zh-TW" dirty="0" smtClean="0"/>
              <a:t>        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if (flag){</a:t>
            </a:r>
          </a:p>
          <a:p>
            <a:r>
              <a:rPr lang="en-US" altLang="zh-TW" dirty="0" smtClean="0"/>
              <a:t>            if(n!=answer)</a:t>
            </a:r>
          </a:p>
          <a:p>
            <a:r>
              <a:rPr lang="en-US" altLang="zh-TW" dirty="0" smtClean="0"/>
              <a:t>            {</a:t>
            </a:r>
          </a:p>
          <a:p>
            <a:r>
              <a:rPr lang="en-US" altLang="zh-TW" dirty="0" smtClean="0"/>
              <a:t>                //</a:t>
            </a:r>
            <a:r>
              <a:rPr lang="zh-TW" altLang="en-US" dirty="0" smtClean="0"/>
              <a:t>計算幾</a:t>
            </a:r>
            <a:r>
              <a:rPr lang="en-US" altLang="zh-TW" dirty="0" smtClean="0"/>
              <a:t>A</a:t>
            </a:r>
            <a:r>
              <a:rPr lang="zh-TW" altLang="en-US" dirty="0" smtClean="0"/>
              <a:t>幾</a:t>
            </a:r>
            <a:r>
              <a:rPr lang="en-US" altLang="zh-TW" dirty="0" smtClean="0"/>
              <a:t>B</a:t>
            </a:r>
          </a:p>
          <a:p>
            <a:r>
              <a:rPr lang="en-US" altLang="zh-TW" dirty="0" smtClean="0"/>
              <a:t>                int A=0,B=0;</a:t>
            </a:r>
          </a:p>
          <a:p>
            <a:r>
              <a:rPr lang="en-US" altLang="zh-TW" dirty="0" smtClean="0"/>
              <a:t>                for (int i=0;i&lt;4;i++){</a:t>
            </a:r>
          </a:p>
          <a:p>
            <a:r>
              <a:rPr lang="en-US" altLang="zh-TW" dirty="0" smtClean="0"/>
              <a:t>                    temp1 = ((int) (answer/pow(10,i)))%10;</a:t>
            </a:r>
          </a:p>
          <a:p>
            <a:r>
              <a:rPr lang="en-US" altLang="zh-TW" dirty="0" smtClean="0"/>
              <a:t>                    for (int j=0;j&lt;4;j++){</a:t>
            </a:r>
          </a:p>
          <a:p>
            <a:r>
              <a:rPr lang="en-US" altLang="zh-TW" dirty="0" smtClean="0"/>
              <a:t>                        temp2 = ((int) (n/pow(10,j)))%10;</a:t>
            </a:r>
          </a:p>
          <a:p>
            <a:r>
              <a:rPr lang="en-US" altLang="zh-TW" dirty="0" smtClean="0"/>
              <a:t>                        if(temp1 == temp2){</a:t>
            </a:r>
          </a:p>
          <a:p>
            <a:r>
              <a:rPr lang="en-US" altLang="zh-TW" dirty="0" smtClean="0"/>
              <a:t>                            if (i==j)</a:t>
            </a:r>
          </a:p>
          <a:p>
            <a:r>
              <a:rPr lang="en-US" altLang="zh-TW" dirty="0" smtClean="0"/>
              <a:t>                                A++;</a:t>
            </a:r>
          </a:p>
          <a:p>
            <a:r>
              <a:rPr lang="en-US" altLang="zh-TW" dirty="0" smtClean="0"/>
              <a:t>                            else</a:t>
            </a:r>
          </a:p>
          <a:p>
            <a:r>
              <a:rPr lang="en-US" altLang="zh-TW" dirty="0" smtClean="0"/>
              <a:t>                                B++;</a:t>
            </a:r>
          </a:p>
          <a:p>
            <a:r>
              <a:rPr lang="en-US" altLang="zh-TW" dirty="0" smtClean="0"/>
              <a:t>                        }</a:t>
            </a:r>
          </a:p>
          <a:p>
            <a:r>
              <a:rPr lang="en-US" altLang="zh-TW" dirty="0" smtClean="0"/>
              <a:t>                    }</a:t>
            </a:r>
          </a:p>
          <a:p>
            <a:r>
              <a:rPr lang="en-US" altLang="zh-TW" dirty="0" smtClean="0"/>
              <a:t>                }</a:t>
            </a:r>
          </a:p>
          <a:p>
            <a:r>
              <a:rPr lang="en-US" altLang="zh-TW" dirty="0" smtClean="0"/>
              <a:t>                cout&lt;&lt;"The result is : "&lt;&lt;A&lt;&lt;"A"&lt;&lt;B&lt;&lt;"B"&lt;&lt;endl;</a:t>
            </a:r>
          </a:p>
          <a:p>
            <a:r>
              <a:rPr lang="en-US" altLang="zh-TW" dirty="0" smtClean="0"/>
              <a:t>            }</a:t>
            </a:r>
          </a:p>
          <a:p>
            <a:r>
              <a:rPr lang="en-US" altLang="zh-TW" dirty="0" smtClean="0"/>
              <a:t>            //</a:t>
            </a:r>
            <a:r>
              <a:rPr lang="zh-TW" altLang="en-US" dirty="0" smtClean="0"/>
              <a:t>答對了</a:t>
            </a:r>
            <a:r>
              <a:rPr lang="en-US" altLang="zh-TW" dirty="0" smtClean="0"/>
              <a:t>!</a:t>
            </a:r>
          </a:p>
          <a:p>
            <a:r>
              <a:rPr lang="en-US" altLang="zh-TW" dirty="0" smtClean="0"/>
              <a:t>            else</a:t>
            </a:r>
          </a:p>
          <a:p>
            <a:r>
              <a:rPr lang="en-US" altLang="zh-TW" dirty="0" smtClean="0"/>
              <a:t>                break;</a:t>
            </a:r>
          </a:p>
          <a:p>
            <a:r>
              <a:rPr lang="en-US" altLang="zh-TW" dirty="0" smtClean="0"/>
              <a:t>        }</a:t>
            </a:r>
          </a:p>
          <a:p>
            <a:r>
              <a:rPr lang="en-US" altLang="zh-TW" dirty="0" smtClean="0"/>
              <a:t>        else</a:t>
            </a:r>
          </a:p>
          <a:p>
            <a:r>
              <a:rPr lang="en-US" altLang="zh-TW" dirty="0" smtClean="0"/>
              <a:t>            cout&lt;&lt;"Wrong number, please input again"&lt;&lt;endl;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    cout &lt;&lt; "Congratulation!!!"&lt;&lt;endl;</a:t>
            </a:r>
          </a:p>
          <a:p>
            <a:r>
              <a:rPr lang="en-US" altLang="zh-TW" dirty="0" smtClean="0"/>
              <a:t>	return 0;</a:t>
            </a:r>
          </a:p>
          <a:p>
            <a:r>
              <a:rPr lang="en-US" altLang="zh-TW" dirty="0" smtClean="0"/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CC312-6DE8-8049-8009-5E025E319039}" type="slidenum">
              <a:rPr kumimoji="1" lang="zh-TW" altLang="en-US" smtClean="0"/>
              <a:t>33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2150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&lt;iostream&gt;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std;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int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int n = 0;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cout &lt;&lt; "Please enter an integer" &lt;&lt; endl;</a:t>
            </a:r>
          </a:p>
          <a:p>
            <a:r>
              <a:rPr lang="en-US" altLang="zh-TW" dirty="0" smtClean="0"/>
              <a:t>    cin &gt;&gt; n;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for (int i=1;i&lt;=n;i++)</a:t>
            </a:r>
          </a:p>
          <a:p>
            <a:r>
              <a:rPr lang="en-US" altLang="zh-TW" dirty="0" smtClean="0"/>
              <a:t>        if (n%i==0)</a:t>
            </a:r>
          </a:p>
          <a:p>
            <a:r>
              <a:rPr lang="en-US" altLang="zh-TW" dirty="0" smtClean="0"/>
              <a:t>            cout &lt;&lt; "Factor : " &lt;&lt; i &lt;&lt;endl;</a:t>
            </a:r>
          </a:p>
          <a:p>
            <a:r>
              <a:rPr lang="en-US" altLang="zh-TW" dirty="0" smtClean="0"/>
              <a:t>    return 0;</a:t>
            </a:r>
          </a:p>
          <a:p>
            <a:r>
              <a:rPr lang="en-US" altLang="zh-TW" dirty="0" smtClean="0"/>
              <a:t>}</a:t>
            </a:r>
          </a:p>
          <a:p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CC312-6DE8-8049-8009-5E025E319039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4830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&lt;iostream&gt;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std;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int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int n = 0;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cout &lt;&lt; "Please enter an integer" &lt;&lt; endl;</a:t>
            </a:r>
          </a:p>
          <a:p>
            <a:r>
              <a:rPr lang="en-US" altLang="zh-TW" dirty="0" smtClean="0"/>
              <a:t>    cin &gt;&gt; n;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for (int i=1;i&lt;=n;i++){</a:t>
            </a:r>
          </a:p>
          <a:p>
            <a:r>
              <a:rPr lang="en-US" altLang="zh-TW" dirty="0" smtClean="0"/>
              <a:t>        if (n%i)</a:t>
            </a:r>
          </a:p>
          <a:p>
            <a:r>
              <a:rPr lang="en-US" altLang="zh-TW" dirty="0" smtClean="0"/>
              <a:t>            continue;</a:t>
            </a:r>
          </a:p>
          <a:p>
            <a:r>
              <a:rPr lang="en-US" altLang="zh-TW" dirty="0" smtClean="0"/>
              <a:t>        cout &lt;&lt; "Factor : " &lt;&lt; i &lt;&lt;endl;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    return 0;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CC312-6DE8-8049-8009-5E025E319039}" type="slidenum">
              <a:rPr kumimoji="1" lang="zh-TW" altLang="en-US" smtClean="0"/>
              <a:t>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60094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&lt;iostream&gt;</a:t>
            </a:r>
          </a:p>
          <a:p>
            <a:r>
              <a:rPr lang="en-US" altLang="zh-TW" dirty="0" smtClean="0"/>
              <a:t>#include &lt;iomanip&gt;</a:t>
            </a:r>
          </a:p>
          <a:p>
            <a:r>
              <a:rPr lang="en-US" altLang="zh-TW" dirty="0" smtClean="0"/>
              <a:t>using namespace std;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int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 for(int i = 1; i &lt;= 9; i++){</a:t>
            </a:r>
          </a:p>
          <a:p>
            <a:r>
              <a:rPr lang="en-US" altLang="zh-TW" dirty="0" smtClean="0"/>
              <a:t>         for(int j = 1; j &lt;= 9; j++){</a:t>
            </a:r>
          </a:p>
          <a:p>
            <a:r>
              <a:rPr lang="en-US" altLang="zh-TW" dirty="0" smtClean="0"/>
              <a:t>             cout&lt;&lt;i&lt;&lt;"*"&lt;&lt;j&lt;&lt;"="&lt;&lt;setw(3)&lt;&lt;i*j&lt;&lt;" ";</a:t>
            </a:r>
          </a:p>
          <a:p>
            <a:r>
              <a:rPr lang="en-US" altLang="zh-TW" dirty="0" smtClean="0"/>
              <a:t>         }</a:t>
            </a:r>
          </a:p>
          <a:p>
            <a:r>
              <a:rPr lang="en-US" altLang="zh-TW" dirty="0" smtClean="0"/>
              <a:t>         cout&lt;&lt;endl;</a:t>
            </a:r>
          </a:p>
          <a:p>
            <a:r>
              <a:rPr lang="en-US" altLang="zh-TW" dirty="0" smtClean="0"/>
              <a:t>     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return 0;</a:t>
            </a:r>
          </a:p>
          <a:p>
            <a:r>
              <a:rPr lang="en-US" altLang="zh-TW" dirty="0" smtClean="0"/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CC312-6DE8-8049-8009-5E025E319039}" type="slidenum">
              <a:rPr kumimoji="1" lang="zh-TW" altLang="en-US" smtClean="0"/>
              <a:t>21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3223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&lt;iostream&gt;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std;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int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int n;</a:t>
            </a:r>
          </a:p>
          <a:p>
            <a:r>
              <a:rPr lang="en-US" altLang="zh-TW" dirty="0" smtClean="0"/>
              <a:t>    cout &lt;&lt; "Please enter n" &lt;&lt; endl;</a:t>
            </a:r>
          </a:p>
          <a:p>
            <a:r>
              <a:rPr lang="en-US" altLang="zh-TW" dirty="0" smtClean="0"/>
              <a:t>    cin &gt;&gt; n;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for(int i=n-1;i&gt;0;i--){</a:t>
            </a:r>
          </a:p>
          <a:p>
            <a:r>
              <a:rPr lang="en-US" altLang="zh-TW" dirty="0" smtClean="0"/>
              <a:t>        if(n%i==0){</a:t>
            </a:r>
          </a:p>
          <a:p>
            <a:r>
              <a:rPr lang="en-US" altLang="zh-TW" dirty="0" smtClean="0"/>
              <a:t>            cout &lt;&lt; "The biggest factor is: " &lt;&lt; i &lt;&lt; endl;</a:t>
            </a:r>
          </a:p>
          <a:p>
            <a:r>
              <a:rPr lang="en-US" altLang="zh-TW" dirty="0" smtClean="0"/>
              <a:t>            break;</a:t>
            </a:r>
          </a:p>
          <a:p>
            <a:r>
              <a:rPr lang="en-US" altLang="zh-TW" dirty="0" smtClean="0"/>
              <a:t>        }</a:t>
            </a:r>
          </a:p>
          <a:p>
            <a:r>
              <a:rPr lang="en-US" altLang="zh-TW" dirty="0" smtClean="0"/>
              <a:t>    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return 0;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CC312-6DE8-8049-8009-5E025E319039}" type="slidenum">
              <a:rPr kumimoji="1" lang="zh-TW" altLang="en-US" smtClean="0"/>
              <a:t>22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75004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&lt;iostream&gt;</a:t>
            </a:r>
          </a:p>
          <a:p>
            <a:r>
              <a:rPr lang="en-US" altLang="zh-TW" dirty="0" smtClean="0"/>
              <a:t>#include &lt;iomanip&gt;</a:t>
            </a:r>
          </a:p>
          <a:p>
            <a:r>
              <a:rPr lang="en-US" altLang="zh-TW" dirty="0" smtClean="0"/>
              <a:t>using namespace std;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int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string str="";</a:t>
            </a:r>
          </a:p>
          <a:p>
            <a:r>
              <a:rPr lang="en-US" altLang="zh-TW" dirty="0" smtClean="0"/>
              <a:t>    int number =0;</a:t>
            </a:r>
          </a:p>
          <a:p>
            <a:r>
              <a:rPr lang="en-US" altLang="zh-TW" dirty="0" smtClean="0"/>
              <a:t>    cout&lt;&lt; "Please enter a string"&lt;&lt;endl;</a:t>
            </a:r>
          </a:p>
          <a:p>
            <a:r>
              <a:rPr lang="en-US" altLang="zh-TW" dirty="0" smtClean="0"/>
              <a:t>    cin &gt;&gt; str;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for (char c:str){</a:t>
            </a:r>
          </a:p>
          <a:p>
            <a:r>
              <a:rPr lang="en-US" altLang="zh-TW" dirty="0" smtClean="0"/>
              <a:t>        if (c=='a')</a:t>
            </a:r>
          </a:p>
          <a:p>
            <a:r>
              <a:rPr lang="en-US" altLang="zh-TW" dirty="0" smtClean="0"/>
              <a:t>            number++;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    cout&lt;&lt;"The amount of your string is "&lt;&lt;number&lt;&lt;endl;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return 0;</a:t>
            </a:r>
          </a:p>
          <a:p>
            <a:r>
              <a:rPr lang="en-US" altLang="zh-TW" dirty="0" smtClean="0"/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CC312-6DE8-8049-8009-5E025E319039}" type="slidenum">
              <a:rPr kumimoji="1" lang="zh-TW" altLang="en-US" smtClean="0"/>
              <a:t>25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9706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&lt;iostream&gt;</a:t>
            </a:r>
          </a:p>
          <a:p>
            <a:r>
              <a:rPr lang="en-US" altLang="zh-TW" dirty="0" smtClean="0"/>
              <a:t>#include &lt;iomanip&gt;</a:t>
            </a:r>
          </a:p>
          <a:p>
            <a:r>
              <a:rPr lang="en-US" altLang="zh-TW" dirty="0" smtClean="0"/>
              <a:t>#include &lt;math.h&gt;</a:t>
            </a:r>
          </a:p>
          <a:p>
            <a:r>
              <a:rPr lang="en-US" altLang="zh-TW" dirty="0" smtClean="0"/>
              <a:t>using namespace std;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int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int n1=0;</a:t>
            </a:r>
          </a:p>
          <a:p>
            <a:r>
              <a:rPr lang="en-US" altLang="zh-TW" dirty="0" smtClean="0"/>
              <a:t>    cout&lt;&lt; "Please enter 1 integer "&lt;&lt;endl;</a:t>
            </a:r>
          </a:p>
          <a:p>
            <a:r>
              <a:rPr lang="en-US" altLang="zh-TW" dirty="0" smtClean="0"/>
              <a:t>    cin&gt;&gt;n1;</a:t>
            </a:r>
          </a:p>
          <a:p>
            <a:r>
              <a:rPr lang="en-US" altLang="zh-TW" dirty="0" smtClean="0"/>
              <a:t>    int temp1=0,temp2=0;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</a:t>
            </a:r>
          </a:p>
          <a:p>
            <a:r>
              <a:rPr lang="en-US" altLang="zh-TW" dirty="0" smtClean="0"/>
              <a:t>    bool flag=true;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for (int i=0;i&lt;4;i++){</a:t>
            </a:r>
          </a:p>
          <a:p>
            <a:r>
              <a:rPr lang="en-US" altLang="zh-TW" dirty="0" smtClean="0"/>
              <a:t>            temp1 = ((int) (n1/pow(10,i)))%10; //</a:t>
            </a:r>
            <a:r>
              <a:rPr lang="zh-TW" altLang="en-US" dirty="0" smtClean="0"/>
              <a:t>第</a:t>
            </a:r>
            <a:r>
              <a:rPr lang="en-US" altLang="zh-TW" dirty="0" smtClean="0"/>
              <a:t>i</a:t>
            </a:r>
            <a:r>
              <a:rPr lang="zh-TW" altLang="en-US" dirty="0" smtClean="0"/>
              <a:t>位數</a:t>
            </a:r>
          </a:p>
          <a:p>
            <a:r>
              <a:rPr lang="zh-TW" altLang="en-US" dirty="0" smtClean="0"/>
              <a:t>            </a:t>
            </a:r>
            <a:r>
              <a:rPr lang="en-US" altLang="zh-TW" dirty="0" smtClean="0"/>
              <a:t>for (int j=i+1;j&lt;4;j++){</a:t>
            </a:r>
          </a:p>
          <a:p>
            <a:r>
              <a:rPr lang="en-US" altLang="zh-TW" dirty="0" smtClean="0"/>
              <a:t>                temp2 = ((int) (n1/pow(10,j)))%10; //</a:t>
            </a:r>
            <a:r>
              <a:rPr lang="zh-TW" altLang="en-US" dirty="0" smtClean="0"/>
              <a:t>第</a:t>
            </a:r>
            <a:r>
              <a:rPr lang="en-US" altLang="zh-TW" dirty="0" smtClean="0"/>
              <a:t>j</a:t>
            </a:r>
            <a:r>
              <a:rPr lang="zh-TW" altLang="en-US" dirty="0" smtClean="0"/>
              <a:t>位數</a:t>
            </a:r>
          </a:p>
          <a:p>
            <a:r>
              <a:rPr lang="zh-TW" altLang="en-US" dirty="0" smtClean="0"/>
              <a:t>                </a:t>
            </a:r>
            <a:r>
              <a:rPr lang="en-US" altLang="zh-TW" dirty="0" smtClean="0"/>
              <a:t>if(temp1==temp2){</a:t>
            </a:r>
          </a:p>
          <a:p>
            <a:r>
              <a:rPr lang="en-US" altLang="zh-TW" dirty="0" smtClean="0"/>
              <a:t>                    flag = false ;</a:t>
            </a:r>
          </a:p>
          <a:p>
            <a:r>
              <a:rPr lang="en-US" altLang="zh-TW" dirty="0" smtClean="0"/>
              <a:t>                }</a:t>
            </a:r>
          </a:p>
          <a:p>
            <a:r>
              <a:rPr lang="en-US" altLang="zh-TW" dirty="0" smtClean="0"/>
              <a:t>            }</a:t>
            </a:r>
          </a:p>
          <a:p>
            <a:r>
              <a:rPr lang="en-US" altLang="zh-TW" dirty="0" smtClean="0"/>
              <a:t>    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if (flag)</a:t>
            </a:r>
          </a:p>
          <a:p>
            <a:r>
              <a:rPr lang="en-US" altLang="zh-TW" dirty="0" smtClean="0"/>
              <a:t>        cout&lt;&lt;"Right"&lt;&lt;endl;</a:t>
            </a:r>
          </a:p>
          <a:p>
            <a:r>
              <a:rPr lang="en-US" altLang="zh-TW" dirty="0" smtClean="0"/>
              <a:t>    else</a:t>
            </a:r>
          </a:p>
          <a:p>
            <a:r>
              <a:rPr lang="en-US" altLang="zh-TW" dirty="0" smtClean="0"/>
              <a:t>        cout&lt;&lt;"Wrong"&lt;&lt;endl;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return 0;</a:t>
            </a:r>
          </a:p>
          <a:p>
            <a:r>
              <a:rPr lang="en-US" altLang="zh-TW" dirty="0" smtClean="0"/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CC312-6DE8-8049-8009-5E025E319039}" type="slidenum">
              <a:rPr kumimoji="1" lang="zh-TW" altLang="en-US" smtClean="0"/>
              <a:t>26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00919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&lt;iostream&gt;</a:t>
            </a:r>
          </a:p>
          <a:p>
            <a:r>
              <a:rPr lang="en-US" altLang="zh-TW" dirty="0" smtClean="0"/>
              <a:t>#include &lt;math.h&gt;</a:t>
            </a:r>
          </a:p>
          <a:p>
            <a:r>
              <a:rPr lang="en-US" altLang="zh-TW" dirty="0" smtClean="0"/>
              <a:t>using namespace std;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int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int radius;</a:t>
            </a:r>
          </a:p>
          <a:p>
            <a:r>
              <a:rPr lang="en-US" altLang="zh-TW" dirty="0" smtClean="0"/>
              <a:t>    for(;1;)</a:t>
            </a:r>
          </a:p>
          <a:p>
            <a:r>
              <a:rPr lang="en-US" altLang="zh-TW" dirty="0" smtClean="0"/>
              <a:t>    {</a:t>
            </a:r>
          </a:p>
          <a:p>
            <a:r>
              <a:rPr lang="en-US" altLang="zh-TW" dirty="0" smtClean="0"/>
              <a:t>        cin &gt;&gt; radius;</a:t>
            </a:r>
          </a:p>
          <a:p>
            <a:r>
              <a:rPr lang="en-US" altLang="zh-TW" dirty="0" smtClean="0"/>
              <a:t>        if (radius==0)</a:t>
            </a:r>
          </a:p>
          <a:p>
            <a:r>
              <a:rPr lang="en-US" altLang="zh-TW" dirty="0" smtClean="0"/>
              <a:t>            break;</a:t>
            </a:r>
          </a:p>
          <a:p>
            <a:r>
              <a:rPr lang="en-US" altLang="zh-TW" dirty="0" smtClean="0"/>
              <a:t>        else if (radius&gt;0)</a:t>
            </a:r>
          </a:p>
          <a:p>
            <a:r>
              <a:rPr lang="en-US" altLang="zh-TW" dirty="0" smtClean="0"/>
              <a:t>            cout &lt;&lt; "Area: " &lt;&lt; radius*radius*3.1415926 &lt;&lt;endl;</a:t>
            </a:r>
          </a:p>
          <a:p>
            <a:r>
              <a:rPr lang="en-US" altLang="zh-TW" dirty="0" smtClean="0"/>
              <a:t>        else //radius &lt; 0</a:t>
            </a:r>
          </a:p>
          <a:p>
            <a:r>
              <a:rPr lang="en-US" altLang="zh-TW" dirty="0" smtClean="0"/>
              <a:t>            cout &lt;&lt; "Radius is negative" 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	return 0;</a:t>
            </a:r>
          </a:p>
          <a:p>
            <a:r>
              <a:rPr lang="en-US" altLang="zh-TW" dirty="0" smtClean="0"/>
              <a:t>}</a:t>
            </a:r>
          </a:p>
          <a:p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CC312-6DE8-8049-8009-5E025E319039}" type="slidenum">
              <a:rPr kumimoji="1" lang="zh-TW" altLang="en-US" smtClean="0"/>
              <a:t>28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20372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&lt;iostream&gt;</a:t>
            </a:r>
          </a:p>
          <a:p>
            <a:r>
              <a:rPr lang="en-US" altLang="zh-TW" dirty="0" smtClean="0"/>
              <a:t>using namespace std;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int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int n = 1;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do{</a:t>
            </a:r>
          </a:p>
          <a:p>
            <a:r>
              <a:rPr lang="en-US" altLang="zh-TW" dirty="0" smtClean="0"/>
              <a:t>        cout &lt;&lt; "Please enter an integer n" &lt;&lt; endl;</a:t>
            </a:r>
          </a:p>
          <a:p>
            <a:r>
              <a:rPr lang="en-US" altLang="zh-TW" dirty="0" smtClean="0"/>
              <a:t>        cin &gt;&gt; n;</a:t>
            </a:r>
          </a:p>
          <a:p>
            <a:r>
              <a:rPr lang="en-US" altLang="zh-TW" dirty="0" smtClean="0"/>
              <a:t>    }while(n!=0);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return 0;</a:t>
            </a:r>
          </a:p>
          <a:p>
            <a:r>
              <a:rPr lang="en-US" altLang="zh-TW" dirty="0" smtClean="0"/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CC312-6DE8-8049-8009-5E025E319039}" type="slidenum">
              <a:rPr kumimoji="1" lang="zh-TW" altLang="en-US" smtClean="0"/>
              <a:t>32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57493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C1A01A-F722-124D-9CFE-37571D357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E78884C-066E-834D-BCC5-D467BE1A7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441C91-2368-8E47-9E12-292690391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9A74FA-7BFE-EA46-8F6E-4AD3D0E5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60AAFE-803D-8E4B-99C9-A95EB80F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7140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080D4-BDD5-0143-B757-84847312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DA47486-A23A-1147-AEE8-192533171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B2E078-A731-1941-86AA-DED59ED6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91F3AB-97E5-A94C-AA64-97E93C836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CEF486-33E3-8B41-9EEA-84FA3630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03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38E666F-88C1-9846-BCC0-2A2FB4042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F13066B-564D-4448-BC49-B957482F8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191444-F8B2-7F40-A801-EC424090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40B3C2-0C27-6A40-A36A-3D99744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CCC068-EE47-1F42-9513-8273A200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8012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E17BC1-8034-FD48-983D-4DFA2F48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1A75A8-B5E7-0D42-9BD6-CD8CDE429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A387B2-DCE5-6D49-83E0-EF19878A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9ADF68-CDBB-4A4B-8463-17954277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7EF946-3E79-4F42-ABA3-948D178B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6681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00100C-98A9-0C49-9DE4-7EA60715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A86604-31A5-BC46-92E8-D0D23538F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A8D299-5CEE-F444-99C4-1334A197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45E203-E001-8045-B175-0BF540080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6EC9BD-5ED2-6C49-BCD5-9A67CC088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8460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EB65FF-03F9-0C46-B47A-2A8F30F2C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917164-80FD-EC41-B151-5424555A0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55F8381-8C63-7842-B32F-7E16D1EF8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15DE25-DE40-4547-8F41-F2D6614D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EBBFF25-6AF3-F24E-94A5-0CEA5C284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7E207D-8C25-7045-A7AF-23EAAFF39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28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159CA8-2AFE-7C4A-89D2-203BA679D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9E3874-6BA6-8C4B-BFEC-C51B43218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DCF1B5-0F34-DA4E-8569-1FE114037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4917D58-929F-DC44-A056-99A111E9C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3E91199-AE6D-F247-A7C1-0A714CA86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AA2555E-AFA2-484B-B7F0-BB80EF334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CBA4975-9DFD-C34E-84C4-6420516FC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DE886F6-7AD0-7942-8B37-CA3C4600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4916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92624C-6D2D-A544-85BB-9C093E08D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A627D05-0C39-D54D-BB14-6CDDCD885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D2A58B0-2FC3-B44A-B0E2-7C4A7171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BF074DC-B8A4-F246-B07E-F8C2F64B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5826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ECDD480-9FC0-8D46-8855-E0E355767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76A118E-2E54-DE49-AED0-04229712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7363C4-D944-A942-81ED-61F8C2A38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4309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2923CA-22F1-F148-AAA4-6BA9D8A5D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CC7682-DD6E-D64D-817C-FF70A7061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E064BFC-BF82-354C-A812-E343D940A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B9989A9-4498-3E42-BBF6-B78810C5E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491D05E-E9DE-B449-8875-C929642E3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FF79345-5AEC-B643-A826-682127BC5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4883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B7E202-0B17-3443-9A14-F2C26F4A4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6CAB04D-DA23-4045-AEEB-82DF9CFA9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A8B2680-6710-B040-A217-A0F6484B4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BA7BC33-E803-3648-BADD-C9C9C06F9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34192D-5F57-5742-92B1-0B9CDF04A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A3AEF2-EB56-3040-98A8-45717C6C2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831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653563D-E72A-BC4B-A877-3F83E41BD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9B49F4-727A-664F-A13B-BDF15F61B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1AEC8A-CAA0-ED4D-B12F-F30603093F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5704F-9359-C244-8E59-C59A014090E0}" type="datetimeFigureOut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A957AE-9DD9-8B44-971B-AF67FE12C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B9C625-A1C2-9043-A59C-F6AE23288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9124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202E2EA-8EE7-1440-80F2-9DEA53DC74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7620"/>
            <a:ext cx="12192001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7B2624C-F86C-8342-8785-FB58CB6630A7}"/>
              </a:ext>
            </a:extLst>
          </p:cNvPr>
          <p:cNvSpPr/>
          <p:nvPr/>
        </p:nvSpPr>
        <p:spPr>
          <a:xfrm>
            <a:off x="0" y="7620"/>
            <a:ext cx="12192001" cy="6858000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B777AB48-CDD4-DA4F-81FF-C179BE98E114}"/>
              </a:ext>
            </a:extLst>
          </p:cNvPr>
          <p:cNvSpPr/>
          <p:nvPr/>
        </p:nvSpPr>
        <p:spPr>
          <a:xfrm>
            <a:off x="3323164" y="2914357"/>
            <a:ext cx="5545671" cy="1044525"/>
          </a:xfrm>
          <a:prstGeom prst="roundRect">
            <a:avLst/>
          </a:prstGeom>
          <a:solidFill>
            <a:schemeClr val="tx1">
              <a:alpha val="69000"/>
            </a:schemeClr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8387855-35B1-2144-8CC5-E103501437F7}"/>
              </a:ext>
            </a:extLst>
          </p:cNvPr>
          <p:cNvSpPr txBox="1"/>
          <p:nvPr/>
        </p:nvSpPr>
        <p:spPr>
          <a:xfrm>
            <a:off x="3544567" y="2265149"/>
            <a:ext cx="510286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 </a:t>
            </a:r>
            <a:r>
              <a:rPr kumimoji="1" lang="zh-CN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基礎程式設計班</a:t>
            </a:r>
            <a:endParaRPr kumimoji="1" lang="zh-TW" altLang="en-US" sz="3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5C43AE2-7DFC-B245-AFC1-7DEEAFE9EFE7}"/>
              </a:ext>
            </a:extLst>
          </p:cNvPr>
          <p:cNvSpPr txBox="1"/>
          <p:nvPr/>
        </p:nvSpPr>
        <p:spPr>
          <a:xfrm>
            <a:off x="3756658" y="3105834"/>
            <a:ext cx="467868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36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迴圈</a:t>
            </a:r>
            <a:endParaRPr kumimoji="1" lang="zh-TW" altLang="en-US" sz="36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9D31CCF-C437-EE49-A63E-F45518DB779C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9528E2F-6AE1-C24A-AC68-292163ECB656}"/>
              </a:ext>
            </a:extLst>
          </p:cNvPr>
          <p:cNvSpPr txBox="1"/>
          <p:nvPr/>
        </p:nvSpPr>
        <p:spPr>
          <a:xfrm>
            <a:off x="5618944" y="4019169"/>
            <a:ext cx="95410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05EFC78-DAB3-A24C-B8E9-A6A4DB1163EE}"/>
              </a:ext>
            </a:extLst>
          </p:cNvPr>
          <p:cNvSpPr txBox="1"/>
          <p:nvPr/>
        </p:nvSpPr>
        <p:spPr>
          <a:xfrm>
            <a:off x="11622612" y="6611743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</p:spTree>
    <p:extLst>
      <p:ext uri="{BB962C8B-B14F-4D97-AF65-F5344CB8AC3E}">
        <p14:creationId xmlns:p14="http://schemas.microsoft.com/office/powerpoint/2010/main" val="3124714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不規則四邊形 18">
            <a:extLst>
              <a:ext uri="{FF2B5EF4-FFF2-40B4-BE49-F238E27FC236}">
                <a16:creationId xmlns:a16="http://schemas.microsoft.com/office/drawing/2014/main" id="{5754ADEF-6AD5-8E40-BF13-15E874B6EDFC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9969CB3-4BA4-C34D-A7A1-113C68F952A9}"/>
              </a:ext>
            </a:extLst>
          </p:cNvPr>
          <p:cNvSpPr/>
          <p:nvPr/>
        </p:nvSpPr>
        <p:spPr>
          <a:xfrm>
            <a:off x="5162890" y="154021"/>
            <a:ext cx="18662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Example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圓角矩形 16">
            <a:extLst>
              <a:ext uri="{FF2B5EF4-FFF2-40B4-BE49-F238E27FC236}">
                <a16:creationId xmlns:a16="http://schemas.microsoft.com/office/drawing/2014/main" id="{77FF4FA3-F4A6-A941-B4C3-AF6260BCDD1A}"/>
              </a:ext>
            </a:extLst>
          </p:cNvPr>
          <p:cNvSpPr/>
          <p:nvPr/>
        </p:nvSpPr>
        <p:spPr>
          <a:xfrm>
            <a:off x="5975833" y="4203976"/>
            <a:ext cx="4480933" cy="20325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圓角矩形 14">
            <a:extLst>
              <a:ext uri="{FF2B5EF4-FFF2-40B4-BE49-F238E27FC236}">
                <a16:creationId xmlns:a16="http://schemas.microsoft.com/office/drawing/2014/main" id="{A6906897-764A-774B-83A2-2991180F538A}"/>
              </a:ext>
            </a:extLst>
          </p:cNvPr>
          <p:cNvSpPr/>
          <p:nvPr/>
        </p:nvSpPr>
        <p:spPr>
          <a:xfrm>
            <a:off x="5975835" y="1784162"/>
            <a:ext cx="4480933" cy="203251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338B440-96F2-844A-9E20-FF0D1A52BE80}"/>
              </a:ext>
            </a:extLst>
          </p:cNvPr>
          <p:cNvSpPr txBox="1"/>
          <p:nvPr/>
        </p:nvSpPr>
        <p:spPr>
          <a:xfrm>
            <a:off x="5416417" y="46612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087F9870-6766-764C-8458-63F82396CC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18"/>
          <a:stretch/>
        </p:blipFill>
        <p:spPr>
          <a:xfrm>
            <a:off x="1893731" y="4602333"/>
            <a:ext cx="3240360" cy="856416"/>
          </a:xfrm>
          <a:prstGeom prst="rect">
            <a:avLst/>
          </a:prstGeom>
        </p:spPr>
      </p:pic>
      <p:sp>
        <p:nvSpPr>
          <p:cNvPr id="14" name="圓角矩形 13">
            <a:extLst>
              <a:ext uri="{FF2B5EF4-FFF2-40B4-BE49-F238E27FC236}">
                <a16:creationId xmlns:a16="http://schemas.microsoft.com/office/drawing/2014/main" id="{5B3BA697-574C-F640-ABA8-034E69B2EFB8}"/>
              </a:ext>
            </a:extLst>
          </p:cNvPr>
          <p:cNvSpPr/>
          <p:nvPr/>
        </p:nvSpPr>
        <p:spPr>
          <a:xfrm>
            <a:off x="1859348" y="2206145"/>
            <a:ext cx="3309126" cy="1442065"/>
          </a:xfrm>
          <a:prstGeom prst="roundRect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for(int i = 0; i &lt; 10</a:t>
            </a:r>
            <a:r>
              <a:rPr lang="zh-TW" altLang="en-US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; i++){</a:t>
            </a:r>
          </a:p>
          <a:p>
            <a:r>
              <a:rPr lang="zh-TW" altLang="en-US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 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cout</a:t>
            </a:r>
            <a:r>
              <a:rPr lang="zh-TW" altLang="en-US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&lt;&lt;</a:t>
            </a:r>
            <a:r>
              <a:rPr lang="zh-TW" altLang="en-US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i &lt;&lt; "</a:t>
            </a:r>
            <a:r>
              <a:rPr lang="zh-TW" altLang="en-US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";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}</a:t>
            </a:r>
            <a:endParaRPr lang="en-US" altLang="zh-TW" sz="2000" b="1" dirty="0">
              <a:solidFill>
                <a:srgbClr val="0070C0"/>
              </a:solidFill>
              <a:latin typeface="Helvetica" pitchFamily="2" charset="0"/>
              <a:ea typeface="Adobe 繁黑體 Std B" panose="020B0700000000000000" pitchFamily="34" charset="-120"/>
              <a:cs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6C3E00-8C8A-BA46-9D31-65066D20ED9C}"/>
              </a:ext>
            </a:extLst>
          </p:cNvPr>
          <p:cNvSpPr/>
          <p:nvPr/>
        </p:nvSpPr>
        <p:spPr>
          <a:xfrm>
            <a:off x="6245913" y="4576272"/>
            <a:ext cx="3940772" cy="1287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0        </a:t>
            </a:r>
            <a:r>
              <a:rPr lang="en-US" altLang="zh-TW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1        </a:t>
            </a:r>
            <a:r>
              <a:rPr lang="en-US" altLang="zh-TW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2        </a:t>
            </a:r>
            <a:r>
              <a:rPr lang="en-US" altLang="zh-TW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3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4        </a:t>
            </a:r>
            <a:r>
              <a:rPr lang="en-US" altLang="zh-TW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5        </a:t>
            </a:r>
            <a:r>
              <a:rPr lang="en-US" altLang="zh-TW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6        </a:t>
            </a:r>
            <a:r>
              <a:rPr lang="en-US" altLang="zh-TW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7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8        </a:t>
            </a:r>
            <a:r>
              <a:rPr lang="en-US" altLang="zh-TW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9        </a:t>
            </a:r>
            <a:r>
              <a:rPr lang="en-US" altLang="zh-TW" b="1" strike="sngStrike" dirty="0" err="1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</a:t>
            </a:r>
            <a:r>
              <a:rPr lang="en-US" altLang="zh-TW" b="1" strike="sngStrike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10</a:t>
            </a:r>
            <a:endParaRPr lang="zh-TW" altLang="en-US" b="1" strike="sngStrike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A152160-74DC-AE4B-81D4-762DA1153C5C}"/>
              </a:ext>
            </a:extLst>
          </p:cNvPr>
          <p:cNvSpPr/>
          <p:nvPr/>
        </p:nvSpPr>
        <p:spPr>
          <a:xfrm>
            <a:off x="6301365" y="2158205"/>
            <a:ext cx="3829867" cy="1287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 從 0 開始</a:t>
            </a:r>
            <a:endParaRPr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如果 i &lt; 10就繼續執行下個迴圈</a:t>
            </a:r>
            <a:endParaRPr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每次執行完一次迴圈，i 就+1</a:t>
            </a:r>
          </a:p>
        </p:txBody>
      </p:sp>
    </p:spTree>
    <p:extLst>
      <p:ext uri="{BB962C8B-B14F-4D97-AF65-F5344CB8AC3E}">
        <p14:creationId xmlns:p14="http://schemas.microsoft.com/office/powerpoint/2010/main" val="2645227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不規則四邊形 16">
            <a:extLst>
              <a:ext uri="{FF2B5EF4-FFF2-40B4-BE49-F238E27FC236}">
                <a16:creationId xmlns:a16="http://schemas.microsoft.com/office/drawing/2014/main" id="{42EB3937-B3F8-0647-AD3A-E51C662911B5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5B4DF91-2533-A14A-9896-DFD997781CA1}"/>
              </a:ext>
            </a:extLst>
          </p:cNvPr>
          <p:cNvSpPr/>
          <p:nvPr/>
        </p:nvSpPr>
        <p:spPr>
          <a:xfrm>
            <a:off x="4977744" y="154021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另一個例子</a:t>
            </a:r>
          </a:p>
        </p:txBody>
      </p:sp>
      <p:sp>
        <p:nvSpPr>
          <p:cNvPr id="19" name="圓角矩形 18">
            <a:extLst>
              <a:ext uri="{FF2B5EF4-FFF2-40B4-BE49-F238E27FC236}">
                <a16:creationId xmlns:a16="http://schemas.microsoft.com/office/drawing/2014/main" id="{6CBBB435-963F-5844-8F97-6BA84528197A}"/>
              </a:ext>
            </a:extLst>
          </p:cNvPr>
          <p:cNvSpPr/>
          <p:nvPr/>
        </p:nvSpPr>
        <p:spPr>
          <a:xfrm>
            <a:off x="5421402" y="4317978"/>
            <a:ext cx="5035365" cy="20325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圓角矩形 19">
            <a:extLst>
              <a:ext uri="{FF2B5EF4-FFF2-40B4-BE49-F238E27FC236}">
                <a16:creationId xmlns:a16="http://schemas.microsoft.com/office/drawing/2014/main" id="{D5412C5C-F253-0B48-9058-A65693ED68C3}"/>
              </a:ext>
            </a:extLst>
          </p:cNvPr>
          <p:cNvSpPr/>
          <p:nvPr/>
        </p:nvSpPr>
        <p:spPr>
          <a:xfrm>
            <a:off x="5421403" y="1784162"/>
            <a:ext cx="5035365" cy="203251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338B440-96F2-844A-9E20-FF0D1A52BE80}"/>
              </a:ext>
            </a:extLst>
          </p:cNvPr>
          <p:cNvSpPr txBox="1"/>
          <p:nvPr/>
        </p:nvSpPr>
        <p:spPr>
          <a:xfrm>
            <a:off x="4839629" y="48396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044968EC-EFDD-E849-930B-3D1AEA92D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989" y="1785527"/>
            <a:ext cx="3524212" cy="2042536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2A8BC173-C583-4A40-9448-91AF2ADDA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583" y="4180856"/>
            <a:ext cx="1527024" cy="2328987"/>
          </a:xfrm>
          <a:prstGeom prst="rect">
            <a:avLst/>
          </a:prstGeom>
        </p:spPr>
      </p:pic>
      <p:sp>
        <p:nvSpPr>
          <p:cNvPr id="8" name="圓角矩形 7">
            <a:extLst>
              <a:ext uri="{FF2B5EF4-FFF2-40B4-BE49-F238E27FC236}">
                <a16:creationId xmlns:a16="http://schemas.microsoft.com/office/drawing/2014/main" id="{4E8BABDF-2EC2-9B42-809E-91584B106128}"/>
              </a:ext>
            </a:extLst>
          </p:cNvPr>
          <p:cNvSpPr/>
          <p:nvPr/>
        </p:nvSpPr>
        <p:spPr>
          <a:xfrm>
            <a:off x="884921" y="1590519"/>
            <a:ext cx="3854348" cy="2382836"/>
          </a:xfrm>
          <a:prstGeom prst="roundRect">
            <a:avLst/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6745242-4DAD-A64D-A724-40A16A28266C}"/>
              </a:ext>
            </a:extLst>
          </p:cNvPr>
          <p:cNvSpPr/>
          <p:nvPr/>
        </p:nvSpPr>
        <p:spPr>
          <a:xfrm>
            <a:off x="5553678" y="4767988"/>
            <a:ext cx="4770812" cy="1132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從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跑到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9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，總共執行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10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次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如要更改行數，直接修改 </a:t>
            </a:r>
            <a:r>
              <a:rPr lang="en-US" altLang="zh-TW" sz="2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&lt; </a:t>
            </a:r>
            <a:r>
              <a:rPr lang="en-US" altLang="zh-TW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10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A32287F-1426-C042-9671-1E8C477C05F0}"/>
              </a:ext>
            </a:extLst>
          </p:cNvPr>
          <p:cNvSpPr/>
          <p:nvPr/>
        </p:nvSpPr>
        <p:spPr>
          <a:xfrm>
            <a:off x="5562880" y="1957173"/>
            <a:ext cx="4752410" cy="1686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 從 0 開始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如果 i &lt; 10就繼續執行下個迴圈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每次執行完一次迴圈，i 就+1</a:t>
            </a:r>
          </a:p>
        </p:txBody>
      </p:sp>
    </p:spTree>
    <p:extLst>
      <p:ext uri="{BB962C8B-B14F-4D97-AF65-F5344CB8AC3E}">
        <p14:creationId xmlns:p14="http://schemas.microsoft.com/office/powerpoint/2010/main" val="1811671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不規則四邊形 15">
            <a:extLst>
              <a:ext uri="{FF2B5EF4-FFF2-40B4-BE49-F238E27FC236}">
                <a16:creationId xmlns:a16="http://schemas.microsoft.com/office/drawing/2014/main" id="{D11679B3-047C-C243-A0ED-044A9223083D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F12BF33-00B2-FC4F-AFF2-FE678B36D4FB}"/>
              </a:ext>
            </a:extLst>
          </p:cNvPr>
          <p:cNvSpPr/>
          <p:nvPr/>
        </p:nvSpPr>
        <p:spPr>
          <a:xfrm>
            <a:off x="4222729" y="154021"/>
            <a:ext cx="37465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Warm Up Practice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338B440-96F2-844A-9E20-FF0D1A52BE80}"/>
              </a:ext>
            </a:extLst>
          </p:cNvPr>
          <p:cNvSpPr txBox="1"/>
          <p:nvPr/>
        </p:nvSpPr>
        <p:spPr>
          <a:xfrm>
            <a:off x="4839629" y="48396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D615A5F1-74D4-7E49-9A59-8886040DE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544" y="4033182"/>
            <a:ext cx="8136904" cy="16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圓角矩形 13">
            <a:extLst>
              <a:ext uri="{FF2B5EF4-FFF2-40B4-BE49-F238E27FC236}">
                <a16:creationId xmlns:a16="http://schemas.microsoft.com/office/drawing/2014/main" id="{67199F3A-237C-3D43-87C8-6DFD7CD99465}"/>
              </a:ext>
            </a:extLst>
          </p:cNvPr>
          <p:cNvSpPr/>
          <p:nvPr/>
        </p:nvSpPr>
        <p:spPr>
          <a:xfrm>
            <a:off x="3839825" y="1804037"/>
            <a:ext cx="4512343" cy="1751492"/>
          </a:xfrm>
          <a:prstGeom prst="roundRect">
            <a:avLst/>
          </a:prstGeom>
          <a:noFill/>
          <a:ln w="38100">
            <a:solidFill>
              <a:srgbClr val="944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D33E9B7-40F5-8E4F-9AA5-547D7E883372}"/>
              </a:ext>
            </a:extLst>
          </p:cNvPr>
          <p:cNvSpPr/>
          <p:nvPr/>
        </p:nvSpPr>
        <p:spPr>
          <a:xfrm>
            <a:off x="5261824" y="1542427"/>
            <a:ext cx="1668347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Mission</a:t>
            </a:r>
            <a:endParaRPr lang="zh-TW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FB10B9D-6C70-BE47-A417-F1BE0EECCBE8}"/>
              </a:ext>
            </a:extLst>
          </p:cNvPr>
          <p:cNvSpPr/>
          <p:nvPr/>
        </p:nvSpPr>
        <p:spPr>
          <a:xfrm>
            <a:off x="4652151" y="2123788"/>
            <a:ext cx="2887690" cy="1132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Input：integer n</a:t>
            </a: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Output： n!</a:t>
            </a:r>
          </a:p>
        </p:txBody>
      </p:sp>
    </p:spTree>
    <p:extLst>
      <p:ext uri="{BB962C8B-B14F-4D97-AF65-F5344CB8AC3E}">
        <p14:creationId xmlns:p14="http://schemas.microsoft.com/office/powerpoint/2010/main" val="1740044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不規則四邊形 15">
            <a:extLst>
              <a:ext uri="{FF2B5EF4-FFF2-40B4-BE49-F238E27FC236}">
                <a16:creationId xmlns:a16="http://schemas.microsoft.com/office/drawing/2014/main" id="{FEEA61B6-F208-354C-B58C-BCFEDE8C361C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9916AC3-22D0-B749-8C92-079CEDEDECFB}"/>
              </a:ext>
            </a:extLst>
          </p:cNvPr>
          <p:cNvSpPr/>
          <p:nvPr/>
        </p:nvSpPr>
        <p:spPr>
          <a:xfrm>
            <a:off x="5043467" y="154021"/>
            <a:ext cx="2105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Practice</a:t>
            </a:r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338B440-96F2-844A-9E20-FF0D1A52BE80}"/>
              </a:ext>
            </a:extLst>
          </p:cNvPr>
          <p:cNvSpPr txBox="1"/>
          <p:nvPr/>
        </p:nvSpPr>
        <p:spPr>
          <a:xfrm>
            <a:off x="4839629" y="48396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3500EA66-5BD2-E14B-8DCB-A426013B9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822" y="3922424"/>
            <a:ext cx="8458150" cy="2229876"/>
          </a:xfrm>
          <a:prstGeom prst="rect">
            <a:avLst/>
          </a:prstGeom>
        </p:spPr>
      </p:pic>
      <p:sp>
        <p:nvSpPr>
          <p:cNvPr id="14" name="圓角矩形 13">
            <a:extLst>
              <a:ext uri="{FF2B5EF4-FFF2-40B4-BE49-F238E27FC236}">
                <a16:creationId xmlns:a16="http://schemas.microsoft.com/office/drawing/2014/main" id="{00F71F81-A6DC-9F4C-8628-E21AC5464644}"/>
              </a:ext>
            </a:extLst>
          </p:cNvPr>
          <p:cNvSpPr/>
          <p:nvPr/>
        </p:nvSpPr>
        <p:spPr>
          <a:xfrm>
            <a:off x="3488963" y="1804037"/>
            <a:ext cx="5201869" cy="1806732"/>
          </a:xfrm>
          <a:prstGeom prst="roundRect">
            <a:avLst/>
          </a:prstGeom>
          <a:noFill/>
          <a:ln w="38100">
            <a:solidFill>
              <a:srgbClr val="944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84F665C-4931-0C4E-A1AD-BA09385F326B}"/>
              </a:ext>
            </a:extLst>
          </p:cNvPr>
          <p:cNvSpPr/>
          <p:nvPr/>
        </p:nvSpPr>
        <p:spPr>
          <a:xfrm>
            <a:off x="5261824" y="1542427"/>
            <a:ext cx="1668347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Mission</a:t>
            </a:r>
            <a:endParaRPr lang="zh-TW" altLang="en-US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EEC6BE-0BF3-8944-8C7F-51AF6890D01B}"/>
              </a:ext>
            </a:extLst>
          </p:cNvPr>
          <p:cNvSpPr/>
          <p:nvPr/>
        </p:nvSpPr>
        <p:spPr>
          <a:xfrm>
            <a:off x="4099120" y="2008226"/>
            <a:ext cx="42406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Input：integer n</a:t>
            </a:r>
          </a:p>
          <a:p>
            <a:pPr>
              <a:lnSpc>
                <a:spcPct val="150000"/>
              </a:lnSpc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Output：The factors(因數) of n</a:t>
            </a:r>
          </a:p>
          <a:p>
            <a:pPr>
              <a:lnSpc>
                <a:spcPct val="150000"/>
              </a:lnSpc>
            </a:pPr>
            <a:r>
              <a:rPr lang="zh-TW" altLang="en-US" sz="2000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Hint： You may use %</a:t>
            </a:r>
          </a:p>
        </p:txBody>
      </p:sp>
    </p:spTree>
    <p:extLst>
      <p:ext uri="{BB962C8B-B14F-4D97-AF65-F5344CB8AC3E}">
        <p14:creationId xmlns:p14="http://schemas.microsoft.com/office/powerpoint/2010/main" val="2652271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不規則四邊形 3">
            <a:extLst>
              <a:ext uri="{FF2B5EF4-FFF2-40B4-BE49-F238E27FC236}">
                <a16:creationId xmlns:a16="http://schemas.microsoft.com/office/drawing/2014/main" id="{DBA6799D-3EED-614A-AF20-1A4E3B5D6B4F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D62834-E375-6E40-85BB-E283B9E2DB93}"/>
              </a:ext>
            </a:extLst>
          </p:cNvPr>
          <p:cNvSpPr/>
          <p:nvPr/>
        </p:nvSpPr>
        <p:spPr>
          <a:xfrm>
            <a:off x="5182928" y="15402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課程大綱</a:t>
            </a:r>
          </a:p>
        </p:txBody>
      </p:sp>
      <p:sp>
        <p:nvSpPr>
          <p:cNvPr id="6" name="六邊形 5">
            <a:extLst>
              <a:ext uri="{FF2B5EF4-FFF2-40B4-BE49-F238E27FC236}">
                <a16:creationId xmlns:a16="http://schemas.microsoft.com/office/drawing/2014/main" id="{4DDD578F-2263-0E40-8A1F-B0CCC1881A30}"/>
              </a:ext>
            </a:extLst>
          </p:cNvPr>
          <p:cNvSpPr/>
          <p:nvPr/>
        </p:nvSpPr>
        <p:spPr>
          <a:xfrm>
            <a:off x="673593" y="2009669"/>
            <a:ext cx="2027820" cy="1794412"/>
          </a:xfrm>
          <a:prstGeom prst="hexagon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solidFill>
                <a:schemeClr val="bg1"/>
              </a:solidFill>
            </a:endParaRPr>
          </a:p>
        </p:txBody>
      </p:sp>
      <p:sp>
        <p:nvSpPr>
          <p:cNvPr id="7" name="六邊形 6">
            <a:extLst>
              <a:ext uri="{FF2B5EF4-FFF2-40B4-BE49-F238E27FC236}">
                <a16:creationId xmlns:a16="http://schemas.microsoft.com/office/drawing/2014/main" id="{A6999094-D337-BC41-9F98-23DA8C05BB43}"/>
              </a:ext>
            </a:extLst>
          </p:cNvPr>
          <p:cNvSpPr/>
          <p:nvPr/>
        </p:nvSpPr>
        <p:spPr>
          <a:xfrm>
            <a:off x="3643621" y="2009669"/>
            <a:ext cx="2027820" cy="1794412"/>
          </a:xfrm>
          <a:prstGeom prst="hexagon">
            <a:avLst/>
          </a:prstGeom>
          <a:solidFill>
            <a:srgbClr val="505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solidFill>
                <a:schemeClr val="bg1"/>
              </a:solidFill>
            </a:endParaRPr>
          </a:p>
        </p:txBody>
      </p:sp>
      <p:sp>
        <p:nvSpPr>
          <p:cNvPr id="8" name="六邊形 7">
            <a:extLst>
              <a:ext uri="{FF2B5EF4-FFF2-40B4-BE49-F238E27FC236}">
                <a16:creationId xmlns:a16="http://schemas.microsoft.com/office/drawing/2014/main" id="{5A23B579-F4BE-1647-8E10-208F7B8DC368}"/>
              </a:ext>
            </a:extLst>
          </p:cNvPr>
          <p:cNvSpPr/>
          <p:nvPr/>
        </p:nvSpPr>
        <p:spPr>
          <a:xfrm>
            <a:off x="6613649" y="2009669"/>
            <a:ext cx="2027820" cy="1794412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solidFill>
                <a:srgbClr val="5C6B7F"/>
              </a:solidFill>
            </a:endParaRPr>
          </a:p>
        </p:txBody>
      </p:sp>
      <p:sp>
        <p:nvSpPr>
          <p:cNvPr id="9" name="六邊形 8">
            <a:extLst>
              <a:ext uri="{FF2B5EF4-FFF2-40B4-BE49-F238E27FC236}">
                <a16:creationId xmlns:a16="http://schemas.microsoft.com/office/drawing/2014/main" id="{9940FB1A-514F-D644-9C4D-947BD7F67552}"/>
              </a:ext>
            </a:extLst>
          </p:cNvPr>
          <p:cNvSpPr/>
          <p:nvPr/>
        </p:nvSpPr>
        <p:spPr>
          <a:xfrm>
            <a:off x="2172042" y="4191723"/>
            <a:ext cx="2027820" cy="1794412"/>
          </a:xfrm>
          <a:prstGeom prst="hexag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solidFill>
                <a:srgbClr val="5C6B7F"/>
              </a:solidFill>
            </a:endParaRPr>
          </a:p>
        </p:txBody>
      </p:sp>
      <p:sp>
        <p:nvSpPr>
          <p:cNvPr id="10" name="六邊形 9">
            <a:extLst>
              <a:ext uri="{FF2B5EF4-FFF2-40B4-BE49-F238E27FC236}">
                <a16:creationId xmlns:a16="http://schemas.microsoft.com/office/drawing/2014/main" id="{BD1C562A-AAC0-264D-9FFF-DA2E862BF2C5}"/>
              </a:ext>
            </a:extLst>
          </p:cNvPr>
          <p:cNvSpPr/>
          <p:nvPr/>
        </p:nvSpPr>
        <p:spPr>
          <a:xfrm>
            <a:off x="5142070" y="4186855"/>
            <a:ext cx="2027820" cy="1794412"/>
          </a:xfrm>
          <a:prstGeom prst="hexagon">
            <a:avLst/>
          </a:prstGeom>
          <a:solidFill>
            <a:srgbClr val="6C7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solidFill>
                <a:srgbClr val="5C6B7F"/>
              </a:solidFill>
            </a:endParaRPr>
          </a:p>
        </p:txBody>
      </p:sp>
      <p:sp>
        <p:nvSpPr>
          <p:cNvPr id="16" name="六邊形 15">
            <a:extLst>
              <a:ext uri="{FF2B5EF4-FFF2-40B4-BE49-F238E27FC236}">
                <a16:creationId xmlns:a16="http://schemas.microsoft.com/office/drawing/2014/main" id="{2052D36E-B81B-B345-AC79-7B0E271DBC44}"/>
              </a:ext>
            </a:extLst>
          </p:cNvPr>
          <p:cNvSpPr/>
          <p:nvPr/>
        </p:nvSpPr>
        <p:spPr>
          <a:xfrm>
            <a:off x="9583678" y="2009669"/>
            <a:ext cx="2027820" cy="1794412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solidFill>
                <a:srgbClr val="5C6B7F"/>
              </a:solidFill>
            </a:endParaRPr>
          </a:p>
        </p:txBody>
      </p:sp>
      <p:sp>
        <p:nvSpPr>
          <p:cNvPr id="17" name="六邊形 16">
            <a:extLst>
              <a:ext uri="{FF2B5EF4-FFF2-40B4-BE49-F238E27FC236}">
                <a16:creationId xmlns:a16="http://schemas.microsoft.com/office/drawing/2014/main" id="{4E7C47E1-83ED-3B46-86AA-7CED0986E974}"/>
              </a:ext>
            </a:extLst>
          </p:cNvPr>
          <p:cNvSpPr/>
          <p:nvPr/>
        </p:nvSpPr>
        <p:spPr>
          <a:xfrm>
            <a:off x="8098664" y="4186855"/>
            <a:ext cx="2027820" cy="1794412"/>
          </a:xfrm>
          <a:prstGeom prst="hexagon">
            <a:avLst/>
          </a:prstGeom>
          <a:solidFill>
            <a:srgbClr val="8CA2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solidFill>
                <a:srgbClr val="5C6B7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A8A2FF0-F031-4046-B997-B2E6E8B04619}"/>
              </a:ext>
            </a:extLst>
          </p:cNvPr>
          <p:cNvSpPr/>
          <p:nvPr/>
        </p:nvSpPr>
        <p:spPr>
          <a:xfrm>
            <a:off x="893405" y="2491376"/>
            <a:ext cx="1588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3E4F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複合指定運算子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1E95C2-E644-884F-872A-8EDD4461EA11}"/>
              </a:ext>
            </a:extLst>
          </p:cNvPr>
          <p:cNvSpPr/>
          <p:nvPr/>
        </p:nvSpPr>
        <p:spPr>
          <a:xfrm>
            <a:off x="2565194" y="4853228"/>
            <a:ext cx="1231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4B5E7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for迴圈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DB7497B-E937-9D4E-B145-A0F021F10C1C}"/>
              </a:ext>
            </a:extLst>
          </p:cNvPr>
          <p:cNvSpPr/>
          <p:nvPr/>
        </p:nvSpPr>
        <p:spPr>
          <a:xfrm>
            <a:off x="3738355" y="2676041"/>
            <a:ext cx="1846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巢狀for迴圈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901715B-7EAE-444A-8971-9F29AD11485C}"/>
              </a:ext>
            </a:extLst>
          </p:cNvPr>
          <p:cNvSpPr/>
          <p:nvPr/>
        </p:nvSpPr>
        <p:spPr>
          <a:xfrm>
            <a:off x="5317893" y="4668561"/>
            <a:ext cx="16761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798DA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控制迴圈的運作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A336094-BE56-274E-A2E5-01C72876131C}"/>
              </a:ext>
            </a:extLst>
          </p:cNvPr>
          <p:cNvSpPr/>
          <p:nvPr/>
        </p:nvSpPr>
        <p:spPr>
          <a:xfrm>
            <a:off x="6610373" y="2336776"/>
            <a:ext cx="20278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8CA2B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Ranged based for loop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BCEA748-3531-6542-AFA0-2616794E2683}"/>
              </a:ext>
            </a:extLst>
          </p:cNvPr>
          <p:cNvSpPr/>
          <p:nvPr/>
        </p:nvSpPr>
        <p:spPr>
          <a:xfrm>
            <a:off x="8318927" y="4853226"/>
            <a:ext cx="1587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97B0C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while迴圈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E2C8D8F-31B9-6947-892D-0BDD57339E33}"/>
              </a:ext>
            </a:extLst>
          </p:cNvPr>
          <p:cNvSpPr/>
          <p:nvPr/>
        </p:nvSpPr>
        <p:spPr>
          <a:xfrm>
            <a:off x="9630223" y="2491376"/>
            <a:ext cx="19347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B5C3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for與while的比較</a:t>
            </a:r>
          </a:p>
        </p:txBody>
      </p:sp>
    </p:spTree>
    <p:extLst>
      <p:ext uri="{BB962C8B-B14F-4D97-AF65-F5344CB8AC3E}">
        <p14:creationId xmlns:p14="http://schemas.microsoft.com/office/powerpoint/2010/main" val="1450699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不規則四邊形 11">
            <a:extLst>
              <a:ext uri="{FF2B5EF4-FFF2-40B4-BE49-F238E27FC236}">
                <a16:creationId xmlns:a16="http://schemas.microsoft.com/office/drawing/2014/main" id="{0A4ED6DD-178A-0B40-8CB6-9F607D5FEA15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C8617FE-9CDF-604B-B65C-6F50DBF870D5}"/>
              </a:ext>
            </a:extLst>
          </p:cNvPr>
          <p:cNvSpPr/>
          <p:nvPr/>
        </p:nvSpPr>
        <p:spPr>
          <a:xfrm>
            <a:off x="5182928" y="15402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巢狀迴圈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338B440-96F2-844A-9E20-FF0D1A52BE80}"/>
              </a:ext>
            </a:extLst>
          </p:cNvPr>
          <p:cNvSpPr txBox="1"/>
          <p:nvPr/>
        </p:nvSpPr>
        <p:spPr>
          <a:xfrm>
            <a:off x="4839629" y="48396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b="1" dirty="0">
              <a:latin typeface="Helvetica" pitchFamily="2" charset="0"/>
            </a:endParaRP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89176490-3D57-6349-9468-8C9CADD5B7BA}"/>
              </a:ext>
            </a:extLst>
          </p:cNvPr>
          <p:cNvSpPr/>
          <p:nvPr/>
        </p:nvSpPr>
        <p:spPr>
          <a:xfrm>
            <a:off x="1530695" y="2819482"/>
            <a:ext cx="5256584" cy="2664296"/>
          </a:xfrm>
          <a:prstGeom prst="roundRect">
            <a:avLst/>
          </a:prstGeom>
          <a:ln w="571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for(int </a:t>
            </a:r>
            <a:r>
              <a:rPr lang="en-US" altLang="zh-TW" sz="2400" b="1" dirty="0">
                <a:solidFill>
                  <a:srgbClr val="FF000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i</a:t>
            </a:r>
            <a:r>
              <a:rPr lang="en-US" altLang="zh-TW" sz="24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= 1; </a:t>
            </a:r>
            <a:r>
              <a:rPr lang="en-US" altLang="zh-TW" sz="2400" b="1" dirty="0">
                <a:solidFill>
                  <a:srgbClr val="FF000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i</a:t>
            </a:r>
            <a:r>
              <a:rPr lang="en-US" altLang="zh-TW" sz="24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&lt;= 10; </a:t>
            </a:r>
            <a:r>
              <a:rPr lang="en-US" altLang="zh-TW" sz="2400" b="1" dirty="0">
                <a:solidFill>
                  <a:srgbClr val="FF000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i</a:t>
            </a:r>
            <a:r>
              <a:rPr lang="en-US" altLang="zh-TW" sz="24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++){</a:t>
            </a:r>
          </a:p>
          <a:p>
            <a:r>
              <a:rPr lang="en-US" altLang="zh-TW" sz="24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  for(int </a:t>
            </a:r>
            <a:r>
              <a:rPr lang="en-US" altLang="zh-TW" sz="2400" b="1" dirty="0">
                <a:solidFill>
                  <a:srgbClr val="56A828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j </a:t>
            </a:r>
            <a:r>
              <a:rPr lang="en-US" altLang="zh-TW" sz="24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= 1; </a:t>
            </a:r>
            <a:r>
              <a:rPr lang="en-US" altLang="zh-TW" sz="2400" b="1" dirty="0">
                <a:solidFill>
                  <a:srgbClr val="56A828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j</a:t>
            </a:r>
            <a:r>
              <a:rPr lang="en-US" altLang="zh-TW" sz="24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&lt;= </a:t>
            </a:r>
            <a:r>
              <a:rPr lang="en-US" altLang="zh-TW" sz="2400" b="1" dirty="0">
                <a:solidFill>
                  <a:srgbClr val="FF000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i</a:t>
            </a:r>
            <a:r>
              <a:rPr lang="en-US" altLang="zh-TW" sz="24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; </a:t>
            </a:r>
            <a:r>
              <a:rPr lang="en-US" altLang="zh-TW" sz="2400" b="1" dirty="0">
                <a:solidFill>
                  <a:srgbClr val="56A828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j</a:t>
            </a:r>
            <a:r>
              <a:rPr lang="en-US" altLang="zh-TW" sz="24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++){</a:t>
            </a:r>
          </a:p>
          <a:p>
            <a:r>
              <a:rPr lang="en-US" altLang="zh-TW" sz="24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         cout&lt;&lt;"●";</a:t>
            </a:r>
          </a:p>
          <a:p>
            <a:r>
              <a:rPr lang="en-US" altLang="zh-TW" sz="24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  }</a:t>
            </a:r>
          </a:p>
          <a:p>
            <a:r>
              <a:rPr lang="en-US" altLang="zh-TW" sz="24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  cout&lt;&lt;endl;</a:t>
            </a:r>
          </a:p>
          <a:p>
            <a:r>
              <a:rPr lang="en-US" altLang="zh-TW" sz="24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9B6D96E8-3509-6247-8101-3D1380A94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5505" y="2675466"/>
            <a:ext cx="2825800" cy="2952328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E40FA458-5913-2042-9EA8-76C899F3985A}"/>
              </a:ext>
            </a:extLst>
          </p:cNvPr>
          <p:cNvSpPr/>
          <p:nvPr/>
        </p:nvSpPr>
        <p:spPr>
          <a:xfrm>
            <a:off x="4237460" y="949678"/>
            <a:ext cx="37170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在迴圈中加入另一個迴圈</a:t>
            </a:r>
          </a:p>
        </p:txBody>
      </p:sp>
    </p:spTree>
    <p:extLst>
      <p:ext uri="{BB962C8B-B14F-4D97-AF65-F5344CB8AC3E}">
        <p14:creationId xmlns:p14="http://schemas.microsoft.com/office/powerpoint/2010/main" val="1265424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不規則四邊形 3">
            <a:extLst>
              <a:ext uri="{FF2B5EF4-FFF2-40B4-BE49-F238E27FC236}">
                <a16:creationId xmlns:a16="http://schemas.microsoft.com/office/drawing/2014/main" id="{DBA6799D-3EED-614A-AF20-1A4E3B5D6B4F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D62834-E375-6E40-85BB-E283B9E2DB93}"/>
              </a:ext>
            </a:extLst>
          </p:cNvPr>
          <p:cNvSpPr/>
          <p:nvPr/>
        </p:nvSpPr>
        <p:spPr>
          <a:xfrm>
            <a:off x="5182928" y="15402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課程大綱</a:t>
            </a:r>
          </a:p>
        </p:txBody>
      </p:sp>
      <p:sp>
        <p:nvSpPr>
          <p:cNvPr id="6" name="六邊形 5">
            <a:extLst>
              <a:ext uri="{FF2B5EF4-FFF2-40B4-BE49-F238E27FC236}">
                <a16:creationId xmlns:a16="http://schemas.microsoft.com/office/drawing/2014/main" id="{4DDD578F-2263-0E40-8A1F-B0CCC1881A30}"/>
              </a:ext>
            </a:extLst>
          </p:cNvPr>
          <p:cNvSpPr/>
          <p:nvPr/>
        </p:nvSpPr>
        <p:spPr>
          <a:xfrm>
            <a:off x="673593" y="2009669"/>
            <a:ext cx="2027820" cy="1794412"/>
          </a:xfrm>
          <a:prstGeom prst="hexagon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solidFill>
                <a:schemeClr val="bg1"/>
              </a:solidFill>
            </a:endParaRPr>
          </a:p>
        </p:txBody>
      </p:sp>
      <p:sp>
        <p:nvSpPr>
          <p:cNvPr id="7" name="六邊形 6">
            <a:extLst>
              <a:ext uri="{FF2B5EF4-FFF2-40B4-BE49-F238E27FC236}">
                <a16:creationId xmlns:a16="http://schemas.microsoft.com/office/drawing/2014/main" id="{A6999094-D337-BC41-9F98-23DA8C05BB43}"/>
              </a:ext>
            </a:extLst>
          </p:cNvPr>
          <p:cNvSpPr/>
          <p:nvPr/>
        </p:nvSpPr>
        <p:spPr>
          <a:xfrm>
            <a:off x="3643621" y="2009669"/>
            <a:ext cx="2027820" cy="1794412"/>
          </a:xfrm>
          <a:prstGeom prst="hexagon">
            <a:avLst/>
          </a:prstGeom>
          <a:solidFill>
            <a:srgbClr val="505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solidFill>
                <a:schemeClr val="bg1"/>
              </a:solidFill>
            </a:endParaRPr>
          </a:p>
        </p:txBody>
      </p:sp>
      <p:sp>
        <p:nvSpPr>
          <p:cNvPr id="8" name="六邊形 7">
            <a:extLst>
              <a:ext uri="{FF2B5EF4-FFF2-40B4-BE49-F238E27FC236}">
                <a16:creationId xmlns:a16="http://schemas.microsoft.com/office/drawing/2014/main" id="{5A23B579-F4BE-1647-8E10-208F7B8DC368}"/>
              </a:ext>
            </a:extLst>
          </p:cNvPr>
          <p:cNvSpPr/>
          <p:nvPr/>
        </p:nvSpPr>
        <p:spPr>
          <a:xfrm>
            <a:off x="6613649" y="2009669"/>
            <a:ext cx="2027820" cy="1794412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solidFill>
                <a:srgbClr val="5C6B7F"/>
              </a:solidFill>
            </a:endParaRPr>
          </a:p>
        </p:txBody>
      </p:sp>
      <p:sp>
        <p:nvSpPr>
          <p:cNvPr id="9" name="六邊形 8">
            <a:extLst>
              <a:ext uri="{FF2B5EF4-FFF2-40B4-BE49-F238E27FC236}">
                <a16:creationId xmlns:a16="http://schemas.microsoft.com/office/drawing/2014/main" id="{9940FB1A-514F-D644-9C4D-947BD7F67552}"/>
              </a:ext>
            </a:extLst>
          </p:cNvPr>
          <p:cNvSpPr/>
          <p:nvPr/>
        </p:nvSpPr>
        <p:spPr>
          <a:xfrm>
            <a:off x="2172042" y="4191723"/>
            <a:ext cx="2027820" cy="1794412"/>
          </a:xfrm>
          <a:prstGeom prst="hexag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solidFill>
                <a:srgbClr val="5C6B7F"/>
              </a:solidFill>
            </a:endParaRPr>
          </a:p>
        </p:txBody>
      </p:sp>
      <p:sp>
        <p:nvSpPr>
          <p:cNvPr id="10" name="六邊形 9">
            <a:extLst>
              <a:ext uri="{FF2B5EF4-FFF2-40B4-BE49-F238E27FC236}">
                <a16:creationId xmlns:a16="http://schemas.microsoft.com/office/drawing/2014/main" id="{BD1C562A-AAC0-264D-9FFF-DA2E862BF2C5}"/>
              </a:ext>
            </a:extLst>
          </p:cNvPr>
          <p:cNvSpPr/>
          <p:nvPr/>
        </p:nvSpPr>
        <p:spPr>
          <a:xfrm>
            <a:off x="5142070" y="4186855"/>
            <a:ext cx="2027820" cy="1794412"/>
          </a:xfrm>
          <a:prstGeom prst="hexagon">
            <a:avLst/>
          </a:prstGeom>
          <a:solidFill>
            <a:srgbClr val="6C7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solidFill>
                <a:srgbClr val="5C6B7F"/>
              </a:solidFill>
            </a:endParaRPr>
          </a:p>
        </p:txBody>
      </p:sp>
      <p:sp>
        <p:nvSpPr>
          <p:cNvPr id="16" name="六邊形 15">
            <a:extLst>
              <a:ext uri="{FF2B5EF4-FFF2-40B4-BE49-F238E27FC236}">
                <a16:creationId xmlns:a16="http://schemas.microsoft.com/office/drawing/2014/main" id="{2052D36E-B81B-B345-AC79-7B0E271DBC44}"/>
              </a:ext>
            </a:extLst>
          </p:cNvPr>
          <p:cNvSpPr/>
          <p:nvPr/>
        </p:nvSpPr>
        <p:spPr>
          <a:xfrm>
            <a:off x="9583678" y="2009669"/>
            <a:ext cx="2027820" cy="1794412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solidFill>
                <a:srgbClr val="5C6B7F"/>
              </a:solidFill>
            </a:endParaRPr>
          </a:p>
        </p:txBody>
      </p:sp>
      <p:sp>
        <p:nvSpPr>
          <p:cNvPr id="17" name="六邊形 16">
            <a:extLst>
              <a:ext uri="{FF2B5EF4-FFF2-40B4-BE49-F238E27FC236}">
                <a16:creationId xmlns:a16="http://schemas.microsoft.com/office/drawing/2014/main" id="{4E7C47E1-83ED-3B46-86AA-7CED0986E974}"/>
              </a:ext>
            </a:extLst>
          </p:cNvPr>
          <p:cNvSpPr/>
          <p:nvPr/>
        </p:nvSpPr>
        <p:spPr>
          <a:xfrm>
            <a:off x="8098664" y="4186855"/>
            <a:ext cx="2027820" cy="1794412"/>
          </a:xfrm>
          <a:prstGeom prst="hexagon">
            <a:avLst/>
          </a:prstGeom>
          <a:solidFill>
            <a:srgbClr val="8CA2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solidFill>
                <a:srgbClr val="5C6B7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A8A2FF0-F031-4046-B997-B2E6E8B04619}"/>
              </a:ext>
            </a:extLst>
          </p:cNvPr>
          <p:cNvSpPr/>
          <p:nvPr/>
        </p:nvSpPr>
        <p:spPr>
          <a:xfrm>
            <a:off x="893405" y="2491376"/>
            <a:ext cx="1588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3E4F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複合指定運算子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1E95C2-E644-884F-872A-8EDD4461EA11}"/>
              </a:ext>
            </a:extLst>
          </p:cNvPr>
          <p:cNvSpPr/>
          <p:nvPr/>
        </p:nvSpPr>
        <p:spPr>
          <a:xfrm>
            <a:off x="2565194" y="4853228"/>
            <a:ext cx="1231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4B5E7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for迴圈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DB7497B-E937-9D4E-B145-A0F021F10C1C}"/>
              </a:ext>
            </a:extLst>
          </p:cNvPr>
          <p:cNvSpPr/>
          <p:nvPr/>
        </p:nvSpPr>
        <p:spPr>
          <a:xfrm>
            <a:off x="3738355" y="2676041"/>
            <a:ext cx="1846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54698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巢狀for迴圈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901715B-7EAE-444A-8971-9F29AD11485C}"/>
              </a:ext>
            </a:extLst>
          </p:cNvPr>
          <p:cNvSpPr/>
          <p:nvPr/>
        </p:nvSpPr>
        <p:spPr>
          <a:xfrm>
            <a:off x="5317893" y="4668561"/>
            <a:ext cx="16761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控制迴圈的運作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A336094-BE56-274E-A2E5-01C72876131C}"/>
              </a:ext>
            </a:extLst>
          </p:cNvPr>
          <p:cNvSpPr/>
          <p:nvPr/>
        </p:nvSpPr>
        <p:spPr>
          <a:xfrm>
            <a:off x="6610373" y="2336776"/>
            <a:ext cx="20278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8CA2B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Ranged based for loop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BCEA748-3531-6542-AFA0-2616794E2683}"/>
              </a:ext>
            </a:extLst>
          </p:cNvPr>
          <p:cNvSpPr/>
          <p:nvPr/>
        </p:nvSpPr>
        <p:spPr>
          <a:xfrm>
            <a:off x="8318927" y="4853226"/>
            <a:ext cx="1587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97B0C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while迴圈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E2C8D8F-31B9-6947-892D-0BDD57339E33}"/>
              </a:ext>
            </a:extLst>
          </p:cNvPr>
          <p:cNvSpPr/>
          <p:nvPr/>
        </p:nvSpPr>
        <p:spPr>
          <a:xfrm>
            <a:off x="9630223" y="2491376"/>
            <a:ext cx="19347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B5C3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for與while的比較</a:t>
            </a:r>
          </a:p>
        </p:txBody>
      </p:sp>
    </p:spTree>
    <p:extLst>
      <p:ext uri="{BB962C8B-B14F-4D97-AF65-F5344CB8AC3E}">
        <p14:creationId xmlns:p14="http://schemas.microsoft.com/office/powerpoint/2010/main" val="2129454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不規則四邊形 11">
            <a:extLst>
              <a:ext uri="{FF2B5EF4-FFF2-40B4-BE49-F238E27FC236}">
                <a16:creationId xmlns:a16="http://schemas.microsoft.com/office/drawing/2014/main" id="{0714B5B5-0F31-864D-823C-9485A91264C1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A943027-7A2E-FB4D-B8FB-CAE5056E1F40}"/>
              </a:ext>
            </a:extLst>
          </p:cNvPr>
          <p:cNvSpPr/>
          <p:nvPr/>
        </p:nvSpPr>
        <p:spPr>
          <a:xfrm>
            <a:off x="4211509" y="154021"/>
            <a:ext cx="37689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迴圈的控制：</a:t>
            </a:r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break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338B440-96F2-844A-9E20-FF0D1A52BE80}"/>
              </a:ext>
            </a:extLst>
          </p:cNvPr>
          <p:cNvSpPr txBox="1"/>
          <p:nvPr/>
        </p:nvSpPr>
        <p:spPr>
          <a:xfrm>
            <a:off x="4839629" y="48396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b="1" dirty="0">
              <a:latin typeface="Helvetica" pitchFamily="2" charset="0"/>
            </a:endParaRP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9A7FA72F-964C-3D4A-9698-61F7FDDA84AE}"/>
              </a:ext>
            </a:extLst>
          </p:cNvPr>
          <p:cNvSpPr/>
          <p:nvPr/>
        </p:nvSpPr>
        <p:spPr>
          <a:xfrm>
            <a:off x="1280566" y="2870618"/>
            <a:ext cx="5616624" cy="2049091"/>
          </a:xfrm>
          <a:prstGeom prst="roundRect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for(int i = 0; i &lt; 10; i++){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</a:t>
            </a:r>
            <a:r>
              <a:rPr lang="zh-TW" altLang="en-US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cout &lt;&lt; "</a:t>
            </a:r>
            <a:r>
              <a:rPr lang="zh-TW" altLang="en-US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現在是數字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: " &lt;&lt; i &lt;&lt; endl;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</a:t>
            </a:r>
            <a:r>
              <a:rPr lang="zh-TW" altLang="en-US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if(i &gt;= 5)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 </a:t>
            </a:r>
            <a:r>
              <a:rPr lang="zh-TW" altLang="en-US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</a:t>
            </a:r>
            <a:r>
              <a:rPr lang="en-US" altLang="zh-TW" sz="2000" b="1" dirty="0">
                <a:solidFill>
                  <a:srgbClr val="FF000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break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;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</a:t>
            </a:r>
            <a:r>
              <a:rPr lang="zh-TW" altLang="en-US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cout &lt;&lt; “</a:t>
            </a:r>
            <a:r>
              <a:rPr lang="zh-TW" altLang="en-US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這個數字比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5</a:t>
            </a:r>
            <a:r>
              <a:rPr lang="zh-TW" altLang="en-US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小 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"</a:t>
            </a:r>
            <a:r>
              <a:rPr lang="zh-TW" altLang="en-US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&lt;&lt; endl;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</a:t>
            </a:r>
            <a:r>
              <a:rPr lang="zh-TW" altLang="en-US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}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C69A1A17-C0AE-804D-994C-A7300BBB1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242" y="2147116"/>
            <a:ext cx="2456716" cy="349609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5A94AB2-9FD3-3E4C-B872-C7A329A03997}"/>
              </a:ext>
            </a:extLst>
          </p:cNvPr>
          <p:cNvSpPr/>
          <p:nvPr/>
        </p:nvSpPr>
        <p:spPr>
          <a:xfrm>
            <a:off x="3450883" y="1145214"/>
            <a:ext cx="52902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立刻結束</a:t>
            </a:r>
            <a:r>
              <a:rPr lang="en-US" altLang="zh-TW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</a:t>
            </a:r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跳出最接近的迴圈</a:t>
            </a:r>
            <a:endParaRPr lang="en-US" altLang="zh-TW" sz="3200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8793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不規則四邊形 11">
            <a:extLst>
              <a:ext uri="{FF2B5EF4-FFF2-40B4-BE49-F238E27FC236}">
                <a16:creationId xmlns:a16="http://schemas.microsoft.com/office/drawing/2014/main" id="{C8EA948B-F1AC-974E-8321-6F3F6DFD838B}"/>
              </a:ext>
            </a:extLst>
          </p:cNvPr>
          <p:cNvSpPr/>
          <p:nvPr/>
        </p:nvSpPr>
        <p:spPr>
          <a:xfrm>
            <a:off x="2852523" y="-198436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7346FBF-39C5-2C4B-98C8-04D91081F768}"/>
              </a:ext>
            </a:extLst>
          </p:cNvPr>
          <p:cNvSpPr/>
          <p:nvPr/>
        </p:nvSpPr>
        <p:spPr>
          <a:xfrm>
            <a:off x="3898121" y="163960"/>
            <a:ext cx="43957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迴圈的控制：</a:t>
            </a:r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continue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338B440-96F2-844A-9E20-FF0D1A52BE80}"/>
              </a:ext>
            </a:extLst>
          </p:cNvPr>
          <p:cNvSpPr txBox="1"/>
          <p:nvPr/>
        </p:nvSpPr>
        <p:spPr>
          <a:xfrm>
            <a:off x="4839629" y="48396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b="1" dirty="0">
              <a:latin typeface="Helvetica" pitchFamily="2" charset="0"/>
            </a:endParaRP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F1323CC4-71D2-A94D-81BE-B92973FA4F87}"/>
              </a:ext>
            </a:extLst>
          </p:cNvPr>
          <p:cNvSpPr/>
          <p:nvPr/>
        </p:nvSpPr>
        <p:spPr>
          <a:xfrm>
            <a:off x="1296501" y="2948005"/>
            <a:ext cx="5616624" cy="2049091"/>
          </a:xfrm>
          <a:prstGeom prst="roundRect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for(int i = 0; i &lt; 10; i++){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</a:t>
            </a:r>
            <a:r>
              <a:rPr lang="zh-TW" altLang="en-US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cout &lt;&lt; "</a:t>
            </a:r>
            <a:r>
              <a:rPr lang="zh-TW" altLang="en-US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現在是數字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: " &lt;&lt; i &lt;&lt; endl;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</a:t>
            </a:r>
            <a:r>
              <a:rPr lang="zh-TW" altLang="en-US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if(i &gt;= 5)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 </a:t>
            </a:r>
            <a:r>
              <a:rPr lang="zh-TW" altLang="en-US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</a:t>
            </a:r>
            <a:r>
              <a:rPr lang="en-US" altLang="zh-TW" sz="2000" b="1" dirty="0">
                <a:solidFill>
                  <a:srgbClr val="FF000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continue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;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</a:t>
            </a:r>
            <a:r>
              <a:rPr lang="zh-TW" altLang="en-US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cout &lt;&lt; “</a:t>
            </a:r>
            <a:r>
              <a:rPr lang="zh-TW" altLang="en-US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這個數字比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5</a:t>
            </a:r>
            <a:r>
              <a:rPr lang="zh-TW" altLang="en-US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小 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"</a:t>
            </a:r>
            <a:r>
              <a:rPr lang="zh-TW" altLang="en-US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&lt;&lt; endl;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</a:t>
            </a:r>
            <a:r>
              <a:rPr lang="zh-TW" altLang="en-US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}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5BA72492-9056-EC49-979A-AB7267063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978" y="1904320"/>
            <a:ext cx="2358300" cy="408491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85EA781-F046-C34C-93CA-673904D586E7}"/>
              </a:ext>
            </a:extLst>
          </p:cNvPr>
          <p:cNvSpPr/>
          <p:nvPr/>
        </p:nvSpPr>
        <p:spPr>
          <a:xfrm>
            <a:off x="3849228" y="909146"/>
            <a:ext cx="4493538" cy="13058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忽略迴圈內接下來的程式碼</a:t>
            </a:r>
            <a:endParaRPr lang="en-US" altLang="zh-TW" sz="2800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立刻執行下一輪</a:t>
            </a:r>
          </a:p>
        </p:txBody>
      </p:sp>
    </p:spTree>
    <p:extLst>
      <p:ext uri="{BB962C8B-B14F-4D97-AF65-F5344CB8AC3E}">
        <p14:creationId xmlns:p14="http://schemas.microsoft.com/office/powerpoint/2010/main" val="4229141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不規則四邊形 11">
            <a:extLst>
              <a:ext uri="{FF2B5EF4-FFF2-40B4-BE49-F238E27FC236}">
                <a16:creationId xmlns:a16="http://schemas.microsoft.com/office/drawing/2014/main" id="{BC41E50D-D1FE-D940-B9B1-DEDA606AD258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FCD74E4-3B3F-7740-998C-1D3090E0B67A}"/>
              </a:ext>
            </a:extLst>
          </p:cNvPr>
          <p:cNvSpPr/>
          <p:nvPr/>
        </p:nvSpPr>
        <p:spPr>
          <a:xfrm>
            <a:off x="4244370" y="154021"/>
            <a:ext cx="37032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迴圈的控制： </a:t>
            </a:r>
            <a:r>
              <a:rPr lang="en-US" altLang="zh-TW" sz="32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goto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338B440-96F2-844A-9E20-FF0D1A52BE80}"/>
              </a:ext>
            </a:extLst>
          </p:cNvPr>
          <p:cNvSpPr txBox="1"/>
          <p:nvPr/>
        </p:nvSpPr>
        <p:spPr>
          <a:xfrm>
            <a:off x="5229922" y="48396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b="1" dirty="0">
              <a:latin typeface="Helvetica" pitchFamily="2" charset="0"/>
            </a:endParaRP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26CE19E5-18BE-ED4C-B95D-8F16C7084078}"/>
              </a:ext>
            </a:extLst>
          </p:cNvPr>
          <p:cNvSpPr/>
          <p:nvPr/>
        </p:nvSpPr>
        <p:spPr>
          <a:xfrm>
            <a:off x="1662300" y="3069218"/>
            <a:ext cx="4935758" cy="3168352"/>
          </a:xfrm>
          <a:prstGeom prst="roundRect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for(int i = 1; i &lt;= 10</a:t>
            </a:r>
            <a:r>
              <a:rPr lang="zh-TW" altLang="en-US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; i++){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</a:t>
            </a:r>
            <a:r>
              <a:rPr lang="zh-TW" altLang="en-US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for(int j = 1; j &lt;= i</a:t>
            </a:r>
            <a:r>
              <a:rPr lang="zh-TW" altLang="en-US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; j++){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</a:t>
            </a:r>
            <a:r>
              <a:rPr lang="zh-TW" altLang="en-US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 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  cout&lt;&lt;"●";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   </a:t>
            </a:r>
            <a:r>
              <a:rPr lang="zh-TW" altLang="en-US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</a:t>
            </a:r>
            <a:r>
              <a:rPr lang="zh-TW" altLang="en-US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if(</a:t>
            </a:r>
            <a:r>
              <a:rPr lang="zh-TW" altLang="en-US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i</a:t>
            </a:r>
            <a:r>
              <a:rPr lang="zh-TW" altLang="en-US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==</a:t>
            </a:r>
            <a:r>
              <a:rPr lang="zh-TW" altLang="en-US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5</a:t>
            </a:r>
            <a:r>
              <a:rPr lang="zh-TW" altLang="en-US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&amp;&amp;</a:t>
            </a:r>
            <a:r>
              <a:rPr lang="zh-TW" altLang="en-US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j</a:t>
            </a:r>
            <a:r>
              <a:rPr lang="zh-TW" altLang="en-US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==</a:t>
            </a:r>
            <a:r>
              <a:rPr lang="zh-TW" altLang="en-US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3</a:t>
            </a:r>
            <a:r>
              <a:rPr lang="zh-TW" altLang="en-US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)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     </a:t>
            </a:r>
            <a:r>
              <a:rPr lang="zh-TW" altLang="en-US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 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 </a:t>
            </a:r>
            <a:r>
              <a:rPr lang="en-US" altLang="zh-TW" sz="2000" b="1" dirty="0">
                <a:solidFill>
                  <a:srgbClr val="FF000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goto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0070C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destination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;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   }</a:t>
            </a:r>
          </a:p>
          <a:p>
            <a:r>
              <a:rPr lang="zh-TW" altLang="en-US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   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cout&lt;&lt;endl;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}</a:t>
            </a:r>
          </a:p>
          <a:p>
            <a:r>
              <a:rPr lang="en-US" altLang="zh-TW" sz="2000" b="1" dirty="0">
                <a:solidFill>
                  <a:srgbClr val="0070C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destination: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4E8B27DA-6D27-6249-B564-A2AAD6B4B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347" y="3166018"/>
            <a:ext cx="2669649" cy="297475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72E0DA2-2359-3D43-BF97-634DA540556A}"/>
              </a:ext>
            </a:extLst>
          </p:cNvPr>
          <p:cNvSpPr/>
          <p:nvPr/>
        </p:nvSpPr>
        <p:spPr>
          <a:xfrm>
            <a:off x="2490435" y="1163446"/>
            <a:ext cx="72111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使程式立刻跳到指定的地方執行，但不可跨越函數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需指定目的地，在多重迴圈內方便控制執行流程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不建議使用</a:t>
            </a:r>
            <a:endParaRPr lang="en-US" altLang="zh-TW" sz="2400" b="1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9607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202E2EA-8EE7-1440-80F2-9DEA53DC74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7620"/>
            <a:ext cx="12192001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7B2624C-F86C-8342-8785-FB58CB6630A7}"/>
              </a:ext>
            </a:extLst>
          </p:cNvPr>
          <p:cNvSpPr/>
          <p:nvPr/>
        </p:nvSpPr>
        <p:spPr>
          <a:xfrm>
            <a:off x="0" y="7620"/>
            <a:ext cx="12192001" cy="6858000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B777AB48-CDD4-DA4F-81FF-C179BE98E114}"/>
              </a:ext>
            </a:extLst>
          </p:cNvPr>
          <p:cNvSpPr/>
          <p:nvPr/>
        </p:nvSpPr>
        <p:spPr>
          <a:xfrm>
            <a:off x="2564387" y="2914357"/>
            <a:ext cx="7063226" cy="1044525"/>
          </a:xfrm>
          <a:prstGeom prst="roundRect">
            <a:avLst/>
          </a:prstGeom>
          <a:solidFill>
            <a:schemeClr val="tx1">
              <a:alpha val="69000"/>
            </a:schemeClr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5C43AE2-7DFC-B245-AFC1-7DEEAFE9EFE7}"/>
              </a:ext>
            </a:extLst>
          </p:cNvPr>
          <p:cNvSpPr txBox="1"/>
          <p:nvPr/>
        </p:nvSpPr>
        <p:spPr>
          <a:xfrm>
            <a:off x="2781133" y="3105834"/>
            <a:ext cx="662973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檢查完了，可是我想要重複用它</a:t>
            </a:r>
            <a:endParaRPr kumimoji="1" lang="zh-TW" altLang="en-US" sz="36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9D31CCF-C437-EE49-A63E-F45518DB779C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0F78B46-5C22-0E4D-9D12-ED6DBDB5A22E}"/>
              </a:ext>
            </a:extLst>
          </p:cNvPr>
          <p:cNvSpPr txBox="1"/>
          <p:nvPr/>
        </p:nvSpPr>
        <p:spPr>
          <a:xfrm>
            <a:off x="11622612" y="6611743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382D37FB-D38E-7346-98E8-53FB3933E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99" y="4432041"/>
            <a:ext cx="64770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7290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不規則四邊形 10">
            <a:extLst>
              <a:ext uri="{FF2B5EF4-FFF2-40B4-BE49-F238E27FC236}">
                <a16:creationId xmlns:a16="http://schemas.microsoft.com/office/drawing/2014/main" id="{385EAC5D-9ADC-6B46-8F71-A41B6433127B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B8531BE-0092-0D42-949B-16487669CFDB}"/>
              </a:ext>
            </a:extLst>
          </p:cNvPr>
          <p:cNvSpPr/>
          <p:nvPr/>
        </p:nvSpPr>
        <p:spPr>
          <a:xfrm>
            <a:off x="4591420" y="154021"/>
            <a:ext cx="30091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Example Code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338B440-96F2-844A-9E20-FF0D1A52BE80}"/>
              </a:ext>
            </a:extLst>
          </p:cNvPr>
          <p:cNvSpPr txBox="1"/>
          <p:nvPr/>
        </p:nvSpPr>
        <p:spPr>
          <a:xfrm>
            <a:off x="4839629" y="48396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F3795A6-03FF-904B-8CC0-2532F3AB8B72}"/>
              </a:ext>
            </a:extLst>
          </p:cNvPr>
          <p:cNvSpPr/>
          <p:nvPr/>
        </p:nvSpPr>
        <p:spPr>
          <a:xfrm>
            <a:off x="3328807" y="1477457"/>
            <a:ext cx="57675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integer n</a:t>
            </a:r>
          </a:p>
          <a:p>
            <a:pPr lvl="1">
              <a:lnSpc>
                <a:spcPct val="150000"/>
              </a:lnSpc>
            </a:pP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Output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factors(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因數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 of n</a:t>
            </a:r>
          </a:p>
          <a:p>
            <a:pPr lvl="1">
              <a:lnSpc>
                <a:spcPct val="150000"/>
              </a:lnSpc>
            </a:pP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(Use </a:t>
            </a:r>
            <a:r>
              <a:rPr lang="en-US" altLang="zh-TW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continue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圓角矩形 11">
            <a:extLst>
              <a:ext uri="{FF2B5EF4-FFF2-40B4-BE49-F238E27FC236}">
                <a16:creationId xmlns:a16="http://schemas.microsoft.com/office/drawing/2014/main" id="{6DBF2FBF-C02F-A640-9DCE-97885BAF5209}"/>
              </a:ext>
            </a:extLst>
          </p:cNvPr>
          <p:cNvSpPr/>
          <p:nvPr/>
        </p:nvSpPr>
        <p:spPr>
          <a:xfrm>
            <a:off x="3470215" y="1313889"/>
            <a:ext cx="5484689" cy="2129144"/>
          </a:xfrm>
          <a:prstGeom prst="roundRect">
            <a:avLst/>
          </a:prstGeom>
          <a:noFill/>
          <a:ln w="38100">
            <a:solidFill>
              <a:srgbClr val="944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00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500EA66-5BD2-E14B-8DCB-A426013B9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23" y="3700663"/>
            <a:ext cx="8458150" cy="222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2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不規則四邊形 15">
            <a:extLst>
              <a:ext uri="{FF2B5EF4-FFF2-40B4-BE49-F238E27FC236}">
                <a16:creationId xmlns:a16="http://schemas.microsoft.com/office/drawing/2014/main" id="{AD66DBB1-D326-3347-A8EA-D0060E27FCC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A1E82C5-137C-0544-96F0-4762768B60B5}"/>
              </a:ext>
            </a:extLst>
          </p:cNvPr>
          <p:cNvSpPr/>
          <p:nvPr/>
        </p:nvSpPr>
        <p:spPr>
          <a:xfrm>
            <a:off x="5043467" y="154021"/>
            <a:ext cx="2105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Practice</a:t>
            </a:r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338B440-96F2-844A-9E20-FF0D1A52BE80}"/>
              </a:ext>
            </a:extLst>
          </p:cNvPr>
          <p:cNvSpPr txBox="1"/>
          <p:nvPr/>
        </p:nvSpPr>
        <p:spPr>
          <a:xfrm>
            <a:off x="4839629" y="48396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D939D3F0-63CA-D146-8755-CACC4C477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330" y="4342004"/>
            <a:ext cx="5731132" cy="1969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圓角矩形 13">
            <a:extLst>
              <a:ext uri="{FF2B5EF4-FFF2-40B4-BE49-F238E27FC236}">
                <a16:creationId xmlns:a16="http://schemas.microsoft.com/office/drawing/2014/main" id="{46C1A19F-CC5F-4945-A9A7-262BDA68B866}"/>
              </a:ext>
            </a:extLst>
          </p:cNvPr>
          <p:cNvSpPr/>
          <p:nvPr/>
        </p:nvSpPr>
        <p:spPr>
          <a:xfrm>
            <a:off x="3488963" y="1804036"/>
            <a:ext cx="5201869" cy="2172031"/>
          </a:xfrm>
          <a:prstGeom prst="roundRect">
            <a:avLst/>
          </a:prstGeom>
          <a:noFill/>
          <a:ln w="38100">
            <a:solidFill>
              <a:srgbClr val="944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9F97D4B-8554-5F44-B5A1-E0A1C1929DDA}"/>
              </a:ext>
            </a:extLst>
          </p:cNvPr>
          <p:cNvSpPr/>
          <p:nvPr/>
        </p:nvSpPr>
        <p:spPr>
          <a:xfrm>
            <a:off x="5261824" y="1542427"/>
            <a:ext cx="1668347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Mission</a:t>
            </a:r>
            <a:endParaRPr lang="zh-TW" altLang="en-US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F3C9554-257A-6D4E-AF5F-773EDCD6124C}"/>
              </a:ext>
            </a:extLst>
          </p:cNvPr>
          <p:cNvSpPr/>
          <p:nvPr/>
        </p:nvSpPr>
        <p:spPr>
          <a:xfrm>
            <a:off x="4171887" y="1997901"/>
            <a:ext cx="3836019" cy="2344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Output：Multiplication table</a:t>
            </a:r>
          </a:p>
          <a:p>
            <a:pPr>
              <a:lnSpc>
                <a:spcPct val="150000"/>
              </a:lnSpc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Hint : </a:t>
            </a:r>
          </a:p>
          <a:p>
            <a:pPr>
              <a:lnSpc>
                <a:spcPct val="150000"/>
              </a:lnSpc>
            </a:pP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#include&lt;iomanip&gt;</a:t>
            </a:r>
          </a:p>
          <a:p>
            <a:pPr>
              <a:lnSpc>
                <a:spcPct val="150000"/>
              </a:lnSpc>
            </a:pP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setw()</a:t>
            </a:r>
          </a:p>
          <a:p>
            <a:pPr>
              <a:lnSpc>
                <a:spcPct val="150000"/>
              </a:lnSpc>
            </a:pPr>
            <a:endParaRPr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9013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不規則四邊形 11">
            <a:extLst>
              <a:ext uri="{FF2B5EF4-FFF2-40B4-BE49-F238E27FC236}">
                <a16:creationId xmlns:a16="http://schemas.microsoft.com/office/drawing/2014/main" id="{27A2E25D-5143-FD48-A4C7-346F2467C133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D526EA7-780C-0646-853C-CF38E849D763}"/>
              </a:ext>
            </a:extLst>
          </p:cNvPr>
          <p:cNvSpPr/>
          <p:nvPr/>
        </p:nvSpPr>
        <p:spPr>
          <a:xfrm>
            <a:off x="5043467" y="154021"/>
            <a:ext cx="2105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Practice</a:t>
            </a:r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338B440-96F2-844A-9E20-FF0D1A52BE80}"/>
              </a:ext>
            </a:extLst>
          </p:cNvPr>
          <p:cNvSpPr txBox="1"/>
          <p:nvPr/>
        </p:nvSpPr>
        <p:spPr>
          <a:xfrm>
            <a:off x="4839629" y="48396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57784B05-AAA7-8E41-BAB0-168B634E0EF8}"/>
              </a:ext>
            </a:extLst>
          </p:cNvPr>
          <p:cNvSpPr/>
          <p:nvPr/>
        </p:nvSpPr>
        <p:spPr>
          <a:xfrm>
            <a:off x="2747764" y="2022598"/>
            <a:ext cx="6696465" cy="2025294"/>
          </a:xfrm>
          <a:prstGeom prst="roundRect">
            <a:avLst/>
          </a:prstGeom>
          <a:noFill/>
          <a:ln w="38100">
            <a:solidFill>
              <a:srgbClr val="944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D01BB00-1193-7843-83A4-1938115F5CE3}"/>
              </a:ext>
            </a:extLst>
          </p:cNvPr>
          <p:cNvSpPr/>
          <p:nvPr/>
        </p:nvSpPr>
        <p:spPr>
          <a:xfrm>
            <a:off x="5261824" y="1754299"/>
            <a:ext cx="1668347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Mission</a:t>
            </a:r>
            <a:endParaRPr lang="zh-TW" altLang="en-US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0C083AC-B090-BB4A-9488-77899908D028}"/>
              </a:ext>
            </a:extLst>
          </p:cNvPr>
          <p:cNvSpPr/>
          <p:nvPr/>
        </p:nvSpPr>
        <p:spPr>
          <a:xfrm>
            <a:off x="2949340" y="2192001"/>
            <a:ext cx="6863269" cy="1686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Input：integer n</a:t>
            </a: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Output：The biggest factor(except n) of n</a:t>
            </a: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(Use break)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356" y="4572345"/>
            <a:ext cx="5257972" cy="127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61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不規則四邊形 3">
            <a:extLst>
              <a:ext uri="{FF2B5EF4-FFF2-40B4-BE49-F238E27FC236}">
                <a16:creationId xmlns:a16="http://schemas.microsoft.com/office/drawing/2014/main" id="{DBA6799D-3EED-614A-AF20-1A4E3B5D6B4F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D62834-E375-6E40-85BB-E283B9E2DB93}"/>
              </a:ext>
            </a:extLst>
          </p:cNvPr>
          <p:cNvSpPr/>
          <p:nvPr/>
        </p:nvSpPr>
        <p:spPr>
          <a:xfrm>
            <a:off x="5182928" y="15402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課程大綱</a:t>
            </a:r>
          </a:p>
        </p:txBody>
      </p:sp>
      <p:sp>
        <p:nvSpPr>
          <p:cNvPr id="6" name="六邊形 5">
            <a:extLst>
              <a:ext uri="{FF2B5EF4-FFF2-40B4-BE49-F238E27FC236}">
                <a16:creationId xmlns:a16="http://schemas.microsoft.com/office/drawing/2014/main" id="{4DDD578F-2263-0E40-8A1F-B0CCC1881A30}"/>
              </a:ext>
            </a:extLst>
          </p:cNvPr>
          <p:cNvSpPr/>
          <p:nvPr/>
        </p:nvSpPr>
        <p:spPr>
          <a:xfrm>
            <a:off x="673593" y="2009669"/>
            <a:ext cx="2027820" cy="1794412"/>
          </a:xfrm>
          <a:prstGeom prst="hexagon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solidFill>
                <a:schemeClr val="bg1"/>
              </a:solidFill>
            </a:endParaRPr>
          </a:p>
        </p:txBody>
      </p:sp>
      <p:sp>
        <p:nvSpPr>
          <p:cNvPr id="7" name="六邊形 6">
            <a:extLst>
              <a:ext uri="{FF2B5EF4-FFF2-40B4-BE49-F238E27FC236}">
                <a16:creationId xmlns:a16="http://schemas.microsoft.com/office/drawing/2014/main" id="{A6999094-D337-BC41-9F98-23DA8C05BB43}"/>
              </a:ext>
            </a:extLst>
          </p:cNvPr>
          <p:cNvSpPr/>
          <p:nvPr/>
        </p:nvSpPr>
        <p:spPr>
          <a:xfrm>
            <a:off x="3643621" y="2009669"/>
            <a:ext cx="2027820" cy="1794412"/>
          </a:xfrm>
          <a:prstGeom prst="hexagon">
            <a:avLst/>
          </a:prstGeom>
          <a:solidFill>
            <a:srgbClr val="505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solidFill>
                <a:schemeClr val="bg1"/>
              </a:solidFill>
            </a:endParaRPr>
          </a:p>
        </p:txBody>
      </p:sp>
      <p:sp>
        <p:nvSpPr>
          <p:cNvPr id="8" name="六邊形 7">
            <a:extLst>
              <a:ext uri="{FF2B5EF4-FFF2-40B4-BE49-F238E27FC236}">
                <a16:creationId xmlns:a16="http://schemas.microsoft.com/office/drawing/2014/main" id="{5A23B579-F4BE-1647-8E10-208F7B8DC368}"/>
              </a:ext>
            </a:extLst>
          </p:cNvPr>
          <p:cNvSpPr/>
          <p:nvPr/>
        </p:nvSpPr>
        <p:spPr>
          <a:xfrm>
            <a:off x="6613649" y="2009669"/>
            <a:ext cx="2027820" cy="1794412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solidFill>
                <a:srgbClr val="5C6B7F"/>
              </a:solidFill>
            </a:endParaRPr>
          </a:p>
        </p:txBody>
      </p:sp>
      <p:sp>
        <p:nvSpPr>
          <p:cNvPr id="9" name="六邊形 8">
            <a:extLst>
              <a:ext uri="{FF2B5EF4-FFF2-40B4-BE49-F238E27FC236}">
                <a16:creationId xmlns:a16="http://schemas.microsoft.com/office/drawing/2014/main" id="{9940FB1A-514F-D644-9C4D-947BD7F67552}"/>
              </a:ext>
            </a:extLst>
          </p:cNvPr>
          <p:cNvSpPr/>
          <p:nvPr/>
        </p:nvSpPr>
        <p:spPr>
          <a:xfrm>
            <a:off x="2172042" y="4191723"/>
            <a:ext cx="2027820" cy="1794412"/>
          </a:xfrm>
          <a:prstGeom prst="hexag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solidFill>
                <a:srgbClr val="5C6B7F"/>
              </a:solidFill>
            </a:endParaRPr>
          </a:p>
        </p:txBody>
      </p:sp>
      <p:sp>
        <p:nvSpPr>
          <p:cNvPr id="10" name="六邊形 9">
            <a:extLst>
              <a:ext uri="{FF2B5EF4-FFF2-40B4-BE49-F238E27FC236}">
                <a16:creationId xmlns:a16="http://schemas.microsoft.com/office/drawing/2014/main" id="{BD1C562A-AAC0-264D-9FFF-DA2E862BF2C5}"/>
              </a:ext>
            </a:extLst>
          </p:cNvPr>
          <p:cNvSpPr/>
          <p:nvPr/>
        </p:nvSpPr>
        <p:spPr>
          <a:xfrm>
            <a:off x="5142070" y="4186855"/>
            <a:ext cx="2027820" cy="1794412"/>
          </a:xfrm>
          <a:prstGeom prst="hexagon">
            <a:avLst/>
          </a:prstGeom>
          <a:solidFill>
            <a:srgbClr val="6C7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solidFill>
                <a:srgbClr val="5C6B7F"/>
              </a:solidFill>
            </a:endParaRPr>
          </a:p>
        </p:txBody>
      </p:sp>
      <p:sp>
        <p:nvSpPr>
          <p:cNvPr id="16" name="六邊形 15">
            <a:extLst>
              <a:ext uri="{FF2B5EF4-FFF2-40B4-BE49-F238E27FC236}">
                <a16:creationId xmlns:a16="http://schemas.microsoft.com/office/drawing/2014/main" id="{2052D36E-B81B-B345-AC79-7B0E271DBC44}"/>
              </a:ext>
            </a:extLst>
          </p:cNvPr>
          <p:cNvSpPr/>
          <p:nvPr/>
        </p:nvSpPr>
        <p:spPr>
          <a:xfrm>
            <a:off x="9583678" y="2009669"/>
            <a:ext cx="2027820" cy="1794412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solidFill>
                <a:srgbClr val="5C6B7F"/>
              </a:solidFill>
            </a:endParaRPr>
          </a:p>
        </p:txBody>
      </p:sp>
      <p:sp>
        <p:nvSpPr>
          <p:cNvPr id="17" name="六邊形 16">
            <a:extLst>
              <a:ext uri="{FF2B5EF4-FFF2-40B4-BE49-F238E27FC236}">
                <a16:creationId xmlns:a16="http://schemas.microsoft.com/office/drawing/2014/main" id="{4E7C47E1-83ED-3B46-86AA-7CED0986E974}"/>
              </a:ext>
            </a:extLst>
          </p:cNvPr>
          <p:cNvSpPr/>
          <p:nvPr/>
        </p:nvSpPr>
        <p:spPr>
          <a:xfrm>
            <a:off x="8098664" y="4186855"/>
            <a:ext cx="2027820" cy="1794412"/>
          </a:xfrm>
          <a:prstGeom prst="hexagon">
            <a:avLst/>
          </a:prstGeom>
          <a:solidFill>
            <a:srgbClr val="8CA2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solidFill>
                <a:srgbClr val="5C6B7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A8A2FF0-F031-4046-B997-B2E6E8B04619}"/>
              </a:ext>
            </a:extLst>
          </p:cNvPr>
          <p:cNvSpPr/>
          <p:nvPr/>
        </p:nvSpPr>
        <p:spPr>
          <a:xfrm>
            <a:off x="893405" y="2491376"/>
            <a:ext cx="1588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3E4F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複合指定運算子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1E95C2-E644-884F-872A-8EDD4461EA11}"/>
              </a:ext>
            </a:extLst>
          </p:cNvPr>
          <p:cNvSpPr/>
          <p:nvPr/>
        </p:nvSpPr>
        <p:spPr>
          <a:xfrm>
            <a:off x="2565194" y="4853228"/>
            <a:ext cx="1231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4B5E7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for迴圈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DB7497B-E937-9D4E-B145-A0F021F10C1C}"/>
              </a:ext>
            </a:extLst>
          </p:cNvPr>
          <p:cNvSpPr/>
          <p:nvPr/>
        </p:nvSpPr>
        <p:spPr>
          <a:xfrm>
            <a:off x="3738355" y="2676041"/>
            <a:ext cx="1846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54698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巢狀for迴圈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901715B-7EAE-444A-8971-9F29AD11485C}"/>
              </a:ext>
            </a:extLst>
          </p:cNvPr>
          <p:cNvSpPr/>
          <p:nvPr/>
        </p:nvSpPr>
        <p:spPr>
          <a:xfrm>
            <a:off x="5317893" y="4668561"/>
            <a:ext cx="16761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5C6B7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控制迴圈的運作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A336094-BE56-274E-A2E5-01C72876131C}"/>
              </a:ext>
            </a:extLst>
          </p:cNvPr>
          <p:cNvSpPr/>
          <p:nvPr/>
        </p:nvSpPr>
        <p:spPr>
          <a:xfrm>
            <a:off x="6610373" y="2336776"/>
            <a:ext cx="20278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Ranged based for loop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BCEA748-3531-6542-AFA0-2616794E2683}"/>
              </a:ext>
            </a:extLst>
          </p:cNvPr>
          <p:cNvSpPr/>
          <p:nvPr/>
        </p:nvSpPr>
        <p:spPr>
          <a:xfrm>
            <a:off x="8318927" y="4853226"/>
            <a:ext cx="1587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97B0C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while迴圈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E2C8D8F-31B9-6947-892D-0BDD57339E33}"/>
              </a:ext>
            </a:extLst>
          </p:cNvPr>
          <p:cNvSpPr/>
          <p:nvPr/>
        </p:nvSpPr>
        <p:spPr>
          <a:xfrm>
            <a:off x="9630223" y="2491376"/>
            <a:ext cx="19347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B5C3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for與while的比較</a:t>
            </a:r>
          </a:p>
        </p:txBody>
      </p:sp>
    </p:spTree>
    <p:extLst>
      <p:ext uri="{BB962C8B-B14F-4D97-AF65-F5344CB8AC3E}">
        <p14:creationId xmlns:p14="http://schemas.microsoft.com/office/powerpoint/2010/main" val="3255335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不規則四邊形 15">
            <a:extLst>
              <a:ext uri="{FF2B5EF4-FFF2-40B4-BE49-F238E27FC236}">
                <a16:creationId xmlns:a16="http://schemas.microsoft.com/office/drawing/2014/main" id="{8FE1001A-7465-4746-827F-DBB0EED9BA08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2ECD62F-5741-D14D-9ED9-DDBEF16486F5}"/>
              </a:ext>
            </a:extLst>
          </p:cNvPr>
          <p:cNvSpPr/>
          <p:nvPr/>
        </p:nvSpPr>
        <p:spPr>
          <a:xfrm>
            <a:off x="3943807" y="154021"/>
            <a:ext cx="43043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range-based for </a:t>
            </a:r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迴圈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53001601-0BE8-4542-9E03-D7825FB09D52}"/>
              </a:ext>
            </a:extLst>
          </p:cNvPr>
          <p:cNvSpPr/>
          <p:nvPr/>
        </p:nvSpPr>
        <p:spPr>
          <a:xfrm>
            <a:off x="1688821" y="3319422"/>
            <a:ext cx="4935758" cy="1224136"/>
          </a:xfrm>
          <a:prstGeom prst="roundRect">
            <a:avLst/>
          </a:prstGeom>
          <a:ln w="508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for</a:t>
            </a:r>
            <a:r>
              <a:rPr lang="zh-TW" altLang="en-US" sz="24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(</a:t>
            </a:r>
            <a:r>
              <a:rPr lang="zh-TW" altLang="en-US" sz="24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zh-TW" altLang="en-US" sz="2400" b="1" dirty="0">
                <a:solidFill>
                  <a:srgbClr val="FF000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儲存變數</a:t>
            </a:r>
            <a:r>
              <a:rPr lang="zh-TW" altLang="en-US" sz="24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：</a:t>
            </a:r>
            <a:r>
              <a:rPr lang="zh-TW" altLang="en-US" sz="2400" b="1" dirty="0">
                <a:solidFill>
                  <a:srgbClr val="00B0F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範圍區域</a:t>
            </a:r>
            <a:r>
              <a:rPr lang="en-US" altLang="zh-TW" sz="24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){</a:t>
            </a:r>
          </a:p>
          <a:p>
            <a:r>
              <a:rPr lang="en-US" altLang="zh-TW" sz="24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</a:t>
            </a:r>
            <a:r>
              <a:rPr lang="zh-TW" altLang="en-US" sz="24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程式碼</a:t>
            </a:r>
            <a:r>
              <a:rPr lang="en-US" altLang="zh-TW" sz="24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...</a:t>
            </a:r>
          </a:p>
          <a:p>
            <a:r>
              <a:rPr lang="en-US" altLang="zh-TW" sz="24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}</a:t>
            </a:r>
          </a:p>
        </p:txBody>
      </p:sp>
      <p:sp>
        <p:nvSpPr>
          <p:cNvPr id="14" name="圓角矩形 13">
            <a:extLst>
              <a:ext uri="{FF2B5EF4-FFF2-40B4-BE49-F238E27FC236}">
                <a16:creationId xmlns:a16="http://schemas.microsoft.com/office/drawing/2014/main" id="{9DC6773A-F2F5-214A-B19F-62BE7A4100EA}"/>
              </a:ext>
            </a:extLst>
          </p:cNvPr>
          <p:cNvSpPr/>
          <p:nvPr/>
        </p:nvSpPr>
        <p:spPr>
          <a:xfrm>
            <a:off x="1681469" y="4771722"/>
            <a:ext cx="4935758" cy="1224136"/>
          </a:xfrm>
          <a:prstGeom prst="roundRect">
            <a:avLst/>
          </a:prstGeom>
          <a:ln w="508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4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</a:t>
            </a:r>
            <a:r>
              <a:rPr lang="en-US" altLang="zh-TW" sz="24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for (</a:t>
            </a:r>
            <a:r>
              <a:rPr lang="en-US" altLang="zh-TW" sz="2400" b="1" dirty="0">
                <a:solidFill>
                  <a:srgbClr val="FF000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char c</a:t>
            </a:r>
            <a:r>
              <a:rPr lang="en-US" altLang="zh-TW" sz="24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: </a:t>
            </a:r>
            <a:r>
              <a:rPr lang="en-US" altLang="zh-TW" sz="2400" b="1" dirty="0">
                <a:solidFill>
                  <a:srgbClr val="00B0F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"Hello World"</a:t>
            </a:r>
            <a:r>
              <a:rPr lang="en-US" altLang="zh-TW" sz="24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){</a:t>
            </a:r>
          </a:p>
          <a:p>
            <a:r>
              <a:rPr lang="en-US" altLang="zh-TW" sz="24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   </a:t>
            </a:r>
            <a:r>
              <a:rPr lang="zh-TW" altLang="en-US" sz="24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</a:t>
            </a:r>
            <a:r>
              <a:rPr lang="en-US" altLang="zh-TW" sz="24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cout &lt;&lt; </a:t>
            </a:r>
            <a:r>
              <a:rPr lang="en-US" altLang="zh-TW" sz="2400" b="1" dirty="0">
                <a:solidFill>
                  <a:srgbClr val="FF000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c</a:t>
            </a:r>
            <a:r>
              <a:rPr lang="en-US" altLang="zh-TW" sz="24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&lt;&lt; endl;</a:t>
            </a:r>
          </a:p>
          <a:p>
            <a:r>
              <a:rPr lang="en-US" altLang="zh-TW" sz="24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}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10EE580B-E674-B441-A8BB-06E3446EB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835" y="2569482"/>
            <a:ext cx="1474712" cy="360485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93CE941-D41F-D643-904A-ECE91DF352EE}"/>
              </a:ext>
            </a:extLst>
          </p:cNvPr>
          <p:cNvSpPr/>
          <p:nvPr/>
        </p:nvSpPr>
        <p:spPr>
          <a:xfrm>
            <a:off x="2506482" y="1369153"/>
            <a:ext cx="71790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對於一個有範圍的區域依序取出並儲存在變數內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C++ 11之後才支援</a:t>
            </a:r>
          </a:p>
        </p:txBody>
      </p:sp>
    </p:spTree>
    <p:extLst>
      <p:ext uri="{BB962C8B-B14F-4D97-AF65-F5344CB8AC3E}">
        <p14:creationId xmlns:p14="http://schemas.microsoft.com/office/powerpoint/2010/main" val="4098698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不規則四邊形 15">
            <a:extLst>
              <a:ext uri="{FF2B5EF4-FFF2-40B4-BE49-F238E27FC236}">
                <a16:creationId xmlns:a16="http://schemas.microsoft.com/office/drawing/2014/main" id="{3165DF3D-7004-7B41-9AA8-0BBF216546DB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6A8CE77-96A9-3E48-A517-E9F55A6900B4}"/>
              </a:ext>
            </a:extLst>
          </p:cNvPr>
          <p:cNvSpPr/>
          <p:nvPr/>
        </p:nvSpPr>
        <p:spPr>
          <a:xfrm>
            <a:off x="5043467" y="154021"/>
            <a:ext cx="2105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Practice</a:t>
            </a:r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338B440-96F2-844A-9E20-FF0D1A52BE80}"/>
              </a:ext>
            </a:extLst>
          </p:cNvPr>
          <p:cNvSpPr txBox="1"/>
          <p:nvPr/>
        </p:nvSpPr>
        <p:spPr>
          <a:xfrm>
            <a:off x="4839629" y="48396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28FDD222-8815-5248-8D90-A58492248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394" y="4177154"/>
            <a:ext cx="7949206" cy="161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圓角矩形 13">
            <a:extLst>
              <a:ext uri="{FF2B5EF4-FFF2-40B4-BE49-F238E27FC236}">
                <a16:creationId xmlns:a16="http://schemas.microsoft.com/office/drawing/2014/main" id="{050D6A6C-45D3-7D44-AFD6-F0FAAAE2A2EF}"/>
              </a:ext>
            </a:extLst>
          </p:cNvPr>
          <p:cNvSpPr/>
          <p:nvPr/>
        </p:nvSpPr>
        <p:spPr>
          <a:xfrm>
            <a:off x="3488963" y="1804036"/>
            <a:ext cx="5201869" cy="1632775"/>
          </a:xfrm>
          <a:prstGeom prst="roundRect">
            <a:avLst/>
          </a:prstGeom>
          <a:noFill/>
          <a:ln w="38100">
            <a:solidFill>
              <a:srgbClr val="944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6D6EF69-B754-5A44-BE5A-0A92DD5BA543}"/>
              </a:ext>
            </a:extLst>
          </p:cNvPr>
          <p:cNvSpPr/>
          <p:nvPr/>
        </p:nvSpPr>
        <p:spPr>
          <a:xfrm>
            <a:off x="5261824" y="1542427"/>
            <a:ext cx="1668347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Mission</a:t>
            </a:r>
            <a:endParaRPr lang="zh-TW" altLang="en-US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901AF0B-28D2-E947-A86F-82876B14A6D5}"/>
              </a:ext>
            </a:extLst>
          </p:cNvPr>
          <p:cNvSpPr/>
          <p:nvPr/>
        </p:nvSpPr>
        <p:spPr>
          <a:xfrm>
            <a:off x="3627120" y="2158628"/>
            <a:ext cx="527303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Input：A string</a:t>
            </a:r>
          </a:p>
          <a:p>
            <a:pPr>
              <a:lnSpc>
                <a:spcPct val="150000"/>
              </a:lnSpc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Output：Calculate the amount of ‘a’</a:t>
            </a:r>
          </a:p>
        </p:txBody>
      </p:sp>
    </p:spTree>
    <p:extLst>
      <p:ext uri="{BB962C8B-B14F-4D97-AF65-F5344CB8AC3E}">
        <p14:creationId xmlns:p14="http://schemas.microsoft.com/office/powerpoint/2010/main" val="2185463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不規則四邊形 16">
            <a:extLst>
              <a:ext uri="{FF2B5EF4-FFF2-40B4-BE49-F238E27FC236}">
                <a16:creationId xmlns:a16="http://schemas.microsoft.com/office/drawing/2014/main" id="{601A1851-63B1-CE44-B711-2B94C9CF4794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771BCE7-21BC-594C-AEDE-8ECF8FA2BD4C}"/>
              </a:ext>
            </a:extLst>
          </p:cNvPr>
          <p:cNvSpPr/>
          <p:nvPr/>
        </p:nvSpPr>
        <p:spPr>
          <a:xfrm>
            <a:off x="5043467" y="154021"/>
            <a:ext cx="2105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Practice</a:t>
            </a:r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5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338B440-96F2-844A-9E20-FF0D1A52BE80}"/>
              </a:ext>
            </a:extLst>
          </p:cNvPr>
          <p:cNvSpPr txBox="1"/>
          <p:nvPr/>
        </p:nvSpPr>
        <p:spPr>
          <a:xfrm>
            <a:off x="4825888" y="49844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FDFC9333-1F92-2B44-B50A-B6A2889B6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097" y="4862920"/>
            <a:ext cx="8289372" cy="1655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>
            <a:extLst>
              <a:ext uri="{FF2B5EF4-FFF2-40B4-BE49-F238E27FC236}">
                <a16:creationId xmlns:a16="http://schemas.microsoft.com/office/drawing/2014/main" id="{E4BD928F-C4DC-E247-9BDD-7D6D99EAB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533" y="4862920"/>
            <a:ext cx="8159793" cy="1655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圓角矩形 14">
            <a:extLst>
              <a:ext uri="{FF2B5EF4-FFF2-40B4-BE49-F238E27FC236}">
                <a16:creationId xmlns:a16="http://schemas.microsoft.com/office/drawing/2014/main" id="{6D7C31A5-08A6-CB4A-BD84-E1FEABA95D2C}"/>
              </a:ext>
            </a:extLst>
          </p:cNvPr>
          <p:cNvSpPr/>
          <p:nvPr/>
        </p:nvSpPr>
        <p:spPr>
          <a:xfrm>
            <a:off x="2836533" y="1670224"/>
            <a:ext cx="6505193" cy="2837745"/>
          </a:xfrm>
          <a:prstGeom prst="roundRect">
            <a:avLst/>
          </a:prstGeom>
          <a:noFill/>
          <a:ln w="38100">
            <a:solidFill>
              <a:srgbClr val="944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BF562CC-1EE7-9841-B8B3-57A4F574BC17}"/>
              </a:ext>
            </a:extLst>
          </p:cNvPr>
          <p:cNvSpPr/>
          <p:nvPr/>
        </p:nvSpPr>
        <p:spPr>
          <a:xfrm>
            <a:off x="5261824" y="1408615"/>
            <a:ext cx="1668347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Mission</a:t>
            </a:r>
            <a:endParaRPr lang="zh-TW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DE8096F-0601-0D4D-838C-5305A1D7D12B}"/>
                  </a:ext>
                </a:extLst>
              </p:cNvPr>
              <p:cNvSpPr/>
              <p:nvPr/>
            </p:nvSpPr>
            <p:spPr>
              <a:xfrm>
                <a:off x="3098670" y="1912493"/>
                <a:ext cx="7412573" cy="26148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TW" altLang="en-US" b="1" dirty="0" smtClean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Input：1 integer </a:t>
                </a:r>
              </a:p>
              <a:p>
                <a:pPr>
                  <a:lnSpc>
                    <a:spcPct val="150000"/>
                  </a:lnSpc>
                </a:pPr>
                <a:r>
                  <a:rPr lang="zh-TW" altLang="en-US" b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Output：check if it is composed of 4 different number</a:t>
                </a:r>
              </a:p>
              <a:p>
                <a:pPr>
                  <a:lnSpc>
                    <a:spcPct val="150000"/>
                  </a:lnSpc>
                </a:pPr>
                <a:r>
                  <a:rPr lang="zh-TW" altLang="en-US" b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Hint：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b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    </a:t>
                </a:r>
                <a:r>
                  <a:rPr lang="zh-TW" altLang="en-US" b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#include &lt;math.h&gt; 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b="1" i="1" dirty="0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      </m:t>
                    </m:r>
                    <m:sSup>
                      <m:sSupPr>
                        <m:ctrlPr>
                          <a:rPr lang="en-US" altLang="zh-TW" b="1" i="1" dirty="0" smtClean="0">
                            <a:latin typeface="Cambria Math" panose="02040503050406030204" pitchFamily="18" charset="0"/>
                            <a:ea typeface="Microsoft JhengHei" panose="020B0604030504040204" pitchFamily="34" charset="-120"/>
                          </a:rPr>
                        </m:ctrlPr>
                      </m:sSupPr>
                      <m:e>
                        <m:r>
                          <a:rPr lang="en-US" altLang="zh-TW" b="1" i="1" dirty="0" smtClean="0">
                            <a:latin typeface="Cambria Math" panose="02040503050406030204" pitchFamily="18" charset="0"/>
                            <a:ea typeface="Microsoft JhengHei" panose="020B0604030504040204" pitchFamily="34" charset="-120"/>
                          </a:rPr>
                          <m:t>𝒂</m:t>
                        </m:r>
                      </m:e>
                      <m:sup>
                        <m:r>
                          <a:rPr lang="en-US" altLang="zh-TW" b="1" i="1" dirty="0" smtClean="0">
                            <a:latin typeface="Cambria Math" panose="02040503050406030204" pitchFamily="18" charset="0"/>
                            <a:ea typeface="Microsoft JhengHei" panose="020B0604030504040204" pitchFamily="34" charset="-120"/>
                          </a:rPr>
                          <m:t>𝒃</m:t>
                        </m:r>
                      </m:sup>
                    </m:sSup>
                  </m:oMath>
                </a14:m>
                <a:r>
                  <a:rPr lang="en-US" altLang="zh-TW" b="1" dirty="0" smtClean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b="1" dirty="0" smtClean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= p</a:t>
                </a:r>
                <a:r>
                  <a:rPr lang="zh-TW" altLang="en-US" b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ow(a,b)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b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    </a:t>
                </a:r>
                <a:r>
                  <a:rPr lang="zh-TW" altLang="en-US" b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Keep the code</a:t>
                </a:r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DE8096F-0601-0D4D-838C-5305A1D7D1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670" y="1912493"/>
                <a:ext cx="7412573" cy="2614818"/>
              </a:xfrm>
              <a:prstGeom prst="rect">
                <a:avLst/>
              </a:prstGeom>
              <a:blipFill>
                <a:blip r:embed="rId5"/>
                <a:stretch>
                  <a:fillRect l="-658" b="-46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>
            <a:extLst>
              <a:ext uri="{FF2B5EF4-FFF2-40B4-BE49-F238E27FC236}">
                <a16:creationId xmlns:a16="http://schemas.microsoft.com/office/drawing/2014/main" id="{B0E66168-8B76-0F48-A205-793E3A2DE3CE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</p:spTree>
    <p:extLst>
      <p:ext uri="{BB962C8B-B14F-4D97-AF65-F5344CB8AC3E}">
        <p14:creationId xmlns:p14="http://schemas.microsoft.com/office/powerpoint/2010/main" val="639242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不規則四邊形 15">
            <a:extLst>
              <a:ext uri="{FF2B5EF4-FFF2-40B4-BE49-F238E27FC236}">
                <a16:creationId xmlns:a16="http://schemas.microsoft.com/office/drawing/2014/main" id="{F5C72298-E383-C24A-9C1E-C9414763168F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521B9F5-69B0-1C46-8413-AF133AE82F72}"/>
              </a:ext>
            </a:extLst>
          </p:cNvPr>
          <p:cNvSpPr/>
          <p:nvPr/>
        </p:nvSpPr>
        <p:spPr>
          <a:xfrm>
            <a:off x="5182928" y="15402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無窮迴圈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338B440-96F2-844A-9E20-FF0D1A52BE80}"/>
              </a:ext>
            </a:extLst>
          </p:cNvPr>
          <p:cNvSpPr txBox="1"/>
          <p:nvPr/>
        </p:nvSpPr>
        <p:spPr>
          <a:xfrm>
            <a:off x="4839629" y="4839629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E1DB2CD3-C635-A944-99CE-7B5B90FC87A5}"/>
              </a:ext>
            </a:extLst>
          </p:cNvPr>
          <p:cNvSpPr/>
          <p:nvPr/>
        </p:nvSpPr>
        <p:spPr>
          <a:xfrm>
            <a:off x="2888431" y="3298371"/>
            <a:ext cx="6415132" cy="1152128"/>
          </a:xfrm>
          <a:prstGeom prst="roundRect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 for(</a:t>
            </a:r>
            <a:r>
              <a:rPr lang="zh-TW" altLang="en-US" sz="20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開始前初始化</a:t>
            </a:r>
            <a:r>
              <a:rPr lang="en-US" altLang="zh-TW" sz="20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; </a:t>
            </a:r>
            <a:r>
              <a:rPr lang="zh-TW" altLang="en-US" sz="20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續行條件測試</a:t>
            </a:r>
            <a:r>
              <a:rPr lang="en-US" altLang="zh-TW" sz="20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; </a:t>
            </a:r>
            <a:r>
              <a:rPr lang="zh-TW" altLang="en-US" sz="20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迴圈間執行程式</a:t>
            </a:r>
            <a:r>
              <a:rPr lang="en-US" altLang="zh-TW" sz="20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){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     </a:t>
            </a:r>
            <a:r>
              <a:rPr lang="zh-TW" altLang="en-US" sz="20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程式碼</a:t>
            </a:r>
            <a:r>
              <a:rPr lang="en-US" altLang="zh-TW" sz="20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...</a:t>
            </a:r>
          </a:p>
          <a:p>
            <a:r>
              <a:rPr lang="zh-TW" altLang="en-US" sz="20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4" name="圓角矩形 13">
            <a:extLst>
              <a:ext uri="{FF2B5EF4-FFF2-40B4-BE49-F238E27FC236}">
                <a16:creationId xmlns:a16="http://schemas.microsoft.com/office/drawing/2014/main" id="{734BBE56-5040-D743-8EF2-7D330915311D}"/>
              </a:ext>
            </a:extLst>
          </p:cNvPr>
          <p:cNvSpPr/>
          <p:nvPr/>
        </p:nvSpPr>
        <p:spPr>
          <a:xfrm>
            <a:off x="3389835" y="5039684"/>
            <a:ext cx="2057214" cy="6210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for (; </a:t>
            </a:r>
            <a:r>
              <a:rPr lang="en-US" altLang="zh-TW" sz="2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true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;)</a:t>
            </a: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5" name="圓角矩形 14">
            <a:extLst>
              <a:ext uri="{FF2B5EF4-FFF2-40B4-BE49-F238E27FC236}">
                <a16:creationId xmlns:a16="http://schemas.microsoft.com/office/drawing/2014/main" id="{E5E553D0-DA64-D44F-999A-D785E8195EBC}"/>
              </a:ext>
            </a:extLst>
          </p:cNvPr>
          <p:cNvSpPr/>
          <p:nvPr/>
        </p:nvSpPr>
        <p:spPr>
          <a:xfrm>
            <a:off x="6744953" y="5039683"/>
            <a:ext cx="1863720" cy="6210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for (; </a:t>
            </a:r>
            <a:r>
              <a:rPr lang="en-US" altLang="zh-TW" sz="2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;)</a:t>
            </a: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0D7C0AD-263D-EC48-8905-5F7EFCCA4903}"/>
              </a:ext>
            </a:extLst>
          </p:cNvPr>
          <p:cNvSpPr/>
          <p:nvPr/>
        </p:nvSpPr>
        <p:spPr>
          <a:xfrm>
            <a:off x="2531374" y="1397850"/>
            <a:ext cx="71292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希望一個迴圈進行不停時.......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當續行條件測試永遠為true，迴圈會不停執行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5E2CC0F-3603-C040-94B9-994DB8F79D65}"/>
              </a:ext>
            </a:extLst>
          </p:cNvPr>
          <p:cNvSpPr/>
          <p:nvPr/>
        </p:nvSpPr>
        <p:spPr>
          <a:xfrm>
            <a:off x="3111095" y="5918735"/>
            <a:ext cx="59698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開始前初始化和迴圈間執行程式可以為空</a:t>
            </a:r>
          </a:p>
        </p:txBody>
      </p:sp>
    </p:spTree>
    <p:extLst>
      <p:ext uri="{BB962C8B-B14F-4D97-AF65-F5344CB8AC3E}">
        <p14:creationId xmlns:p14="http://schemas.microsoft.com/office/powerpoint/2010/main" val="9726215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不規則四邊形 14">
            <a:extLst>
              <a:ext uri="{FF2B5EF4-FFF2-40B4-BE49-F238E27FC236}">
                <a16:creationId xmlns:a16="http://schemas.microsoft.com/office/drawing/2014/main" id="{46E7448C-2444-884C-8EDB-CC4F30547F9C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173752C-CFBE-8A4F-ADDC-90FFF8D7A944}"/>
              </a:ext>
            </a:extLst>
          </p:cNvPr>
          <p:cNvSpPr/>
          <p:nvPr/>
        </p:nvSpPr>
        <p:spPr>
          <a:xfrm>
            <a:off x="4591420" y="154021"/>
            <a:ext cx="30091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Example Code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338B440-96F2-844A-9E20-FF0D1A52BE80}"/>
              </a:ext>
            </a:extLst>
          </p:cNvPr>
          <p:cNvSpPr txBox="1"/>
          <p:nvPr/>
        </p:nvSpPr>
        <p:spPr>
          <a:xfrm>
            <a:off x="4839629" y="48396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51DAE209-58D9-9C4C-B5C4-5F9B3624C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003" y="4368859"/>
            <a:ext cx="4545990" cy="2152730"/>
          </a:xfrm>
          <a:prstGeom prst="rect">
            <a:avLst/>
          </a:prstGeom>
        </p:spPr>
      </p:pic>
      <p:sp>
        <p:nvSpPr>
          <p:cNvPr id="13" name="圓角矩形 12">
            <a:extLst>
              <a:ext uri="{FF2B5EF4-FFF2-40B4-BE49-F238E27FC236}">
                <a16:creationId xmlns:a16="http://schemas.microsoft.com/office/drawing/2014/main" id="{BEF07595-DB2C-694B-9B7E-CAE5C02278A5}"/>
              </a:ext>
            </a:extLst>
          </p:cNvPr>
          <p:cNvSpPr/>
          <p:nvPr/>
        </p:nvSpPr>
        <p:spPr>
          <a:xfrm>
            <a:off x="3611627" y="1717645"/>
            <a:ext cx="5201869" cy="2479564"/>
          </a:xfrm>
          <a:prstGeom prst="roundRect">
            <a:avLst/>
          </a:prstGeom>
          <a:noFill/>
          <a:ln w="38100">
            <a:solidFill>
              <a:srgbClr val="944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78546-E431-274A-B37F-4C911996F533}"/>
              </a:ext>
            </a:extLst>
          </p:cNvPr>
          <p:cNvSpPr/>
          <p:nvPr/>
        </p:nvSpPr>
        <p:spPr>
          <a:xfrm>
            <a:off x="4208522" y="1872514"/>
            <a:ext cx="400807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Input：A radius N 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Output： </a:t>
            </a:r>
            <a:endParaRPr lang="en-US" altLang="zh-TW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 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== 0 -&gt;break</a:t>
            </a:r>
          </a:p>
          <a:p>
            <a:pPr>
              <a:lnSpc>
                <a:spcPct val="150000"/>
              </a:lnSpc>
            </a:pPr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&lt;0 -&gt; Wrong</a:t>
            </a:r>
          </a:p>
          <a:p>
            <a:pPr>
              <a:lnSpc>
                <a:spcPct val="150000"/>
              </a:lnSpc>
            </a:pPr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&gt;0 -&gt; Area of circle</a:t>
            </a:r>
          </a:p>
        </p:txBody>
      </p:sp>
    </p:spTree>
    <p:extLst>
      <p:ext uri="{BB962C8B-B14F-4D97-AF65-F5344CB8AC3E}">
        <p14:creationId xmlns:p14="http://schemas.microsoft.com/office/powerpoint/2010/main" val="867649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不規則四邊形 3">
            <a:extLst>
              <a:ext uri="{FF2B5EF4-FFF2-40B4-BE49-F238E27FC236}">
                <a16:creationId xmlns:a16="http://schemas.microsoft.com/office/drawing/2014/main" id="{DBA6799D-3EED-614A-AF20-1A4E3B5D6B4F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D62834-E375-6E40-85BB-E283B9E2DB93}"/>
              </a:ext>
            </a:extLst>
          </p:cNvPr>
          <p:cNvSpPr/>
          <p:nvPr/>
        </p:nvSpPr>
        <p:spPr>
          <a:xfrm>
            <a:off x="5182928" y="15402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課程大綱</a:t>
            </a:r>
          </a:p>
        </p:txBody>
      </p:sp>
      <p:sp>
        <p:nvSpPr>
          <p:cNvPr id="6" name="六邊形 5">
            <a:extLst>
              <a:ext uri="{FF2B5EF4-FFF2-40B4-BE49-F238E27FC236}">
                <a16:creationId xmlns:a16="http://schemas.microsoft.com/office/drawing/2014/main" id="{4DDD578F-2263-0E40-8A1F-B0CCC1881A30}"/>
              </a:ext>
            </a:extLst>
          </p:cNvPr>
          <p:cNvSpPr/>
          <p:nvPr/>
        </p:nvSpPr>
        <p:spPr>
          <a:xfrm>
            <a:off x="673593" y="2009669"/>
            <a:ext cx="2027820" cy="1794412"/>
          </a:xfrm>
          <a:prstGeom prst="hexagon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solidFill>
                <a:schemeClr val="bg1"/>
              </a:solidFill>
            </a:endParaRPr>
          </a:p>
        </p:txBody>
      </p:sp>
      <p:sp>
        <p:nvSpPr>
          <p:cNvPr id="7" name="六邊形 6">
            <a:extLst>
              <a:ext uri="{FF2B5EF4-FFF2-40B4-BE49-F238E27FC236}">
                <a16:creationId xmlns:a16="http://schemas.microsoft.com/office/drawing/2014/main" id="{A6999094-D337-BC41-9F98-23DA8C05BB43}"/>
              </a:ext>
            </a:extLst>
          </p:cNvPr>
          <p:cNvSpPr/>
          <p:nvPr/>
        </p:nvSpPr>
        <p:spPr>
          <a:xfrm>
            <a:off x="3643621" y="2009669"/>
            <a:ext cx="2027820" cy="1794412"/>
          </a:xfrm>
          <a:prstGeom prst="hexagon">
            <a:avLst/>
          </a:prstGeom>
          <a:solidFill>
            <a:srgbClr val="505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solidFill>
                <a:schemeClr val="bg1"/>
              </a:solidFill>
            </a:endParaRPr>
          </a:p>
        </p:txBody>
      </p:sp>
      <p:sp>
        <p:nvSpPr>
          <p:cNvPr id="8" name="六邊形 7">
            <a:extLst>
              <a:ext uri="{FF2B5EF4-FFF2-40B4-BE49-F238E27FC236}">
                <a16:creationId xmlns:a16="http://schemas.microsoft.com/office/drawing/2014/main" id="{5A23B579-F4BE-1647-8E10-208F7B8DC368}"/>
              </a:ext>
            </a:extLst>
          </p:cNvPr>
          <p:cNvSpPr/>
          <p:nvPr/>
        </p:nvSpPr>
        <p:spPr>
          <a:xfrm>
            <a:off x="6613649" y="2009669"/>
            <a:ext cx="2027820" cy="1794412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solidFill>
                <a:srgbClr val="5C6B7F"/>
              </a:solidFill>
            </a:endParaRPr>
          </a:p>
        </p:txBody>
      </p:sp>
      <p:sp>
        <p:nvSpPr>
          <p:cNvPr id="9" name="六邊形 8">
            <a:extLst>
              <a:ext uri="{FF2B5EF4-FFF2-40B4-BE49-F238E27FC236}">
                <a16:creationId xmlns:a16="http://schemas.microsoft.com/office/drawing/2014/main" id="{9940FB1A-514F-D644-9C4D-947BD7F67552}"/>
              </a:ext>
            </a:extLst>
          </p:cNvPr>
          <p:cNvSpPr/>
          <p:nvPr/>
        </p:nvSpPr>
        <p:spPr>
          <a:xfrm>
            <a:off x="2172042" y="4191723"/>
            <a:ext cx="2027820" cy="1794412"/>
          </a:xfrm>
          <a:prstGeom prst="hexag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solidFill>
                <a:srgbClr val="5C6B7F"/>
              </a:solidFill>
            </a:endParaRPr>
          </a:p>
        </p:txBody>
      </p:sp>
      <p:sp>
        <p:nvSpPr>
          <p:cNvPr id="10" name="六邊形 9">
            <a:extLst>
              <a:ext uri="{FF2B5EF4-FFF2-40B4-BE49-F238E27FC236}">
                <a16:creationId xmlns:a16="http://schemas.microsoft.com/office/drawing/2014/main" id="{BD1C562A-AAC0-264D-9FFF-DA2E862BF2C5}"/>
              </a:ext>
            </a:extLst>
          </p:cNvPr>
          <p:cNvSpPr/>
          <p:nvPr/>
        </p:nvSpPr>
        <p:spPr>
          <a:xfrm>
            <a:off x="5142070" y="4186855"/>
            <a:ext cx="2027820" cy="1794412"/>
          </a:xfrm>
          <a:prstGeom prst="hexagon">
            <a:avLst/>
          </a:prstGeom>
          <a:solidFill>
            <a:srgbClr val="6C7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solidFill>
                <a:srgbClr val="5C6B7F"/>
              </a:solidFill>
            </a:endParaRPr>
          </a:p>
        </p:txBody>
      </p:sp>
      <p:sp>
        <p:nvSpPr>
          <p:cNvPr id="16" name="六邊形 15">
            <a:extLst>
              <a:ext uri="{FF2B5EF4-FFF2-40B4-BE49-F238E27FC236}">
                <a16:creationId xmlns:a16="http://schemas.microsoft.com/office/drawing/2014/main" id="{2052D36E-B81B-B345-AC79-7B0E271DBC44}"/>
              </a:ext>
            </a:extLst>
          </p:cNvPr>
          <p:cNvSpPr/>
          <p:nvPr/>
        </p:nvSpPr>
        <p:spPr>
          <a:xfrm>
            <a:off x="9583678" y="2009669"/>
            <a:ext cx="2027820" cy="1794412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solidFill>
                <a:srgbClr val="5C6B7F"/>
              </a:solidFill>
            </a:endParaRPr>
          </a:p>
        </p:txBody>
      </p:sp>
      <p:sp>
        <p:nvSpPr>
          <p:cNvPr id="17" name="六邊形 16">
            <a:extLst>
              <a:ext uri="{FF2B5EF4-FFF2-40B4-BE49-F238E27FC236}">
                <a16:creationId xmlns:a16="http://schemas.microsoft.com/office/drawing/2014/main" id="{4E7C47E1-83ED-3B46-86AA-7CED0986E974}"/>
              </a:ext>
            </a:extLst>
          </p:cNvPr>
          <p:cNvSpPr/>
          <p:nvPr/>
        </p:nvSpPr>
        <p:spPr>
          <a:xfrm>
            <a:off x="8098664" y="4186855"/>
            <a:ext cx="2027820" cy="1794412"/>
          </a:xfrm>
          <a:prstGeom prst="hexagon">
            <a:avLst/>
          </a:prstGeom>
          <a:solidFill>
            <a:srgbClr val="8CA2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solidFill>
                <a:srgbClr val="5C6B7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A8A2FF0-F031-4046-B997-B2E6E8B04619}"/>
              </a:ext>
            </a:extLst>
          </p:cNvPr>
          <p:cNvSpPr/>
          <p:nvPr/>
        </p:nvSpPr>
        <p:spPr>
          <a:xfrm>
            <a:off x="893405" y="2491376"/>
            <a:ext cx="1588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3E4F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複合指定運算子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1E95C2-E644-884F-872A-8EDD4461EA11}"/>
              </a:ext>
            </a:extLst>
          </p:cNvPr>
          <p:cNvSpPr/>
          <p:nvPr/>
        </p:nvSpPr>
        <p:spPr>
          <a:xfrm>
            <a:off x="2565194" y="4853228"/>
            <a:ext cx="1231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4B5E7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for迴圈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DB7497B-E937-9D4E-B145-A0F021F10C1C}"/>
              </a:ext>
            </a:extLst>
          </p:cNvPr>
          <p:cNvSpPr/>
          <p:nvPr/>
        </p:nvSpPr>
        <p:spPr>
          <a:xfrm>
            <a:off x="3738355" y="2676041"/>
            <a:ext cx="1846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54698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巢狀for迴圈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901715B-7EAE-444A-8971-9F29AD11485C}"/>
              </a:ext>
            </a:extLst>
          </p:cNvPr>
          <p:cNvSpPr/>
          <p:nvPr/>
        </p:nvSpPr>
        <p:spPr>
          <a:xfrm>
            <a:off x="5317893" y="4668561"/>
            <a:ext cx="16761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5C6B7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控制迴圈的運作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A336094-BE56-274E-A2E5-01C72876131C}"/>
              </a:ext>
            </a:extLst>
          </p:cNvPr>
          <p:cNvSpPr/>
          <p:nvPr/>
        </p:nvSpPr>
        <p:spPr>
          <a:xfrm>
            <a:off x="6610373" y="2336776"/>
            <a:ext cx="20278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8CA2B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Ranged based for loop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BCEA748-3531-6542-AFA0-2616794E2683}"/>
              </a:ext>
            </a:extLst>
          </p:cNvPr>
          <p:cNvSpPr/>
          <p:nvPr/>
        </p:nvSpPr>
        <p:spPr>
          <a:xfrm>
            <a:off x="8318927" y="4853226"/>
            <a:ext cx="1587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while迴圈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E2C8D8F-31B9-6947-892D-0BDD57339E33}"/>
              </a:ext>
            </a:extLst>
          </p:cNvPr>
          <p:cNvSpPr/>
          <p:nvPr/>
        </p:nvSpPr>
        <p:spPr>
          <a:xfrm>
            <a:off x="9630223" y="2491376"/>
            <a:ext cx="19347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B5C3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for與while的比較</a:t>
            </a:r>
          </a:p>
        </p:txBody>
      </p:sp>
    </p:spTree>
    <p:extLst>
      <p:ext uri="{BB962C8B-B14F-4D97-AF65-F5344CB8AC3E}">
        <p14:creationId xmlns:p14="http://schemas.microsoft.com/office/powerpoint/2010/main" val="225985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不規則四邊形 3">
            <a:extLst>
              <a:ext uri="{FF2B5EF4-FFF2-40B4-BE49-F238E27FC236}">
                <a16:creationId xmlns:a16="http://schemas.microsoft.com/office/drawing/2014/main" id="{DBA6799D-3EED-614A-AF20-1A4E3B5D6B4F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D62834-E375-6E40-85BB-E283B9E2DB93}"/>
              </a:ext>
            </a:extLst>
          </p:cNvPr>
          <p:cNvSpPr/>
          <p:nvPr/>
        </p:nvSpPr>
        <p:spPr>
          <a:xfrm>
            <a:off x="5182928" y="15402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課程大綱</a:t>
            </a:r>
          </a:p>
        </p:txBody>
      </p:sp>
      <p:sp>
        <p:nvSpPr>
          <p:cNvPr id="6" name="六邊形 5">
            <a:extLst>
              <a:ext uri="{FF2B5EF4-FFF2-40B4-BE49-F238E27FC236}">
                <a16:creationId xmlns:a16="http://schemas.microsoft.com/office/drawing/2014/main" id="{4DDD578F-2263-0E40-8A1F-B0CCC1881A30}"/>
              </a:ext>
            </a:extLst>
          </p:cNvPr>
          <p:cNvSpPr/>
          <p:nvPr/>
        </p:nvSpPr>
        <p:spPr>
          <a:xfrm>
            <a:off x="673593" y="2009669"/>
            <a:ext cx="2027820" cy="1794412"/>
          </a:xfrm>
          <a:prstGeom prst="hexagon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solidFill>
                <a:schemeClr val="bg1"/>
              </a:solidFill>
            </a:endParaRPr>
          </a:p>
        </p:txBody>
      </p:sp>
      <p:sp>
        <p:nvSpPr>
          <p:cNvPr id="7" name="六邊形 6">
            <a:extLst>
              <a:ext uri="{FF2B5EF4-FFF2-40B4-BE49-F238E27FC236}">
                <a16:creationId xmlns:a16="http://schemas.microsoft.com/office/drawing/2014/main" id="{A6999094-D337-BC41-9F98-23DA8C05BB43}"/>
              </a:ext>
            </a:extLst>
          </p:cNvPr>
          <p:cNvSpPr/>
          <p:nvPr/>
        </p:nvSpPr>
        <p:spPr>
          <a:xfrm>
            <a:off x="3643621" y="2009669"/>
            <a:ext cx="2027820" cy="1794412"/>
          </a:xfrm>
          <a:prstGeom prst="hexagon">
            <a:avLst/>
          </a:prstGeom>
          <a:solidFill>
            <a:srgbClr val="505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solidFill>
                <a:schemeClr val="bg1"/>
              </a:solidFill>
            </a:endParaRPr>
          </a:p>
        </p:txBody>
      </p:sp>
      <p:sp>
        <p:nvSpPr>
          <p:cNvPr id="8" name="六邊形 7">
            <a:extLst>
              <a:ext uri="{FF2B5EF4-FFF2-40B4-BE49-F238E27FC236}">
                <a16:creationId xmlns:a16="http://schemas.microsoft.com/office/drawing/2014/main" id="{5A23B579-F4BE-1647-8E10-208F7B8DC368}"/>
              </a:ext>
            </a:extLst>
          </p:cNvPr>
          <p:cNvSpPr/>
          <p:nvPr/>
        </p:nvSpPr>
        <p:spPr>
          <a:xfrm>
            <a:off x="6613649" y="2009669"/>
            <a:ext cx="2027820" cy="1794412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solidFill>
                <a:schemeClr val="bg1"/>
              </a:solidFill>
            </a:endParaRPr>
          </a:p>
        </p:txBody>
      </p:sp>
      <p:sp>
        <p:nvSpPr>
          <p:cNvPr id="9" name="六邊形 8">
            <a:extLst>
              <a:ext uri="{FF2B5EF4-FFF2-40B4-BE49-F238E27FC236}">
                <a16:creationId xmlns:a16="http://schemas.microsoft.com/office/drawing/2014/main" id="{9940FB1A-514F-D644-9C4D-947BD7F67552}"/>
              </a:ext>
            </a:extLst>
          </p:cNvPr>
          <p:cNvSpPr/>
          <p:nvPr/>
        </p:nvSpPr>
        <p:spPr>
          <a:xfrm>
            <a:off x="2172042" y="4191723"/>
            <a:ext cx="2027820" cy="1794412"/>
          </a:xfrm>
          <a:prstGeom prst="hexag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solidFill>
                <a:schemeClr val="bg1"/>
              </a:solidFill>
            </a:endParaRPr>
          </a:p>
        </p:txBody>
      </p:sp>
      <p:sp>
        <p:nvSpPr>
          <p:cNvPr id="10" name="六邊形 9">
            <a:extLst>
              <a:ext uri="{FF2B5EF4-FFF2-40B4-BE49-F238E27FC236}">
                <a16:creationId xmlns:a16="http://schemas.microsoft.com/office/drawing/2014/main" id="{BD1C562A-AAC0-264D-9FFF-DA2E862BF2C5}"/>
              </a:ext>
            </a:extLst>
          </p:cNvPr>
          <p:cNvSpPr/>
          <p:nvPr/>
        </p:nvSpPr>
        <p:spPr>
          <a:xfrm>
            <a:off x="5142070" y="4186855"/>
            <a:ext cx="2027820" cy="1794412"/>
          </a:xfrm>
          <a:prstGeom prst="hexagon">
            <a:avLst/>
          </a:prstGeom>
          <a:solidFill>
            <a:srgbClr val="6C7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solidFill>
                <a:schemeClr val="bg1"/>
              </a:solidFill>
            </a:endParaRPr>
          </a:p>
        </p:txBody>
      </p:sp>
      <p:sp>
        <p:nvSpPr>
          <p:cNvPr id="16" name="六邊形 15">
            <a:extLst>
              <a:ext uri="{FF2B5EF4-FFF2-40B4-BE49-F238E27FC236}">
                <a16:creationId xmlns:a16="http://schemas.microsoft.com/office/drawing/2014/main" id="{2052D36E-B81B-B345-AC79-7B0E271DBC44}"/>
              </a:ext>
            </a:extLst>
          </p:cNvPr>
          <p:cNvSpPr/>
          <p:nvPr/>
        </p:nvSpPr>
        <p:spPr>
          <a:xfrm>
            <a:off x="9583678" y="2009669"/>
            <a:ext cx="2027820" cy="1794412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solidFill>
                <a:schemeClr val="bg1"/>
              </a:solidFill>
            </a:endParaRPr>
          </a:p>
        </p:txBody>
      </p:sp>
      <p:sp>
        <p:nvSpPr>
          <p:cNvPr id="17" name="六邊形 16">
            <a:extLst>
              <a:ext uri="{FF2B5EF4-FFF2-40B4-BE49-F238E27FC236}">
                <a16:creationId xmlns:a16="http://schemas.microsoft.com/office/drawing/2014/main" id="{4E7C47E1-83ED-3B46-86AA-7CED0986E974}"/>
              </a:ext>
            </a:extLst>
          </p:cNvPr>
          <p:cNvSpPr/>
          <p:nvPr/>
        </p:nvSpPr>
        <p:spPr>
          <a:xfrm>
            <a:off x="8098664" y="4186855"/>
            <a:ext cx="2027820" cy="1794412"/>
          </a:xfrm>
          <a:prstGeom prst="hexagon">
            <a:avLst/>
          </a:prstGeom>
          <a:solidFill>
            <a:srgbClr val="8CA2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solidFill>
                <a:schemeClr val="bg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A8A2FF0-F031-4046-B997-B2E6E8B04619}"/>
              </a:ext>
            </a:extLst>
          </p:cNvPr>
          <p:cNvSpPr/>
          <p:nvPr/>
        </p:nvSpPr>
        <p:spPr>
          <a:xfrm>
            <a:off x="893405" y="2491376"/>
            <a:ext cx="1588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複合指定運算子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1E95C2-E644-884F-872A-8EDD4461EA11}"/>
              </a:ext>
            </a:extLst>
          </p:cNvPr>
          <p:cNvSpPr/>
          <p:nvPr/>
        </p:nvSpPr>
        <p:spPr>
          <a:xfrm>
            <a:off x="2565194" y="4853228"/>
            <a:ext cx="1231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for迴圈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DB7497B-E937-9D4E-B145-A0F021F10C1C}"/>
              </a:ext>
            </a:extLst>
          </p:cNvPr>
          <p:cNvSpPr/>
          <p:nvPr/>
        </p:nvSpPr>
        <p:spPr>
          <a:xfrm>
            <a:off x="3738355" y="2676041"/>
            <a:ext cx="1846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巢狀for迴圈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901715B-7EAE-444A-8971-9F29AD11485C}"/>
              </a:ext>
            </a:extLst>
          </p:cNvPr>
          <p:cNvSpPr/>
          <p:nvPr/>
        </p:nvSpPr>
        <p:spPr>
          <a:xfrm>
            <a:off x="5317893" y="4668561"/>
            <a:ext cx="16761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控制迴圈的運作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A336094-BE56-274E-A2E5-01C72876131C}"/>
              </a:ext>
            </a:extLst>
          </p:cNvPr>
          <p:cNvSpPr/>
          <p:nvPr/>
        </p:nvSpPr>
        <p:spPr>
          <a:xfrm>
            <a:off x="6610373" y="2336776"/>
            <a:ext cx="20278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Ranged based for loop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BCEA748-3531-6542-AFA0-2616794E2683}"/>
              </a:ext>
            </a:extLst>
          </p:cNvPr>
          <p:cNvSpPr/>
          <p:nvPr/>
        </p:nvSpPr>
        <p:spPr>
          <a:xfrm>
            <a:off x="8318927" y="4853226"/>
            <a:ext cx="1587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while迴圈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E2C8D8F-31B9-6947-892D-0BDD57339E33}"/>
              </a:ext>
            </a:extLst>
          </p:cNvPr>
          <p:cNvSpPr/>
          <p:nvPr/>
        </p:nvSpPr>
        <p:spPr>
          <a:xfrm>
            <a:off x="9630223" y="2491376"/>
            <a:ext cx="19347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for與while的比較</a:t>
            </a:r>
          </a:p>
        </p:txBody>
      </p:sp>
    </p:spTree>
    <p:extLst>
      <p:ext uri="{BB962C8B-B14F-4D97-AF65-F5344CB8AC3E}">
        <p14:creationId xmlns:p14="http://schemas.microsoft.com/office/powerpoint/2010/main" val="32847032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不規則四邊形 15">
            <a:extLst>
              <a:ext uri="{FF2B5EF4-FFF2-40B4-BE49-F238E27FC236}">
                <a16:creationId xmlns:a16="http://schemas.microsoft.com/office/drawing/2014/main" id="{D859834A-DBBC-1847-A09D-3B4DD105AA2F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C67BDED-4AD5-BC4F-AA82-430124731A5D}"/>
              </a:ext>
            </a:extLst>
          </p:cNvPr>
          <p:cNvSpPr/>
          <p:nvPr/>
        </p:nvSpPr>
        <p:spPr>
          <a:xfrm>
            <a:off x="5017017" y="154021"/>
            <a:ext cx="21579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while </a:t>
            </a:r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迴圈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338B440-96F2-844A-9E20-FF0D1A52BE80}"/>
              </a:ext>
            </a:extLst>
          </p:cNvPr>
          <p:cNvSpPr txBox="1"/>
          <p:nvPr/>
        </p:nvSpPr>
        <p:spPr>
          <a:xfrm>
            <a:off x="4839629" y="48396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FCE6D61F-AD4B-564E-AF25-B4736F2172C6}"/>
              </a:ext>
            </a:extLst>
          </p:cNvPr>
          <p:cNvSpPr/>
          <p:nvPr/>
        </p:nvSpPr>
        <p:spPr>
          <a:xfrm>
            <a:off x="7489627" y="1815332"/>
            <a:ext cx="2540232" cy="1497670"/>
          </a:xfrm>
          <a:prstGeom prst="roundRect">
            <a:avLst/>
          </a:prstGeom>
          <a:ln w="571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while (</a:t>
            </a:r>
            <a:r>
              <a:rPr lang="zh-TW" altLang="en-US" sz="20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測試條件</a:t>
            </a:r>
            <a:r>
              <a:rPr lang="en-US" altLang="zh-TW" sz="20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){</a:t>
            </a:r>
          </a:p>
          <a:p>
            <a:r>
              <a:rPr lang="zh-TW" altLang="en-US" sz="20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      程式碼</a:t>
            </a:r>
            <a:r>
              <a:rPr lang="en-US" altLang="zh-TW" sz="20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...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BB72B728-5F12-D244-AACC-0CFFF6D80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522" y="3994539"/>
            <a:ext cx="5158722" cy="169018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D16291A4-0A5E-1241-881D-5086DB148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658" y="3686715"/>
            <a:ext cx="3382170" cy="265741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F1FF922-D62F-854C-A37B-7F047179C1F7}"/>
              </a:ext>
            </a:extLst>
          </p:cNvPr>
          <p:cNvSpPr/>
          <p:nvPr/>
        </p:nvSpPr>
        <p:spPr>
          <a:xfrm>
            <a:off x="1656522" y="1649039"/>
            <a:ext cx="3869635" cy="2118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前測迴圈，先測試測試條件</a:t>
            </a:r>
          </a:p>
          <a:p>
            <a:pPr>
              <a:lnSpc>
                <a:spcPct val="150000"/>
              </a:lnSpc>
            </a:pP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----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測試條件為true時→執行迴圈</a:t>
            </a:r>
          </a:p>
          <a:p>
            <a:pPr>
              <a:lnSpc>
                <a:spcPct val="150000"/>
              </a:lnSpc>
            </a:pP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----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測試條件為false時→結束迴圈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常用於</a:t>
            </a:r>
            <a:r>
              <a:rPr lang="zh-TW" altLang="en-US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不定執行次數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的狀況</a:t>
            </a:r>
          </a:p>
          <a:p>
            <a:pPr>
              <a:lnSpc>
                <a:spcPct val="150000"/>
              </a:lnSpc>
            </a:pPr>
            <a:endPara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717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不規則四邊形 11">
            <a:extLst>
              <a:ext uri="{FF2B5EF4-FFF2-40B4-BE49-F238E27FC236}">
                <a16:creationId xmlns:a16="http://schemas.microsoft.com/office/drawing/2014/main" id="{D8D017C1-D700-AE4A-BE9F-9806AA7DE647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DAD7441-A67E-A34F-AD29-72EEB2822642}"/>
              </a:ext>
            </a:extLst>
          </p:cNvPr>
          <p:cNvSpPr/>
          <p:nvPr/>
        </p:nvSpPr>
        <p:spPr>
          <a:xfrm>
            <a:off x="4929654" y="154021"/>
            <a:ext cx="2332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DO-WHILE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BBEDD33E-CDA1-7C46-819C-7C93BD467AE2}"/>
              </a:ext>
            </a:extLst>
          </p:cNvPr>
          <p:cNvSpPr/>
          <p:nvPr/>
        </p:nvSpPr>
        <p:spPr>
          <a:xfrm>
            <a:off x="3899753" y="4254378"/>
            <a:ext cx="4392488" cy="1909165"/>
          </a:xfrm>
          <a:prstGeom prst="roundRect">
            <a:avLst/>
          </a:prstGeom>
          <a:ln w="571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do{</a:t>
            </a:r>
          </a:p>
          <a:p>
            <a:r>
              <a:rPr lang="zh-TW" altLang="en-US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 程式碼</a:t>
            </a:r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....</a:t>
            </a:r>
          </a:p>
          <a:p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}</a:t>
            </a:r>
          </a:p>
          <a:p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while (</a:t>
            </a:r>
            <a:r>
              <a:rPr lang="zh-TW" altLang="en-US" sz="2400" b="1" dirty="0">
                <a:solidFill>
                  <a:srgbClr val="0070C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測試條件</a:t>
            </a:r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585EA6-83F6-9A41-848C-253E50F85ED5}"/>
              </a:ext>
            </a:extLst>
          </p:cNvPr>
          <p:cNvSpPr/>
          <p:nvPr/>
        </p:nvSpPr>
        <p:spPr>
          <a:xfrm>
            <a:off x="3542999" y="2102009"/>
            <a:ext cx="6096000" cy="17034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u="sng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希望while迴圈能夠至少執行一次程式碼時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把while迴圈測試、執行的順序顛倒過來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while：測試→執行→測試→執行→測試→執行→...</a:t>
            </a:r>
            <a:endParaRPr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do-while：執行→測試→執行→測試→執行→.....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0187EEC-D576-CB49-AACE-E27F12B38BE8}"/>
              </a:ext>
            </a:extLst>
          </p:cNvPr>
          <p:cNvSpPr/>
          <p:nvPr/>
        </p:nvSpPr>
        <p:spPr>
          <a:xfrm>
            <a:off x="5341951" y="932005"/>
            <a:ext cx="15080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後測迴圈</a:t>
            </a:r>
          </a:p>
        </p:txBody>
      </p:sp>
    </p:spTree>
    <p:extLst>
      <p:ext uri="{BB962C8B-B14F-4D97-AF65-F5344CB8AC3E}">
        <p14:creationId xmlns:p14="http://schemas.microsoft.com/office/powerpoint/2010/main" val="2338309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不規則四邊形 16">
            <a:extLst>
              <a:ext uri="{FF2B5EF4-FFF2-40B4-BE49-F238E27FC236}">
                <a16:creationId xmlns:a16="http://schemas.microsoft.com/office/drawing/2014/main" id="{43FF6753-6B3C-4145-AD76-AC8DEA0C449D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90DC957-009E-644A-A6FA-513532F85AE5}"/>
              </a:ext>
            </a:extLst>
          </p:cNvPr>
          <p:cNvSpPr/>
          <p:nvPr/>
        </p:nvSpPr>
        <p:spPr>
          <a:xfrm>
            <a:off x="5043467" y="154021"/>
            <a:ext cx="2105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Practice</a:t>
            </a:r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6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338B440-96F2-844A-9E20-FF0D1A52BE80}"/>
              </a:ext>
            </a:extLst>
          </p:cNvPr>
          <p:cNvSpPr txBox="1"/>
          <p:nvPr/>
        </p:nvSpPr>
        <p:spPr>
          <a:xfrm>
            <a:off x="4839629" y="48396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93323FED-45DF-3E42-9026-A16D661A4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533" y="3466579"/>
            <a:ext cx="652462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圓角矩形 14">
            <a:extLst>
              <a:ext uri="{FF2B5EF4-FFF2-40B4-BE49-F238E27FC236}">
                <a16:creationId xmlns:a16="http://schemas.microsoft.com/office/drawing/2014/main" id="{FC71873B-8DE5-E341-AFC1-509AB3AEF64B}"/>
              </a:ext>
            </a:extLst>
          </p:cNvPr>
          <p:cNvSpPr/>
          <p:nvPr/>
        </p:nvSpPr>
        <p:spPr>
          <a:xfrm>
            <a:off x="2836533" y="1670225"/>
            <a:ext cx="6505193" cy="1259778"/>
          </a:xfrm>
          <a:prstGeom prst="roundRect">
            <a:avLst/>
          </a:prstGeom>
          <a:noFill/>
          <a:ln w="38100">
            <a:solidFill>
              <a:srgbClr val="944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13759DF-21FE-FA42-96AA-A8C91CD64AA8}"/>
              </a:ext>
            </a:extLst>
          </p:cNvPr>
          <p:cNvSpPr/>
          <p:nvPr/>
        </p:nvSpPr>
        <p:spPr>
          <a:xfrm>
            <a:off x="5261824" y="1408615"/>
            <a:ext cx="1668347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Mission</a:t>
            </a:r>
            <a:endParaRPr lang="zh-TW" altLang="en-US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E0B1D9D-053F-EB42-A90B-C06B3296CBA4}"/>
              </a:ext>
            </a:extLst>
          </p:cNvPr>
          <p:cNvSpPr/>
          <p:nvPr/>
        </p:nvSpPr>
        <p:spPr>
          <a:xfrm>
            <a:off x="3077225" y="2012101"/>
            <a:ext cx="6037544" cy="497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Input：Keep inputting an integer n, until n=0</a:t>
            </a:r>
          </a:p>
        </p:txBody>
      </p:sp>
    </p:spTree>
    <p:extLst>
      <p:ext uri="{BB962C8B-B14F-4D97-AF65-F5344CB8AC3E}">
        <p14:creationId xmlns:p14="http://schemas.microsoft.com/office/powerpoint/2010/main" val="782238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不規則四邊形 11">
            <a:extLst>
              <a:ext uri="{FF2B5EF4-FFF2-40B4-BE49-F238E27FC236}">
                <a16:creationId xmlns:a16="http://schemas.microsoft.com/office/drawing/2014/main" id="{1BE3401D-C58C-3A49-896E-BCB4C3B32492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4DF70C6-7A72-EA4B-ABF4-30C396F21E93}"/>
              </a:ext>
            </a:extLst>
          </p:cNvPr>
          <p:cNvSpPr/>
          <p:nvPr/>
        </p:nvSpPr>
        <p:spPr>
          <a:xfrm>
            <a:off x="5043467" y="154021"/>
            <a:ext cx="2105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Practice</a:t>
            </a:r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7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338B440-96F2-844A-9E20-FF0D1A52BE80}"/>
              </a:ext>
            </a:extLst>
          </p:cNvPr>
          <p:cNvSpPr txBox="1"/>
          <p:nvPr/>
        </p:nvSpPr>
        <p:spPr>
          <a:xfrm>
            <a:off x="4839629" y="48396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14" name="圓角矩形 13">
            <a:extLst>
              <a:ext uri="{FF2B5EF4-FFF2-40B4-BE49-F238E27FC236}">
                <a16:creationId xmlns:a16="http://schemas.microsoft.com/office/drawing/2014/main" id="{C052081D-E5BC-3D4E-913B-C0AE2BA0FC98}"/>
              </a:ext>
            </a:extLst>
          </p:cNvPr>
          <p:cNvSpPr/>
          <p:nvPr/>
        </p:nvSpPr>
        <p:spPr>
          <a:xfrm>
            <a:off x="2836533" y="1670224"/>
            <a:ext cx="6505193" cy="4077877"/>
          </a:xfrm>
          <a:prstGeom prst="roundRect">
            <a:avLst/>
          </a:prstGeom>
          <a:noFill/>
          <a:ln w="38100">
            <a:solidFill>
              <a:srgbClr val="944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4F41528-EC73-9641-BDC4-AABFE38A77E7}"/>
              </a:ext>
            </a:extLst>
          </p:cNvPr>
          <p:cNvSpPr/>
          <p:nvPr/>
        </p:nvSpPr>
        <p:spPr>
          <a:xfrm>
            <a:off x="3501735" y="1408614"/>
            <a:ext cx="5188527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Mission</a:t>
            </a: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Guess the number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7AB7C49-C576-5C48-978E-09FFC9565870}"/>
              </a:ext>
            </a:extLst>
          </p:cNvPr>
          <p:cNvSpPr/>
          <p:nvPr/>
        </p:nvSpPr>
        <p:spPr>
          <a:xfrm>
            <a:off x="3083150" y="1967194"/>
            <a:ext cx="6179063" cy="3780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Input：a integer composed by 4 different number, until we get the right number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Output：The similarity (A and B), Congratulation words, Inspect the  validation of input number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Hint：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Set Answer to 1234;</a:t>
            </a:r>
            <a:endParaRPr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#include &lt;math.h&gt;</a:t>
            </a:r>
            <a:endParaRPr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a^b=pow(a,b)</a:t>
            </a:r>
          </a:p>
          <a:p>
            <a:pPr>
              <a:lnSpc>
                <a:spcPct val="150000"/>
              </a:lnSpc>
            </a:pPr>
            <a:endPara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81895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不規則四邊形 11">
            <a:extLst>
              <a:ext uri="{FF2B5EF4-FFF2-40B4-BE49-F238E27FC236}">
                <a16:creationId xmlns:a16="http://schemas.microsoft.com/office/drawing/2014/main" id="{69F6A491-9EFD-AC47-A0EC-0A20609C6BC0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CE40361-FFCE-9B43-9923-767EC0C43E14}"/>
              </a:ext>
            </a:extLst>
          </p:cNvPr>
          <p:cNvSpPr/>
          <p:nvPr/>
        </p:nvSpPr>
        <p:spPr>
          <a:xfrm>
            <a:off x="5043467" y="154021"/>
            <a:ext cx="2105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Practice</a:t>
            </a:r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7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338B440-96F2-844A-9E20-FF0D1A52BE80}"/>
              </a:ext>
            </a:extLst>
          </p:cNvPr>
          <p:cNvSpPr txBox="1"/>
          <p:nvPr/>
        </p:nvSpPr>
        <p:spPr>
          <a:xfrm>
            <a:off x="4839629" y="48396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30B98BA2-166E-884A-80EF-AE042F2AA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118" y="1215258"/>
            <a:ext cx="8169763" cy="5339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50532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不規則四邊形 3">
            <a:extLst>
              <a:ext uri="{FF2B5EF4-FFF2-40B4-BE49-F238E27FC236}">
                <a16:creationId xmlns:a16="http://schemas.microsoft.com/office/drawing/2014/main" id="{DBA6799D-3EED-614A-AF20-1A4E3B5D6B4F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D62834-E375-6E40-85BB-E283B9E2DB93}"/>
              </a:ext>
            </a:extLst>
          </p:cNvPr>
          <p:cNvSpPr/>
          <p:nvPr/>
        </p:nvSpPr>
        <p:spPr>
          <a:xfrm>
            <a:off x="5182928" y="15402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課程大綱</a:t>
            </a:r>
          </a:p>
        </p:txBody>
      </p:sp>
      <p:sp>
        <p:nvSpPr>
          <p:cNvPr id="6" name="六邊形 5">
            <a:extLst>
              <a:ext uri="{FF2B5EF4-FFF2-40B4-BE49-F238E27FC236}">
                <a16:creationId xmlns:a16="http://schemas.microsoft.com/office/drawing/2014/main" id="{4DDD578F-2263-0E40-8A1F-B0CCC1881A30}"/>
              </a:ext>
            </a:extLst>
          </p:cNvPr>
          <p:cNvSpPr/>
          <p:nvPr/>
        </p:nvSpPr>
        <p:spPr>
          <a:xfrm>
            <a:off x="673593" y="2009669"/>
            <a:ext cx="2027820" cy="1794412"/>
          </a:xfrm>
          <a:prstGeom prst="hexagon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solidFill>
                <a:schemeClr val="bg1"/>
              </a:solidFill>
            </a:endParaRPr>
          </a:p>
        </p:txBody>
      </p:sp>
      <p:sp>
        <p:nvSpPr>
          <p:cNvPr id="7" name="六邊形 6">
            <a:extLst>
              <a:ext uri="{FF2B5EF4-FFF2-40B4-BE49-F238E27FC236}">
                <a16:creationId xmlns:a16="http://schemas.microsoft.com/office/drawing/2014/main" id="{A6999094-D337-BC41-9F98-23DA8C05BB43}"/>
              </a:ext>
            </a:extLst>
          </p:cNvPr>
          <p:cNvSpPr/>
          <p:nvPr/>
        </p:nvSpPr>
        <p:spPr>
          <a:xfrm>
            <a:off x="3643621" y="2009669"/>
            <a:ext cx="2027820" cy="1794412"/>
          </a:xfrm>
          <a:prstGeom prst="hexagon">
            <a:avLst/>
          </a:prstGeom>
          <a:solidFill>
            <a:srgbClr val="505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solidFill>
                <a:schemeClr val="bg1"/>
              </a:solidFill>
            </a:endParaRPr>
          </a:p>
        </p:txBody>
      </p:sp>
      <p:sp>
        <p:nvSpPr>
          <p:cNvPr id="8" name="六邊形 7">
            <a:extLst>
              <a:ext uri="{FF2B5EF4-FFF2-40B4-BE49-F238E27FC236}">
                <a16:creationId xmlns:a16="http://schemas.microsoft.com/office/drawing/2014/main" id="{5A23B579-F4BE-1647-8E10-208F7B8DC368}"/>
              </a:ext>
            </a:extLst>
          </p:cNvPr>
          <p:cNvSpPr/>
          <p:nvPr/>
        </p:nvSpPr>
        <p:spPr>
          <a:xfrm>
            <a:off x="6613649" y="2009669"/>
            <a:ext cx="2027820" cy="1794412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solidFill>
                <a:srgbClr val="5C6B7F"/>
              </a:solidFill>
            </a:endParaRPr>
          </a:p>
        </p:txBody>
      </p:sp>
      <p:sp>
        <p:nvSpPr>
          <p:cNvPr id="9" name="六邊形 8">
            <a:extLst>
              <a:ext uri="{FF2B5EF4-FFF2-40B4-BE49-F238E27FC236}">
                <a16:creationId xmlns:a16="http://schemas.microsoft.com/office/drawing/2014/main" id="{9940FB1A-514F-D644-9C4D-947BD7F67552}"/>
              </a:ext>
            </a:extLst>
          </p:cNvPr>
          <p:cNvSpPr/>
          <p:nvPr/>
        </p:nvSpPr>
        <p:spPr>
          <a:xfrm>
            <a:off x="2172042" y="4191723"/>
            <a:ext cx="2027820" cy="1794412"/>
          </a:xfrm>
          <a:prstGeom prst="hexag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solidFill>
                <a:srgbClr val="5C6B7F"/>
              </a:solidFill>
            </a:endParaRPr>
          </a:p>
        </p:txBody>
      </p:sp>
      <p:sp>
        <p:nvSpPr>
          <p:cNvPr id="10" name="六邊形 9">
            <a:extLst>
              <a:ext uri="{FF2B5EF4-FFF2-40B4-BE49-F238E27FC236}">
                <a16:creationId xmlns:a16="http://schemas.microsoft.com/office/drawing/2014/main" id="{BD1C562A-AAC0-264D-9FFF-DA2E862BF2C5}"/>
              </a:ext>
            </a:extLst>
          </p:cNvPr>
          <p:cNvSpPr/>
          <p:nvPr/>
        </p:nvSpPr>
        <p:spPr>
          <a:xfrm>
            <a:off x="5142070" y="4186855"/>
            <a:ext cx="2027820" cy="1794412"/>
          </a:xfrm>
          <a:prstGeom prst="hexagon">
            <a:avLst/>
          </a:prstGeom>
          <a:solidFill>
            <a:srgbClr val="6C7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solidFill>
                <a:srgbClr val="5C6B7F"/>
              </a:solidFill>
            </a:endParaRPr>
          </a:p>
        </p:txBody>
      </p:sp>
      <p:sp>
        <p:nvSpPr>
          <p:cNvPr id="16" name="六邊形 15">
            <a:extLst>
              <a:ext uri="{FF2B5EF4-FFF2-40B4-BE49-F238E27FC236}">
                <a16:creationId xmlns:a16="http://schemas.microsoft.com/office/drawing/2014/main" id="{2052D36E-B81B-B345-AC79-7B0E271DBC44}"/>
              </a:ext>
            </a:extLst>
          </p:cNvPr>
          <p:cNvSpPr/>
          <p:nvPr/>
        </p:nvSpPr>
        <p:spPr>
          <a:xfrm>
            <a:off x="9583678" y="2009669"/>
            <a:ext cx="2027820" cy="1794412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solidFill>
                <a:srgbClr val="5C6B7F"/>
              </a:solidFill>
            </a:endParaRPr>
          </a:p>
        </p:txBody>
      </p:sp>
      <p:sp>
        <p:nvSpPr>
          <p:cNvPr id="17" name="六邊形 16">
            <a:extLst>
              <a:ext uri="{FF2B5EF4-FFF2-40B4-BE49-F238E27FC236}">
                <a16:creationId xmlns:a16="http://schemas.microsoft.com/office/drawing/2014/main" id="{4E7C47E1-83ED-3B46-86AA-7CED0986E974}"/>
              </a:ext>
            </a:extLst>
          </p:cNvPr>
          <p:cNvSpPr/>
          <p:nvPr/>
        </p:nvSpPr>
        <p:spPr>
          <a:xfrm>
            <a:off x="8098664" y="4186855"/>
            <a:ext cx="2027820" cy="1794412"/>
          </a:xfrm>
          <a:prstGeom prst="hexagon">
            <a:avLst/>
          </a:prstGeom>
          <a:solidFill>
            <a:srgbClr val="8CA2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solidFill>
                <a:srgbClr val="5C6B7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A8A2FF0-F031-4046-B997-B2E6E8B04619}"/>
              </a:ext>
            </a:extLst>
          </p:cNvPr>
          <p:cNvSpPr/>
          <p:nvPr/>
        </p:nvSpPr>
        <p:spPr>
          <a:xfrm>
            <a:off x="893405" y="2491376"/>
            <a:ext cx="1588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3E4F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複合指定運算子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1E95C2-E644-884F-872A-8EDD4461EA11}"/>
              </a:ext>
            </a:extLst>
          </p:cNvPr>
          <p:cNvSpPr/>
          <p:nvPr/>
        </p:nvSpPr>
        <p:spPr>
          <a:xfrm>
            <a:off x="2565194" y="4853228"/>
            <a:ext cx="1231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4B5E7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for迴圈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DB7497B-E937-9D4E-B145-A0F021F10C1C}"/>
              </a:ext>
            </a:extLst>
          </p:cNvPr>
          <p:cNvSpPr/>
          <p:nvPr/>
        </p:nvSpPr>
        <p:spPr>
          <a:xfrm>
            <a:off x="3738355" y="2676041"/>
            <a:ext cx="1846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54698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巢狀for迴圈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901715B-7EAE-444A-8971-9F29AD11485C}"/>
              </a:ext>
            </a:extLst>
          </p:cNvPr>
          <p:cNvSpPr/>
          <p:nvPr/>
        </p:nvSpPr>
        <p:spPr>
          <a:xfrm>
            <a:off x="5317893" y="4668561"/>
            <a:ext cx="16761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5C6B7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控制迴圈的運作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A336094-BE56-274E-A2E5-01C72876131C}"/>
              </a:ext>
            </a:extLst>
          </p:cNvPr>
          <p:cNvSpPr/>
          <p:nvPr/>
        </p:nvSpPr>
        <p:spPr>
          <a:xfrm>
            <a:off x="6610373" y="2336776"/>
            <a:ext cx="20278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8CA2B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Ranged based for loop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BCEA748-3531-6542-AFA0-2616794E2683}"/>
              </a:ext>
            </a:extLst>
          </p:cNvPr>
          <p:cNvSpPr/>
          <p:nvPr/>
        </p:nvSpPr>
        <p:spPr>
          <a:xfrm>
            <a:off x="8318927" y="4853226"/>
            <a:ext cx="1587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97B0C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while迴圈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E2C8D8F-31B9-6947-892D-0BDD57339E33}"/>
              </a:ext>
            </a:extLst>
          </p:cNvPr>
          <p:cNvSpPr/>
          <p:nvPr/>
        </p:nvSpPr>
        <p:spPr>
          <a:xfrm>
            <a:off x="9630223" y="2491376"/>
            <a:ext cx="19347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for與while的比較</a:t>
            </a:r>
          </a:p>
        </p:txBody>
      </p:sp>
    </p:spTree>
    <p:extLst>
      <p:ext uri="{BB962C8B-B14F-4D97-AF65-F5344CB8AC3E}">
        <p14:creationId xmlns:p14="http://schemas.microsoft.com/office/powerpoint/2010/main" val="40555494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不規則四邊形 15">
            <a:extLst>
              <a:ext uri="{FF2B5EF4-FFF2-40B4-BE49-F238E27FC236}">
                <a16:creationId xmlns:a16="http://schemas.microsoft.com/office/drawing/2014/main" id="{5CD80B8C-04CE-3A42-AB70-1B15C996F69D}"/>
              </a:ext>
            </a:extLst>
          </p:cNvPr>
          <p:cNvSpPr/>
          <p:nvPr/>
        </p:nvSpPr>
        <p:spPr>
          <a:xfrm>
            <a:off x="2852525" y="-186816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C724914-0497-D644-8DA3-B786DF62A9AD}"/>
              </a:ext>
            </a:extLst>
          </p:cNvPr>
          <p:cNvSpPr/>
          <p:nvPr/>
        </p:nvSpPr>
        <p:spPr>
          <a:xfrm>
            <a:off x="4827863" y="154021"/>
            <a:ext cx="25362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for vs. while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338B440-96F2-844A-9E20-FF0D1A52BE80}"/>
              </a:ext>
            </a:extLst>
          </p:cNvPr>
          <p:cNvSpPr txBox="1"/>
          <p:nvPr/>
        </p:nvSpPr>
        <p:spPr>
          <a:xfrm>
            <a:off x="6211229" y="49191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EC5D90D1-9DD3-D341-BDA3-8EA88738F02F}"/>
              </a:ext>
            </a:extLst>
          </p:cNvPr>
          <p:cNvSpPr/>
          <p:nvPr/>
        </p:nvSpPr>
        <p:spPr>
          <a:xfrm>
            <a:off x="2478091" y="3304167"/>
            <a:ext cx="7299960" cy="1356474"/>
          </a:xfrm>
          <a:prstGeom prst="roundRect">
            <a:avLst/>
          </a:prstGeom>
          <a:ln w="539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b="1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for</a:t>
            </a:r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開始前初始化</a:t>
            </a:r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; </a:t>
            </a:r>
            <a:r>
              <a:rPr lang="zh-TW" altLang="en-US" sz="24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續行條件測試</a:t>
            </a:r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; </a:t>
            </a:r>
            <a:r>
              <a:rPr lang="zh-TW" altLang="en-US" sz="24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迴圈間執行程式</a:t>
            </a:r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){</a:t>
            </a:r>
          </a:p>
          <a:p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</a:t>
            </a: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程式碼</a:t>
            </a:r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...</a:t>
            </a:r>
          </a:p>
          <a:p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4" name="圓角矩形 13">
            <a:extLst>
              <a:ext uri="{FF2B5EF4-FFF2-40B4-BE49-F238E27FC236}">
                <a16:creationId xmlns:a16="http://schemas.microsoft.com/office/drawing/2014/main" id="{E6BD76A5-7DED-4D44-B038-93EF336149CE}"/>
              </a:ext>
            </a:extLst>
          </p:cNvPr>
          <p:cNvSpPr/>
          <p:nvPr/>
        </p:nvSpPr>
        <p:spPr>
          <a:xfrm>
            <a:off x="6447656" y="4783462"/>
            <a:ext cx="2887981" cy="1647818"/>
          </a:xfrm>
          <a:prstGeom prst="roundRect">
            <a:avLst/>
          </a:prstGeom>
          <a:ln w="57150">
            <a:solidFill>
              <a:schemeClr val="accent6">
                <a:lumMod val="20000"/>
                <a:lumOff val="80000"/>
                <a:alpha val="99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do{</a:t>
            </a:r>
          </a:p>
          <a:p>
            <a:r>
              <a:rPr lang="zh-TW" altLang="en-US" sz="24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程式碼</a:t>
            </a:r>
            <a:r>
              <a:rPr lang="en-US" altLang="zh-TW" sz="24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....</a:t>
            </a:r>
          </a:p>
          <a:p>
            <a:r>
              <a:rPr lang="en-US" altLang="zh-TW" sz="24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}</a:t>
            </a:r>
          </a:p>
          <a:p>
            <a:r>
              <a:rPr lang="en-US" altLang="zh-TW" sz="24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while (</a:t>
            </a:r>
            <a:r>
              <a:rPr lang="zh-TW" altLang="en-US" sz="2400" dirty="0">
                <a:solidFill>
                  <a:srgbClr val="0070C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測試條件</a:t>
            </a:r>
            <a:r>
              <a:rPr lang="en-US" altLang="zh-TW" sz="24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5" name="圓角矩形 14">
            <a:extLst>
              <a:ext uri="{FF2B5EF4-FFF2-40B4-BE49-F238E27FC236}">
                <a16:creationId xmlns:a16="http://schemas.microsoft.com/office/drawing/2014/main" id="{01F8EDED-881E-4B42-A18B-7481F805D7D9}"/>
              </a:ext>
            </a:extLst>
          </p:cNvPr>
          <p:cNvSpPr/>
          <p:nvPr/>
        </p:nvSpPr>
        <p:spPr>
          <a:xfrm>
            <a:off x="2895600" y="4783463"/>
            <a:ext cx="2736812" cy="1647818"/>
          </a:xfrm>
          <a:prstGeom prst="roundRect">
            <a:avLst/>
          </a:prstGeom>
          <a:ln w="571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while (</a:t>
            </a:r>
            <a:r>
              <a:rPr lang="zh-TW" altLang="en-US" sz="2400" dirty="0">
                <a:solidFill>
                  <a:srgbClr val="0070C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測試條件</a:t>
            </a:r>
            <a:r>
              <a:rPr lang="en-US" altLang="zh-TW" sz="24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){</a:t>
            </a:r>
          </a:p>
          <a:p>
            <a:r>
              <a:rPr lang="zh-TW" altLang="en-US" sz="24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程式碼</a:t>
            </a:r>
            <a:r>
              <a:rPr lang="en-US" altLang="zh-TW" sz="24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...</a:t>
            </a:r>
          </a:p>
          <a:p>
            <a:r>
              <a:rPr lang="en-US" altLang="zh-TW" sz="24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0AC815D-366D-8642-965E-0E5EC508C685}"/>
              </a:ext>
            </a:extLst>
          </p:cNvPr>
          <p:cNvSpPr/>
          <p:nvPr/>
        </p:nvSpPr>
        <p:spPr>
          <a:xfrm>
            <a:off x="2141982" y="1272842"/>
            <a:ext cx="797217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28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已知執行次數、範圍</a:t>
            </a: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常用for迴圈</a:t>
            </a:r>
            <a:endParaRPr lang="en-US" altLang="zh-TW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28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未知執行次數、範圍</a:t>
            </a: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常用while/do-while迴圈</a:t>
            </a:r>
            <a:endParaRPr lang="en-US" altLang="zh-TW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但兩者可通用，沒有一定要用哪種迴圈 </a:t>
            </a:r>
          </a:p>
        </p:txBody>
      </p:sp>
    </p:spTree>
    <p:extLst>
      <p:ext uri="{BB962C8B-B14F-4D97-AF65-F5344CB8AC3E}">
        <p14:creationId xmlns:p14="http://schemas.microsoft.com/office/powerpoint/2010/main" val="4759200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不規則四邊形 17">
            <a:extLst>
              <a:ext uri="{FF2B5EF4-FFF2-40B4-BE49-F238E27FC236}">
                <a16:creationId xmlns:a16="http://schemas.microsoft.com/office/drawing/2014/main" id="{0FD54D59-228B-6243-BCD2-41058C69D06A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7A0B71E-E0F8-384F-9F14-E06791DDAB9C}"/>
              </a:ext>
            </a:extLst>
          </p:cNvPr>
          <p:cNvSpPr/>
          <p:nvPr/>
        </p:nvSpPr>
        <p:spPr>
          <a:xfrm>
            <a:off x="3585536" y="154021"/>
            <a:ext cx="5020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for vs. while</a:t>
            </a:r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vs.</a:t>
            </a:r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do-while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210AA23B-8401-E342-9478-E983A2253FCC}"/>
              </a:ext>
            </a:extLst>
          </p:cNvPr>
          <p:cNvSpPr/>
          <p:nvPr/>
        </p:nvSpPr>
        <p:spPr>
          <a:xfrm>
            <a:off x="1949237" y="4266312"/>
            <a:ext cx="3278083" cy="2058287"/>
          </a:xfrm>
          <a:prstGeom prst="roundRect">
            <a:avLst/>
          </a:prstGeom>
          <a:ln w="635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b="1" dirty="0">
                <a:solidFill>
                  <a:srgbClr val="0070C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int i = 0; </a:t>
            </a:r>
          </a:p>
          <a:p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while(</a:t>
            </a:r>
            <a:r>
              <a:rPr lang="zh-TW" altLang="en-US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00B05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i &lt; 10</a:t>
            </a:r>
            <a:r>
              <a:rPr lang="zh-TW" altLang="en-US" sz="2400" b="1" dirty="0">
                <a:solidFill>
                  <a:srgbClr val="00B05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){</a:t>
            </a:r>
          </a:p>
          <a:p>
            <a:r>
              <a:rPr lang="zh-TW" altLang="en-US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 </a:t>
            </a:r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cout</a:t>
            </a:r>
            <a:r>
              <a:rPr lang="zh-TW" altLang="en-US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&lt;&lt;</a:t>
            </a:r>
            <a:r>
              <a:rPr lang="zh-TW" altLang="en-US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i &lt;&lt; "</a:t>
            </a:r>
            <a:r>
              <a:rPr lang="zh-TW" altLang="en-US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";</a:t>
            </a:r>
          </a:p>
          <a:p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 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i++;</a:t>
            </a:r>
          </a:p>
          <a:p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}</a:t>
            </a:r>
            <a:endParaRPr lang="en-US" altLang="zh-TW" sz="2400" b="1" dirty="0">
              <a:solidFill>
                <a:srgbClr val="0070C0"/>
              </a:solidFill>
              <a:latin typeface="Helvetica" pitchFamily="2" charset="0"/>
              <a:ea typeface="Adobe 繁黑體 Std B" panose="020B0700000000000000" pitchFamily="34" charset="-120"/>
              <a:cs typeface="Consolas" panose="020B0609020204030204" pitchFamily="49" charset="0"/>
            </a:endParaRPr>
          </a:p>
        </p:txBody>
      </p:sp>
      <p:sp>
        <p:nvSpPr>
          <p:cNvPr id="14" name="圓角矩形 13">
            <a:extLst>
              <a:ext uri="{FF2B5EF4-FFF2-40B4-BE49-F238E27FC236}">
                <a16:creationId xmlns:a16="http://schemas.microsoft.com/office/drawing/2014/main" id="{3B7419FF-969F-E049-99F5-EADFFDBA2F74}"/>
              </a:ext>
            </a:extLst>
          </p:cNvPr>
          <p:cNvSpPr/>
          <p:nvPr/>
        </p:nvSpPr>
        <p:spPr>
          <a:xfrm>
            <a:off x="4183612" y="2346171"/>
            <a:ext cx="3824771" cy="1442065"/>
          </a:xfrm>
          <a:prstGeom prst="roundRect">
            <a:avLst/>
          </a:prstGeom>
          <a:ln w="635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for(</a:t>
            </a:r>
            <a:r>
              <a:rPr lang="en-US" altLang="zh-TW" sz="2400" b="1" dirty="0">
                <a:solidFill>
                  <a:srgbClr val="0070C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int i = 0</a:t>
            </a:r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; </a:t>
            </a:r>
            <a:r>
              <a:rPr lang="en-US" altLang="zh-TW" sz="2400" b="1" dirty="0">
                <a:solidFill>
                  <a:srgbClr val="00B05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i &lt; 10</a:t>
            </a:r>
            <a:r>
              <a:rPr lang="zh-TW" altLang="en-US" sz="2400" b="1" dirty="0">
                <a:solidFill>
                  <a:srgbClr val="00B05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; 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i++</a:t>
            </a:r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){</a:t>
            </a:r>
          </a:p>
          <a:p>
            <a:r>
              <a:rPr lang="zh-TW" altLang="en-US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 </a:t>
            </a:r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cout</a:t>
            </a:r>
            <a:r>
              <a:rPr lang="zh-TW" altLang="en-US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&lt;&lt;</a:t>
            </a:r>
            <a:r>
              <a:rPr lang="zh-TW" altLang="en-US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i &lt;&lt; "</a:t>
            </a:r>
            <a:r>
              <a:rPr lang="zh-TW" altLang="en-US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";</a:t>
            </a:r>
          </a:p>
          <a:p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}</a:t>
            </a:r>
            <a:endParaRPr lang="en-US" altLang="zh-TW" sz="2400" b="1" dirty="0">
              <a:solidFill>
                <a:srgbClr val="0070C0"/>
              </a:solidFill>
              <a:latin typeface="Helvetica" pitchFamily="2" charset="0"/>
              <a:ea typeface="Adobe 繁黑體 Std B" panose="020B0700000000000000" pitchFamily="34" charset="-120"/>
              <a:cs typeface="Consolas" panose="020B0609020204030204" pitchFamily="49" charset="0"/>
            </a:endParaRPr>
          </a:p>
        </p:txBody>
      </p:sp>
      <p:sp>
        <p:nvSpPr>
          <p:cNvPr id="15" name="圓角矩形 14">
            <a:extLst>
              <a:ext uri="{FF2B5EF4-FFF2-40B4-BE49-F238E27FC236}">
                <a16:creationId xmlns:a16="http://schemas.microsoft.com/office/drawing/2014/main" id="{1C768503-1031-1D4D-B7CD-879174B8C0D0}"/>
              </a:ext>
            </a:extLst>
          </p:cNvPr>
          <p:cNvSpPr/>
          <p:nvPr/>
        </p:nvSpPr>
        <p:spPr>
          <a:xfrm>
            <a:off x="6751321" y="4249310"/>
            <a:ext cx="3491442" cy="2075290"/>
          </a:xfrm>
          <a:prstGeom prst="roundRect">
            <a:avLst/>
          </a:prstGeom>
          <a:ln w="635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b="1" dirty="0">
                <a:solidFill>
                  <a:srgbClr val="0070C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int i = 0; </a:t>
            </a:r>
          </a:p>
          <a:p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do{</a:t>
            </a:r>
          </a:p>
          <a:p>
            <a:r>
              <a:rPr lang="zh-TW" altLang="en-US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 </a:t>
            </a:r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cout</a:t>
            </a:r>
            <a:r>
              <a:rPr lang="zh-TW" altLang="en-US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&lt;&lt;</a:t>
            </a:r>
            <a:r>
              <a:rPr lang="zh-TW" altLang="en-US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i &lt;&lt; "</a:t>
            </a:r>
            <a:r>
              <a:rPr lang="zh-TW" altLang="en-US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";</a:t>
            </a:r>
          </a:p>
          <a:p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 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i++;</a:t>
            </a:r>
          </a:p>
          <a:p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} while(</a:t>
            </a:r>
            <a:r>
              <a:rPr lang="zh-TW" altLang="en-US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00B05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i &lt; 10</a:t>
            </a:r>
            <a:r>
              <a:rPr lang="zh-TW" altLang="en-US" sz="2400" b="1" dirty="0">
                <a:solidFill>
                  <a:srgbClr val="00B05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);</a:t>
            </a:r>
            <a:endParaRPr lang="en-US" altLang="zh-TW" sz="2400" b="1" dirty="0">
              <a:solidFill>
                <a:srgbClr val="0070C0"/>
              </a:solidFill>
              <a:latin typeface="Helvetica" pitchFamily="2" charset="0"/>
              <a:ea typeface="Adobe 繁黑體 Std B" panose="020B0700000000000000" pitchFamily="34" charset="-120"/>
              <a:cs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028FE23-303C-5140-8EBB-F059DBBB554D}"/>
              </a:ext>
            </a:extLst>
          </p:cNvPr>
          <p:cNvSpPr/>
          <p:nvPr/>
        </p:nvSpPr>
        <p:spPr>
          <a:xfrm>
            <a:off x="3925789" y="1388523"/>
            <a:ext cx="43404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已知執行次數、範圍</a:t>
            </a:r>
            <a:r>
              <a:rPr lang="en-US" altLang="zh-TW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(0</a:t>
            </a:r>
            <a:r>
              <a:rPr lang="zh-TW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</a:t>
            </a:r>
            <a:r>
              <a:rPr lang="en-US" altLang="zh-TW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9)</a:t>
            </a:r>
            <a:endParaRPr lang="zh-TW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62933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不規則四邊形 15">
            <a:extLst>
              <a:ext uri="{FF2B5EF4-FFF2-40B4-BE49-F238E27FC236}">
                <a16:creationId xmlns:a16="http://schemas.microsoft.com/office/drawing/2014/main" id="{FC1ADCF6-C92B-2A4C-A2B8-87AF43F1AED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1C14FED-B213-FB47-B637-1B2238ED1BCC}"/>
              </a:ext>
            </a:extLst>
          </p:cNvPr>
          <p:cNvSpPr/>
          <p:nvPr/>
        </p:nvSpPr>
        <p:spPr>
          <a:xfrm>
            <a:off x="3585536" y="154021"/>
            <a:ext cx="5020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for vs. while</a:t>
            </a:r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vs.</a:t>
            </a:r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do-while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2FA09707-4904-8A40-B084-CB0E186385B2}"/>
              </a:ext>
            </a:extLst>
          </p:cNvPr>
          <p:cNvSpPr/>
          <p:nvPr/>
        </p:nvSpPr>
        <p:spPr>
          <a:xfrm>
            <a:off x="1432560" y="4084401"/>
            <a:ext cx="4074237" cy="2072559"/>
          </a:xfrm>
          <a:prstGeom prst="roundRect">
            <a:avLst/>
          </a:prstGeom>
          <a:ln w="635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b="1" dirty="0">
                <a:solidFill>
                  <a:srgbClr val="0070C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int input = 1; </a:t>
            </a:r>
          </a:p>
          <a:p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while(</a:t>
            </a:r>
            <a:r>
              <a:rPr lang="en-US" altLang="zh-TW" sz="2400" b="1" dirty="0">
                <a:solidFill>
                  <a:srgbClr val="56A828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input</a:t>
            </a:r>
            <a:r>
              <a:rPr lang="en-US" altLang="zh-TW" sz="2400" b="1" dirty="0">
                <a:solidFill>
                  <a:srgbClr val="00B05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!= 0</a:t>
            </a:r>
            <a:r>
              <a:rPr lang="zh-TW" altLang="en-US" sz="2400" b="1" dirty="0">
                <a:solidFill>
                  <a:srgbClr val="00B05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){</a:t>
            </a:r>
          </a:p>
          <a:p>
            <a:r>
              <a:rPr lang="zh-TW" altLang="en-US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 </a:t>
            </a:r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cout</a:t>
            </a:r>
            <a:r>
              <a:rPr lang="zh-TW" altLang="en-US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&lt;&lt;</a:t>
            </a:r>
            <a:r>
              <a:rPr lang="zh-TW" altLang="en-US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“</a:t>
            </a:r>
            <a:r>
              <a:rPr lang="zh-TW" altLang="en-US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輸入</a:t>
            </a:r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0</a:t>
            </a:r>
            <a:r>
              <a:rPr lang="zh-TW" altLang="en-US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結束</a:t>
            </a:r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:"</a:t>
            </a:r>
            <a:r>
              <a:rPr lang="zh-TW" altLang="en-US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;</a:t>
            </a:r>
          </a:p>
          <a:p>
            <a:r>
              <a:rPr lang="zh-TW" altLang="en-US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 </a:t>
            </a:r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cin</a:t>
            </a:r>
            <a:r>
              <a:rPr lang="zh-TW" altLang="en-US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&gt;&gt;</a:t>
            </a:r>
            <a:r>
              <a:rPr lang="zh-TW" altLang="en-US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input;</a:t>
            </a:r>
          </a:p>
          <a:p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}</a:t>
            </a:r>
            <a:endParaRPr lang="en-US" altLang="zh-TW" sz="2400" b="1" dirty="0">
              <a:solidFill>
                <a:srgbClr val="0070C0"/>
              </a:solidFill>
              <a:latin typeface="Helvetica" pitchFamily="2" charset="0"/>
              <a:ea typeface="Adobe 繁黑體 Std B" panose="020B0700000000000000" pitchFamily="34" charset="-120"/>
              <a:cs typeface="Consolas" panose="020B0609020204030204" pitchFamily="49" charset="0"/>
            </a:endParaRPr>
          </a:p>
        </p:txBody>
      </p:sp>
      <p:sp>
        <p:nvSpPr>
          <p:cNvPr id="14" name="圓角矩形 13">
            <a:extLst>
              <a:ext uri="{FF2B5EF4-FFF2-40B4-BE49-F238E27FC236}">
                <a16:creationId xmlns:a16="http://schemas.microsoft.com/office/drawing/2014/main" id="{3114C439-75D3-5842-9AAB-2C858BB5C4CD}"/>
              </a:ext>
            </a:extLst>
          </p:cNvPr>
          <p:cNvSpPr/>
          <p:nvPr/>
        </p:nvSpPr>
        <p:spPr>
          <a:xfrm>
            <a:off x="3737936" y="1923844"/>
            <a:ext cx="4581184" cy="1742124"/>
          </a:xfrm>
          <a:prstGeom prst="roundRect">
            <a:avLst/>
          </a:prstGeom>
          <a:ln w="635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for(</a:t>
            </a:r>
            <a:r>
              <a:rPr lang="en-US" altLang="zh-TW" sz="2400" b="1" dirty="0">
                <a:solidFill>
                  <a:srgbClr val="0070C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int</a:t>
            </a:r>
            <a:r>
              <a:rPr lang="zh-TW" altLang="en-US" sz="2400" b="1" dirty="0">
                <a:solidFill>
                  <a:srgbClr val="0070C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0070C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input = 1</a:t>
            </a:r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; </a:t>
            </a:r>
            <a:r>
              <a:rPr lang="en-US" altLang="zh-TW" sz="2400" b="1" dirty="0">
                <a:solidFill>
                  <a:srgbClr val="00B05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input != 0</a:t>
            </a:r>
            <a:r>
              <a:rPr lang="zh-TW" altLang="en-US" sz="2400" b="1" dirty="0">
                <a:solidFill>
                  <a:srgbClr val="00B05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;){</a:t>
            </a:r>
          </a:p>
          <a:p>
            <a:r>
              <a:rPr lang="zh-TW" altLang="en-US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</a:t>
            </a:r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zh-TW" altLang="en-US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</a:t>
            </a:r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cout &lt;&lt; "</a:t>
            </a:r>
            <a:r>
              <a:rPr lang="zh-TW" altLang="en-US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輸入</a:t>
            </a:r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0</a:t>
            </a:r>
            <a:r>
              <a:rPr lang="zh-TW" altLang="en-US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結束</a:t>
            </a:r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:</a:t>
            </a:r>
            <a:r>
              <a:rPr lang="zh-TW" altLang="en-US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" ;</a:t>
            </a:r>
          </a:p>
          <a:p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 cin &gt;&gt; input;</a:t>
            </a:r>
          </a:p>
          <a:p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}</a:t>
            </a:r>
            <a:endParaRPr lang="en-US" altLang="zh-TW" sz="2400" b="1" dirty="0">
              <a:solidFill>
                <a:srgbClr val="0070C0"/>
              </a:solidFill>
              <a:latin typeface="Helvetica" pitchFamily="2" charset="0"/>
              <a:ea typeface="Adobe 繁黑體 Std B" panose="020B0700000000000000" pitchFamily="34" charset="-120"/>
              <a:cs typeface="Consolas" panose="020B0609020204030204" pitchFamily="49" charset="0"/>
            </a:endParaRPr>
          </a:p>
        </p:txBody>
      </p:sp>
      <p:sp>
        <p:nvSpPr>
          <p:cNvPr id="15" name="圓角矩形 14">
            <a:extLst>
              <a:ext uri="{FF2B5EF4-FFF2-40B4-BE49-F238E27FC236}">
                <a16:creationId xmlns:a16="http://schemas.microsoft.com/office/drawing/2014/main" id="{6F65ECEA-4D44-E046-B69F-9E0BC196A961}"/>
              </a:ext>
            </a:extLst>
          </p:cNvPr>
          <p:cNvSpPr/>
          <p:nvPr/>
        </p:nvSpPr>
        <p:spPr>
          <a:xfrm>
            <a:off x="6261466" y="4084401"/>
            <a:ext cx="4101734" cy="2072559"/>
          </a:xfrm>
          <a:prstGeom prst="roundRect">
            <a:avLst/>
          </a:prstGeom>
          <a:ln w="635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b="1" dirty="0">
                <a:solidFill>
                  <a:srgbClr val="0070C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int input; </a:t>
            </a:r>
          </a:p>
          <a:p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do{</a:t>
            </a:r>
          </a:p>
          <a:p>
            <a:r>
              <a:rPr lang="zh-TW" altLang="en-US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 </a:t>
            </a:r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cout</a:t>
            </a:r>
            <a:r>
              <a:rPr lang="zh-TW" altLang="en-US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&lt;&lt;</a:t>
            </a:r>
            <a:r>
              <a:rPr lang="zh-TW" altLang="en-US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“</a:t>
            </a:r>
            <a:r>
              <a:rPr lang="zh-TW" altLang="en-US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輸入</a:t>
            </a:r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0</a:t>
            </a:r>
            <a:r>
              <a:rPr lang="zh-TW" altLang="en-US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結束</a:t>
            </a:r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:"</a:t>
            </a:r>
            <a:r>
              <a:rPr lang="zh-TW" altLang="en-US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;</a:t>
            </a:r>
          </a:p>
          <a:p>
            <a:r>
              <a:rPr lang="zh-TW" altLang="en-US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 </a:t>
            </a:r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cin</a:t>
            </a:r>
            <a:r>
              <a:rPr lang="zh-TW" altLang="en-US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&gt;&gt;</a:t>
            </a:r>
            <a:r>
              <a:rPr lang="zh-TW" altLang="en-US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input;</a:t>
            </a:r>
          </a:p>
          <a:p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} while(</a:t>
            </a:r>
            <a:r>
              <a:rPr lang="zh-TW" altLang="en-US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00B05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input != 0</a:t>
            </a:r>
            <a:r>
              <a:rPr lang="zh-TW" altLang="en-US" sz="2400" b="1" dirty="0">
                <a:solidFill>
                  <a:srgbClr val="00B05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C4953C-E388-8349-BA2C-DADD9092D68A}"/>
              </a:ext>
            </a:extLst>
          </p:cNvPr>
          <p:cNvSpPr/>
          <p:nvPr/>
        </p:nvSpPr>
        <p:spPr>
          <a:xfrm>
            <a:off x="4025280" y="1150297"/>
            <a:ext cx="38233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未知執行次數、範圍</a:t>
            </a:r>
          </a:p>
        </p:txBody>
      </p:sp>
    </p:spTree>
    <p:extLst>
      <p:ext uri="{BB962C8B-B14F-4D97-AF65-F5344CB8AC3E}">
        <p14:creationId xmlns:p14="http://schemas.microsoft.com/office/powerpoint/2010/main" val="14986564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不規則四邊形 10">
            <a:extLst>
              <a:ext uri="{FF2B5EF4-FFF2-40B4-BE49-F238E27FC236}">
                <a16:creationId xmlns:a16="http://schemas.microsoft.com/office/drawing/2014/main" id="{DBEB22D0-1B97-6747-8FEA-7E794EF0AF2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39E04CB-94E2-434F-9BA2-776E74CECF45}"/>
              </a:ext>
            </a:extLst>
          </p:cNvPr>
          <p:cNvSpPr/>
          <p:nvPr/>
        </p:nvSpPr>
        <p:spPr>
          <a:xfrm>
            <a:off x="3947015" y="154021"/>
            <a:ext cx="42979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Take Home Message</a:t>
            </a:r>
            <a:endParaRPr lang="zh-TW" altLang="zh-TW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338B440-96F2-844A-9E20-FF0D1A52BE80}"/>
              </a:ext>
            </a:extLst>
          </p:cNvPr>
          <p:cNvSpPr txBox="1"/>
          <p:nvPr/>
        </p:nvSpPr>
        <p:spPr>
          <a:xfrm>
            <a:off x="4839629" y="48396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96987A3-B3BF-1243-BE07-E6F88808DCEA}"/>
              </a:ext>
            </a:extLst>
          </p:cNvPr>
          <p:cNvSpPr/>
          <p:nvPr/>
        </p:nvSpPr>
        <p:spPr>
          <a:xfrm>
            <a:off x="2852523" y="2097917"/>
            <a:ext cx="694944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i++與++i的差異為何？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甚麼時候會使用到迴圈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為何 for 迴圈常用於已</a:t>
            </a:r>
            <a:r>
              <a:rPr lang="zh-TW" altLang="en-US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知次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數或範圍的情況？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為什麼 while 迴圈常用於不定執行次數的情況？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continue、break、goto的功能分別為何？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while 與 do-while 間的差別為何？</a:t>
            </a: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C0C06610-FAC0-4047-AF19-DE3FB00A0D40}"/>
              </a:ext>
            </a:extLst>
          </p:cNvPr>
          <p:cNvSpPr/>
          <p:nvPr/>
        </p:nvSpPr>
        <p:spPr>
          <a:xfrm>
            <a:off x="2564498" y="1917642"/>
            <a:ext cx="7062999" cy="3776870"/>
          </a:xfrm>
          <a:prstGeom prst="roundRect">
            <a:avLst/>
          </a:prstGeom>
          <a:noFill/>
          <a:ln w="38100">
            <a:solidFill>
              <a:srgbClr val="944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9769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不規則四邊形 3">
            <a:extLst>
              <a:ext uri="{FF2B5EF4-FFF2-40B4-BE49-F238E27FC236}">
                <a16:creationId xmlns:a16="http://schemas.microsoft.com/office/drawing/2014/main" id="{DBA6799D-3EED-614A-AF20-1A4E3B5D6B4F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D62834-E375-6E40-85BB-E283B9E2DB93}"/>
              </a:ext>
            </a:extLst>
          </p:cNvPr>
          <p:cNvSpPr/>
          <p:nvPr/>
        </p:nvSpPr>
        <p:spPr>
          <a:xfrm>
            <a:off x="5182928" y="15402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課程大綱</a:t>
            </a:r>
          </a:p>
        </p:txBody>
      </p:sp>
      <p:sp>
        <p:nvSpPr>
          <p:cNvPr id="6" name="六邊形 5">
            <a:extLst>
              <a:ext uri="{FF2B5EF4-FFF2-40B4-BE49-F238E27FC236}">
                <a16:creationId xmlns:a16="http://schemas.microsoft.com/office/drawing/2014/main" id="{4DDD578F-2263-0E40-8A1F-B0CCC1881A30}"/>
              </a:ext>
            </a:extLst>
          </p:cNvPr>
          <p:cNvSpPr/>
          <p:nvPr/>
        </p:nvSpPr>
        <p:spPr>
          <a:xfrm>
            <a:off x="673593" y="2009669"/>
            <a:ext cx="2027820" cy="1794412"/>
          </a:xfrm>
          <a:prstGeom prst="hexagon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solidFill>
                <a:schemeClr val="bg1"/>
              </a:solidFill>
            </a:endParaRPr>
          </a:p>
        </p:txBody>
      </p:sp>
      <p:sp>
        <p:nvSpPr>
          <p:cNvPr id="7" name="六邊形 6">
            <a:extLst>
              <a:ext uri="{FF2B5EF4-FFF2-40B4-BE49-F238E27FC236}">
                <a16:creationId xmlns:a16="http://schemas.microsoft.com/office/drawing/2014/main" id="{A6999094-D337-BC41-9F98-23DA8C05BB43}"/>
              </a:ext>
            </a:extLst>
          </p:cNvPr>
          <p:cNvSpPr/>
          <p:nvPr/>
        </p:nvSpPr>
        <p:spPr>
          <a:xfrm>
            <a:off x="3643621" y="2009669"/>
            <a:ext cx="2027820" cy="1794412"/>
          </a:xfrm>
          <a:prstGeom prst="hexagon">
            <a:avLst/>
          </a:prstGeom>
          <a:solidFill>
            <a:srgbClr val="505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solidFill>
                <a:srgbClr val="5C6B7F"/>
              </a:solidFill>
            </a:endParaRPr>
          </a:p>
        </p:txBody>
      </p:sp>
      <p:sp>
        <p:nvSpPr>
          <p:cNvPr id="8" name="六邊形 7">
            <a:extLst>
              <a:ext uri="{FF2B5EF4-FFF2-40B4-BE49-F238E27FC236}">
                <a16:creationId xmlns:a16="http://schemas.microsoft.com/office/drawing/2014/main" id="{5A23B579-F4BE-1647-8E10-208F7B8DC368}"/>
              </a:ext>
            </a:extLst>
          </p:cNvPr>
          <p:cNvSpPr/>
          <p:nvPr/>
        </p:nvSpPr>
        <p:spPr>
          <a:xfrm>
            <a:off x="6613649" y="2009669"/>
            <a:ext cx="2027820" cy="1794412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solidFill>
                <a:srgbClr val="5C6B7F"/>
              </a:solidFill>
            </a:endParaRPr>
          </a:p>
        </p:txBody>
      </p:sp>
      <p:sp>
        <p:nvSpPr>
          <p:cNvPr id="9" name="六邊形 8">
            <a:extLst>
              <a:ext uri="{FF2B5EF4-FFF2-40B4-BE49-F238E27FC236}">
                <a16:creationId xmlns:a16="http://schemas.microsoft.com/office/drawing/2014/main" id="{9940FB1A-514F-D644-9C4D-947BD7F67552}"/>
              </a:ext>
            </a:extLst>
          </p:cNvPr>
          <p:cNvSpPr/>
          <p:nvPr/>
        </p:nvSpPr>
        <p:spPr>
          <a:xfrm>
            <a:off x="2172042" y="4191723"/>
            <a:ext cx="2027820" cy="1794412"/>
          </a:xfrm>
          <a:prstGeom prst="hexag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solidFill>
                <a:srgbClr val="5C6B7F"/>
              </a:solidFill>
            </a:endParaRPr>
          </a:p>
        </p:txBody>
      </p:sp>
      <p:sp>
        <p:nvSpPr>
          <p:cNvPr id="10" name="六邊形 9">
            <a:extLst>
              <a:ext uri="{FF2B5EF4-FFF2-40B4-BE49-F238E27FC236}">
                <a16:creationId xmlns:a16="http://schemas.microsoft.com/office/drawing/2014/main" id="{BD1C562A-AAC0-264D-9FFF-DA2E862BF2C5}"/>
              </a:ext>
            </a:extLst>
          </p:cNvPr>
          <p:cNvSpPr/>
          <p:nvPr/>
        </p:nvSpPr>
        <p:spPr>
          <a:xfrm>
            <a:off x="5142070" y="4186855"/>
            <a:ext cx="2027820" cy="1794412"/>
          </a:xfrm>
          <a:prstGeom prst="hexagon">
            <a:avLst/>
          </a:prstGeom>
          <a:solidFill>
            <a:srgbClr val="6C7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solidFill>
                <a:srgbClr val="5C6B7F"/>
              </a:solidFill>
            </a:endParaRPr>
          </a:p>
        </p:txBody>
      </p:sp>
      <p:sp>
        <p:nvSpPr>
          <p:cNvPr id="16" name="六邊形 15">
            <a:extLst>
              <a:ext uri="{FF2B5EF4-FFF2-40B4-BE49-F238E27FC236}">
                <a16:creationId xmlns:a16="http://schemas.microsoft.com/office/drawing/2014/main" id="{2052D36E-B81B-B345-AC79-7B0E271DBC44}"/>
              </a:ext>
            </a:extLst>
          </p:cNvPr>
          <p:cNvSpPr/>
          <p:nvPr/>
        </p:nvSpPr>
        <p:spPr>
          <a:xfrm>
            <a:off x="9583678" y="2009669"/>
            <a:ext cx="2027820" cy="1794412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solidFill>
                <a:srgbClr val="5C6B7F"/>
              </a:solidFill>
            </a:endParaRPr>
          </a:p>
        </p:txBody>
      </p:sp>
      <p:sp>
        <p:nvSpPr>
          <p:cNvPr id="17" name="六邊形 16">
            <a:extLst>
              <a:ext uri="{FF2B5EF4-FFF2-40B4-BE49-F238E27FC236}">
                <a16:creationId xmlns:a16="http://schemas.microsoft.com/office/drawing/2014/main" id="{4E7C47E1-83ED-3B46-86AA-7CED0986E974}"/>
              </a:ext>
            </a:extLst>
          </p:cNvPr>
          <p:cNvSpPr/>
          <p:nvPr/>
        </p:nvSpPr>
        <p:spPr>
          <a:xfrm>
            <a:off x="8098664" y="4186855"/>
            <a:ext cx="2027820" cy="1794412"/>
          </a:xfrm>
          <a:prstGeom prst="hexagon">
            <a:avLst/>
          </a:prstGeom>
          <a:solidFill>
            <a:srgbClr val="8CA2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solidFill>
                <a:srgbClr val="5C6B7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A8A2FF0-F031-4046-B997-B2E6E8B04619}"/>
              </a:ext>
            </a:extLst>
          </p:cNvPr>
          <p:cNvSpPr/>
          <p:nvPr/>
        </p:nvSpPr>
        <p:spPr>
          <a:xfrm>
            <a:off x="893405" y="2491376"/>
            <a:ext cx="1588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複合指定運算子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1E95C2-E644-884F-872A-8EDD4461EA11}"/>
              </a:ext>
            </a:extLst>
          </p:cNvPr>
          <p:cNvSpPr/>
          <p:nvPr/>
        </p:nvSpPr>
        <p:spPr>
          <a:xfrm>
            <a:off x="2565194" y="4853228"/>
            <a:ext cx="1231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5C6B7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for迴圈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DB7497B-E937-9D4E-B145-A0F021F10C1C}"/>
              </a:ext>
            </a:extLst>
          </p:cNvPr>
          <p:cNvSpPr/>
          <p:nvPr/>
        </p:nvSpPr>
        <p:spPr>
          <a:xfrm>
            <a:off x="3738355" y="2676041"/>
            <a:ext cx="1846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5C6B7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巢狀for迴圈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901715B-7EAE-444A-8971-9F29AD11485C}"/>
              </a:ext>
            </a:extLst>
          </p:cNvPr>
          <p:cNvSpPr/>
          <p:nvPr/>
        </p:nvSpPr>
        <p:spPr>
          <a:xfrm>
            <a:off x="5317893" y="4668561"/>
            <a:ext cx="16761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798DA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控制迴圈的運作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A336094-BE56-274E-A2E5-01C72876131C}"/>
              </a:ext>
            </a:extLst>
          </p:cNvPr>
          <p:cNvSpPr/>
          <p:nvPr/>
        </p:nvSpPr>
        <p:spPr>
          <a:xfrm>
            <a:off x="6610373" y="2336776"/>
            <a:ext cx="20278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8CA2B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Ranged based for loop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BCEA748-3531-6542-AFA0-2616794E2683}"/>
              </a:ext>
            </a:extLst>
          </p:cNvPr>
          <p:cNvSpPr/>
          <p:nvPr/>
        </p:nvSpPr>
        <p:spPr>
          <a:xfrm>
            <a:off x="8318927" y="4853226"/>
            <a:ext cx="1587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97B0C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while迴圈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E2C8D8F-31B9-6947-892D-0BDD57339E33}"/>
              </a:ext>
            </a:extLst>
          </p:cNvPr>
          <p:cNvSpPr/>
          <p:nvPr/>
        </p:nvSpPr>
        <p:spPr>
          <a:xfrm>
            <a:off x="9630223" y="2491376"/>
            <a:ext cx="19347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B5C3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for與while的比較</a:t>
            </a:r>
          </a:p>
        </p:txBody>
      </p:sp>
    </p:spTree>
    <p:extLst>
      <p:ext uri="{BB962C8B-B14F-4D97-AF65-F5344CB8AC3E}">
        <p14:creationId xmlns:p14="http://schemas.microsoft.com/office/powerpoint/2010/main" val="354949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不規則四邊形 10">
            <a:extLst>
              <a:ext uri="{FF2B5EF4-FFF2-40B4-BE49-F238E27FC236}">
                <a16:creationId xmlns:a16="http://schemas.microsoft.com/office/drawing/2014/main" id="{34954241-2C9C-8F43-93B1-F483C8D6366F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F085F10-5C3F-1849-A991-B2CDC9B61770}"/>
              </a:ext>
            </a:extLst>
          </p:cNvPr>
          <p:cNvSpPr/>
          <p:nvPr/>
        </p:nvSpPr>
        <p:spPr>
          <a:xfrm>
            <a:off x="4567375" y="154021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複合指定運算子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338B440-96F2-844A-9E20-FF0D1A52BE80}"/>
              </a:ext>
            </a:extLst>
          </p:cNvPr>
          <p:cNvSpPr txBox="1"/>
          <p:nvPr/>
        </p:nvSpPr>
        <p:spPr>
          <a:xfrm>
            <a:off x="4839629" y="48396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graphicFrame>
        <p:nvGraphicFramePr>
          <p:cNvPr id="23" name="內容版面配置區 5">
            <a:extLst>
              <a:ext uri="{FF2B5EF4-FFF2-40B4-BE49-F238E27FC236}">
                <a16:creationId xmlns:a16="http://schemas.microsoft.com/office/drawing/2014/main" id="{04B5CBCD-4A01-0947-AF02-5B5A04A48B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2954550"/>
              </p:ext>
            </p:extLst>
          </p:nvPr>
        </p:nvGraphicFramePr>
        <p:xfrm>
          <a:off x="2924479" y="2188718"/>
          <a:ext cx="6343038" cy="343823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78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21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運算子</a:t>
                      </a:r>
                    </a:p>
                  </a:txBody>
                  <a:tcPr marL="91439" marR="91439" marT="45714" marB="45714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2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Example</a:t>
                      </a:r>
                      <a:endParaRPr lang="zh-TW" altLang="en-US" sz="2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39" marR="91439" marT="45714" marB="45714" anchor="ctr"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運算式</a:t>
                      </a:r>
                    </a:p>
                  </a:txBody>
                  <a:tcPr marL="91439" marR="91439" marT="45714" marB="45714" anchor="ctr"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2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+=</a:t>
                      </a:r>
                      <a:endParaRPr lang="zh-TW" altLang="en-US" sz="2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39" marR="91439" marT="45714" marB="45714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2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 += b</a:t>
                      </a:r>
                      <a:endParaRPr lang="zh-TW" altLang="en-US" sz="2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39" marR="91439" marT="45714" marB="45714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2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 = a</a:t>
                      </a:r>
                      <a:r>
                        <a:rPr lang="zh-TW" altLang="en-US" sz="2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2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+</a:t>
                      </a:r>
                      <a:r>
                        <a:rPr lang="zh-TW" altLang="en-US" sz="2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2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</a:t>
                      </a:r>
                      <a:endParaRPr lang="zh-TW" altLang="en-US" sz="2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39" marR="91439" marT="45714" marB="45714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2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2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-=</a:t>
                      </a:r>
                      <a:endParaRPr lang="zh-TW" altLang="en-US" sz="2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39" marR="91439" marT="45714" marB="45714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2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 -= b</a:t>
                      </a:r>
                      <a:endParaRPr lang="zh-TW" altLang="en-US" sz="2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39" marR="91439" marT="45714" marB="45714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2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 = a</a:t>
                      </a:r>
                      <a:r>
                        <a:rPr lang="zh-TW" altLang="en-US" sz="2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2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-</a:t>
                      </a:r>
                      <a:r>
                        <a:rPr lang="zh-TW" altLang="en-US" sz="2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2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</a:t>
                      </a:r>
                      <a:endParaRPr lang="zh-TW" altLang="en-US" sz="2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39" marR="91439" marT="45714" marB="45714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2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2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*=</a:t>
                      </a:r>
                      <a:endParaRPr lang="zh-TW" altLang="en-US" sz="2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39" marR="91439" marT="45714" marB="45714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2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 *= b</a:t>
                      </a:r>
                      <a:endParaRPr lang="zh-TW" altLang="en-US" sz="2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39" marR="91439" marT="45714" marB="45714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2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 = a</a:t>
                      </a:r>
                      <a:r>
                        <a:rPr lang="zh-TW" altLang="en-US" sz="2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2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*</a:t>
                      </a:r>
                      <a:r>
                        <a:rPr lang="zh-TW" altLang="en-US" sz="2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2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</a:t>
                      </a:r>
                      <a:endParaRPr lang="zh-TW" altLang="en-US" sz="2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39" marR="91439" marT="45714" marB="45714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2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2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/=</a:t>
                      </a:r>
                      <a:endParaRPr lang="zh-TW" altLang="en-US" sz="2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39" marR="91439" marT="45714" marB="45714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2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 /= b</a:t>
                      </a:r>
                      <a:endParaRPr lang="zh-TW" altLang="en-US" sz="2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39" marR="91439" marT="45714" marB="45714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2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 =</a:t>
                      </a:r>
                      <a:r>
                        <a:rPr lang="zh-TW" altLang="en-US" sz="2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2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</a:t>
                      </a:r>
                      <a:r>
                        <a:rPr lang="zh-TW" altLang="en-US" sz="2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2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/</a:t>
                      </a:r>
                      <a:r>
                        <a:rPr lang="zh-TW" altLang="en-US" sz="2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2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</a:t>
                      </a:r>
                      <a:endParaRPr lang="zh-TW" altLang="en-US" sz="2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39" marR="91439" marT="45714" marB="45714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92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2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%=</a:t>
                      </a:r>
                      <a:endParaRPr lang="zh-TW" altLang="en-US" sz="2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39" marR="91439" marT="45714" marB="45714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2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 %= b</a:t>
                      </a:r>
                      <a:endParaRPr lang="zh-TW" altLang="en-US" sz="2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39" marR="91439" marT="45714" marB="45714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2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 =</a:t>
                      </a:r>
                      <a:r>
                        <a:rPr lang="zh-TW" altLang="en-US" sz="2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2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</a:t>
                      </a:r>
                      <a:r>
                        <a:rPr lang="zh-TW" altLang="en-US" sz="2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2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%</a:t>
                      </a:r>
                      <a:r>
                        <a:rPr lang="zh-TW" altLang="en-US" sz="2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2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</a:t>
                      </a:r>
                      <a:endParaRPr lang="zh-TW" altLang="en-US" sz="2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39" marR="91439" marT="45714" marB="45714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040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不規則四邊形 10">
            <a:extLst>
              <a:ext uri="{FF2B5EF4-FFF2-40B4-BE49-F238E27FC236}">
                <a16:creationId xmlns:a16="http://schemas.microsoft.com/office/drawing/2014/main" id="{184DED0D-4F81-354C-BBDD-96EBBD8DB7E5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4EE4E9E-AC20-BC4D-8544-E4FCF4375EDC}"/>
              </a:ext>
            </a:extLst>
          </p:cNvPr>
          <p:cNvSpPr/>
          <p:nvPr/>
        </p:nvSpPr>
        <p:spPr>
          <a:xfrm>
            <a:off x="4362190" y="154021"/>
            <a:ext cx="34676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遞增、遞減運算子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338B440-96F2-844A-9E20-FF0D1A52BE80}"/>
              </a:ext>
            </a:extLst>
          </p:cNvPr>
          <p:cNvSpPr txBox="1"/>
          <p:nvPr/>
        </p:nvSpPr>
        <p:spPr>
          <a:xfrm>
            <a:off x="4839629" y="48396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graphicFrame>
        <p:nvGraphicFramePr>
          <p:cNvPr id="12" name="內容版面配置區 5">
            <a:extLst>
              <a:ext uri="{FF2B5EF4-FFF2-40B4-BE49-F238E27FC236}">
                <a16:creationId xmlns:a16="http://schemas.microsoft.com/office/drawing/2014/main" id="{9945E09A-CF0E-3D41-9EB0-428DB1E858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9259468"/>
              </p:ext>
            </p:extLst>
          </p:nvPr>
        </p:nvGraphicFramePr>
        <p:xfrm>
          <a:off x="2504602" y="1832496"/>
          <a:ext cx="7182791" cy="42709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2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4499">
                  <a:extLst>
                    <a:ext uri="{9D8B030D-6E8A-4147-A177-3AD203B41FA5}">
                      <a16:colId xmlns:a16="http://schemas.microsoft.com/office/drawing/2014/main" val="2811877047"/>
                    </a:ext>
                  </a:extLst>
                </a:gridCol>
                <a:gridCol w="245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61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083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符號</a:t>
                      </a:r>
                    </a:p>
                  </a:txBody>
                  <a:tcPr marL="91439" marR="91439" marT="45714" marB="45714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順序</a:t>
                      </a:r>
                    </a:p>
                  </a:txBody>
                  <a:tcPr marL="91439" marR="91439" marT="45714" marB="45714" anchor="ctr"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舉例</a:t>
                      </a:r>
                    </a:p>
                  </a:txBody>
                  <a:tcPr marL="91439" marR="91439" marT="45714" marB="45714" anchor="ctr"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結果</a:t>
                      </a:r>
                    </a:p>
                  </a:txBody>
                  <a:tcPr marL="91439" marR="91439" marT="45714" marB="45714" anchor="ctr"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75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++</a:t>
                      </a:r>
                      <a:endParaRPr lang="zh-TW" altLang="en-US" sz="2400" b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39" marR="91439" marT="45714" marB="45714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遞增→回傳</a:t>
                      </a:r>
                    </a:p>
                  </a:txBody>
                  <a:tcPr marL="91439" marR="91439" marT="45714" marB="45714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 a =</a:t>
                      </a:r>
                      <a:r>
                        <a:rPr lang="en-US" altLang="zh-TW" sz="2400" b="0" baseline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1;</a:t>
                      </a:r>
                    </a:p>
                    <a:p>
                      <a:pPr algn="ctr"/>
                      <a:r>
                        <a:rPr lang="en-US" altLang="zh-TW" sz="2400" b="0" baseline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 b = ++a;</a:t>
                      </a:r>
                      <a:endParaRPr lang="zh-TW" altLang="en-US" sz="2400" b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39" marR="91439" marT="45714" marB="45714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</a:t>
                      </a:r>
                      <a:r>
                        <a:rPr lang="en-US" altLang="zh-TW" sz="2400" b="0" baseline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= 2;</a:t>
                      </a:r>
                    </a:p>
                    <a:p>
                      <a:pPr algn="ctr"/>
                      <a:r>
                        <a:rPr lang="en-US" altLang="zh-TW" sz="2400" b="0" baseline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 = 2;</a:t>
                      </a:r>
                      <a:endParaRPr lang="zh-TW" altLang="en-US" sz="2400" b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39" marR="91439" marT="45714" marB="45714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75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--</a:t>
                      </a:r>
                      <a:endParaRPr lang="zh-TW" altLang="en-US" sz="2400" b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39" marR="91439" marT="45714" marB="45714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遞減→回傳</a:t>
                      </a:r>
                    </a:p>
                  </a:txBody>
                  <a:tcPr marL="91439" marR="91439" marT="45714" marB="45714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 a =</a:t>
                      </a:r>
                      <a:r>
                        <a:rPr lang="en-US" altLang="zh-TW" sz="2400" b="0" baseline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1;</a:t>
                      </a:r>
                    </a:p>
                    <a:p>
                      <a:pPr algn="ctr"/>
                      <a:r>
                        <a:rPr lang="en-US" altLang="zh-TW" sz="2400" b="0" baseline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 b = --a;</a:t>
                      </a:r>
                      <a:endParaRPr lang="zh-TW" altLang="en-US" sz="2400" b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39" marR="91439" marT="45714" marB="45714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</a:t>
                      </a:r>
                      <a:r>
                        <a:rPr lang="en-US" altLang="zh-TW" sz="2400" b="0" baseline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= 0;</a:t>
                      </a:r>
                    </a:p>
                    <a:p>
                      <a:pPr algn="ctr"/>
                      <a:r>
                        <a:rPr lang="en-US" altLang="zh-TW" sz="2400" b="0" baseline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 = 0;</a:t>
                      </a:r>
                      <a:endParaRPr lang="zh-TW" altLang="en-US" sz="2400" b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39" marR="91439" marT="45714" marB="45714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75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++</a:t>
                      </a:r>
                      <a:endParaRPr lang="zh-TW" altLang="en-US" sz="2400" b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39" marR="91439" marT="45714" marB="45714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回傳→遞增</a:t>
                      </a:r>
                    </a:p>
                  </a:txBody>
                  <a:tcPr marL="91439" marR="91439" marT="45714" marB="45714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 a =</a:t>
                      </a:r>
                      <a:r>
                        <a:rPr lang="en-US" altLang="zh-TW" sz="2400" b="0" baseline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1;</a:t>
                      </a:r>
                    </a:p>
                    <a:p>
                      <a:pPr algn="ctr"/>
                      <a:r>
                        <a:rPr lang="en-US" altLang="zh-TW" sz="2400" b="0" baseline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 b = a++;</a:t>
                      </a:r>
                      <a:endParaRPr lang="zh-TW" altLang="en-US" sz="2400" b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39" marR="91439" marT="45714" marB="45714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</a:t>
                      </a:r>
                      <a:r>
                        <a:rPr lang="en-US" altLang="zh-TW" sz="2400" b="0" baseline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= 2;</a:t>
                      </a:r>
                    </a:p>
                    <a:p>
                      <a:pPr algn="ctr"/>
                      <a:r>
                        <a:rPr lang="en-US" altLang="zh-TW" sz="2400" b="0" baseline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 = 1;</a:t>
                      </a:r>
                      <a:endParaRPr lang="zh-TW" altLang="en-US" sz="2400" b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39" marR="91439" marT="45714" marB="45714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75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--</a:t>
                      </a:r>
                      <a:endParaRPr lang="zh-TW" altLang="en-US" sz="2400" b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39" marR="91439" marT="45714" marB="45714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回傳→遞減</a:t>
                      </a:r>
                    </a:p>
                  </a:txBody>
                  <a:tcPr marL="91439" marR="91439" marT="45714" marB="45714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 a =</a:t>
                      </a:r>
                      <a:r>
                        <a:rPr lang="en-US" altLang="zh-TW" sz="2400" b="0" baseline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1;</a:t>
                      </a:r>
                    </a:p>
                    <a:p>
                      <a:pPr algn="ctr"/>
                      <a:r>
                        <a:rPr lang="en-US" altLang="zh-TW" sz="2400" b="0" baseline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 b = a--;</a:t>
                      </a:r>
                      <a:endParaRPr lang="zh-TW" altLang="en-US" sz="2400" b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39" marR="91439" marT="45714" marB="45714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</a:t>
                      </a:r>
                      <a:r>
                        <a:rPr lang="en-US" altLang="zh-TW" sz="2400" b="0" baseline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= 0;</a:t>
                      </a:r>
                    </a:p>
                    <a:p>
                      <a:pPr algn="ctr"/>
                      <a:r>
                        <a:rPr lang="en-US" altLang="zh-TW" sz="2400" b="0" baseline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 = 1;</a:t>
                      </a:r>
                      <a:endParaRPr lang="zh-TW" altLang="en-US" sz="2400" b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39" marR="91439" marT="45714" marB="45714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90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不規則四邊形 23">
            <a:extLst>
              <a:ext uri="{FF2B5EF4-FFF2-40B4-BE49-F238E27FC236}">
                <a16:creationId xmlns:a16="http://schemas.microsoft.com/office/drawing/2014/main" id="{6DE10417-FAC0-154D-8655-02AF5D5B6B93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DD28136-6D57-AB40-9E21-C848ECB634EB}"/>
              </a:ext>
            </a:extLst>
          </p:cNvPr>
          <p:cNvSpPr/>
          <p:nvPr/>
        </p:nvSpPr>
        <p:spPr>
          <a:xfrm>
            <a:off x="5182928" y="15402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優先順序</a:t>
            </a:r>
          </a:p>
        </p:txBody>
      </p:sp>
      <p:sp>
        <p:nvSpPr>
          <p:cNvPr id="26" name="圓角矩形 25">
            <a:extLst>
              <a:ext uri="{FF2B5EF4-FFF2-40B4-BE49-F238E27FC236}">
                <a16:creationId xmlns:a16="http://schemas.microsoft.com/office/drawing/2014/main" id="{9B0C2DA0-5C35-1F47-B334-2401EF9AEBEE}"/>
              </a:ext>
            </a:extLst>
          </p:cNvPr>
          <p:cNvSpPr/>
          <p:nvPr/>
        </p:nvSpPr>
        <p:spPr>
          <a:xfrm>
            <a:off x="4433344" y="4529970"/>
            <a:ext cx="3562079" cy="7076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338B440-96F2-844A-9E20-FF0D1A52BE80}"/>
              </a:ext>
            </a:extLst>
          </p:cNvPr>
          <p:cNvSpPr txBox="1"/>
          <p:nvPr/>
        </p:nvSpPr>
        <p:spPr>
          <a:xfrm>
            <a:off x="4962292" y="48280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16" name="五邊形 15">
            <a:extLst>
              <a:ext uri="{FF2B5EF4-FFF2-40B4-BE49-F238E27FC236}">
                <a16:creationId xmlns:a16="http://schemas.microsoft.com/office/drawing/2014/main" id="{7F760390-8EA5-D749-B188-1AE17B12534E}"/>
              </a:ext>
            </a:extLst>
          </p:cNvPr>
          <p:cNvSpPr/>
          <p:nvPr/>
        </p:nvSpPr>
        <p:spPr>
          <a:xfrm>
            <a:off x="1413146" y="2659566"/>
            <a:ext cx="2855131" cy="769434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DE24F1D-56BD-1345-B7E5-7549A1B7C288}"/>
              </a:ext>
            </a:extLst>
          </p:cNvPr>
          <p:cNvSpPr/>
          <p:nvPr/>
        </p:nvSpPr>
        <p:spPr>
          <a:xfrm>
            <a:off x="1603186" y="2782673"/>
            <a:ext cx="1980029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算術運算子</a:t>
            </a:r>
          </a:p>
        </p:txBody>
      </p:sp>
      <p:sp>
        <p:nvSpPr>
          <p:cNvPr id="19" name="五邊形 18">
            <a:extLst>
              <a:ext uri="{FF2B5EF4-FFF2-40B4-BE49-F238E27FC236}">
                <a16:creationId xmlns:a16="http://schemas.microsoft.com/office/drawing/2014/main" id="{DFBBBF9F-29E2-7C4E-90F3-C11A3FD11EED}"/>
              </a:ext>
            </a:extLst>
          </p:cNvPr>
          <p:cNvSpPr/>
          <p:nvPr/>
        </p:nvSpPr>
        <p:spPr>
          <a:xfrm>
            <a:off x="4763299" y="2653990"/>
            <a:ext cx="2855131" cy="769434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D4BAE2D-A1FE-E541-8B10-EA2C4C767E9E}"/>
              </a:ext>
            </a:extLst>
          </p:cNvPr>
          <p:cNvSpPr/>
          <p:nvPr/>
        </p:nvSpPr>
        <p:spPr>
          <a:xfrm>
            <a:off x="4953339" y="2777097"/>
            <a:ext cx="1980029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比較運算子</a:t>
            </a:r>
          </a:p>
        </p:txBody>
      </p:sp>
      <p:sp>
        <p:nvSpPr>
          <p:cNvPr id="21" name="五邊形 20">
            <a:extLst>
              <a:ext uri="{FF2B5EF4-FFF2-40B4-BE49-F238E27FC236}">
                <a16:creationId xmlns:a16="http://schemas.microsoft.com/office/drawing/2014/main" id="{88EBB453-290C-1843-AF84-5421B3323638}"/>
              </a:ext>
            </a:extLst>
          </p:cNvPr>
          <p:cNvSpPr/>
          <p:nvPr/>
        </p:nvSpPr>
        <p:spPr>
          <a:xfrm>
            <a:off x="8113452" y="2653990"/>
            <a:ext cx="2855131" cy="769434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D7C3F26-988B-CA46-9580-2DC659C31579}"/>
              </a:ext>
            </a:extLst>
          </p:cNvPr>
          <p:cNvSpPr/>
          <p:nvPr/>
        </p:nvSpPr>
        <p:spPr>
          <a:xfrm>
            <a:off x="8303492" y="2777097"/>
            <a:ext cx="1980029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邏輯運算子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9E7775C-CCAB-AA4B-AED1-2173AC699177}"/>
              </a:ext>
            </a:extLst>
          </p:cNvPr>
          <p:cNvSpPr/>
          <p:nvPr/>
        </p:nvSpPr>
        <p:spPr>
          <a:xfrm>
            <a:off x="4560848" y="4622189"/>
            <a:ext cx="33070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有疑問就</a:t>
            </a:r>
            <a:r>
              <a:rPr lang="zh-TW" altLang="en-US" sz="28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(括號)</a:t>
            </a: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起來 </a:t>
            </a:r>
          </a:p>
        </p:txBody>
      </p:sp>
    </p:spTree>
    <p:extLst>
      <p:ext uri="{BB962C8B-B14F-4D97-AF65-F5344CB8AC3E}">
        <p14:creationId xmlns:p14="http://schemas.microsoft.com/office/powerpoint/2010/main" val="1667316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不規則四邊形 3">
            <a:extLst>
              <a:ext uri="{FF2B5EF4-FFF2-40B4-BE49-F238E27FC236}">
                <a16:creationId xmlns:a16="http://schemas.microsoft.com/office/drawing/2014/main" id="{DBA6799D-3EED-614A-AF20-1A4E3B5D6B4F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D62834-E375-6E40-85BB-E283B9E2DB93}"/>
              </a:ext>
            </a:extLst>
          </p:cNvPr>
          <p:cNvSpPr/>
          <p:nvPr/>
        </p:nvSpPr>
        <p:spPr>
          <a:xfrm>
            <a:off x="5182928" y="15402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課程大綱</a:t>
            </a:r>
          </a:p>
        </p:txBody>
      </p:sp>
      <p:sp>
        <p:nvSpPr>
          <p:cNvPr id="6" name="六邊形 5">
            <a:extLst>
              <a:ext uri="{FF2B5EF4-FFF2-40B4-BE49-F238E27FC236}">
                <a16:creationId xmlns:a16="http://schemas.microsoft.com/office/drawing/2014/main" id="{4DDD578F-2263-0E40-8A1F-B0CCC1881A30}"/>
              </a:ext>
            </a:extLst>
          </p:cNvPr>
          <p:cNvSpPr/>
          <p:nvPr/>
        </p:nvSpPr>
        <p:spPr>
          <a:xfrm>
            <a:off x="673593" y="2009669"/>
            <a:ext cx="2027820" cy="1794412"/>
          </a:xfrm>
          <a:prstGeom prst="hexagon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solidFill>
                <a:schemeClr val="bg1"/>
              </a:solidFill>
            </a:endParaRPr>
          </a:p>
        </p:txBody>
      </p:sp>
      <p:sp>
        <p:nvSpPr>
          <p:cNvPr id="7" name="六邊形 6">
            <a:extLst>
              <a:ext uri="{FF2B5EF4-FFF2-40B4-BE49-F238E27FC236}">
                <a16:creationId xmlns:a16="http://schemas.microsoft.com/office/drawing/2014/main" id="{A6999094-D337-BC41-9F98-23DA8C05BB43}"/>
              </a:ext>
            </a:extLst>
          </p:cNvPr>
          <p:cNvSpPr/>
          <p:nvPr/>
        </p:nvSpPr>
        <p:spPr>
          <a:xfrm>
            <a:off x="3643621" y="2009669"/>
            <a:ext cx="2027820" cy="1794412"/>
          </a:xfrm>
          <a:prstGeom prst="hexagon">
            <a:avLst/>
          </a:prstGeom>
          <a:solidFill>
            <a:srgbClr val="505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solidFill>
                <a:srgbClr val="5C6B7F"/>
              </a:solidFill>
            </a:endParaRPr>
          </a:p>
        </p:txBody>
      </p:sp>
      <p:sp>
        <p:nvSpPr>
          <p:cNvPr id="8" name="六邊形 7">
            <a:extLst>
              <a:ext uri="{FF2B5EF4-FFF2-40B4-BE49-F238E27FC236}">
                <a16:creationId xmlns:a16="http://schemas.microsoft.com/office/drawing/2014/main" id="{5A23B579-F4BE-1647-8E10-208F7B8DC368}"/>
              </a:ext>
            </a:extLst>
          </p:cNvPr>
          <p:cNvSpPr/>
          <p:nvPr/>
        </p:nvSpPr>
        <p:spPr>
          <a:xfrm>
            <a:off x="6613649" y="2009669"/>
            <a:ext cx="2027820" cy="1794412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solidFill>
                <a:srgbClr val="5C6B7F"/>
              </a:solidFill>
            </a:endParaRPr>
          </a:p>
        </p:txBody>
      </p:sp>
      <p:sp>
        <p:nvSpPr>
          <p:cNvPr id="9" name="六邊形 8">
            <a:extLst>
              <a:ext uri="{FF2B5EF4-FFF2-40B4-BE49-F238E27FC236}">
                <a16:creationId xmlns:a16="http://schemas.microsoft.com/office/drawing/2014/main" id="{9940FB1A-514F-D644-9C4D-947BD7F67552}"/>
              </a:ext>
            </a:extLst>
          </p:cNvPr>
          <p:cNvSpPr/>
          <p:nvPr/>
        </p:nvSpPr>
        <p:spPr>
          <a:xfrm>
            <a:off x="2172042" y="4191723"/>
            <a:ext cx="2027820" cy="1794412"/>
          </a:xfrm>
          <a:prstGeom prst="hexag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solidFill>
                <a:srgbClr val="5C6B7F"/>
              </a:solidFill>
            </a:endParaRPr>
          </a:p>
        </p:txBody>
      </p:sp>
      <p:sp>
        <p:nvSpPr>
          <p:cNvPr id="10" name="六邊形 9">
            <a:extLst>
              <a:ext uri="{FF2B5EF4-FFF2-40B4-BE49-F238E27FC236}">
                <a16:creationId xmlns:a16="http://schemas.microsoft.com/office/drawing/2014/main" id="{BD1C562A-AAC0-264D-9FFF-DA2E862BF2C5}"/>
              </a:ext>
            </a:extLst>
          </p:cNvPr>
          <p:cNvSpPr/>
          <p:nvPr/>
        </p:nvSpPr>
        <p:spPr>
          <a:xfrm>
            <a:off x="5142070" y="4186855"/>
            <a:ext cx="2027820" cy="1794412"/>
          </a:xfrm>
          <a:prstGeom prst="hexagon">
            <a:avLst/>
          </a:prstGeom>
          <a:solidFill>
            <a:srgbClr val="6C7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solidFill>
                <a:srgbClr val="5C6B7F"/>
              </a:solidFill>
            </a:endParaRPr>
          </a:p>
        </p:txBody>
      </p:sp>
      <p:sp>
        <p:nvSpPr>
          <p:cNvPr id="16" name="六邊形 15">
            <a:extLst>
              <a:ext uri="{FF2B5EF4-FFF2-40B4-BE49-F238E27FC236}">
                <a16:creationId xmlns:a16="http://schemas.microsoft.com/office/drawing/2014/main" id="{2052D36E-B81B-B345-AC79-7B0E271DBC44}"/>
              </a:ext>
            </a:extLst>
          </p:cNvPr>
          <p:cNvSpPr/>
          <p:nvPr/>
        </p:nvSpPr>
        <p:spPr>
          <a:xfrm>
            <a:off x="9583678" y="2009669"/>
            <a:ext cx="2027820" cy="1794412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solidFill>
                <a:srgbClr val="5C6B7F"/>
              </a:solidFill>
            </a:endParaRPr>
          </a:p>
        </p:txBody>
      </p:sp>
      <p:sp>
        <p:nvSpPr>
          <p:cNvPr id="17" name="六邊形 16">
            <a:extLst>
              <a:ext uri="{FF2B5EF4-FFF2-40B4-BE49-F238E27FC236}">
                <a16:creationId xmlns:a16="http://schemas.microsoft.com/office/drawing/2014/main" id="{4E7C47E1-83ED-3B46-86AA-7CED0986E974}"/>
              </a:ext>
            </a:extLst>
          </p:cNvPr>
          <p:cNvSpPr/>
          <p:nvPr/>
        </p:nvSpPr>
        <p:spPr>
          <a:xfrm>
            <a:off x="8098664" y="4186855"/>
            <a:ext cx="2027820" cy="1794412"/>
          </a:xfrm>
          <a:prstGeom prst="hexagon">
            <a:avLst/>
          </a:prstGeom>
          <a:solidFill>
            <a:srgbClr val="8CA2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solidFill>
                <a:srgbClr val="5C6B7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A8A2FF0-F031-4046-B997-B2E6E8B04619}"/>
              </a:ext>
            </a:extLst>
          </p:cNvPr>
          <p:cNvSpPr/>
          <p:nvPr/>
        </p:nvSpPr>
        <p:spPr>
          <a:xfrm>
            <a:off x="893405" y="2491376"/>
            <a:ext cx="1588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3E4F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複合指定運算子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1E95C2-E644-884F-872A-8EDD4461EA11}"/>
              </a:ext>
            </a:extLst>
          </p:cNvPr>
          <p:cNvSpPr/>
          <p:nvPr/>
        </p:nvSpPr>
        <p:spPr>
          <a:xfrm>
            <a:off x="2565194" y="4853228"/>
            <a:ext cx="1231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for迴圈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DB7497B-E937-9D4E-B145-A0F021F10C1C}"/>
              </a:ext>
            </a:extLst>
          </p:cNvPr>
          <p:cNvSpPr/>
          <p:nvPr/>
        </p:nvSpPr>
        <p:spPr>
          <a:xfrm>
            <a:off x="3738355" y="2676041"/>
            <a:ext cx="1846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5C6B7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巢狀for迴圈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901715B-7EAE-444A-8971-9F29AD11485C}"/>
              </a:ext>
            </a:extLst>
          </p:cNvPr>
          <p:cNvSpPr/>
          <p:nvPr/>
        </p:nvSpPr>
        <p:spPr>
          <a:xfrm>
            <a:off x="5317893" y="4668561"/>
            <a:ext cx="16761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798DA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控制迴圈的運作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A336094-BE56-274E-A2E5-01C72876131C}"/>
              </a:ext>
            </a:extLst>
          </p:cNvPr>
          <p:cNvSpPr/>
          <p:nvPr/>
        </p:nvSpPr>
        <p:spPr>
          <a:xfrm>
            <a:off x="6610373" y="2336776"/>
            <a:ext cx="20278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8CA2B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Ranged based for loop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BCEA748-3531-6542-AFA0-2616794E2683}"/>
              </a:ext>
            </a:extLst>
          </p:cNvPr>
          <p:cNvSpPr/>
          <p:nvPr/>
        </p:nvSpPr>
        <p:spPr>
          <a:xfrm>
            <a:off x="8318927" y="4853226"/>
            <a:ext cx="1587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97B0C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while迴圈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E2C8D8F-31B9-6947-892D-0BDD57339E33}"/>
              </a:ext>
            </a:extLst>
          </p:cNvPr>
          <p:cNvSpPr/>
          <p:nvPr/>
        </p:nvSpPr>
        <p:spPr>
          <a:xfrm>
            <a:off x="9630223" y="2491376"/>
            <a:ext cx="19347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B5C3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for與while的比較</a:t>
            </a:r>
          </a:p>
        </p:txBody>
      </p:sp>
    </p:spTree>
    <p:extLst>
      <p:ext uri="{BB962C8B-B14F-4D97-AF65-F5344CB8AC3E}">
        <p14:creationId xmlns:p14="http://schemas.microsoft.com/office/powerpoint/2010/main" val="1549284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不規則四邊形 11">
            <a:extLst>
              <a:ext uri="{FF2B5EF4-FFF2-40B4-BE49-F238E27FC236}">
                <a16:creationId xmlns:a16="http://schemas.microsoft.com/office/drawing/2014/main" id="{F2F19FE5-6E7E-1248-B0AF-3772F07EF789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2F465DE-4626-B640-BD0B-11ED1F60DBE0}"/>
              </a:ext>
            </a:extLst>
          </p:cNvPr>
          <p:cNvSpPr/>
          <p:nvPr/>
        </p:nvSpPr>
        <p:spPr>
          <a:xfrm>
            <a:off x="5254261" y="154021"/>
            <a:ext cx="16834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for</a:t>
            </a:r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迴圈</a:t>
            </a:r>
          </a:p>
        </p:txBody>
      </p:sp>
      <p:sp>
        <p:nvSpPr>
          <p:cNvPr id="19" name="圓角矩形 18">
            <a:extLst>
              <a:ext uri="{FF2B5EF4-FFF2-40B4-BE49-F238E27FC236}">
                <a16:creationId xmlns:a16="http://schemas.microsoft.com/office/drawing/2014/main" id="{187554D3-BDE7-EC4C-B8AD-5B9FCFF91901}"/>
              </a:ext>
            </a:extLst>
          </p:cNvPr>
          <p:cNvSpPr/>
          <p:nvPr/>
        </p:nvSpPr>
        <p:spPr>
          <a:xfrm>
            <a:off x="2253391" y="4739052"/>
            <a:ext cx="5646945" cy="480908"/>
          </a:xfrm>
          <a:prstGeom prst="roundRect">
            <a:avLst/>
          </a:prstGeom>
          <a:solidFill>
            <a:srgbClr val="CFD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圓角矩形 15">
            <a:extLst>
              <a:ext uri="{FF2B5EF4-FFF2-40B4-BE49-F238E27FC236}">
                <a16:creationId xmlns:a16="http://schemas.microsoft.com/office/drawing/2014/main" id="{8B2F521C-CB9A-9F4A-95F2-06FA7B853E94}"/>
              </a:ext>
            </a:extLst>
          </p:cNvPr>
          <p:cNvSpPr/>
          <p:nvPr/>
        </p:nvSpPr>
        <p:spPr>
          <a:xfrm>
            <a:off x="2253391" y="1542306"/>
            <a:ext cx="5646945" cy="480908"/>
          </a:xfrm>
          <a:prstGeom prst="roundRect">
            <a:avLst/>
          </a:prstGeom>
          <a:solidFill>
            <a:srgbClr val="CFD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68068A39-8B8F-F646-B32B-2DFC9ACCC48F}"/>
              </a:ext>
            </a:extLst>
          </p:cNvPr>
          <p:cNvSpPr txBox="1">
            <a:spLocks noChangeArrowheads="1"/>
          </p:cNvSpPr>
          <p:nvPr/>
        </p:nvSpPr>
        <p:spPr>
          <a:xfrm>
            <a:off x="2325551" y="1509752"/>
            <a:ext cx="850728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重複執行某段程式碼，直到不符合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續行條件測試</a:t>
            </a: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zh-TW" altLang="en-US" sz="2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初始化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：通常會初始化某個變數的起始值</a:t>
            </a: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zh-TW" altLang="en-US" sz="2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續行條件測試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：決定是否執行下一輪迴圈</a:t>
            </a: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續行條件測試：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True	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→  繼續執行</a:t>
            </a:r>
            <a:endParaRPr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續行條件測試： 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False	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→  停止執行</a:t>
            </a:r>
            <a:endParaRPr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zh-TW" altLang="en-US" sz="2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迴圈間執行程式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：迴圈跟迴圈間執行的程式碼，通常用於更新變數</a:t>
            </a:r>
            <a:endParaRPr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通常使用在</a:t>
            </a:r>
            <a:r>
              <a:rPr lang="zh-TW" altLang="en-US" sz="2000" b="1" dirty="0">
                <a:solidFill>
                  <a:srgbClr val="7030A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已知重複次數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</a:t>
            </a:r>
            <a:r>
              <a:rPr lang="zh-TW" altLang="en-US" sz="2000" b="1" dirty="0">
                <a:solidFill>
                  <a:srgbClr val="7030A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執行範圍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的迴圈</a:t>
            </a:r>
          </a:p>
        </p:txBody>
      </p:sp>
      <p:sp>
        <p:nvSpPr>
          <p:cNvPr id="15" name="圓角矩形 14">
            <a:extLst>
              <a:ext uri="{FF2B5EF4-FFF2-40B4-BE49-F238E27FC236}">
                <a16:creationId xmlns:a16="http://schemas.microsoft.com/office/drawing/2014/main" id="{232146F4-4552-6C4C-9476-3E21E2F86DDC}"/>
              </a:ext>
            </a:extLst>
          </p:cNvPr>
          <p:cNvSpPr/>
          <p:nvPr/>
        </p:nvSpPr>
        <p:spPr>
          <a:xfrm>
            <a:off x="3068864" y="5384179"/>
            <a:ext cx="6054267" cy="1152128"/>
          </a:xfrm>
          <a:prstGeom prst="roundRect">
            <a:avLst/>
          </a:prstGeom>
          <a:ln w="57150">
            <a:solidFill>
              <a:srgbClr val="CFDE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b="1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for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(</a:t>
            </a:r>
            <a:r>
              <a:rPr lang="zh-TW" altLang="en-US" sz="20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開始前初始化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; </a:t>
            </a:r>
            <a:r>
              <a:rPr lang="zh-TW" altLang="en-US" sz="20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續行條件測試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; </a:t>
            </a:r>
            <a:r>
              <a:rPr lang="zh-TW" altLang="en-US" sz="20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迴圈間執行程式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){</a:t>
            </a:r>
          </a:p>
          <a:p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程式碼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...</a:t>
            </a:r>
          </a:p>
          <a:p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2151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10546</TotalTime>
  <Words>3966</Words>
  <Application>Microsoft Office PowerPoint</Application>
  <PresentationFormat>寬螢幕</PresentationFormat>
  <Paragraphs>623</Paragraphs>
  <Slides>39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50" baseType="lpstr">
      <vt:lpstr>Adobe 繁黑體 Std B</vt:lpstr>
      <vt:lpstr>Microsoft JhengHei</vt:lpstr>
      <vt:lpstr>新細明體</vt:lpstr>
      <vt:lpstr>Arial</vt:lpstr>
      <vt:lpstr>Calibri</vt:lpstr>
      <vt:lpstr>Calibri Light</vt:lpstr>
      <vt:lpstr>Cambria Math</vt:lpstr>
      <vt:lpstr>Consolas</vt:lpstr>
      <vt:lpstr>Helvetica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lkm543@gmail.com</dc:creator>
  <cp:lastModifiedBy>lkm543</cp:lastModifiedBy>
  <cp:revision>128</cp:revision>
  <dcterms:created xsi:type="dcterms:W3CDTF">2019-10-27T07:58:56Z</dcterms:created>
  <dcterms:modified xsi:type="dcterms:W3CDTF">2019-12-09T15:55:05Z</dcterms:modified>
</cp:coreProperties>
</file>