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435" r:id="rId3"/>
    <p:sldId id="437" r:id="rId4"/>
    <p:sldId id="469" r:id="rId5"/>
    <p:sldId id="471" r:id="rId6"/>
    <p:sldId id="472" r:id="rId7"/>
    <p:sldId id="473" r:id="rId8"/>
    <p:sldId id="474" r:id="rId9"/>
    <p:sldId id="475" r:id="rId10"/>
    <p:sldId id="476" r:id="rId11"/>
    <p:sldId id="484" r:id="rId12"/>
    <p:sldId id="478" r:id="rId13"/>
    <p:sldId id="479" r:id="rId14"/>
    <p:sldId id="480" r:id="rId15"/>
    <p:sldId id="481" r:id="rId16"/>
    <p:sldId id="482" r:id="rId17"/>
    <p:sldId id="483" r:id="rId18"/>
    <p:sldId id="46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494E"/>
    <a:srgbClr val="546989"/>
    <a:srgbClr val="4B5E79"/>
    <a:srgbClr val="303C4C"/>
    <a:srgbClr val="3E4F65"/>
    <a:srgbClr val="F7CAD1"/>
    <a:srgbClr val="8CA2BE"/>
    <a:srgbClr val="5C6B7F"/>
    <a:srgbClr val="7B8FAA"/>
    <a:srgbClr val="6C7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5"/>
    <p:restoredTop sz="62485" autoAdjust="0"/>
  </p:normalViewPr>
  <p:slideViewPr>
    <p:cSldViewPr snapToGrid="0" snapToObjects="1">
      <p:cViewPr varScale="1">
        <p:scale>
          <a:sx n="72" d="100"/>
          <a:sy n="72" d="100"/>
        </p:scale>
        <p:origin x="18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9F77-65D7-3F46-9054-FF7BF11B5B51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C312-6DE8-8049-8009-5E025E3190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0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&lt;ctype.h&gt;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string str="";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cout &lt;&lt; "Please enter a string : ";</a:t>
            </a:r>
          </a:p>
          <a:p>
            <a:r>
              <a:rPr lang="en-US" altLang="zh-TW" dirty="0" smtClean="0"/>
              <a:t>    getline(cin,str);</a:t>
            </a:r>
          </a:p>
          <a:p>
            <a:r>
              <a:rPr lang="en-US" altLang="zh-TW" dirty="0" smtClean="0"/>
              <a:t>    cout &lt;&lt; "The result is : "  ;</a:t>
            </a:r>
          </a:p>
          <a:p>
            <a:r>
              <a:rPr lang="en-US" altLang="zh-TW" dirty="0" smtClean="0"/>
              <a:t>    for (char c : str){</a:t>
            </a:r>
          </a:p>
          <a:p>
            <a:r>
              <a:rPr lang="en-US" altLang="zh-TW" dirty="0" smtClean="0"/>
              <a:t>        if (islower(c))</a:t>
            </a:r>
          </a:p>
          <a:p>
            <a:r>
              <a:rPr lang="en-US" altLang="zh-TW" dirty="0" smtClean="0"/>
              <a:t>            cout&lt;&lt;(char) toupper(c);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cout&lt;&lt;(char) tolower(c);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057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A01A-F722-124D-9CFE-37571D35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78884C-066E-834D-BCC5-D467BE1A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1C91-2368-8E47-9E12-2926903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A74FA-7BFE-EA46-8F6E-4AD3D0E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0AAFE-803D-8E4B-99C9-A95EB80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14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80D4-BDD5-0143-B757-84847312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47486-A23A-1147-AEE8-19253317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2E078-A731-1941-86AA-DED59ED6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1F3AB-97E5-A94C-AA64-97E93C83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EF486-33E3-8B41-9EEA-84FA363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8E666F-88C1-9846-BCC0-2A2FB4042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3066B-564D-4448-BC49-B957482F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91444-F8B2-7F40-A801-EC42409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0B3C2-0C27-6A40-A36A-3D9974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CC068-EE47-1F42-9513-8273A200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012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17BC1-8034-FD48-983D-4DFA2F48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A75A8-B5E7-0D42-9BD6-CD8CDE42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387B2-DCE5-6D49-83E0-EF19878A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ADF68-CDBB-4A4B-8463-17954277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EF946-3E79-4F42-ABA3-948D17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81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0100C-98A9-0C49-9DE4-7EA60715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86604-31A5-BC46-92E8-D0D2353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A8D299-5CEE-F444-99C4-1334A197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5E203-E001-8045-B175-0BF5400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6EC9BD-5ED2-6C49-BCD5-9A67CC08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60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B65FF-03F9-0C46-B47A-2A8F30F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17164-80FD-EC41-B151-5424555A0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F8381-8C63-7842-B32F-7E16D1EF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15DE25-DE40-4547-8F41-F2D6614D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BFF25-6AF3-F24E-94A5-0CEA5C28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7E207D-8C25-7045-A7AF-23EAAFF3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59CA8-2AFE-7C4A-89D2-203BA679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E3874-6BA6-8C4B-BFEC-C51B4321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CF1B5-0F34-DA4E-8569-1FE11403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917D58-929F-DC44-A056-99A111E9C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E91199-AE6D-F247-A7C1-0A714CA86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A2555E-AFA2-484B-B7F0-BB80EF33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BA4975-9DFD-C34E-84C4-6420516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E886F6-7AD0-7942-8B37-CA3C460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91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2624C-6D2D-A544-85BB-9C093E08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627D05-0C39-D54D-BB14-6CDDCD88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2A58B0-2FC3-B44A-B0E2-7C4A717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F074DC-B8A4-F246-B07E-F8C2F64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26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CDD480-9FC0-8D46-8855-E0E35576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6A118E-2E54-DE49-AED0-04229712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363C4-D944-A942-81ED-61F8C2A3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30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923CA-22F1-F148-AAA4-6BA9D8A5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C7682-DD6E-D64D-817C-FF70A706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64BFC-BF82-354C-A812-E343D940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9989A9-4498-3E42-BBF6-B78810C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91D05E-E9DE-B449-8875-C929642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F79345-5AEC-B643-A826-682127B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8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7E202-0B17-3443-9A14-F2C26F4A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CAB04D-DA23-4045-AEEB-82DF9CFA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8B2680-6710-B040-A217-A0F6484B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A7BC33-E803-3648-BADD-C9C9C06F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4192D-5F57-5742-92B1-0B9CDF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A3AEF2-EB56-3040-98A8-45717C6C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83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53563D-E72A-BC4B-A877-3F83E41B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B49F4-727A-664F-A13B-BDF15F61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AEC8A-CAA0-ED4D-B12F-F3060309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957AE-9DD9-8B44-971B-AF67FE1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9C625-A1C2-9043-A59C-F6AE2328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2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8387855-35B1-2144-8CC5-E103501437F7}"/>
              </a:ext>
            </a:extLst>
          </p:cNvPr>
          <p:cNvSpPr txBox="1"/>
          <p:nvPr/>
        </p:nvSpPr>
        <p:spPr>
          <a:xfrm>
            <a:off x="3544567" y="2265149"/>
            <a:ext cx="51028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 </a:t>
            </a:r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基礎程式設計班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756658" y="3105834"/>
            <a:ext cx="46786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字元與字串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528E2F-6AE1-C24A-AC68-292163ECB656}"/>
              </a:ext>
            </a:extLst>
          </p:cNvPr>
          <p:cNvSpPr txBox="1"/>
          <p:nvPr/>
        </p:nvSpPr>
        <p:spPr>
          <a:xfrm>
            <a:off x="5618944" y="4019169"/>
            <a:ext cx="95410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47C232-D231-4749-BE0E-80091BFCD985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12471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8780-74E4-1845-BF95-B91FD1F252C3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6CE8C-6DB9-3045-AC6E-82532641FB0F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24EC635-EF19-2840-8954-D93A8EB7845B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80F867-65FF-C74F-A6B9-79AC53C7ED26}"/>
              </a:ext>
            </a:extLst>
          </p:cNvPr>
          <p:cNvSpPr/>
          <p:nvPr/>
        </p:nvSpPr>
        <p:spPr>
          <a:xfrm>
            <a:off x="3697747" y="162432"/>
            <a:ext cx="47965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字元處理函式庫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ctype.h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內容版面配置區 6">
            <a:extLst>
              <a:ext uri="{FF2B5EF4-FFF2-40B4-BE49-F238E27FC236}">
                <a16:creationId xmlns:a16="http://schemas.microsoft.com/office/drawing/2014/main" id="{DA713A9F-689C-BF4B-B6EA-B7780D8B6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235308"/>
              </p:ext>
            </p:extLst>
          </p:nvPr>
        </p:nvGraphicFramePr>
        <p:xfrm>
          <a:off x="1639817" y="1281253"/>
          <a:ext cx="8912364" cy="51766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6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函數名稱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功能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函數原型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isdigit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測試字元是否為數字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isdigit(int);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isalpha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測試字元是否為字母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isalpha(int);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isalnum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測試字元是否為數字或字母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isalnum(int);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isxdigit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測試字元是否為十六進位數字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isxdigit(int);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islower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測試字元是否為小寫字母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islower(int);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isupper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測試字元是否為大寫字母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isupper(int);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isascii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測試字元是否為 </a:t>
                      </a:r>
                      <a:r>
                        <a:rPr lang="en-US" altLang="zh-TW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ASCII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isascii(int);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isblank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測試是否為空白字元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isblank(int);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isspace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測試字元是否為空格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isspace(int);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iscntrl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測試是否為控制字元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</a:t>
                      </a:r>
                      <a:r>
                        <a:rPr lang="en-US" sz="1600" b="1" u="none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iscntrl</a:t>
                      </a:r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(int);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ispunct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測試是否為空格、數字、字母以外的可列印字元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</a:t>
                      </a:r>
                      <a:r>
                        <a:rPr lang="en-US" sz="1600" b="1" u="none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ispunct</a:t>
                      </a:r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(int);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isprint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測試是否為含括空格以內的可列印字元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</a:t>
                      </a:r>
                      <a:r>
                        <a:rPr lang="en-US" sz="1600" b="1" u="none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isprint</a:t>
                      </a:r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(int);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isgraph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測試是否為空格以外的可列印字元</a:t>
                      </a: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</a:t>
                      </a:r>
                      <a:r>
                        <a:rPr lang="en-US" sz="1600" b="1" u="none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isgraph</a:t>
                      </a:r>
                      <a:r>
                        <a:rPr lang="en-US" sz="1600" b="1" u="none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(int);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5706" marR="65706" marT="32853" marB="3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80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tolower</a:t>
                      </a:r>
                      <a:endParaRPr lang="en-US" sz="16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將大寫字母轉換為小寫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</a:t>
                      </a:r>
                      <a:r>
                        <a:rPr lang="en-US" sz="1600" b="1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tolower</a:t>
                      </a:r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(int);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171252"/>
                  </a:ext>
                </a:extLst>
              </a:tr>
              <a:tr h="3480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toupper</a:t>
                      </a:r>
                      <a:endParaRPr lang="en-US" sz="16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將小寫字母轉換為大寫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</a:t>
                      </a:r>
                      <a:r>
                        <a:rPr lang="en-US" sz="1600" b="1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toupper</a:t>
                      </a:r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(int);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47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2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>
            <a:extLst>
              <a:ext uri="{FF2B5EF4-FFF2-40B4-BE49-F238E27FC236}">
                <a16:creationId xmlns:a16="http://schemas.microsoft.com/office/drawing/2014/main" id="{C7C7D50E-B837-2947-A166-79008C94D1DF}"/>
              </a:ext>
            </a:extLst>
          </p:cNvPr>
          <p:cNvSpPr/>
          <p:nvPr/>
        </p:nvSpPr>
        <p:spPr>
          <a:xfrm>
            <a:off x="1400175" y="1775790"/>
            <a:ext cx="9106114" cy="2213113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8" y="134433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 1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AE4CA2-6413-DA44-BEB6-DB90F2CBA9AF}"/>
              </a:ext>
            </a:extLst>
          </p:cNvPr>
          <p:cNvSpPr/>
          <p:nvPr/>
        </p:nvSpPr>
        <p:spPr>
          <a:xfrm>
            <a:off x="5261824" y="1542427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BB124A-4FC0-BB49-AB0A-848391E0C8B3}"/>
              </a:ext>
            </a:extLst>
          </p:cNvPr>
          <p:cNvSpPr/>
          <p:nvPr/>
        </p:nvSpPr>
        <p:spPr>
          <a:xfrm>
            <a:off x="1576387" y="2065647"/>
            <a:ext cx="89299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string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Transfer the capital letter to small, small to capital</a:t>
            </a:r>
          </a:p>
          <a:p>
            <a:pPr>
              <a:lnSpc>
                <a:spcPct val="150000"/>
              </a:lnSpc>
            </a:pPr>
            <a:r>
              <a:rPr lang="en-US" altLang="zh-TW" sz="2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Hint</a:t>
            </a:r>
            <a:r>
              <a:rPr lang="zh-TW" altLang="en-US" sz="2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400" b="1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getline</a:t>
            </a:r>
            <a:r>
              <a:rPr lang="en-US" altLang="zh-TW" sz="2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b="1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cin,str</a:t>
            </a:r>
            <a:r>
              <a:rPr lang="en-US" altLang="zh-TW" sz="2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endParaRPr lang="zh-TW" altLang="en-US" sz="2400" b="1" i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3B60CA9-C269-D242-9754-DA12F4533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5"/>
          <a:stretch/>
        </p:blipFill>
        <p:spPr bwMode="auto">
          <a:xfrm>
            <a:off x="2007133" y="4522716"/>
            <a:ext cx="8177728" cy="15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41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>
            <a:extLst>
              <a:ext uri="{FF2B5EF4-FFF2-40B4-BE49-F238E27FC236}">
                <a16:creationId xmlns:a16="http://schemas.microsoft.com/office/drawing/2014/main" id="{CBC3F279-3ED6-EE44-8B6E-ADF406D64F91}"/>
              </a:ext>
            </a:extLst>
          </p:cNvPr>
          <p:cNvSpPr/>
          <p:nvPr/>
        </p:nvSpPr>
        <p:spPr>
          <a:xfrm>
            <a:off x="3066842" y="4990964"/>
            <a:ext cx="4476958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DC158F0F-B283-4847-A0F8-03C4D84C0E87}"/>
              </a:ext>
            </a:extLst>
          </p:cNvPr>
          <p:cNvSpPr/>
          <p:nvPr/>
        </p:nvSpPr>
        <p:spPr>
          <a:xfrm>
            <a:off x="3066842" y="1266965"/>
            <a:ext cx="4476958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8780-74E4-1845-BF95-B91FD1F252C3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6CE8C-6DB9-3045-AC6E-82532641FB0F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24EC635-EF19-2840-8954-D93A8EB7845B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80F867-65FF-C74F-A6B9-79AC53C7ED26}"/>
              </a:ext>
            </a:extLst>
          </p:cNvPr>
          <p:cNvSpPr/>
          <p:nvPr/>
        </p:nvSpPr>
        <p:spPr>
          <a:xfrm>
            <a:off x="4772560" y="162432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常用字串函式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2F6F4E-D8B3-2540-B6DC-1FCF21DD89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95904" y="1144206"/>
            <a:ext cx="5800190" cy="525659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語言的字串函式庫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cstring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</a:p>
          <a:p>
            <a:pPr lvl="1">
              <a:lnSpc>
                <a:spcPct val="150000"/>
              </a:lnSpc>
              <a:defRPr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以下都是對字元陣列做處理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defRPr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比對：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strcmp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defRPr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複製：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strcpy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defRPr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連接：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strcat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defRPr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計算長度：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strlen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的字串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defRPr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iostream</a:t>
            </a:r>
            <a:r>
              <a:rPr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std::string</a:t>
            </a:r>
          </a:p>
        </p:txBody>
      </p:sp>
    </p:spTree>
    <p:extLst>
      <p:ext uri="{BB962C8B-B14F-4D97-AF65-F5344CB8AC3E}">
        <p14:creationId xmlns:p14="http://schemas.microsoft.com/office/powerpoint/2010/main" val="159097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8780-74E4-1845-BF95-B91FD1F252C3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6CE8C-6DB9-3045-AC6E-82532641FB0F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24EC635-EF19-2840-8954-D93A8EB7845B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EE668A-E5DA-8A49-8351-513847711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48741" y="4196808"/>
            <a:ext cx="7294518" cy="15467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比對結果永遠為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</a:p>
          <a:p>
            <a:pPr lvl="1">
              <a:lnSpc>
                <a:spcPct val="150000"/>
              </a:lnSpc>
              <a:defRPr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陣列名稱代表的是陣列開頭的</a:t>
            </a:r>
            <a:r>
              <a:rPr lang="zh-TW" altLang="en-US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記憶體位置</a:t>
            </a:r>
            <a:endParaRPr lang="en-US" sz="28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D5076F0C-37BB-1246-83A8-B481C67C9183}"/>
              </a:ext>
            </a:extLst>
          </p:cNvPr>
          <p:cNvSpPr/>
          <p:nvPr/>
        </p:nvSpPr>
        <p:spPr>
          <a:xfrm>
            <a:off x="2573507" y="1396346"/>
            <a:ext cx="7044984" cy="2448272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char arr_1[] = "Hi";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char arr_2[80];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cin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&gt;&gt; arr_2;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if(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arr_1==arr_2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)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cout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&lt;&lt; "Same" &lt;&lt;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endl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else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cout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&lt;&lt; "Different" &lt;&lt;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endl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47F12F-17FC-5243-B9E3-89F3A062CAD4}"/>
              </a:ext>
            </a:extLst>
          </p:cNvPr>
          <p:cNvSpPr/>
          <p:nvPr/>
        </p:nvSpPr>
        <p:spPr>
          <a:xfrm>
            <a:off x="5182931" y="16243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</a:t>
            </a:r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比對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792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8780-74E4-1845-BF95-B91FD1F252C3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6CE8C-6DB9-3045-AC6E-82532641FB0F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24EC635-EF19-2840-8954-D93A8EB7845B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DED361-AFBB-C84F-82F9-D9E019369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199" y="1224101"/>
            <a:ext cx="8229600" cy="32335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語言使用</a:t>
            </a:r>
            <a:r>
              <a:rPr lang="en-US" sz="2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strcmp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來比對兩字元陣列的內容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b="1" dirty="0" err="1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strcmp</a:t>
            </a:r>
            <a:r>
              <a:rPr 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比較字元陣列</a:t>
            </a:r>
            <a:r>
              <a:rPr lang="en-US" altLang="zh-TW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1,</a:t>
            </a:r>
            <a:r>
              <a:rPr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比較字元陣列</a:t>
            </a:r>
            <a:r>
              <a:rPr lang="en-US" altLang="zh-TW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2)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strcmp</a:t>
            </a:r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(arr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_1</a:t>
            </a:r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arr_2)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 0  : arr_1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字母順序較大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strcmp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(arr_1, arr_2) &lt; 0  : arr_2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字母順序較大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strcmp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(arr_1, arr_2) 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== 0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: arr_1,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arr_2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內容一樣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C0F1B794-F28C-1343-9A81-A481BAC57A34}"/>
              </a:ext>
            </a:extLst>
          </p:cNvPr>
          <p:cNvSpPr/>
          <p:nvPr/>
        </p:nvSpPr>
        <p:spPr>
          <a:xfrm>
            <a:off x="2573507" y="4439166"/>
            <a:ext cx="7044984" cy="2190833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char arr_1[] = "Hi";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char arr_2[80];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cin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&gt;&gt; arr_2;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if(</a:t>
            </a:r>
            <a:r>
              <a:rPr lang="en-US" altLang="zh-TW" sz="2000" b="1" dirty="0" err="1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strcmp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(arr_1, arr_2) == 0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)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cout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&lt;&lt; "Same" &lt;&lt;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endl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else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cout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&lt;&lt; "Different" &lt;&lt;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endl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A6ABF4-6735-AF47-B193-83F56BDDB9A8}"/>
              </a:ext>
            </a:extLst>
          </p:cNvPr>
          <p:cNvSpPr/>
          <p:nvPr/>
        </p:nvSpPr>
        <p:spPr>
          <a:xfrm>
            <a:off x="5182931" y="16243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</a:t>
            </a:r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比對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52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8780-74E4-1845-BF95-B91FD1F252C3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6CE8C-6DB9-3045-AC6E-82532641FB0F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24EC635-EF19-2840-8954-D93A8EB7845B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56D2A3-14EC-4140-9392-2C31FA7F3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11600" y="1072766"/>
            <a:ext cx="7768798" cy="32478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compare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來比對兩字串的內容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defRPr/>
            </a:pPr>
            <a:r>
              <a:rPr lang="zh-TW" altLang="en-US" sz="2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比較字串</a:t>
            </a:r>
            <a:r>
              <a:rPr lang="en-US" altLang="zh-TW" sz="2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1.compare(</a:t>
            </a:r>
            <a:r>
              <a:rPr lang="zh-TW" altLang="en-US" sz="2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比較字串</a:t>
            </a:r>
            <a:r>
              <a:rPr lang="en-US" altLang="zh-TW" sz="2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2)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str_1.compare</a:t>
            </a:r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(str_2)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 0  : str_1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字母順序較大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Str_1.compare(str_2) &lt; 0  : str_2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字母順序較大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str_1.compare(str_2)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== 0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: str_1,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str_2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內容一樣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C5D7361D-27D0-7A4B-B5C5-AC415604D43D}"/>
              </a:ext>
            </a:extLst>
          </p:cNvPr>
          <p:cNvSpPr/>
          <p:nvPr/>
        </p:nvSpPr>
        <p:spPr>
          <a:xfrm>
            <a:off x="2573507" y="4426578"/>
            <a:ext cx="7044984" cy="2232249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string str_1 = "Hi";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string str_2;</a:t>
            </a:r>
          </a:p>
          <a:p>
            <a:pPr lvl="1">
              <a:defRPr/>
            </a:pP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cin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&gt;&gt; str_2;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if(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str_1.compare(str_2) == 0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)</a:t>
            </a:r>
          </a:p>
          <a:p>
            <a:pPr lvl="2">
              <a:defRPr/>
            </a:pP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cout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&lt;&lt; "Same" &lt;&lt;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endl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else</a:t>
            </a:r>
          </a:p>
          <a:p>
            <a:pPr lvl="2">
              <a:defRPr/>
            </a:pP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cout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&lt;&lt; "Different" &lt;&lt;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endl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65F8E6-D2AB-C04C-A3B1-F7382658F76A}"/>
              </a:ext>
            </a:extLst>
          </p:cNvPr>
          <p:cNvSpPr/>
          <p:nvPr/>
        </p:nvSpPr>
        <p:spPr>
          <a:xfrm>
            <a:off x="5182931" y="16243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</a:t>
            </a:r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比對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158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8780-74E4-1845-BF95-B91FD1F252C3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6CE8C-6DB9-3045-AC6E-82532641FB0F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24EC635-EF19-2840-8954-D93A8EB7845B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80F867-65FF-C74F-A6B9-79AC53C7ED26}"/>
              </a:ext>
            </a:extLst>
          </p:cNvPr>
          <p:cNvSpPr/>
          <p:nvPr/>
        </p:nvSpPr>
        <p:spPr>
          <a:xfrm>
            <a:off x="5182928" y="162432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字串複製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C98AF489-C7B4-2F43-B54D-F6059E2EF321}"/>
              </a:ext>
            </a:extLst>
          </p:cNvPr>
          <p:cNvSpPr/>
          <p:nvPr/>
        </p:nvSpPr>
        <p:spPr>
          <a:xfrm>
            <a:off x="2573507" y="1581066"/>
            <a:ext cx="7044984" cy="1118821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sv-SE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char arr_1[] = "Hi";</a:t>
            </a:r>
          </a:p>
          <a:p>
            <a:pPr lvl="1">
              <a:defRPr/>
            </a:pPr>
            <a:r>
              <a:rPr lang="sv-SE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char arr_2[80];</a:t>
            </a:r>
          </a:p>
          <a:p>
            <a:pPr lvl="1">
              <a:defRPr/>
            </a:pPr>
            <a:r>
              <a:rPr lang="sv-SE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arr_2 = arr_1;</a:t>
            </a:r>
            <a:endParaRPr lang="en-US" altLang="zh-TW" sz="2000" b="1" dirty="0">
              <a:solidFill>
                <a:srgbClr val="FF0000"/>
              </a:solidFill>
              <a:latin typeface="Helvetica" pitchFamily="2" charset="0"/>
              <a:ea typeface="Adobe 繁黑體 Std B" pitchFamily="34" charset="-120"/>
              <a:cs typeface="Consolas" panose="020B0609020204030204" pitchFamily="49" charset="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9B34C46E-9397-5248-9DE5-DAB464A5FF17}"/>
              </a:ext>
            </a:extLst>
          </p:cNvPr>
          <p:cNvSpPr/>
          <p:nvPr/>
        </p:nvSpPr>
        <p:spPr>
          <a:xfrm>
            <a:off x="2573507" y="3682348"/>
            <a:ext cx="7044984" cy="2784447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sv-SE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#include &lt;cstring&gt;</a:t>
            </a:r>
          </a:p>
          <a:p>
            <a:pPr lvl="1">
              <a:defRPr/>
            </a:pPr>
            <a:r>
              <a:rPr lang="sv-SE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using namespace std;</a:t>
            </a:r>
          </a:p>
          <a:p>
            <a:pPr lvl="1">
              <a:defRPr/>
            </a:pPr>
            <a:r>
              <a:rPr lang="sv-SE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int main()</a:t>
            </a:r>
          </a:p>
          <a:p>
            <a:pPr lvl="1">
              <a:defRPr/>
            </a:pPr>
            <a:r>
              <a:rPr lang="sv-SE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sv-SE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   char arr_1[] = "Hi";</a:t>
            </a:r>
          </a:p>
          <a:p>
            <a:pPr lvl="1">
              <a:defRPr/>
            </a:pPr>
            <a:r>
              <a:rPr lang="sv-SE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   char arr_2[80];</a:t>
            </a:r>
          </a:p>
          <a:p>
            <a:pPr lvl="1">
              <a:defRPr/>
            </a:pPr>
            <a:r>
              <a:rPr lang="sv-SE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   </a:t>
            </a:r>
            <a:r>
              <a:rPr lang="sv-SE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memcpy(arr_2,arr_1,80);</a:t>
            </a:r>
          </a:p>
          <a:p>
            <a:pPr lvl="1">
              <a:defRPr/>
            </a:pPr>
            <a:r>
              <a:rPr lang="sv-SE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    return 0;</a:t>
            </a:r>
          </a:p>
          <a:p>
            <a:pPr lvl="1">
              <a:defRPr/>
            </a:pPr>
            <a:r>
              <a:rPr lang="sv-SE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56D44D7-6577-CB4B-81D8-648ABE1EA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199" y="2886652"/>
            <a:ext cx="8229600" cy="608931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zh-TW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memcpy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來源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位元組數目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168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>
            <a:extLst>
              <a:ext uri="{FF2B5EF4-FFF2-40B4-BE49-F238E27FC236}">
                <a16:creationId xmlns:a16="http://schemas.microsoft.com/office/drawing/2014/main" id="{E73C80A6-76C1-314A-87AE-5C1ECA0DDEFE}"/>
              </a:ext>
            </a:extLst>
          </p:cNvPr>
          <p:cNvSpPr/>
          <p:nvPr/>
        </p:nvSpPr>
        <p:spPr>
          <a:xfrm>
            <a:off x="1914529" y="4284073"/>
            <a:ext cx="7029446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28148D18-8F58-BD4E-A821-AD08DF6BE9DB}"/>
              </a:ext>
            </a:extLst>
          </p:cNvPr>
          <p:cNvSpPr/>
          <p:nvPr/>
        </p:nvSpPr>
        <p:spPr>
          <a:xfrm>
            <a:off x="1920338" y="3626847"/>
            <a:ext cx="7029446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92F978E4-6B97-9343-B4F3-6F6F48F11D08}"/>
              </a:ext>
            </a:extLst>
          </p:cNvPr>
          <p:cNvSpPr/>
          <p:nvPr/>
        </p:nvSpPr>
        <p:spPr>
          <a:xfrm>
            <a:off x="1914529" y="1714500"/>
            <a:ext cx="7029446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8780-74E4-1845-BF95-B91FD1F252C3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6CE8C-6DB9-3045-AC6E-82532641FB0F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24EC635-EF19-2840-8954-D93A8EB7845B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80F867-65FF-C74F-A6B9-79AC53C7ED26}"/>
              </a:ext>
            </a:extLst>
          </p:cNvPr>
          <p:cNvSpPr/>
          <p:nvPr/>
        </p:nvSpPr>
        <p:spPr>
          <a:xfrm>
            <a:off x="5182928" y="162432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字串總結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8F2CB3-AFEF-8045-95A2-D5B19F59B35D}"/>
              </a:ext>
            </a:extLst>
          </p:cNvPr>
          <p:cNvSpPr/>
          <p:nvPr/>
        </p:nvSpPr>
        <p:spPr>
          <a:xfrm>
            <a:off x="1983581" y="1558141"/>
            <a:ext cx="8403432" cy="4537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字串就是用字元陣列儲存，當作陣列處理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-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陣列名稱代表陣列最開頭的記憶體位置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-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因此不能直接拿字元陣列名稱來指定或比較！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字元陣列結尾記得加上結尾字元'\0’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字串組成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-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字元 + 結尾字元'\0’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-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"許多字元"</a:t>
            </a:r>
          </a:p>
        </p:txBody>
      </p:sp>
    </p:spTree>
    <p:extLst>
      <p:ext uri="{BB962C8B-B14F-4D97-AF65-F5344CB8AC3E}">
        <p14:creationId xmlns:p14="http://schemas.microsoft.com/office/powerpoint/2010/main" val="286305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947011" y="165033"/>
            <a:ext cx="4297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Take Home Message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71D2ED0-B913-2743-BA5E-8706CDA38408}"/>
              </a:ext>
            </a:extLst>
          </p:cNvPr>
          <p:cNvSpPr/>
          <p:nvPr/>
        </p:nvSpPr>
        <p:spPr>
          <a:xfrm>
            <a:off x="2168809" y="1905218"/>
            <a:ext cx="7854378" cy="4096356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59F8BDC-AB22-9C44-837E-9B502C958F97}"/>
              </a:ext>
            </a:extLst>
          </p:cNvPr>
          <p:cNvSpPr txBox="1"/>
          <p:nvPr/>
        </p:nvSpPr>
        <p:spPr>
          <a:xfrm>
            <a:off x="2807275" y="2007831"/>
            <a:ext cx="6577442" cy="3891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語言中如何表達字串？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我們是否可以把字串當作陣列處理？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每個字元陣列的結尾是甚麼字元？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如何做字元的大小寫互換？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如何比較兩字元陣列的內容有無相等？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如何做兩字元陣列間的指派？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339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199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3125287" y="2914077"/>
            <a:ext cx="5941419" cy="1528147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3534237" y="3024125"/>
            <a:ext cx="5123518" cy="1361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為什麼字串可以使用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ranged based for loop</a:t>
            </a:r>
            <a:endParaRPr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521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>
            <a:extLst>
              <a:ext uri="{FF2B5EF4-FFF2-40B4-BE49-F238E27FC236}">
                <a16:creationId xmlns:a16="http://schemas.microsoft.com/office/drawing/2014/main" id="{C962A9D9-74A9-0B41-B364-A19CC08288CD}"/>
              </a:ext>
            </a:extLst>
          </p:cNvPr>
          <p:cNvSpPr/>
          <p:nvPr/>
        </p:nvSpPr>
        <p:spPr>
          <a:xfrm>
            <a:off x="3301136" y="1527815"/>
            <a:ext cx="5589727" cy="41166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b="1" dirty="0">
              <a:solidFill>
                <a:schemeClr val="tx1"/>
              </a:solidFill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558286" y="154021"/>
            <a:ext cx="5075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String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就是字元構成的</a:t>
            </a:r>
            <a:r>
              <a:rPr lang="zh-TW" altLang="en-US" sz="32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85450B-ED3B-7A4D-83BB-35736D2B3DA1}"/>
              </a:ext>
            </a:extLst>
          </p:cNvPr>
          <p:cNvSpPr/>
          <p:nvPr/>
        </p:nvSpPr>
        <p:spPr>
          <a:xfrm>
            <a:off x="3843866" y="1951841"/>
            <a:ext cx="4504267" cy="3267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可以用[索引值]把陣列中的字元取出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string str = "ABCDE " 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str[0] : A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str[1] : B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str[2] : C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str[3] : D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str[4] : E</a:t>
            </a:r>
          </a:p>
        </p:txBody>
      </p:sp>
    </p:spTree>
    <p:extLst>
      <p:ext uri="{BB962C8B-B14F-4D97-AF65-F5344CB8AC3E}">
        <p14:creationId xmlns:p14="http://schemas.microsoft.com/office/powerpoint/2010/main" val="33576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>
            <a:extLst>
              <a:ext uri="{FF2B5EF4-FFF2-40B4-BE49-F238E27FC236}">
                <a16:creationId xmlns:a16="http://schemas.microsoft.com/office/drawing/2014/main" id="{D2135577-9286-E048-AFC1-C9817B5BFC3D}"/>
              </a:ext>
            </a:extLst>
          </p:cNvPr>
          <p:cNvSpPr/>
          <p:nvPr/>
        </p:nvSpPr>
        <p:spPr>
          <a:xfrm>
            <a:off x="2667023" y="2837873"/>
            <a:ext cx="7044984" cy="494050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char arr_1[2] = {'H', '</a:t>
            </a:r>
            <a:r>
              <a:rPr lang="en-US" altLang="zh-TW" sz="2400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'};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B262A19-5DC2-E04B-BEEC-70AD18A44CD3}"/>
              </a:ext>
            </a:extLst>
          </p:cNvPr>
          <p:cNvSpPr/>
          <p:nvPr/>
        </p:nvSpPr>
        <p:spPr>
          <a:xfrm>
            <a:off x="2667023" y="4575474"/>
            <a:ext cx="7044984" cy="494050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char arr_2[3] = {'H', '</a:t>
            </a:r>
            <a:r>
              <a:rPr lang="en-US" altLang="zh-TW" sz="2400" dirty="0" err="1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', '\0'};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51428FA6-89BB-1B42-A395-F6AAA015A7D6}"/>
              </a:ext>
            </a:extLst>
          </p:cNvPr>
          <p:cNvSpPr/>
          <p:nvPr/>
        </p:nvSpPr>
        <p:spPr>
          <a:xfrm>
            <a:off x="2667023" y="5419259"/>
            <a:ext cx="7044984" cy="49405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zh-TW" sz="2400" dirty="0">
                <a:solidFill>
                  <a:schemeClr val="bg1"/>
                </a:solidFill>
                <a:latin typeface="Helvetica" pitchFamily="2" charset="0"/>
                <a:ea typeface="Adobe 繁黑體 Std B" pitchFamily="34" charset="-120"/>
              </a:rPr>
              <a:t>Hi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70F11D1D-12E2-FC41-8FE2-196B264987B8}"/>
              </a:ext>
            </a:extLst>
          </p:cNvPr>
          <p:cNvSpPr/>
          <p:nvPr/>
        </p:nvSpPr>
        <p:spPr>
          <a:xfrm>
            <a:off x="2667023" y="3681658"/>
            <a:ext cx="7044984" cy="49405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zh-TW" sz="2400" dirty="0">
                <a:solidFill>
                  <a:schemeClr val="bg1"/>
                </a:solidFill>
                <a:latin typeface="Helvetica" pitchFamily="2" charset="0"/>
                <a:ea typeface="Adobe 繁黑體 Std B" pitchFamily="34" charset="-120"/>
              </a:rPr>
              <a:t>Hiasd2123k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8780-74E4-1845-BF95-B91FD1F252C3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6CE8C-6DB9-3045-AC6E-82532641FB0F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24EC635-EF19-2840-8954-D93A8EB7845B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80F867-65FF-C74F-A6B9-79AC53C7ED26}"/>
              </a:ext>
            </a:extLst>
          </p:cNvPr>
          <p:cNvSpPr/>
          <p:nvPr/>
        </p:nvSpPr>
        <p:spPr>
          <a:xfrm>
            <a:off x="5328000" y="162432"/>
            <a:ext cx="1535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char [ ]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FD60FE-FCFF-E841-A575-DADBF1AF99F6}"/>
              </a:ext>
            </a:extLst>
          </p:cNvPr>
          <p:cNvSpPr/>
          <p:nvPr/>
        </p:nvSpPr>
        <p:spPr>
          <a:xfrm>
            <a:off x="2771275" y="1410588"/>
            <a:ext cx="6940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在C語言中，我們以字元陣列char[]來存放字串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每個字元陣列結尾需為空字元 ( '\0')</a:t>
            </a:r>
          </a:p>
        </p:txBody>
      </p:sp>
    </p:spTree>
    <p:extLst>
      <p:ext uri="{BB962C8B-B14F-4D97-AF65-F5344CB8AC3E}">
        <p14:creationId xmlns:p14="http://schemas.microsoft.com/office/powerpoint/2010/main" val="31461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8780-74E4-1845-BF95-B91FD1F252C3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6CE8C-6DB9-3045-AC6E-82532641FB0F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24EC635-EF19-2840-8954-D93A8EB7845B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80F867-65FF-C74F-A6B9-79AC53C7ED26}"/>
              </a:ext>
            </a:extLst>
          </p:cNvPr>
          <p:cNvSpPr/>
          <p:nvPr/>
        </p:nvSpPr>
        <p:spPr>
          <a:xfrm>
            <a:off x="5328000" y="162432"/>
            <a:ext cx="1535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char [ ]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1CBDFBD2-4FEB-4748-825F-D0D9E585954E}"/>
              </a:ext>
            </a:extLst>
          </p:cNvPr>
          <p:cNvSpPr/>
          <p:nvPr/>
        </p:nvSpPr>
        <p:spPr>
          <a:xfrm>
            <a:off x="2573506" y="4288078"/>
            <a:ext cx="7044984" cy="494050"/>
          </a:xfrm>
          <a:prstGeom prst="roundRect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cout  &lt;&lt; sizeof(arr_3);</a:t>
            </a:r>
            <a:endParaRPr lang="en-US" altLang="zh-TW" sz="2000" dirty="0">
              <a:solidFill>
                <a:schemeClr val="tx1"/>
              </a:solidFill>
              <a:latin typeface="Helvetica" pitchFamily="2" charset="0"/>
              <a:ea typeface="Adobe 繁黑體 Std B" pitchFamily="34" charset="-12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306333C-2F17-A44F-B6D7-6D9883C3C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47083"/>
              </p:ext>
            </p:extLst>
          </p:nvPr>
        </p:nvGraphicFramePr>
        <p:xfrm>
          <a:off x="3047998" y="3206777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73614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005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0562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'\0'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60866"/>
                  </a:ext>
                </a:extLst>
              </a:tr>
            </a:tbl>
          </a:graphicData>
        </a:graphic>
      </p:graphicFrame>
      <p:sp>
        <p:nvSpPr>
          <p:cNvPr id="18" name="向下箭號 17">
            <a:extLst>
              <a:ext uri="{FF2B5EF4-FFF2-40B4-BE49-F238E27FC236}">
                <a16:creationId xmlns:a16="http://schemas.microsoft.com/office/drawing/2014/main" id="{46C49196-0194-DC4B-8E6B-87E56E72A925}"/>
              </a:ext>
            </a:extLst>
          </p:cNvPr>
          <p:cNvSpPr/>
          <p:nvPr/>
        </p:nvSpPr>
        <p:spPr>
          <a:xfrm>
            <a:off x="5843970" y="2671949"/>
            <a:ext cx="504056" cy="395024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Helvetica" pitchFamily="2" charset="0"/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813E3874-13E3-9B40-9C16-3C3A574667AD}"/>
              </a:ext>
            </a:extLst>
          </p:cNvPr>
          <p:cNvSpPr/>
          <p:nvPr/>
        </p:nvSpPr>
        <p:spPr>
          <a:xfrm>
            <a:off x="2573506" y="2034062"/>
            <a:ext cx="7044984" cy="494050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zh-TW" sz="20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char arr_3[] = "Hi";</a:t>
            </a:r>
          </a:p>
        </p:txBody>
      </p:sp>
      <p:sp>
        <p:nvSpPr>
          <p:cNvPr id="20" name="向下箭號 19">
            <a:extLst>
              <a:ext uri="{FF2B5EF4-FFF2-40B4-BE49-F238E27FC236}">
                <a16:creationId xmlns:a16="http://schemas.microsoft.com/office/drawing/2014/main" id="{D57D6F0E-27E2-234B-ACA0-BF0519D7BDC6}"/>
              </a:ext>
            </a:extLst>
          </p:cNvPr>
          <p:cNvSpPr/>
          <p:nvPr/>
        </p:nvSpPr>
        <p:spPr>
          <a:xfrm>
            <a:off x="5843970" y="4979928"/>
            <a:ext cx="504056" cy="395024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Helvetica" pitchFamily="2" charset="0"/>
            </a:endParaRP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7E38F73A-5ED1-534D-9EF5-F2286E94E611}"/>
              </a:ext>
            </a:extLst>
          </p:cNvPr>
          <p:cNvSpPr/>
          <p:nvPr/>
        </p:nvSpPr>
        <p:spPr>
          <a:xfrm>
            <a:off x="2573506" y="5572752"/>
            <a:ext cx="7044984" cy="504056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zh-TW" sz="2400" dirty="0">
                <a:solidFill>
                  <a:schemeClr val="bg1"/>
                </a:solidFill>
                <a:latin typeface="Helvetica" pitchFamily="2" charset="0"/>
                <a:ea typeface="Adobe 繁黑體 Std B" pitchFamily="34" charset="-120"/>
              </a:rPr>
              <a:t>3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4A66FC-ADEE-BB49-AF42-A2BF9E5DF982}"/>
              </a:ext>
            </a:extLst>
          </p:cNvPr>
          <p:cNvSpPr/>
          <p:nvPr/>
        </p:nvSpPr>
        <p:spPr>
          <a:xfrm>
            <a:off x="3520475" y="954740"/>
            <a:ext cx="5151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用雙引號給值，compiler自動以空字元結尾</a:t>
            </a:r>
          </a:p>
        </p:txBody>
      </p:sp>
    </p:spTree>
    <p:extLst>
      <p:ext uri="{BB962C8B-B14F-4D97-AF65-F5344CB8AC3E}">
        <p14:creationId xmlns:p14="http://schemas.microsoft.com/office/powerpoint/2010/main" val="357520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>
            <a:extLst>
              <a:ext uri="{FF2B5EF4-FFF2-40B4-BE49-F238E27FC236}">
                <a16:creationId xmlns:a16="http://schemas.microsoft.com/office/drawing/2014/main" id="{8CE664FF-6833-0B4F-8E35-65C87F1C72C0}"/>
              </a:ext>
            </a:extLst>
          </p:cNvPr>
          <p:cNvSpPr/>
          <p:nvPr/>
        </p:nvSpPr>
        <p:spPr>
          <a:xfrm>
            <a:off x="6039553" y="3048001"/>
            <a:ext cx="3922893" cy="3725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E1B96939-49FF-AA4F-B379-48FC19A3FDB6}"/>
              </a:ext>
            </a:extLst>
          </p:cNvPr>
          <p:cNvSpPr/>
          <p:nvPr/>
        </p:nvSpPr>
        <p:spPr>
          <a:xfrm>
            <a:off x="2500485" y="3466723"/>
            <a:ext cx="2906891" cy="3725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04FC1AE4-04AE-1F48-BD73-37A3BACCE8DB}"/>
              </a:ext>
            </a:extLst>
          </p:cNvPr>
          <p:cNvSpPr/>
          <p:nvPr/>
        </p:nvSpPr>
        <p:spPr>
          <a:xfrm>
            <a:off x="2500486" y="3048001"/>
            <a:ext cx="2906891" cy="3725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8780-74E4-1845-BF95-B91FD1F252C3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6CE8C-6DB9-3045-AC6E-82532641FB0F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24EC635-EF19-2840-8954-D93A8EB7845B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80F867-65FF-C74F-A6B9-79AC53C7ED26}"/>
              </a:ext>
            </a:extLst>
          </p:cNvPr>
          <p:cNvSpPr/>
          <p:nvPr/>
        </p:nvSpPr>
        <p:spPr>
          <a:xfrm>
            <a:off x="5020223" y="171747"/>
            <a:ext cx="2151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字元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(char)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A47104-42F3-DE45-B846-DC72FA66C608}"/>
              </a:ext>
            </a:extLst>
          </p:cNvPr>
          <p:cNvSpPr/>
          <p:nvPr/>
        </p:nvSpPr>
        <p:spPr>
          <a:xfrm>
            <a:off x="2488456" y="2943254"/>
            <a:ext cx="4797777" cy="2534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分別編碼成0-255(Ascii碼)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每個字碼代表一種符號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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65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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66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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90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AFB2C59-47B1-B04D-B095-FC806E8F5A6F}"/>
              </a:ext>
            </a:extLst>
          </p:cNvPr>
          <p:cNvSpPr/>
          <p:nvPr/>
        </p:nvSpPr>
        <p:spPr>
          <a:xfrm>
            <a:off x="6026185" y="2977122"/>
            <a:ext cx="4052711" cy="2118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也可能代表一種編排方式、傳輸要求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\n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 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斷行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\b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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後退一格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本文開始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1D3077-9779-C743-A04B-0F7BC83D5E6F}"/>
              </a:ext>
            </a:extLst>
          </p:cNvPr>
          <p:cNvSpPr/>
          <p:nvPr/>
        </p:nvSpPr>
        <p:spPr>
          <a:xfrm>
            <a:off x="3183464" y="14520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所有的資料都是以0與1表示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字元(char)的大小為1Byte，可存256種狀態</a:t>
            </a: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0C8EF082-BA7F-3141-9D68-C3848E23ADF0}"/>
              </a:ext>
            </a:extLst>
          </p:cNvPr>
          <p:cNvSpPr/>
          <p:nvPr/>
        </p:nvSpPr>
        <p:spPr>
          <a:xfrm>
            <a:off x="2009422" y="2715389"/>
            <a:ext cx="8398933" cy="29290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279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8780-74E4-1845-BF95-B91FD1F252C3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6CE8C-6DB9-3045-AC6E-82532641FB0F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24EC635-EF19-2840-8954-D93A8EB7845B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80F867-65FF-C74F-A6B9-79AC53C7ED26}"/>
              </a:ext>
            </a:extLst>
          </p:cNvPr>
          <p:cNvSpPr/>
          <p:nvPr/>
        </p:nvSpPr>
        <p:spPr>
          <a:xfrm>
            <a:off x="5328000" y="16243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字元表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5" name="Picture 2" descr="ASCII 字元碼圖表 1">
            <a:extLst>
              <a:ext uri="{FF2B5EF4-FFF2-40B4-BE49-F238E27FC236}">
                <a16:creationId xmlns:a16="http://schemas.microsoft.com/office/drawing/2014/main" id="{26A7FD36-4415-1443-8514-AA4F00031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72" y="1143000"/>
            <a:ext cx="4442841" cy="529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ASCII 字元碼圖表 2">
            <a:extLst>
              <a:ext uri="{FF2B5EF4-FFF2-40B4-BE49-F238E27FC236}">
                <a16:creationId xmlns:a16="http://schemas.microsoft.com/office/drawing/2014/main" id="{A383207F-FC7F-F748-B46A-AA93B8FF4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88" y="1143000"/>
            <a:ext cx="4205577" cy="529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56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>
            <a:extLst>
              <a:ext uri="{FF2B5EF4-FFF2-40B4-BE49-F238E27FC236}">
                <a16:creationId xmlns:a16="http://schemas.microsoft.com/office/drawing/2014/main" id="{3F56370B-D92E-B744-B58E-82A0259E7579}"/>
              </a:ext>
            </a:extLst>
          </p:cNvPr>
          <p:cNvSpPr/>
          <p:nvPr/>
        </p:nvSpPr>
        <p:spPr>
          <a:xfrm>
            <a:off x="5419793" y="1787387"/>
            <a:ext cx="1352410" cy="70496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8780-74E4-1845-BF95-B91FD1F252C3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6CE8C-6DB9-3045-AC6E-82532641FB0F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24EC635-EF19-2840-8954-D93A8EB7845B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80F867-65FF-C74F-A6B9-79AC53C7ED26}"/>
              </a:ext>
            </a:extLst>
          </p:cNvPr>
          <p:cNvSpPr/>
          <p:nvPr/>
        </p:nvSpPr>
        <p:spPr>
          <a:xfrm>
            <a:off x="4772560" y="151143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字元表的應用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7F9D1B8-D28D-0547-906B-45EE5A30B1F8}"/>
              </a:ext>
            </a:extLst>
          </p:cNvPr>
          <p:cNvSpPr/>
          <p:nvPr/>
        </p:nvSpPr>
        <p:spPr>
          <a:xfrm>
            <a:off x="2573506" y="2397473"/>
            <a:ext cx="7044984" cy="494050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if(</a:t>
            </a:r>
            <a:r>
              <a:rPr lang="en-US" altLang="zh-TW" sz="2000" b="1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</a:t>
            </a: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&gt;='0' &amp;&amp; </a:t>
            </a:r>
            <a:r>
              <a:rPr lang="en-US" altLang="zh-TW" sz="2000" b="1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</a:t>
            </a: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&lt;='9')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EFD5C4-8C91-B24A-B227-33F8CEBA7E48}"/>
              </a:ext>
            </a:extLst>
          </p:cNvPr>
          <p:cNvSpPr/>
          <p:nvPr/>
        </p:nvSpPr>
        <p:spPr>
          <a:xfrm>
            <a:off x="4664161" y="1031720"/>
            <a:ext cx="3121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判斷輸入字元種類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E60DF3-AEE6-8043-95C9-0117EB2FA22B}"/>
              </a:ext>
            </a:extLst>
          </p:cNvPr>
          <p:cNvSpPr/>
          <p:nvPr/>
        </p:nvSpPr>
        <p:spPr>
          <a:xfrm>
            <a:off x="5508886" y="1878260"/>
            <a:ext cx="1174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數字</a:t>
            </a: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8E0F4B27-E173-2D47-9446-A04937C5EF41}"/>
              </a:ext>
            </a:extLst>
          </p:cNvPr>
          <p:cNvSpPr/>
          <p:nvPr/>
        </p:nvSpPr>
        <p:spPr>
          <a:xfrm>
            <a:off x="5242848" y="3249740"/>
            <a:ext cx="1706300" cy="70496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71B079-989A-3748-AB3D-7E12D5A4F399}"/>
              </a:ext>
            </a:extLst>
          </p:cNvPr>
          <p:cNvSpPr/>
          <p:nvPr/>
        </p:nvSpPr>
        <p:spPr>
          <a:xfrm>
            <a:off x="5242847" y="3351115"/>
            <a:ext cx="1706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大寫英文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8F4F5DD-B092-EC48-87C2-5CD0D598BD42}"/>
              </a:ext>
            </a:extLst>
          </p:cNvPr>
          <p:cNvSpPr/>
          <p:nvPr/>
        </p:nvSpPr>
        <p:spPr>
          <a:xfrm>
            <a:off x="2573506" y="3892226"/>
            <a:ext cx="7044984" cy="494050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if(</a:t>
            </a:r>
            <a:r>
              <a:rPr lang="en-US" altLang="zh-TW" sz="2000" b="1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</a:t>
            </a: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&gt;='A' &amp;&amp; </a:t>
            </a:r>
            <a:r>
              <a:rPr lang="en-US" altLang="zh-TW" sz="2000" b="1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</a:t>
            </a: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&lt;='Z')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B73730FF-42FB-FC48-8671-EB064D475C67}"/>
              </a:ext>
            </a:extLst>
          </p:cNvPr>
          <p:cNvSpPr/>
          <p:nvPr/>
        </p:nvSpPr>
        <p:spPr>
          <a:xfrm>
            <a:off x="5242850" y="4764972"/>
            <a:ext cx="1706300" cy="70496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C9386D-1F30-8C46-A852-58AF8F1404A6}"/>
              </a:ext>
            </a:extLst>
          </p:cNvPr>
          <p:cNvSpPr/>
          <p:nvPr/>
        </p:nvSpPr>
        <p:spPr>
          <a:xfrm>
            <a:off x="5242849" y="4866347"/>
            <a:ext cx="1706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大寫英文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4B67C301-963F-CF40-A74A-F1C97BC8F0DB}"/>
              </a:ext>
            </a:extLst>
          </p:cNvPr>
          <p:cNvSpPr/>
          <p:nvPr/>
        </p:nvSpPr>
        <p:spPr>
          <a:xfrm>
            <a:off x="2573506" y="5391292"/>
            <a:ext cx="7044984" cy="494050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if(</a:t>
            </a:r>
            <a:r>
              <a:rPr lang="en-US" altLang="zh-TW" sz="2000" b="1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</a:t>
            </a: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&gt;='a' &amp;&amp; </a:t>
            </a:r>
            <a:r>
              <a:rPr lang="en-US" altLang="zh-TW" sz="2000" b="1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</a:t>
            </a: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&lt;='z')</a:t>
            </a:r>
          </a:p>
        </p:txBody>
      </p:sp>
    </p:spTree>
    <p:extLst>
      <p:ext uri="{BB962C8B-B14F-4D97-AF65-F5344CB8AC3E}">
        <p14:creationId xmlns:p14="http://schemas.microsoft.com/office/powerpoint/2010/main" val="164078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>
            <a:extLst>
              <a:ext uri="{FF2B5EF4-FFF2-40B4-BE49-F238E27FC236}">
                <a16:creationId xmlns:a16="http://schemas.microsoft.com/office/drawing/2014/main" id="{2F2A39F4-9542-2745-8A86-5B1B3128F9D2}"/>
              </a:ext>
            </a:extLst>
          </p:cNvPr>
          <p:cNvSpPr/>
          <p:nvPr/>
        </p:nvSpPr>
        <p:spPr>
          <a:xfrm>
            <a:off x="4826824" y="1939533"/>
            <a:ext cx="2538345" cy="70496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25526A7-0EC3-B145-A94B-36A30AA3C72D}"/>
              </a:ext>
            </a:extLst>
          </p:cNvPr>
          <p:cNvSpPr/>
          <p:nvPr/>
        </p:nvSpPr>
        <p:spPr>
          <a:xfrm>
            <a:off x="5034834" y="2033432"/>
            <a:ext cx="21223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大寫轉小寫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8780-74E4-1845-BF95-B91FD1F252C3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6CE8C-6DB9-3045-AC6E-82532641FB0F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24EC635-EF19-2840-8954-D93A8EB7845B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80F867-65FF-C74F-A6B9-79AC53C7ED26}"/>
              </a:ext>
            </a:extLst>
          </p:cNvPr>
          <p:cNvSpPr/>
          <p:nvPr/>
        </p:nvSpPr>
        <p:spPr>
          <a:xfrm>
            <a:off x="4772560" y="14455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字元表的應用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770C0514-2A00-8D44-9F55-BA164895288F}"/>
              </a:ext>
            </a:extLst>
          </p:cNvPr>
          <p:cNvSpPr/>
          <p:nvPr/>
        </p:nvSpPr>
        <p:spPr>
          <a:xfrm>
            <a:off x="2573507" y="2604388"/>
            <a:ext cx="7044984" cy="985478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if(</a:t>
            </a:r>
            <a:r>
              <a:rPr lang="en-US" altLang="zh-TW" sz="2000" b="1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</a:t>
            </a: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&gt;='A' &amp;&amp; </a:t>
            </a:r>
            <a:r>
              <a:rPr lang="en-US" altLang="zh-TW" sz="2000" b="1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</a:t>
            </a: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&lt;='Z')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en-US" altLang="zh-TW" sz="2000" b="1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</a:t>
            </a: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+= 32;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EF931778-5857-9340-AE08-8A2E9A3A500F}"/>
              </a:ext>
            </a:extLst>
          </p:cNvPr>
          <p:cNvSpPr/>
          <p:nvPr/>
        </p:nvSpPr>
        <p:spPr>
          <a:xfrm>
            <a:off x="2573507" y="4560704"/>
            <a:ext cx="7044984" cy="1008112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if(</a:t>
            </a:r>
            <a:r>
              <a:rPr lang="en-US" altLang="zh-TW" sz="2000" b="1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</a:t>
            </a: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&gt;='a' &amp;&amp; </a:t>
            </a:r>
            <a:r>
              <a:rPr lang="en-US" altLang="zh-TW" sz="2000" b="1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</a:t>
            </a: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&lt;='z')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en-US" altLang="zh-TW" sz="2000" b="1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ch</a:t>
            </a:r>
            <a:r>
              <a:rPr lang="en-US" altLang="zh-TW" sz="20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-= 32;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1C5E5F-1F87-CD4D-B100-D88CD26C60E2}"/>
              </a:ext>
            </a:extLst>
          </p:cNvPr>
          <p:cNvSpPr/>
          <p:nvPr/>
        </p:nvSpPr>
        <p:spPr>
          <a:xfrm>
            <a:off x="4664162" y="1031720"/>
            <a:ext cx="2863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大小寫轉換</a:t>
            </a:r>
            <a:endParaRPr lang="zh-TW" altLang="en-US" sz="2800" b="1" dirty="0">
              <a:solidFill>
                <a:schemeClr val="bg2">
                  <a:lumMod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176D177C-127F-B846-8123-55480EB1FB9E}"/>
              </a:ext>
            </a:extLst>
          </p:cNvPr>
          <p:cNvSpPr/>
          <p:nvPr/>
        </p:nvSpPr>
        <p:spPr>
          <a:xfrm>
            <a:off x="4826824" y="3871353"/>
            <a:ext cx="2538345" cy="70496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71CCEB-1F07-9843-AC57-0037A598D393}"/>
              </a:ext>
            </a:extLst>
          </p:cNvPr>
          <p:cNvSpPr/>
          <p:nvPr/>
        </p:nvSpPr>
        <p:spPr>
          <a:xfrm>
            <a:off x="5034834" y="3965252"/>
            <a:ext cx="21223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小寫轉大寫</a:t>
            </a:r>
          </a:p>
        </p:txBody>
      </p:sp>
    </p:spTree>
    <p:extLst>
      <p:ext uri="{BB962C8B-B14F-4D97-AF65-F5344CB8AC3E}">
        <p14:creationId xmlns:p14="http://schemas.microsoft.com/office/powerpoint/2010/main" val="309818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12336</TotalTime>
  <Words>1473</Words>
  <Application>Microsoft Office PowerPoint</Application>
  <PresentationFormat>寬螢幕</PresentationFormat>
  <Paragraphs>247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Adobe 繁黑體 Std B</vt:lpstr>
      <vt:lpstr>Microsoft JhengHei</vt:lpstr>
      <vt:lpstr>新細明體</vt:lpstr>
      <vt:lpstr>Arial</vt:lpstr>
      <vt:lpstr>Calibri</vt:lpstr>
      <vt:lpstr>Calibri Light</vt:lpstr>
      <vt:lpstr>Consolas</vt:lpstr>
      <vt:lpstr>Helvetica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lkm543@gmail.com</dc:creator>
  <cp:lastModifiedBy>lkm543</cp:lastModifiedBy>
  <cp:revision>100</cp:revision>
  <dcterms:created xsi:type="dcterms:W3CDTF">2019-10-27T07:58:56Z</dcterms:created>
  <dcterms:modified xsi:type="dcterms:W3CDTF">2019-12-09T16:12:03Z</dcterms:modified>
</cp:coreProperties>
</file>