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8" r:id="rId3"/>
    <p:sldId id="259" r:id="rId4"/>
    <p:sldId id="260" r:id="rId5"/>
    <p:sldId id="261" r:id="rId6"/>
    <p:sldId id="262" r:id="rId7"/>
    <p:sldId id="263" r:id="rId8"/>
    <p:sldId id="264" r:id="rId9"/>
    <p:sldId id="265" r:id="rId10"/>
    <p:sldId id="266" r:id="rId11"/>
    <p:sldId id="267" r:id="rId12"/>
    <p:sldId id="306" r:id="rId13"/>
    <p:sldId id="307" r:id="rId14"/>
    <p:sldId id="308" r:id="rId15"/>
    <p:sldId id="312" r:id="rId16"/>
    <p:sldId id="311" r:id="rId17"/>
    <p:sldId id="313" r:id="rId18"/>
    <p:sldId id="315" r:id="rId19"/>
    <p:sldId id="314"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8F8E4"/>
    <a:srgbClr val="F57B17"/>
    <a:srgbClr val="56A828"/>
    <a:srgbClr val="BAECBA"/>
    <a:srgbClr val="EFEA16"/>
    <a:srgbClr val="F7FCBC"/>
    <a:srgbClr val="78DA78"/>
    <a:srgbClr val="B7EBB7"/>
    <a:srgbClr val="AE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59" autoAdjust="0"/>
  </p:normalViewPr>
  <p:slideViewPr>
    <p:cSldViewPr>
      <p:cViewPr varScale="1">
        <p:scale>
          <a:sx n="66" d="100"/>
          <a:sy n="66" d="100"/>
        </p:scale>
        <p:origin x="2904" y="48"/>
      </p:cViewPr>
      <p:guideLst>
        <p:guide orient="horz" pos="2160"/>
        <p:guide pos="2880"/>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E6E5E1-796B-4BC5-8E0B-C38F97F58DE8}" type="datetime1">
              <a:rPr lang="zh-TW" altLang="en-US" smtClean="0"/>
              <a:t>2020/2/1</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A9BD7-813C-4E13-B181-D85D42BFE154}" type="slidenum">
              <a:rPr lang="zh-TW" altLang="en-US" smtClean="0"/>
              <a:t>‹#›</a:t>
            </a:fld>
            <a:endParaRPr lang="zh-TW" altLang="en-US"/>
          </a:p>
        </p:txBody>
      </p:sp>
    </p:spTree>
    <p:extLst>
      <p:ext uri="{BB962C8B-B14F-4D97-AF65-F5344CB8AC3E}">
        <p14:creationId xmlns:p14="http://schemas.microsoft.com/office/powerpoint/2010/main" val="3466522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3329E-3BFD-4609-B43B-BE70C0CDA2E7}" type="datetime1">
              <a:rPr lang="zh-TW" altLang="en-US" smtClean="0"/>
              <a:t>2020/2/1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30A31-B339-460E-A066-6486EA6B5E79}" type="slidenum">
              <a:rPr lang="zh-TW" altLang="en-US" smtClean="0"/>
              <a:t>‹#›</a:t>
            </a:fld>
            <a:endParaRPr lang="zh-TW" altLang="en-US"/>
          </a:p>
        </p:txBody>
      </p:sp>
    </p:spTree>
    <p:extLst>
      <p:ext uri="{BB962C8B-B14F-4D97-AF65-F5344CB8AC3E}">
        <p14:creationId xmlns:p14="http://schemas.microsoft.com/office/powerpoint/2010/main" val="2812370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a:t>
            </a:fld>
            <a:endParaRPr lang="zh-TW" altLang="en-US"/>
          </a:p>
        </p:txBody>
      </p:sp>
    </p:spTree>
    <p:extLst>
      <p:ext uri="{BB962C8B-B14F-4D97-AF65-F5344CB8AC3E}">
        <p14:creationId xmlns:p14="http://schemas.microsoft.com/office/powerpoint/2010/main" val="206353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#include &lt;iostream&gt;</a:t>
            </a:r>
          </a:p>
          <a:p>
            <a:r>
              <a:rPr lang="en-US" altLang="zh-TW" dirty="0" smtClean="0"/>
              <a:t>#include &lt;fstream&gt;</a:t>
            </a:r>
          </a:p>
          <a:p>
            <a:r>
              <a:rPr lang="en-US" altLang="zh-TW" dirty="0" smtClean="0"/>
              <a:t>#include &lt;sstream&gt;</a:t>
            </a:r>
          </a:p>
          <a:p>
            <a:r>
              <a:rPr lang="en-US" altLang="zh-TW" dirty="0" smtClean="0"/>
              <a:t>#include &lt;stdlib.h&gt;</a:t>
            </a:r>
          </a:p>
          <a:p>
            <a:endParaRPr lang="en-US" altLang="zh-TW" dirty="0" smtClean="0"/>
          </a:p>
          <a:p>
            <a:r>
              <a:rPr lang="en-US" altLang="zh-TW" dirty="0" smtClean="0"/>
              <a:t>using namespace std;</a:t>
            </a:r>
          </a:p>
          <a:p>
            <a:endParaRPr lang="en-US" altLang="zh-TW" dirty="0" smtClean="0"/>
          </a:p>
          <a:p>
            <a:r>
              <a:rPr lang="en-US" altLang="zh-TW" dirty="0" smtClean="0"/>
              <a:t>int main() {</a:t>
            </a:r>
          </a:p>
          <a:p>
            <a:endParaRPr lang="en-US" altLang="zh-TW" dirty="0" smtClean="0"/>
          </a:p>
          <a:p>
            <a:r>
              <a:rPr lang="en-US" altLang="zh-TW" dirty="0" smtClean="0"/>
              <a:t>string str;</a:t>
            </a:r>
          </a:p>
          <a:p>
            <a:r>
              <a:rPr lang="en-US" altLang="zh-TW" dirty="0" smtClean="0"/>
              <a:t>    ifstream ifile;</a:t>
            </a:r>
          </a:p>
          <a:p>
            <a:endParaRPr lang="en-US" altLang="zh-TW" dirty="0" smtClean="0"/>
          </a:p>
          <a:p>
            <a:r>
              <a:rPr lang="en-US" altLang="zh-TW" dirty="0" smtClean="0"/>
              <a:t>    //This array is used to deposit the data importing from csv</a:t>
            </a:r>
          </a:p>
          <a:p>
            <a:r>
              <a:rPr lang="en-US" altLang="zh-TW" dirty="0" smtClean="0"/>
              <a:t>    int data[100][11];</a:t>
            </a:r>
          </a:p>
          <a:p>
            <a:r>
              <a:rPr lang="en-US" altLang="zh-TW" dirty="0" smtClean="0"/>
              <a:t>    //You can change the filename to open the specific data</a:t>
            </a:r>
          </a:p>
          <a:p>
            <a:r>
              <a:rPr lang="en-US" altLang="zh-TW" dirty="0" smtClean="0"/>
              <a:t>    string filename="";</a:t>
            </a:r>
          </a:p>
          <a:p>
            <a:endParaRPr lang="en-US" altLang="zh-TW" dirty="0" smtClean="0"/>
          </a:p>
          <a:p>
            <a:r>
              <a:rPr lang="en-US" altLang="zh-TW" dirty="0" smtClean="0"/>
              <a:t>    ifile.open(filename);</a:t>
            </a:r>
          </a:p>
          <a:p>
            <a:endParaRPr lang="en-US" altLang="zh-TW" dirty="0" smtClean="0"/>
          </a:p>
          <a:p>
            <a:r>
              <a:rPr lang="en-US" altLang="zh-TW" dirty="0" smtClean="0"/>
              <a:t>    if (ifile)</a:t>
            </a:r>
          </a:p>
          <a:p>
            <a:r>
              <a:rPr lang="en-US" altLang="zh-TW" dirty="0" smtClean="0"/>
              <a:t>    {</a:t>
            </a:r>
          </a:p>
          <a:p>
            <a:endParaRPr lang="en-US" altLang="zh-TW" dirty="0" smtClean="0"/>
          </a:p>
          <a:p>
            <a:r>
              <a:rPr lang="en-US" altLang="zh-TW" dirty="0" smtClean="0"/>
              <a:t>        int c = 0;</a:t>
            </a:r>
          </a:p>
          <a:p>
            <a:r>
              <a:rPr lang="en-US" altLang="zh-TW" dirty="0" smtClean="0"/>
              <a:t>        while (getline (ifile,str)){</a:t>
            </a:r>
          </a:p>
          <a:p>
            <a:r>
              <a:rPr lang="en-US" altLang="zh-TW" dirty="0" smtClean="0"/>
              <a:t>            stringstream ss(str);</a:t>
            </a:r>
          </a:p>
          <a:p>
            <a:r>
              <a:rPr lang="en-US" altLang="zh-TW" dirty="0" smtClean="0"/>
              <a:t>            string temp;</a:t>
            </a:r>
          </a:p>
          <a:p>
            <a:r>
              <a:rPr lang="en-US" altLang="zh-TW" dirty="0" smtClean="0"/>
              <a:t>            // ss → </a:t>
            </a:r>
            <a:r>
              <a:rPr lang="zh-TW" altLang="en-US" dirty="0" smtClean="0"/>
              <a:t>每一行資料轉成串流</a:t>
            </a:r>
          </a:p>
          <a:p>
            <a:r>
              <a:rPr lang="zh-TW" altLang="en-US" dirty="0" smtClean="0"/>
              <a:t>            </a:t>
            </a:r>
            <a:r>
              <a:rPr lang="en-US" altLang="zh-TW" dirty="0" smtClean="0"/>
              <a:t>for(int i=0;i&lt;11;i++){</a:t>
            </a:r>
          </a:p>
          <a:p>
            <a:r>
              <a:rPr lang="en-US" altLang="zh-TW" dirty="0" smtClean="0"/>
              <a:t>                getline(ss,temp,',');</a:t>
            </a:r>
          </a:p>
          <a:p>
            <a:r>
              <a:rPr lang="en-US" altLang="zh-TW" dirty="0" smtClean="0"/>
              <a:t>                //atoi is used to transform string to int</a:t>
            </a:r>
          </a:p>
          <a:p>
            <a:r>
              <a:rPr lang="en-US" altLang="zh-TW" dirty="0" smtClean="0"/>
              <a:t>                data[c][i]=atoi(temp.c_str());</a:t>
            </a:r>
          </a:p>
          <a:p>
            <a:r>
              <a:rPr lang="en-US" altLang="zh-TW" dirty="0" smtClean="0"/>
              <a:t>            }</a:t>
            </a:r>
          </a:p>
          <a:p>
            <a:r>
              <a:rPr lang="en-US" altLang="zh-TW" dirty="0" smtClean="0"/>
              <a:t>            c++;</a:t>
            </a:r>
          </a:p>
          <a:p>
            <a:r>
              <a:rPr lang="en-US" altLang="zh-TW" dirty="0" smtClean="0"/>
              <a:t>        }</a:t>
            </a:r>
          </a:p>
          <a:p>
            <a:r>
              <a:rPr lang="en-US" altLang="zh-TW" dirty="0" smtClean="0"/>
              <a:t>        cout &lt;&lt; "Finish reading data" &lt;&lt; endl;</a:t>
            </a:r>
          </a:p>
          <a:p>
            <a:r>
              <a:rPr lang="zh-TW" altLang="en-US" dirty="0" smtClean="0"/>
              <a:t>        </a:t>
            </a:r>
            <a:r>
              <a:rPr lang="en-US" altLang="zh-TW" dirty="0" smtClean="0"/>
              <a:t>//Now,</a:t>
            </a:r>
            <a:r>
              <a:rPr lang="en-US" altLang="zh-TW" baseline="0" dirty="0" smtClean="0"/>
              <a:t> you can start to use the data array to complete this problem</a:t>
            </a:r>
            <a:endParaRPr lang="en-US" altLang="zh-TW" dirty="0" smtClean="0"/>
          </a:p>
          <a:p>
            <a:r>
              <a:rPr lang="en-US" altLang="zh-TW" dirty="0" smtClean="0"/>
              <a:t>    }</a:t>
            </a:r>
          </a:p>
          <a:p>
            <a:r>
              <a:rPr lang="en-US" altLang="zh-TW" dirty="0" smtClean="0"/>
              <a:t>    else</a:t>
            </a:r>
          </a:p>
          <a:p>
            <a:r>
              <a:rPr lang="en-US" altLang="zh-TW" dirty="0" smtClean="0"/>
              <a:t>    {</a:t>
            </a:r>
          </a:p>
          <a:p>
            <a:r>
              <a:rPr lang="en-US" altLang="zh-TW" dirty="0" smtClean="0"/>
              <a:t>        cout &lt;&lt; "Error" &lt;&lt;endl;</a:t>
            </a:r>
          </a:p>
          <a:p>
            <a:r>
              <a:rPr lang="en-US" altLang="zh-TW" dirty="0" smtClean="0"/>
              <a:t>    }</a:t>
            </a:r>
          </a:p>
          <a:p>
            <a:endParaRPr lang="en-US" altLang="zh-TW" dirty="0" smtClean="0"/>
          </a:p>
          <a:p>
            <a:endParaRPr lang="en-US" altLang="zh-TW" dirty="0" smtClean="0"/>
          </a:p>
          <a:p>
            <a:r>
              <a:rPr lang="en-US" altLang="zh-TW" dirty="0" smtClean="0"/>
              <a:t>    ifile.close();</a:t>
            </a:r>
          </a:p>
          <a:p>
            <a:endParaRPr lang="en-US" altLang="zh-TW" dirty="0" smtClean="0"/>
          </a:p>
          <a:p>
            <a:r>
              <a:rPr lang="en-US" altLang="zh-TW" dirty="0" smtClean="0"/>
              <a:t>    return 0;</a:t>
            </a:r>
          </a:p>
          <a:p>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8</a:t>
            </a:fld>
            <a:endParaRPr lang="zh-TW" altLang="en-US"/>
          </a:p>
        </p:txBody>
      </p:sp>
    </p:spTree>
    <p:extLst>
      <p:ext uri="{BB962C8B-B14F-4D97-AF65-F5344CB8AC3E}">
        <p14:creationId xmlns:p14="http://schemas.microsoft.com/office/powerpoint/2010/main" val="47742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13</a:t>
            </a:fld>
            <a:endParaRPr lang="zh-TW" altLang="en-US"/>
          </a:p>
        </p:txBody>
      </p:sp>
    </p:spTree>
    <p:extLst>
      <p:ext uri="{BB962C8B-B14F-4D97-AF65-F5344CB8AC3E}">
        <p14:creationId xmlns:p14="http://schemas.microsoft.com/office/powerpoint/2010/main" val="299241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18</a:t>
            </a:fld>
            <a:endParaRPr lang="zh-TW" altLang="en-US"/>
          </a:p>
        </p:txBody>
      </p:sp>
    </p:spTree>
    <p:extLst>
      <p:ext uri="{BB962C8B-B14F-4D97-AF65-F5344CB8AC3E}">
        <p14:creationId xmlns:p14="http://schemas.microsoft.com/office/powerpoint/2010/main" val="134583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8D330A31-B339-460E-A066-6486EA6B5E79}" type="slidenum">
              <a:rPr lang="zh-TW" altLang="en-US" smtClean="0"/>
              <a:t>24</a:t>
            </a:fld>
            <a:endParaRPr lang="zh-TW" altLang="en-US"/>
          </a:p>
        </p:txBody>
      </p:sp>
    </p:spTree>
    <p:extLst>
      <p:ext uri="{BB962C8B-B14F-4D97-AF65-F5344CB8AC3E}">
        <p14:creationId xmlns:p14="http://schemas.microsoft.com/office/powerpoint/2010/main" val="83594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6DD7DD1E-981A-45FE-9767-9A303A727424}" type="datetime1">
              <a:rPr lang="zh-TW" altLang="en-US" smtClean="0"/>
              <a:t>2020/2/1</a:t>
            </a:fld>
            <a:endParaRPr lang="zh-TW" altLang="en-US"/>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圓角矩形 6"/>
          <p:cNvSpPr/>
          <p:nvPr userDrawn="1"/>
        </p:nvSpPr>
        <p:spPr>
          <a:xfrm>
            <a:off x="3419872" y="4028579"/>
            <a:ext cx="2664296" cy="648072"/>
          </a:xfrm>
          <a:prstGeom prst="roundRect">
            <a:avLst/>
          </a:prstGeom>
          <a:gradFill>
            <a:gsLst>
              <a:gs pos="0">
                <a:schemeClr val="accent4">
                  <a:lumMod val="40000"/>
                  <a:lumOff val="60000"/>
                </a:schemeClr>
              </a:gs>
              <a:gs pos="100000">
                <a:schemeClr val="accent4">
                  <a:lumMod val="20000"/>
                  <a:lumOff val="80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zh-TW" altLang="en-US" sz="2800" b="1" dirty="0" smtClean="0">
                <a:ea typeface="Adobe 繁黑體 Std B" panose="020B0700000000000000"/>
              </a:rPr>
              <a:t>李耕銘</a:t>
            </a:r>
            <a:endParaRPr lang="zh-TW" altLang="en-US" sz="2800" b="1" dirty="0">
              <a:ea typeface="Adobe 繁黑體 Std B" panose="020B0700000000000000"/>
            </a:endParaRPr>
          </a:p>
        </p:txBody>
      </p:sp>
      <p:sp>
        <p:nvSpPr>
          <p:cNvPr id="8" name="圓角矩形 7"/>
          <p:cNvSpPr/>
          <p:nvPr userDrawn="1"/>
        </p:nvSpPr>
        <p:spPr>
          <a:xfrm>
            <a:off x="1259632" y="1360325"/>
            <a:ext cx="6984776" cy="2286254"/>
          </a:xfrm>
          <a:prstGeom prst="roundRect">
            <a:avLst/>
          </a:prstGeom>
          <a:gradFill>
            <a:gsLst>
              <a:gs pos="0">
                <a:srgbClr val="EFEA16"/>
              </a:gs>
              <a:gs pos="100000">
                <a:srgbClr val="F7FCBC"/>
              </a:gs>
            </a:gsLst>
          </a:gradFill>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r>
              <a:rPr lang="en-US" altLang="zh-TW" sz="3200" b="1" dirty="0" smtClean="0">
                <a:latin typeface="Adobe 繁黑體 Std B" pitchFamily="34" charset="-120"/>
                <a:ea typeface="Adobe 繁黑體 Std B" pitchFamily="34" charset="-120"/>
              </a:rPr>
              <a:t>C/C++</a:t>
            </a:r>
            <a:r>
              <a:rPr lang="zh-TW" altLang="en-US" sz="3200" b="1" dirty="0" smtClean="0">
                <a:latin typeface="Adobe 繁黑體 Std B" pitchFamily="34" charset="-120"/>
                <a:ea typeface="Adobe 繁黑體 Std B" pitchFamily="34" charset="-120"/>
              </a:rPr>
              <a:t> 基礎程式設計班</a:t>
            </a:r>
            <a:endParaRPr lang="en-US" altLang="zh-TW" sz="3200" b="1" dirty="0" smtClean="0">
              <a:latin typeface="Adobe 繁黑體 Std B" pitchFamily="34" charset="-120"/>
              <a:ea typeface="Adobe 繁黑體 Std B" pitchFamily="34" charset="-120"/>
            </a:endParaRPr>
          </a:p>
          <a:p>
            <a:pPr algn="ctr">
              <a:lnSpc>
                <a:spcPct val="150000"/>
              </a:lnSpc>
            </a:pPr>
            <a:r>
              <a:rPr lang="en-US" altLang="zh-TW" sz="3200" b="1" dirty="0" smtClean="0">
                <a:latin typeface="Adobe 繁黑體 Std B" pitchFamily="34" charset="-120"/>
                <a:ea typeface="Adobe 繁黑體 Std B" pitchFamily="34" charset="-120"/>
              </a:rPr>
              <a:t/>
            </a:r>
            <a:br>
              <a:rPr lang="en-US" altLang="zh-TW" sz="3200" b="1" dirty="0" smtClean="0">
                <a:latin typeface="Adobe 繁黑體 Std B" pitchFamily="34" charset="-120"/>
                <a:ea typeface="Adobe 繁黑體 Std B" pitchFamily="34" charset="-120"/>
              </a:rPr>
            </a:br>
            <a:endParaRPr lang="zh-TW" altLang="en-US" sz="3200" b="1" dirty="0">
              <a:ea typeface="Adobe 繁黑體 Std B" panose="020B0700000000000000"/>
            </a:endParaRPr>
          </a:p>
        </p:txBody>
      </p:sp>
      <p:sp>
        <p:nvSpPr>
          <p:cNvPr id="2" name="標題 1"/>
          <p:cNvSpPr>
            <a:spLocks noGrp="1"/>
          </p:cNvSpPr>
          <p:nvPr>
            <p:ph type="title"/>
          </p:nvPr>
        </p:nvSpPr>
        <p:spPr>
          <a:xfrm>
            <a:off x="637220" y="2204864"/>
            <a:ext cx="8229600" cy="1143000"/>
          </a:xfrm>
        </p:spPr>
        <p:txBody>
          <a:bodyPr/>
          <a:lstStyle>
            <a:lvl1pPr>
              <a:defRPr u="sng"/>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15470686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A014B1DF-123A-42A0-A2AB-012AEC2DAC81}" type="datetime1">
              <a:rPr lang="zh-TW" altLang="en-US" smtClean="0"/>
              <a:t>2020/2/1</a:t>
            </a:fld>
            <a:endParaRPr lang="zh-TW" altLang="en-US" dirty="0"/>
          </a:p>
        </p:txBody>
      </p:sp>
      <p:sp>
        <p:nvSpPr>
          <p:cNvPr id="4" name="頁尾版面配置區 3"/>
          <p:cNvSpPr>
            <a:spLocks noGrp="1"/>
          </p:cNvSpPr>
          <p:nvPr>
            <p:ph type="ftr" sz="quarter" idx="11"/>
          </p:nvPr>
        </p:nvSpPr>
        <p:spPr/>
        <p:txBody>
          <a:bodyPr/>
          <a:lstStyle/>
          <a:p>
            <a:r>
              <a:rPr lang="zh-TW" altLang="en-US" smtClean="0"/>
              <a:t>李耕銘</a:t>
            </a:r>
            <a:endParaRPr lang="zh-TW" altLang="en-US" dirty="0"/>
          </a:p>
        </p:txBody>
      </p:sp>
      <p:sp>
        <p:nvSpPr>
          <p:cNvPr id="5" name="投影片編號版面配置區 4"/>
          <p:cNvSpPr>
            <a:spLocks noGrp="1"/>
          </p:cNvSpPr>
          <p:nvPr>
            <p:ph type="sldNum" sz="quarter" idx="12"/>
          </p:nvPr>
        </p:nvSpPr>
        <p:spPr/>
        <p:txBody>
          <a:bodyPr/>
          <a:lstStyle/>
          <a:p>
            <a:fld id="{7B4D74D8-060F-4EA9-A02B-A5E9C6769857}" type="slidenum">
              <a:rPr lang="zh-TW" altLang="en-US" smtClean="0"/>
              <a:pPr/>
              <a:t>‹#›</a:t>
            </a:fld>
            <a:endParaRPr lang="zh-TW" altLang="en-US" dirty="0"/>
          </a:p>
        </p:txBody>
      </p:sp>
      <p:sp>
        <p:nvSpPr>
          <p:cNvPr id="8" name="圓角矩形圖說文字 7"/>
          <p:cNvSpPr/>
          <p:nvPr userDrawn="1"/>
        </p:nvSpPr>
        <p:spPr>
          <a:xfrm>
            <a:off x="899592" y="2060848"/>
            <a:ext cx="7056784" cy="2016224"/>
          </a:xfrm>
          <a:prstGeom prst="wedgeRoundRectCallou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5600" dirty="0">
              <a:ea typeface="Adobe 繁黑體 Std B" panose="020B0700000000000000"/>
            </a:endParaRPr>
          </a:p>
        </p:txBody>
      </p:sp>
      <p:sp>
        <p:nvSpPr>
          <p:cNvPr id="9" name="標題 8"/>
          <p:cNvSpPr>
            <a:spLocks noGrp="1"/>
          </p:cNvSpPr>
          <p:nvPr>
            <p:ph type="title"/>
          </p:nvPr>
        </p:nvSpPr>
        <p:spPr>
          <a:xfrm>
            <a:off x="313184" y="2497460"/>
            <a:ext cx="8229600" cy="1143000"/>
          </a:xfrm>
        </p:spPr>
        <p:txBody>
          <a:body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75650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hasCustomPrompt="1"/>
          </p:nvPr>
        </p:nvSpPr>
        <p:spPr/>
        <p:txBody>
          <a:bodyPr/>
          <a:lstStyle/>
          <a:p>
            <a:r>
              <a:rPr lang="zh-TW" altLang="en-US" dirty="0" smtClean="0"/>
              <a:t>長篇講解</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4DE66AB-217D-4E8C-ADDA-9FF1481A039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a:t>
            </a:fld>
            <a:endParaRPr lang="zh-TW" altLang="en-US"/>
          </a:p>
        </p:txBody>
      </p:sp>
    </p:spTree>
    <p:extLst>
      <p:ext uri="{BB962C8B-B14F-4D97-AF65-F5344CB8AC3E}">
        <p14:creationId xmlns:p14="http://schemas.microsoft.com/office/powerpoint/2010/main" val="3542102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457200" y="764704"/>
            <a:ext cx="8229600" cy="627101"/>
          </a:xfrm>
        </p:spPr>
        <p:txBody>
          <a:bodyPr>
            <a:normAutofit/>
          </a:bodyPr>
          <a:lstStyle>
            <a:lvl1pPr>
              <a:defRPr sz="4000"/>
            </a:lvl1pPr>
          </a:lstStyle>
          <a:p>
            <a:r>
              <a:rPr lang="zh-TW" altLang="en-US" dirty="0" smtClean="0"/>
              <a:t>比較</a:t>
            </a:r>
            <a:endParaRPr lang="zh-TW" altLang="en-US" dirty="0"/>
          </a:p>
        </p:txBody>
      </p:sp>
      <p:sp>
        <p:nvSpPr>
          <p:cNvPr id="7" name="日期版面配置區 6"/>
          <p:cNvSpPr>
            <a:spLocks noGrp="1"/>
          </p:cNvSpPr>
          <p:nvPr>
            <p:ph type="dt" sz="half" idx="10"/>
          </p:nvPr>
        </p:nvSpPr>
        <p:spPr/>
        <p:txBody>
          <a:bodyPr/>
          <a:lstStyle/>
          <a:p>
            <a:fld id="{0946686E-2DDC-488A-B054-98A1C00446F3}" type="datetime1">
              <a:rPr lang="zh-TW" altLang="en-US" smtClean="0"/>
              <a:t>2020/2/1</a:t>
            </a:fld>
            <a:endParaRPr lang="zh-TW" altLang="en-US"/>
          </a:p>
        </p:txBody>
      </p:sp>
      <p:sp>
        <p:nvSpPr>
          <p:cNvPr id="8" name="頁尾版面配置區 7"/>
          <p:cNvSpPr>
            <a:spLocks noGrp="1"/>
          </p:cNvSpPr>
          <p:nvPr>
            <p:ph type="ftr" sz="quarter" idx="11"/>
          </p:nvPr>
        </p:nvSpPr>
        <p:spPr/>
        <p:txBody>
          <a:bodyPr/>
          <a:lstStyle/>
          <a:p>
            <a:r>
              <a:rPr lang="zh-TW" altLang="en-US" smtClean="0"/>
              <a:t>李耕銘</a:t>
            </a:r>
            <a:endParaRPr lang="zh-TW" altLang="en-US"/>
          </a:p>
        </p:txBody>
      </p:sp>
      <p:sp>
        <p:nvSpPr>
          <p:cNvPr id="9" name="投影片編號版面配置區 8"/>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10" name="圓角矩形 9"/>
          <p:cNvSpPr/>
          <p:nvPr userDrawn="1"/>
        </p:nvSpPr>
        <p:spPr>
          <a:xfrm>
            <a:off x="1290464" y="1569785"/>
            <a:ext cx="2160240" cy="576064"/>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3200" b="1" dirty="0">
              <a:ea typeface="Adobe 繁黑體 Std B" panose="020B0700000000000000"/>
            </a:endParaRPr>
          </a:p>
        </p:txBody>
      </p:sp>
      <p:sp>
        <p:nvSpPr>
          <p:cNvPr id="11" name="圓角矩形 10"/>
          <p:cNvSpPr/>
          <p:nvPr userDrawn="1"/>
        </p:nvSpPr>
        <p:spPr>
          <a:xfrm>
            <a:off x="5693296" y="1569785"/>
            <a:ext cx="2160240" cy="576064"/>
          </a:xfrm>
          <a:prstGeom prst="roundRect">
            <a:avLst/>
          </a:prstGeom>
          <a:solidFill>
            <a:schemeClr val="lt1"/>
          </a:solidFill>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3200" b="1" dirty="0" smtClean="0">
              <a:ea typeface="Adobe 繁黑體 Std B" panose="020B0700000000000000"/>
            </a:endParaRPr>
          </a:p>
        </p:txBody>
      </p:sp>
      <p:sp>
        <p:nvSpPr>
          <p:cNvPr id="12" name="圓角矩形 11"/>
          <p:cNvSpPr/>
          <p:nvPr userDrawn="1"/>
        </p:nvSpPr>
        <p:spPr>
          <a:xfrm>
            <a:off x="457200" y="2395837"/>
            <a:ext cx="3826768" cy="3409427"/>
          </a:xfrm>
          <a:prstGeom prst="round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13" name="圓角矩形 12"/>
          <p:cNvSpPr/>
          <p:nvPr userDrawn="1"/>
        </p:nvSpPr>
        <p:spPr>
          <a:xfrm>
            <a:off x="4860032" y="2369852"/>
            <a:ext cx="3826768" cy="3409427"/>
          </a:xfrm>
          <a:prstGeom prst="roundRect">
            <a:avLst/>
          </a:prstGeom>
          <a:ln w="38100">
            <a:solidFill>
              <a:srgbClr val="56A828"/>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l">
              <a:buFont typeface="Arial" panose="020B0604020202020204" pitchFamily="34" charset="0"/>
              <a:buNone/>
            </a:pPr>
            <a:endParaRPr lang="zh-TW" altLang="en-US" sz="2400" dirty="0">
              <a:ea typeface="Adobe 繁黑體 Std B" panose="020B0700000000000000"/>
            </a:endParaRPr>
          </a:p>
        </p:txBody>
      </p:sp>
      <p:sp>
        <p:nvSpPr>
          <p:cNvPr id="4" name="文字版面配置區 3"/>
          <p:cNvSpPr>
            <a:spLocks noGrp="1"/>
          </p:cNvSpPr>
          <p:nvPr>
            <p:ph type="body" sz="quarter" idx="13"/>
          </p:nvPr>
        </p:nvSpPr>
        <p:spPr>
          <a:xfrm>
            <a:off x="457200" y="2740011"/>
            <a:ext cx="4217640"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文字版面配置區 5"/>
          <p:cNvSpPr>
            <a:spLocks noGrp="1"/>
          </p:cNvSpPr>
          <p:nvPr>
            <p:ph type="body" sz="quarter" idx="14"/>
          </p:nvPr>
        </p:nvSpPr>
        <p:spPr>
          <a:xfrm>
            <a:off x="4860843" y="2740011"/>
            <a:ext cx="3826767" cy="914400"/>
          </a:xfrm>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9398501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2020/2/1</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5" name="圓角矩形 4"/>
          <p:cNvSpPr/>
          <p:nvPr userDrawn="1"/>
        </p:nvSpPr>
        <p:spPr>
          <a:xfrm>
            <a:off x="2776972" y="548680"/>
            <a:ext cx="3312368" cy="720080"/>
          </a:xfrm>
          <a:prstGeom prst="roundRect">
            <a:avLst/>
          </a:prstGeom>
          <a:solidFill>
            <a:srgbClr val="FFFFCC"/>
          </a:solidFill>
          <a:ln w="76200">
            <a:solidFill>
              <a:srgbClr val="FFFF0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sz="3600" b="1" dirty="0" smtClean="0"/>
              <a:t>Example Code</a:t>
            </a:r>
            <a:endParaRPr lang="zh-TW" altLang="en-US" sz="3600" b="1" dirty="0"/>
          </a:p>
        </p:txBody>
      </p:sp>
      <p:sp>
        <p:nvSpPr>
          <p:cNvPr id="8" name="內容版面配置區 7"/>
          <p:cNvSpPr>
            <a:spLocks noGrp="1"/>
          </p:cNvSpPr>
          <p:nvPr>
            <p:ph sz="quarter" idx="13" hasCustomPrompt="1"/>
          </p:nvPr>
        </p:nvSpPr>
        <p:spPr>
          <a:xfrm>
            <a:off x="457200" y="1412776"/>
            <a:ext cx="8229600" cy="2448272"/>
          </a:xfrm>
          <a:solidFill>
            <a:srgbClr val="FFFFCC"/>
          </a:solidFill>
          <a:ln w="76200">
            <a:solidFill>
              <a:srgbClr val="F57B17"/>
            </a:solidFill>
          </a:ln>
        </p:spPr>
        <p:style>
          <a:lnRef idx="2">
            <a:schemeClr val="accent2"/>
          </a:lnRef>
          <a:fillRef idx="1">
            <a:schemeClr val="lt1"/>
          </a:fillRef>
          <a:effectRef idx="0">
            <a:schemeClr val="accent2"/>
          </a:effectRef>
          <a:fontRef idx="none"/>
        </p:style>
        <p:txBody>
          <a:bodyPr>
            <a:normAutofit/>
          </a:bodyPr>
          <a:lstStyle>
            <a:lvl1pPr algn="l">
              <a:defRPr sz="2400"/>
            </a:lvl1pPr>
          </a:lstStyle>
          <a:p>
            <a:pPr algn="l"/>
            <a:r>
              <a:rPr lang="en-US" altLang="zh-TW" sz="3200" b="1" dirty="0" smtClean="0"/>
              <a:t>Input:</a:t>
            </a:r>
          </a:p>
          <a:p>
            <a:pPr algn="l"/>
            <a:endParaRPr lang="en-US" altLang="zh-TW" sz="3200" b="1" dirty="0" smtClean="0"/>
          </a:p>
          <a:p>
            <a:pPr algn="l"/>
            <a:r>
              <a:rPr lang="en-US" altLang="zh-TW" sz="3200" b="1" dirty="0" smtClean="0"/>
              <a:t>Output:</a:t>
            </a:r>
          </a:p>
          <a:p>
            <a:pPr algn="l"/>
            <a:endParaRPr lang="en-US" altLang="zh-TW" sz="3200" b="1" dirty="0" smtClean="0"/>
          </a:p>
        </p:txBody>
      </p:sp>
    </p:spTree>
    <p:extLst>
      <p:ext uri="{BB962C8B-B14F-4D97-AF65-F5344CB8AC3E}">
        <p14:creationId xmlns:p14="http://schemas.microsoft.com/office/powerpoint/2010/main" val="2057500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F0CFF-F4E8-4210-B80E-662418E54A6C}" type="datetime1">
              <a:rPr lang="zh-TW" altLang="en-US" smtClean="0"/>
              <a:t>2020/2/1</a:t>
            </a:fld>
            <a:endParaRPr lang="zh-TW" altLang="en-US"/>
          </a:p>
        </p:txBody>
      </p:sp>
      <p:sp>
        <p:nvSpPr>
          <p:cNvPr id="3" name="頁尾版面配置區 2"/>
          <p:cNvSpPr>
            <a:spLocks noGrp="1"/>
          </p:cNvSpPr>
          <p:nvPr>
            <p:ph type="ftr" sz="quarter" idx="11"/>
          </p:nvPr>
        </p:nvSpPr>
        <p:spPr/>
        <p:txBody>
          <a:bodyPr/>
          <a:lstStyle/>
          <a:p>
            <a:r>
              <a:rPr lang="zh-TW" altLang="en-US" smtClean="0"/>
              <a:t>李耕銘</a:t>
            </a:r>
            <a:endParaRPr lang="zh-TW" altLang="en-US"/>
          </a:p>
        </p:txBody>
      </p:sp>
      <p:sp>
        <p:nvSpPr>
          <p:cNvPr id="4" name="投影片編號版面配置區 3"/>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7" name="內容版面配置區 7"/>
          <p:cNvSpPr>
            <a:spLocks noGrp="1"/>
          </p:cNvSpPr>
          <p:nvPr>
            <p:ph sz="quarter" idx="13" hasCustomPrompt="1"/>
          </p:nvPr>
        </p:nvSpPr>
        <p:spPr>
          <a:xfrm>
            <a:off x="451866" y="1275310"/>
            <a:ext cx="8234934" cy="2369714"/>
          </a:xfrm>
          <a:solidFill>
            <a:srgbClr val="D8F8E4"/>
          </a:solidFill>
          <a:ln w="76200">
            <a:solidFill>
              <a:schemeClr val="tx2">
                <a:lumMod val="50000"/>
              </a:schemeClr>
            </a:solidFill>
          </a:ln>
        </p:spPr>
        <p:style>
          <a:lnRef idx="2">
            <a:schemeClr val="accent2"/>
          </a:lnRef>
          <a:fillRef idx="1">
            <a:schemeClr val="lt1"/>
          </a:fillRef>
          <a:effectRef idx="0">
            <a:schemeClr val="accent2"/>
          </a:effectRef>
          <a:fontRef idx="none"/>
        </p:style>
        <p:txBody>
          <a:bodyPr>
            <a:normAutofit/>
          </a:bodyPr>
          <a:lstStyle>
            <a:lvl1pPr marL="0" indent="0" algn="l">
              <a:buNone/>
              <a:defRPr sz="1600"/>
            </a:lvl1pPr>
            <a:lvl2pPr>
              <a:defRPr sz="4400"/>
            </a:lvl2pPr>
            <a:lvl3pPr>
              <a:defRPr sz="2000"/>
            </a:lvl3pPr>
            <a:lvl4pPr>
              <a:defRPr sz="3600"/>
            </a:lvl4pPr>
            <a:lvl5pPr>
              <a:defRPr sz="2400"/>
            </a:lvl5pPr>
          </a:lstStyle>
          <a:p>
            <a:pPr lvl="0" algn="l"/>
            <a:r>
              <a:rPr lang="en-US" altLang="zh-TW" sz="3200" b="1" dirty="0" smtClean="0"/>
              <a:t>Input:</a:t>
            </a:r>
          </a:p>
          <a:p>
            <a:pPr lvl="0" algn="l"/>
            <a:r>
              <a:rPr lang="en-US" altLang="zh-TW" sz="3200" b="1" dirty="0" smtClean="0"/>
              <a:t>Output:</a:t>
            </a:r>
          </a:p>
          <a:p>
            <a:pPr lvl="0" algn="l"/>
            <a:endParaRPr lang="en-US" altLang="zh-TW" sz="3200" b="1" dirty="0" smtClean="0"/>
          </a:p>
          <a:p>
            <a:pPr lvl="0" algn="l"/>
            <a:r>
              <a:rPr lang="en-US" altLang="zh-TW" sz="3200" b="1" dirty="0" smtClean="0"/>
              <a:t>Hint:</a:t>
            </a:r>
            <a:endParaRPr lang="zh-TW" altLang="en-US" sz="3200" b="1" dirty="0" smtClean="0"/>
          </a:p>
          <a:p>
            <a:pPr lvl="0" algn="l"/>
            <a:endParaRPr lang="en-US" altLang="zh-TW" sz="3200" b="1" dirty="0" smtClean="0"/>
          </a:p>
        </p:txBody>
      </p:sp>
      <p:sp>
        <p:nvSpPr>
          <p:cNvPr id="9" name="內容版面配置區 8"/>
          <p:cNvSpPr>
            <a:spLocks noGrp="1"/>
          </p:cNvSpPr>
          <p:nvPr>
            <p:ph sz="quarter" idx="14" hasCustomPrompt="1"/>
          </p:nvPr>
        </p:nvSpPr>
        <p:spPr>
          <a:xfrm>
            <a:off x="464363" y="548680"/>
            <a:ext cx="2451453" cy="576163"/>
          </a:xfrm>
          <a:solidFill>
            <a:srgbClr val="FFFFCC"/>
          </a:solidFill>
          <a:ln w="76200">
            <a:solidFill>
              <a:schemeClr val="tx2">
                <a:lumMod val="60000"/>
                <a:lumOff val="40000"/>
              </a:schemeClr>
            </a:solidFill>
          </a:ln>
        </p:spPr>
        <p:txBody>
          <a:bodyPr/>
          <a:lstStyle>
            <a:lvl1pPr marL="0" indent="0" algn="l">
              <a:buNone/>
              <a:defRPr b="1" baseline="0"/>
            </a:lvl1pPr>
          </a:lstStyle>
          <a:p>
            <a:pPr lvl="0"/>
            <a:r>
              <a:rPr lang="en-US" altLang="zh-TW" dirty="0" smtClean="0"/>
              <a:t>Practice   #:</a:t>
            </a:r>
            <a:endParaRPr lang="zh-TW" altLang="en-US" dirty="0" smtClean="0"/>
          </a:p>
        </p:txBody>
      </p:sp>
    </p:spTree>
    <p:extLst>
      <p:ext uri="{BB962C8B-B14F-4D97-AF65-F5344CB8AC3E}">
        <p14:creationId xmlns:p14="http://schemas.microsoft.com/office/powerpoint/2010/main" val="41033036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2020/2/1</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2049571"/>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373494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97325" y="1652245"/>
            <a:ext cx="5111750" cy="5853113"/>
          </a:xfrm>
        </p:spPr>
        <p:txBody>
          <a:bodyPr/>
          <a:lstStyle>
            <a:lvl1pPr>
              <a:defRPr sz="3200" b="1"/>
            </a:lvl1pPr>
            <a:lvl2pPr>
              <a:defRPr sz="2800" b="1"/>
            </a:lvl2pPr>
            <a:lvl3pPr>
              <a:defRPr sz="2400" b="1"/>
            </a:lvl3pPr>
            <a:lvl4pPr>
              <a:defRPr sz="2000" b="1"/>
            </a:lvl4pPr>
            <a:lvl5pPr>
              <a:defRPr sz="2000" b="1"/>
            </a:lvl5pPr>
            <a:lvl6pPr>
              <a:defRPr sz="2000"/>
            </a:lvl6pPr>
            <a:lvl7pPr>
              <a:defRPr sz="2000"/>
            </a:lvl7pPr>
            <a:lvl8pPr>
              <a:defRPr sz="2000"/>
            </a:lvl8pPr>
            <a:lvl9pPr>
              <a:defRPr sz="200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4"/>
          <p:cNvSpPr>
            <a:spLocks noGrp="1"/>
          </p:cNvSpPr>
          <p:nvPr>
            <p:ph type="dt" sz="half" idx="10"/>
          </p:nvPr>
        </p:nvSpPr>
        <p:spPr/>
        <p:txBody>
          <a:bodyPr/>
          <a:lstStyle/>
          <a:p>
            <a:fld id="{6E86AF57-A2B6-4788-BFEF-3479873FD22C}" type="datetime1">
              <a:rPr lang="zh-TW" altLang="en-US" smtClean="0"/>
              <a:t>2020/2/1</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
        <p:nvSpPr>
          <p:cNvPr id="8" name="圓角矩形 7"/>
          <p:cNvSpPr/>
          <p:nvPr userDrawn="1"/>
        </p:nvSpPr>
        <p:spPr>
          <a:xfrm>
            <a:off x="251520" y="1656564"/>
            <a:ext cx="3539644" cy="4220708"/>
          </a:xfrm>
          <a:prstGeom prst="roundRect">
            <a:avLst/>
          </a:prstGeom>
          <a:ln w="5715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sz="1800" dirty="0">
              <a:ea typeface="Adobe 繁黑體 Std B" panose="020B0700000000000000"/>
            </a:endParaRPr>
          </a:p>
        </p:txBody>
      </p:sp>
      <p:sp>
        <p:nvSpPr>
          <p:cNvPr id="10" name="標題 1"/>
          <p:cNvSpPr>
            <a:spLocks noGrp="1"/>
          </p:cNvSpPr>
          <p:nvPr>
            <p:ph type="title" hasCustomPrompt="1"/>
          </p:nvPr>
        </p:nvSpPr>
        <p:spPr>
          <a:xfrm>
            <a:off x="457200" y="569651"/>
            <a:ext cx="8229600" cy="1143000"/>
          </a:xfrm>
        </p:spPr>
        <p:txBody>
          <a:bodyPr/>
          <a:lstStyle/>
          <a:p>
            <a:r>
              <a:rPr lang="zh-TW" altLang="en-US" dirty="0" smtClean="0"/>
              <a:t>語法說明</a:t>
            </a:r>
            <a:endParaRPr lang="zh-TW" altLang="en-US" dirty="0"/>
          </a:p>
        </p:txBody>
      </p:sp>
      <p:sp>
        <p:nvSpPr>
          <p:cNvPr id="11" name="內容版面配置區 10"/>
          <p:cNvSpPr>
            <a:spLocks noGrp="1"/>
          </p:cNvSpPr>
          <p:nvPr>
            <p:ph sz="quarter" idx="13"/>
          </p:nvPr>
        </p:nvSpPr>
        <p:spPr>
          <a:xfrm>
            <a:off x="457200" y="1890914"/>
            <a:ext cx="3178696" cy="914400"/>
          </a:xfrm>
        </p:spPr>
        <p:txBody>
          <a:bodyPr/>
          <a:lstStyle>
            <a:lvl1pPr marL="0" indent="0">
              <a:buNone/>
              <a:defRPr/>
            </a:lvl1pPr>
            <a:lvl2pPr marL="457200" indent="0">
              <a:buNone/>
              <a:defRPr/>
            </a:lvl2pPr>
          </a:lstStyle>
          <a:p>
            <a:pPr lvl="0"/>
            <a:r>
              <a:rPr lang="zh-TW" altLang="en-US" dirty="0" smtClean="0"/>
              <a:t>編輯母片文字樣式</a:t>
            </a:r>
          </a:p>
        </p:txBody>
      </p:sp>
    </p:spTree>
    <p:extLst>
      <p:ext uri="{BB962C8B-B14F-4D97-AF65-F5344CB8AC3E}">
        <p14:creationId xmlns:p14="http://schemas.microsoft.com/office/powerpoint/2010/main" val="27080498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329C82C-08D6-4D66-8283-FC4CD3E45181}" type="datetime1">
              <a:rPr lang="zh-TW" altLang="en-US" smtClean="0"/>
              <a:t>2020/2/1</a:t>
            </a:fld>
            <a:endParaRPr lang="zh-TW" altLang="en-US"/>
          </a:p>
        </p:txBody>
      </p:sp>
      <p:sp>
        <p:nvSpPr>
          <p:cNvPr id="6" name="頁尾版面配置區 5"/>
          <p:cNvSpPr>
            <a:spLocks noGrp="1"/>
          </p:cNvSpPr>
          <p:nvPr>
            <p:ph type="ftr" sz="quarter" idx="11"/>
          </p:nvPr>
        </p:nvSpPr>
        <p:spPr/>
        <p:txBody>
          <a:bodyPr/>
          <a:lstStyle/>
          <a:p>
            <a:r>
              <a:rPr lang="zh-TW" altLang="en-US" smtClean="0"/>
              <a:t>李耕銘</a:t>
            </a:r>
            <a:endParaRPr lang="zh-TW" altLang="en-US"/>
          </a:p>
        </p:txBody>
      </p:sp>
      <p:sp>
        <p:nvSpPr>
          <p:cNvPr id="7" name="投影片編號版面配置區 6"/>
          <p:cNvSpPr>
            <a:spLocks noGrp="1"/>
          </p:cNvSpPr>
          <p:nvPr>
            <p:ph type="sldNum" sz="quarter" idx="12"/>
          </p:nvPr>
        </p:nvSpPr>
        <p:spPr/>
        <p:txBody>
          <a:bodyPr/>
          <a:lstStyle/>
          <a:p>
            <a:fld id="{7B4D74D8-060F-4EA9-A02B-A5E9C6769857}" type="slidenum">
              <a:rPr lang="zh-TW" altLang="en-US" smtClean="0"/>
              <a:t>‹#›</a:t>
            </a:fld>
            <a:endParaRPr lang="zh-TW" altLang="en-US"/>
          </a:p>
        </p:txBody>
      </p:sp>
    </p:spTree>
    <p:extLst>
      <p:ext uri="{BB962C8B-B14F-4D97-AF65-F5344CB8AC3E}">
        <p14:creationId xmlns:p14="http://schemas.microsoft.com/office/powerpoint/2010/main" val="150792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22000"/>
            <a:lum/>
          </a:blip>
          <a:srcRect/>
          <a:stretch>
            <a:fillRect l="-4000" r="-4000" b="9000"/>
          </a:stretch>
        </a:blipFill>
        <a:effectLst/>
      </p:bgPr>
    </p:bg>
    <p:spTree>
      <p:nvGrpSpPr>
        <p:cNvPr id="1" name=""/>
        <p:cNvGrpSpPr/>
        <p:nvPr/>
      </p:nvGrpSpPr>
      <p:grpSpPr>
        <a:xfrm>
          <a:off x="0" y="0"/>
          <a:ext cx="0" cy="0"/>
          <a:chOff x="0" y="0"/>
          <a:chExt cx="0" cy="0"/>
        </a:xfrm>
      </p:grpSpPr>
      <p:sp>
        <p:nvSpPr>
          <p:cNvPr id="7" name="矩形 6"/>
          <p:cNvSpPr/>
          <p:nvPr userDrawn="1"/>
        </p:nvSpPr>
        <p:spPr>
          <a:xfrm>
            <a:off x="0" y="6237312"/>
            <a:ext cx="9144000" cy="620688"/>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 name="標題版面配置區 1"/>
          <p:cNvSpPr>
            <a:spLocks noGrp="1"/>
          </p:cNvSpPr>
          <p:nvPr>
            <p:ph type="title"/>
          </p:nvPr>
        </p:nvSpPr>
        <p:spPr>
          <a:xfrm>
            <a:off x="457200" y="569651"/>
            <a:ext cx="8229600" cy="114300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831689"/>
            <a:ext cx="8229600" cy="4294474"/>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800">
                <a:solidFill>
                  <a:schemeClr val="tx1"/>
                </a:solidFill>
              </a:defRPr>
            </a:lvl1pPr>
          </a:lstStyle>
          <a:p>
            <a:fld id="{A014B1DF-123A-42A0-A2AB-012AEC2DAC81}" type="datetime1">
              <a:rPr lang="zh-TW" altLang="en-US" smtClean="0"/>
              <a:t>2020/2/1</a:t>
            </a:fld>
            <a:endParaRPr lang="zh-TW" altLang="en-US" dirty="0"/>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b="1">
                <a:solidFill>
                  <a:schemeClr val="tx1"/>
                </a:solidFill>
                <a:latin typeface="Adobe 繁黑體 Std B" pitchFamily="34" charset="-120"/>
                <a:ea typeface="Adobe 繁黑體 Std B" pitchFamily="34" charset="-120"/>
              </a:defRPr>
            </a:lvl1pPr>
          </a:lstStyle>
          <a:p>
            <a:r>
              <a:rPr lang="zh-TW" altLang="en-US" dirty="0" smtClean="0"/>
              <a:t>李耕銘</a:t>
            </a:r>
            <a:endParaRPr lang="zh-TW" altLang="en-US" dirty="0"/>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a:solidFill>
                  <a:schemeClr val="tx1"/>
                </a:solidFill>
                <a:latin typeface="Adobe 繁黑體 Std B" pitchFamily="34" charset="-120"/>
                <a:ea typeface="Adobe 繁黑體 Std B" pitchFamily="34" charset="-120"/>
              </a:defRPr>
            </a:lvl1pPr>
          </a:lstStyle>
          <a:p>
            <a:fld id="{7B4D74D8-060F-4EA9-A02B-A5E9C6769857}" type="slidenum">
              <a:rPr lang="zh-TW" altLang="en-US" smtClean="0"/>
              <a:pPr/>
              <a:t>‹#›</a:t>
            </a:fld>
            <a:endParaRPr lang="zh-TW" altLang="en-US" dirty="0"/>
          </a:p>
        </p:txBody>
      </p:sp>
      <p:sp>
        <p:nvSpPr>
          <p:cNvPr id="8" name="矩形 7"/>
          <p:cNvSpPr/>
          <p:nvPr userDrawn="1"/>
        </p:nvSpPr>
        <p:spPr>
          <a:xfrm>
            <a:off x="0" y="0"/>
            <a:ext cx="9144000" cy="476672"/>
          </a:xfrm>
          <a:prstGeom prst="rect">
            <a:avLst/>
          </a:prstGeom>
          <a:gradFill>
            <a:gsLst>
              <a:gs pos="0">
                <a:srgbClr val="78DA78"/>
              </a:gs>
              <a:gs pos="100000">
                <a:srgbClr val="BAECBA"/>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chemeClr val="tx2">
                  <a:lumMod val="75000"/>
                </a:schemeClr>
              </a:solidFill>
              <a:ea typeface="Adobe 繁黑體 Std B"/>
            </a:endParaRPr>
          </a:p>
        </p:txBody>
      </p:sp>
      <p:sp>
        <p:nvSpPr>
          <p:cNvPr id="9" name="文字方塊 8"/>
          <p:cNvSpPr txBox="1"/>
          <p:nvPr userDrawn="1"/>
        </p:nvSpPr>
        <p:spPr>
          <a:xfrm>
            <a:off x="481136" y="55954"/>
            <a:ext cx="100540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NTUCSIE</a:t>
            </a:r>
            <a:endParaRPr lang="zh-TW" altLang="en-US" b="1" dirty="0">
              <a:solidFill>
                <a:schemeClr val="tx2">
                  <a:lumMod val="75000"/>
                </a:schemeClr>
              </a:solidFill>
              <a:ea typeface="Adobe 繁黑體 Std B"/>
            </a:endParaRPr>
          </a:p>
        </p:txBody>
      </p:sp>
      <p:sp>
        <p:nvSpPr>
          <p:cNvPr id="10" name="文字方塊 9"/>
          <p:cNvSpPr txBox="1"/>
          <p:nvPr userDrawn="1"/>
        </p:nvSpPr>
        <p:spPr>
          <a:xfrm>
            <a:off x="3671753" y="50995"/>
            <a:ext cx="1800493" cy="369332"/>
          </a:xfrm>
          <a:prstGeom prst="rect">
            <a:avLst/>
          </a:prstGeom>
          <a:noFill/>
        </p:spPr>
        <p:txBody>
          <a:bodyPr wrap="none" rtlCol="0">
            <a:spAutoFit/>
          </a:bodyPr>
          <a:lstStyle/>
          <a:p>
            <a:r>
              <a:rPr lang="zh-TW" altLang="en-US" b="1" dirty="0" smtClean="0">
                <a:solidFill>
                  <a:schemeClr val="tx2">
                    <a:lumMod val="75000"/>
                  </a:schemeClr>
                </a:solidFill>
                <a:ea typeface="Adobe 繁黑體 Std B"/>
              </a:rPr>
              <a:t>臺大資工訓練班</a:t>
            </a:r>
            <a:endParaRPr lang="zh-TW" altLang="en-US" b="1" dirty="0">
              <a:solidFill>
                <a:schemeClr val="tx2">
                  <a:lumMod val="75000"/>
                </a:schemeClr>
              </a:solidFill>
              <a:ea typeface="Adobe 繁黑體 Std B"/>
            </a:endParaRPr>
          </a:p>
        </p:txBody>
      </p:sp>
      <p:sp>
        <p:nvSpPr>
          <p:cNvPr id="11" name="文字方塊 10"/>
          <p:cNvSpPr txBox="1"/>
          <p:nvPr userDrawn="1"/>
        </p:nvSpPr>
        <p:spPr>
          <a:xfrm>
            <a:off x="7240507" y="50995"/>
            <a:ext cx="1446293" cy="369332"/>
          </a:xfrm>
          <a:prstGeom prst="rect">
            <a:avLst/>
          </a:prstGeom>
          <a:noFill/>
        </p:spPr>
        <p:txBody>
          <a:bodyPr wrap="none" rtlCol="0">
            <a:spAutoFit/>
          </a:bodyPr>
          <a:lstStyle/>
          <a:p>
            <a:r>
              <a:rPr lang="en-US" altLang="zh-TW" b="1" dirty="0" smtClean="0">
                <a:solidFill>
                  <a:schemeClr val="tx2">
                    <a:lumMod val="75000"/>
                  </a:schemeClr>
                </a:solidFill>
                <a:ea typeface="Adobe 繁黑體 Std B"/>
              </a:rPr>
              <a:t>C/C++</a:t>
            </a:r>
            <a:r>
              <a:rPr lang="zh-TW" altLang="en-US" b="1" dirty="0" smtClean="0">
                <a:solidFill>
                  <a:schemeClr val="tx2">
                    <a:lumMod val="75000"/>
                  </a:schemeClr>
                </a:solidFill>
                <a:ea typeface="Adobe 繁黑體 Std B"/>
              </a:rPr>
              <a:t>基礎班</a:t>
            </a:r>
            <a:endParaRPr lang="zh-TW" altLang="en-US" b="1" dirty="0">
              <a:solidFill>
                <a:schemeClr val="tx2">
                  <a:lumMod val="75000"/>
                </a:schemeClr>
              </a:solidFill>
              <a:ea typeface="Adobe 繁黑體 Std B"/>
            </a:endParaRPr>
          </a:p>
        </p:txBody>
      </p:sp>
    </p:spTree>
    <p:extLst>
      <p:ext uri="{BB962C8B-B14F-4D97-AF65-F5344CB8AC3E}">
        <p14:creationId xmlns:p14="http://schemas.microsoft.com/office/powerpoint/2010/main" val="3702789969"/>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5" r:id="rId6"/>
    <p:sldLayoutId id="2147483656" r:id="rId7"/>
    <p:sldLayoutId id="2147483662" r:id="rId8"/>
    <p:sldLayoutId id="2147483664" r:id="rId9"/>
  </p:sldLayoutIdLst>
  <p:timing>
    <p:tnLst>
      <p:par>
        <p:cTn id="1" dur="indefinite" restart="never" nodeType="tmRoot"/>
      </p:par>
    </p:tnLst>
  </p:timing>
  <p:hf hdr="0"/>
  <p:txStyles>
    <p:titleStyle>
      <a:lvl1pPr algn="ctr" defTabSz="914400" rtl="0" eaLnBrk="1" latinLnBrk="0" hangingPunct="1">
        <a:spcBef>
          <a:spcPct val="0"/>
        </a:spcBef>
        <a:buNone/>
        <a:defRPr sz="4400" b="1" kern="1200">
          <a:solidFill>
            <a:schemeClr val="tx1"/>
          </a:solidFill>
          <a:latin typeface="+mj-lt"/>
          <a:ea typeface="Adobe 繁黑體 Std B"/>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Adobe 繁黑體 Std B"/>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Adobe 繁黑體 Std B"/>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Adobe 繁黑體 Std B"/>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oo.gl/Wyjc8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goo.gl/kyoWg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5yQTTb"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zh.wikipedia.org/wiki/UTF-8"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goo.gl/4CpCpe"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bit.ly/2PBX2T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oo.gl/PMyjjj"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2000"/>
            <a:lum/>
            <a:extLst>
              <a:ext uri="{BEBA8EAE-BF5A-486C-A8C5-ECC9F3942E4B}">
                <a14:imgProps xmlns:a14="http://schemas.microsoft.com/office/drawing/2010/main">
                  <a14:imgLayer r:embed="rId4">
                    <a14:imgEffect>
                      <a14:saturation sat="96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9" name="日期版面配置區 8"/>
          <p:cNvSpPr>
            <a:spLocks noGrp="1"/>
          </p:cNvSpPr>
          <p:nvPr>
            <p:ph type="dt" sz="half" idx="10"/>
          </p:nvPr>
        </p:nvSpPr>
        <p:spPr/>
        <p:txBody>
          <a:bodyPr/>
          <a:lstStyle/>
          <a:p>
            <a:fld id="{1A769C41-29E2-40FC-AC89-52556BE24E60}" type="datetime1">
              <a:rPr lang="zh-TW" altLang="en-US" smtClean="0"/>
              <a:t>2020/2/1</a:t>
            </a:fld>
            <a:endParaRPr lang="zh-TW" altLang="en-US" dirty="0"/>
          </a:p>
        </p:txBody>
      </p:sp>
      <p:sp>
        <p:nvSpPr>
          <p:cNvPr id="10" name="頁尾版面配置區 9"/>
          <p:cNvSpPr>
            <a:spLocks noGrp="1"/>
          </p:cNvSpPr>
          <p:nvPr>
            <p:ph type="ftr" sz="quarter" idx="11"/>
          </p:nvPr>
        </p:nvSpPr>
        <p:spPr/>
        <p:txBody>
          <a:bodyPr/>
          <a:lstStyle/>
          <a:p>
            <a:r>
              <a:rPr lang="zh-TW" altLang="en-US" dirty="0" smtClean="0"/>
              <a:t>李耕銘</a:t>
            </a:r>
            <a:endParaRPr lang="zh-TW" altLang="en-US" dirty="0"/>
          </a:p>
        </p:txBody>
      </p:sp>
      <p:sp>
        <p:nvSpPr>
          <p:cNvPr id="11" name="投影片編號版面配置區 10"/>
          <p:cNvSpPr>
            <a:spLocks noGrp="1"/>
          </p:cNvSpPr>
          <p:nvPr>
            <p:ph type="sldNum" sz="quarter" idx="12"/>
          </p:nvPr>
        </p:nvSpPr>
        <p:spPr/>
        <p:txBody>
          <a:bodyPr/>
          <a:lstStyle/>
          <a:p>
            <a:fld id="{7B4D74D8-060F-4EA9-A02B-A5E9C6769857}" type="slidenum">
              <a:rPr lang="zh-TW" altLang="en-US" smtClean="0"/>
              <a:t>1</a:t>
            </a:fld>
            <a:endParaRPr lang="zh-TW" altLang="en-US"/>
          </a:p>
        </p:txBody>
      </p:sp>
      <p:sp>
        <p:nvSpPr>
          <p:cNvPr id="6" name="標題 5"/>
          <p:cNvSpPr>
            <a:spLocks noGrp="1"/>
          </p:cNvSpPr>
          <p:nvPr>
            <p:ph type="title"/>
          </p:nvPr>
        </p:nvSpPr>
        <p:spPr/>
        <p:txBody>
          <a:bodyPr/>
          <a:lstStyle/>
          <a:p>
            <a:r>
              <a:rPr lang="en-US" altLang="zh-TW" dirty="0">
                <a:latin typeface="Adobe 繁黑體 Std B" pitchFamily="34" charset="-120"/>
                <a:ea typeface="Adobe 繁黑體 Std B" pitchFamily="34" charset="-120"/>
              </a:rPr>
              <a:t>Final Exam</a:t>
            </a:r>
            <a:endParaRPr lang="zh-TW" altLang="en-US" dirty="0"/>
          </a:p>
        </p:txBody>
      </p:sp>
    </p:spTree>
    <p:extLst>
      <p:ext uri="{BB962C8B-B14F-4D97-AF65-F5344CB8AC3E}">
        <p14:creationId xmlns:p14="http://schemas.microsoft.com/office/powerpoint/2010/main" val="2896786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1-3 (30%)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dirty="0">
                <a:latin typeface="Adobe 繁黑體 Std B" pitchFamily="34" charset="-120"/>
                <a:ea typeface="Adobe 繁黑體 Std B" pitchFamily="34" charset="-120"/>
              </a:rPr>
              <a:t>Key words</a:t>
            </a:r>
            <a:r>
              <a:rPr lang="zh-TW" altLang="en-US" dirty="0">
                <a:latin typeface="Adobe 繁黑體 Std B" pitchFamily="34" charset="-120"/>
                <a:ea typeface="Adobe 繁黑體 Std B" pitchFamily="34" charset="-120"/>
              </a:rPr>
              <a:t>：</a:t>
            </a:r>
            <a:r>
              <a:rPr lang="en-US" altLang="zh-TW" dirty="0">
                <a:latin typeface="Adobe 繁黑體 Std B" pitchFamily="34" charset="-120"/>
                <a:ea typeface="Adobe 繁黑體 Std B" pitchFamily="34" charset="-120"/>
              </a:rPr>
              <a:t>for/while/function</a:t>
            </a:r>
          </a:p>
          <a:p>
            <a:r>
              <a:rPr lang="en-US" altLang="zh-TW" dirty="0">
                <a:latin typeface="Adobe 繁黑體 Std B" pitchFamily="34" charset="-120"/>
                <a:ea typeface="Adobe 繁黑體 Std B" pitchFamily="34" charset="-120"/>
              </a:rPr>
              <a:t>Mission</a:t>
            </a:r>
            <a:r>
              <a:rPr lang="zh-TW" altLang="en-US" dirty="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Print </a:t>
            </a:r>
            <a:r>
              <a:rPr lang="en-US" altLang="zh-TW" dirty="0" smtClean="0">
                <a:latin typeface="Adobe 繁黑體 Std B" pitchFamily="34" charset="-120"/>
                <a:ea typeface="Adobe 繁黑體 Std B" pitchFamily="34" charset="-120"/>
              </a:rPr>
              <a:t>the Standard Derivation(SD) </a:t>
            </a:r>
            <a:r>
              <a:rPr lang="en-US" altLang="zh-TW" dirty="0">
                <a:latin typeface="Adobe 繁黑體 Std B" pitchFamily="34" charset="-120"/>
                <a:ea typeface="Adobe 繁黑體 Std B" pitchFamily="34" charset="-120"/>
              </a:rPr>
              <a:t>of each </a:t>
            </a:r>
            <a:r>
              <a:rPr lang="en-US" altLang="zh-TW" dirty="0" smtClean="0">
                <a:latin typeface="Adobe 繁黑體 Std B" pitchFamily="34" charset="-120"/>
                <a:ea typeface="Adobe 繁黑體 Std B" pitchFamily="34" charset="-120"/>
              </a:rPr>
              <a:t>row.</a:t>
            </a:r>
            <a:endParaRPr lang="en-US" altLang="zh-TW" dirty="0">
              <a:latin typeface="Adobe 繁黑體 Std B" pitchFamily="34" charset="-120"/>
              <a:ea typeface="Adobe 繁黑體 Std B" pitchFamily="34" charset="-120"/>
            </a:endParaRPr>
          </a:p>
          <a:p>
            <a:r>
              <a:rPr lang="en-US" altLang="zh-TW" dirty="0">
                <a:latin typeface="Adobe 繁黑體 Std B" pitchFamily="34" charset="-120"/>
                <a:ea typeface="Adobe 繁黑體 Std B" pitchFamily="34" charset="-120"/>
              </a:rPr>
              <a:t>Hint</a:t>
            </a:r>
            <a:r>
              <a:rPr lang="zh-TW" altLang="en-US" dirty="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for (int i=0; i&lt;len;i</a:t>
            </a:r>
            <a:r>
              <a:rPr lang="en-US" altLang="zh-TW" dirty="0" smtClean="0">
                <a:latin typeface="Adobe 繁黑體 Std B" pitchFamily="34" charset="-120"/>
                <a:ea typeface="Adobe 繁黑體 Std B" pitchFamily="34" charset="-120"/>
              </a:rPr>
              <a:t>++)……</a:t>
            </a:r>
          </a:p>
          <a:p>
            <a:pPr lvl="1"/>
            <a:r>
              <a:rPr lang="en-US" altLang="zh-TW" dirty="0" smtClean="0">
                <a:latin typeface="Adobe 繁黑體 Std B" pitchFamily="34" charset="-120"/>
                <a:ea typeface="Adobe 繁黑體 Std B" pitchFamily="34" charset="-120"/>
              </a:rPr>
              <a:t>#include &lt;math.h&gt; </a:t>
            </a:r>
          </a:p>
          <a:p>
            <a:pPr lvl="1"/>
            <a:r>
              <a:rPr lang="en-US" altLang="zh-TW" dirty="0" smtClean="0">
                <a:latin typeface="Adobe 繁黑體 Std B" pitchFamily="34" charset="-120"/>
                <a:ea typeface="Adobe 繁黑體 Std B" pitchFamily="34" charset="-120"/>
              </a:rPr>
              <a:t>a^b=pow(a,b);</a:t>
            </a:r>
          </a:p>
        </p:txBody>
      </p:sp>
      <p:sp>
        <p:nvSpPr>
          <p:cNvPr id="4" name="日期版面配置區 3"/>
          <p:cNvSpPr>
            <a:spLocks noGrp="1"/>
          </p:cNvSpPr>
          <p:nvPr>
            <p:ph type="dt" sz="half" idx="10"/>
          </p:nvPr>
        </p:nvSpPr>
        <p:spPr/>
        <p:txBody>
          <a:bodyPr/>
          <a:lstStyle/>
          <a:p>
            <a:fld id="{4BC3C45B-4E2D-4144-B399-5F327011BEE2}"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10</a:t>
            </a:fld>
            <a:endParaRPr lang="zh-TW" altLang="en-US"/>
          </a:p>
        </p:txBody>
      </p:sp>
      <p:sp>
        <p:nvSpPr>
          <p:cNvPr id="7" name="AutoShape 2" descr="\ SD= \sqrt{\frac{1}{N} \sum_{i=1}^N (x_i - \mu)^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4" descr="\ SD= \sqrt{\frac{1}{N} \sum_{i=1}^N (x_i - \mu)^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6805" y="5014382"/>
            <a:ext cx="3689995" cy="1111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9657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1-4 (30%)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sz="2800" dirty="0">
                <a:latin typeface="Adobe 繁黑體 Std B" pitchFamily="34" charset="-120"/>
                <a:ea typeface="Adobe 繁黑體 Std B" pitchFamily="34" charset="-120"/>
              </a:rPr>
              <a:t>Key words</a:t>
            </a:r>
            <a:r>
              <a:rPr lang="zh-TW" altLang="en-US" sz="2800" dirty="0">
                <a:latin typeface="Adobe 繁黑體 Std B" pitchFamily="34" charset="-120"/>
                <a:ea typeface="Adobe 繁黑體 Std B" pitchFamily="34" charset="-120"/>
              </a:rPr>
              <a:t>：</a:t>
            </a:r>
            <a:r>
              <a:rPr lang="en-US" altLang="zh-TW" sz="2800" dirty="0">
                <a:latin typeface="Adobe 繁黑體 Std B" pitchFamily="34" charset="-120"/>
                <a:ea typeface="Adobe 繁黑體 Std B" pitchFamily="34" charset="-120"/>
              </a:rPr>
              <a:t>File </a:t>
            </a:r>
            <a:r>
              <a:rPr lang="en-US" altLang="zh-TW" sz="2800" dirty="0" smtClean="0">
                <a:latin typeface="Adobe 繁黑體 Std B" pitchFamily="34" charset="-120"/>
                <a:ea typeface="Adobe 繁黑體 Std B" pitchFamily="34" charset="-120"/>
              </a:rPr>
              <a:t>out</a:t>
            </a:r>
            <a:br>
              <a:rPr lang="en-US" altLang="zh-TW" sz="2800" dirty="0" smtClean="0">
                <a:latin typeface="Adobe 繁黑體 Std B" pitchFamily="34" charset="-120"/>
                <a:ea typeface="Adobe 繁黑體 Std B" pitchFamily="34" charset="-120"/>
              </a:rPr>
            </a:br>
            <a:endParaRPr lang="en-US" altLang="zh-TW" sz="2400" dirty="0">
              <a:latin typeface="Adobe 繁黑體 Std B" pitchFamily="34" charset="-120"/>
              <a:ea typeface="Adobe 繁黑體 Std B" pitchFamily="34" charset="-120"/>
            </a:endParaRPr>
          </a:p>
          <a:p>
            <a:r>
              <a:rPr lang="en-US" altLang="zh-TW" sz="2800" dirty="0">
                <a:latin typeface="Adobe 繁黑體 Std B" pitchFamily="34" charset="-120"/>
                <a:ea typeface="Adobe 繁黑體 Std B" pitchFamily="34" charset="-120"/>
              </a:rPr>
              <a:t>Mission</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Write the data you collected in Problem 1-1~1-3, write it to a csv like this</a:t>
            </a:r>
            <a:r>
              <a:rPr lang="zh-TW" altLang="en-US" sz="2400" dirty="0" smtClean="0">
                <a:latin typeface="Adobe 繁黑體 Std B" pitchFamily="34" charset="-120"/>
                <a:ea typeface="Adobe 繁黑體 Std B" pitchFamily="34" charset="-120"/>
              </a:rPr>
              <a:t>： </a:t>
            </a:r>
            <a:endParaRPr lang="en-US" altLang="zh-TW" sz="2400" dirty="0" smtClean="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Origin Data</a:t>
            </a:r>
            <a:r>
              <a:rPr lang="zh-TW" altLang="en-US" sz="2400" dirty="0" smtClean="0">
                <a:latin typeface="Adobe 繁黑體 Std B" pitchFamily="34" charset="-120"/>
                <a:ea typeface="Adobe 繁黑體 Std B" pitchFamily="34" charset="-120"/>
              </a:rPr>
              <a:t>： </a:t>
            </a:r>
            <a:r>
              <a:rPr lang="en-US" altLang="zh-TW" sz="2400" dirty="0" smtClean="0">
                <a:latin typeface="Adobe 繁黑體 Std B" pitchFamily="34" charset="-120"/>
                <a:ea typeface="Adobe 繁黑體 Std B" pitchFamily="34" charset="-120"/>
              </a:rPr>
              <a:t>2 3 2 5 3 9 </a:t>
            </a:r>
          </a:p>
          <a:p>
            <a:pPr lvl="1"/>
            <a:r>
              <a:rPr lang="en-US" altLang="zh-TW" sz="2400" dirty="0" smtClean="0">
                <a:latin typeface="Adobe 繁黑體 Std B" pitchFamily="34" charset="-120"/>
                <a:ea typeface="Adobe 繁黑體 Std B" pitchFamily="34" charset="-120"/>
              </a:rPr>
              <a:t>Output Data</a:t>
            </a:r>
            <a:r>
              <a:rPr lang="zh-TW" altLang="en-US" sz="2400" dirty="0" smtClean="0">
                <a:latin typeface="Adobe 繁黑體 Std B" pitchFamily="34" charset="-120"/>
                <a:ea typeface="Adobe 繁黑體 Std B" pitchFamily="34" charset="-120"/>
              </a:rPr>
              <a:t>：</a:t>
            </a:r>
            <a:r>
              <a:rPr lang="en-US" altLang="zh-TW" sz="2400" dirty="0">
                <a:latin typeface="Adobe 繁黑體 Std B" pitchFamily="34" charset="-120"/>
                <a:ea typeface="Adobe 繁黑體 Std B" pitchFamily="34" charset="-120"/>
              </a:rPr>
              <a:t> </a:t>
            </a:r>
            <a:r>
              <a:rPr lang="en-US" altLang="zh-TW" sz="2400" dirty="0" smtClean="0">
                <a:latin typeface="Adobe 繁黑體 Std B" pitchFamily="34" charset="-120"/>
                <a:ea typeface="Adobe 繁黑體 Std B" pitchFamily="34" charset="-120"/>
              </a:rPr>
              <a:t>2,3,2,5,3,9,avg,SD</a:t>
            </a:r>
          </a:p>
          <a:p>
            <a:pPr lvl="1"/>
            <a:endParaRPr lang="en-US" altLang="zh-TW" sz="2400" dirty="0">
              <a:latin typeface="Adobe 繁黑體 Std B" pitchFamily="34" charset="-120"/>
              <a:ea typeface="Adobe 繁黑體 Std B" pitchFamily="34" charset="-120"/>
            </a:endParaRPr>
          </a:p>
          <a:p>
            <a:pPr lvl="1"/>
            <a:endParaRPr lang="en-US" altLang="zh-TW" sz="2400"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15255F7E-1CA7-4178-8E53-D21938F35083}"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11</a:t>
            </a:fld>
            <a:endParaRPr lang="zh-TW" altLang="en-US"/>
          </a:p>
        </p:txBody>
      </p:sp>
    </p:spTree>
    <p:extLst>
      <p:ext uri="{BB962C8B-B14F-4D97-AF65-F5344CB8AC3E}">
        <p14:creationId xmlns:p14="http://schemas.microsoft.com/office/powerpoint/2010/main" val="3621422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564904"/>
            <a:ext cx="8229600" cy="1143000"/>
          </a:xfrm>
        </p:spPr>
        <p:txBody>
          <a:bodyPr>
            <a:noAutofit/>
          </a:bodyPr>
          <a:lstStyle/>
          <a:p>
            <a:r>
              <a:rPr lang="en-US" altLang="zh-TW" sz="5400" dirty="0" smtClean="0">
                <a:latin typeface="Adobe 繁黑體 Std B" pitchFamily="34" charset="-120"/>
                <a:ea typeface="Adobe 繁黑體 Std B" pitchFamily="34" charset="-120"/>
              </a:rPr>
              <a:t>Problem 2 (100%)</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5400" u="sng" dirty="0" smtClean="0">
                <a:latin typeface="Adobe 繁黑體 Std B" pitchFamily="34" charset="-120"/>
                <a:ea typeface="Adobe 繁黑體 Std B" pitchFamily="34" charset="-120"/>
              </a:rPr>
              <a:t>Code a game of Pokemon</a:t>
            </a:r>
            <a:endParaRPr lang="zh-TW" altLang="en-US" sz="4000" b="1" i="1" u="sng"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ED79A6BE-5AE7-475A-B3AA-19F174DA6B7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12</a:t>
            </a:fld>
            <a:endParaRPr lang="zh-TW" altLang="en-US"/>
          </a:p>
        </p:txBody>
      </p:sp>
    </p:spTree>
    <p:extLst>
      <p:ext uri="{BB962C8B-B14F-4D97-AF65-F5344CB8AC3E}">
        <p14:creationId xmlns:p14="http://schemas.microsoft.com/office/powerpoint/2010/main" val="4108750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2-1 (15%)</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sz="half" idx="1"/>
          </p:nvPr>
        </p:nvSpPr>
        <p:spPr>
          <a:xfrm>
            <a:off x="454709" y="2743201"/>
            <a:ext cx="4038600" cy="3777283"/>
          </a:xfrm>
        </p:spPr>
        <p:txBody>
          <a:bodyPr>
            <a:normAutofit/>
          </a:bodyPr>
          <a:lstStyle/>
          <a:p>
            <a:r>
              <a:rPr lang="en-US" altLang="zh-TW" sz="2400" dirty="0" smtClean="0">
                <a:latin typeface="Adobe 繁黑體 Std B" pitchFamily="34" charset="-120"/>
                <a:ea typeface="Adobe 繁黑體 Std B" pitchFamily="34" charset="-120"/>
              </a:rPr>
              <a:t>structure</a:t>
            </a:r>
          </a:p>
          <a:p>
            <a:pPr lvl="1"/>
            <a:r>
              <a:rPr lang="en-US" altLang="zh-TW" sz="2000" dirty="0" smtClean="0">
                <a:latin typeface="Adobe 繁黑體 Std B" pitchFamily="34" charset="-120"/>
                <a:ea typeface="Adobe 繁黑體 Std B" pitchFamily="34" charset="-120"/>
              </a:rPr>
              <a:t>name(str)</a:t>
            </a:r>
          </a:p>
          <a:p>
            <a:pPr lvl="1"/>
            <a:r>
              <a:rPr lang="en-US" altLang="zh-TW" sz="2000" dirty="0" smtClean="0">
                <a:latin typeface="Adobe 繁黑體 Std B" pitchFamily="34" charset="-120"/>
                <a:ea typeface="Adobe 繁黑體 Std B" pitchFamily="34" charset="-120"/>
              </a:rPr>
              <a:t>attack(int)</a:t>
            </a:r>
          </a:p>
          <a:p>
            <a:pPr lvl="1"/>
            <a:r>
              <a:rPr lang="en-US" altLang="zh-TW" sz="2000" dirty="0" smtClean="0">
                <a:latin typeface="Adobe 繁黑體 Std B" pitchFamily="34" charset="-120"/>
                <a:ea typeface="Adobe 繁黑體 Std B" pitchFamily="34" charset="-120"/>
              </a:rPr>
              <a:t>defense</a:t>
            </a:r>
            <a:r>
              <a:rPr lang="en-US" altLang="zh-TW" sz="2000" dirty="0">
                <a:latin typeface="Adobe 繁黑體 Std B" pitchFamily="34" charset="-120"/>
                <a:ea typeface="Adobe 繁黑體 Std B" pitchFamily="34" charset="-120"/>
              </a:rPr>
              <a:t>(int)</a:t>
            </a:r>
            <a:endParaRPr lang="en-US" altLang="zh-TW" sz="2000" dirty="0" smtClean="0">
              <a:latin typeface="Adobe 繁黑體 Std B" pitchFamily="34" charset="-120"/>
              <a:ea typeface="Adobe 繁黑體 Std B" pitchFamily="34" charset="-120"/>
            </a:endParaRPr>
          </a:p>
          <a:p>
            <a:pPr lvl="1"/>
            <a:r>
              <a:rPr lang="en-US" altLang="zh-TW" sz="2000" dirty="0" smtClean="0">
                <a:latin typeface="Adobe 繁黑體 Std B" pitchFamily="34" charset="-120"/>
                <a:ea typeface="Adobe 繁黑體 Std B" pitchFamily="34" charset="-120"/>
              </a:rPr>
              <a:t>maxLife</a:t>
            </a:r>
            <a:r>
              <a:rPr lang="en-US" altLang="zh-TW" sz="2000" dirty="0">
                <a:latin typeface="Adobe 繁黑體 Std B" pitchFamily="34" charset="-120"/>
                <a:ea typeface="Adobe 繁黑體 Std B" pitchFamily="34" charset="-120"/>
              </a:rPr>
              <a:t>(int)</a:t>
            </a:r>
            <a:endParaRPr lang="en-US" altLang="zh-TW" sz="2000" dirty="0" smtClean="0">
              <a:latin typeface="Adobe 繁黑體 Std B" pitchFamily="34" charset="-120"/>
              <a:ea typeface="Adobe 繁黑體 Std B" pitchFamily="34" charset="-120"/>
            </a:endParaRPr>
          </a:p>
          <a:p>
            <a:pPr lvl="1"/>
            <a:r>
              <a:rPr lang="en-US" altLang="zh-TW" sz="2000" dirty="0" smtClean="0">
                <a:latin typeface="Adobe 繁黑體 Std B" pitchFamily="34" charset="-120"/>
                <a:ea typeface="Adobe 繁黑體 Std B" pitchFamily="34" charset="-120"/>
              </a:rPr>
              <a:t>nowLife</a:t>
            </a:r>
            <a:r>
              <a:rPr lang="en-US" altLang="zh-TW" sz="2000" dirty="0">
                <a:latin typeface="Adobe 繁黑體 Std B" pitchFamily="34" charset="-120"/>
                <a:ea typeface="Adobe 繁黑體 Std B" pitchFamily="34" charset="-120"/>
              </a:rPr>
              <a:t>(int)</a:t>
            </a:r>
          </a:p>
          <a:p>
            <a:pPr lvl="1"/>
            <a:r>
              <a:rPr lang="en-US" altLang="zh-TW" sz="2000" dirty="0" smtClean="0">
                <a:latin typeface="Adobe 繁黑體 Std B" pitchFamily="34" charset="-120"/>
                <a:ea typeface="Adobe 繁黑體 Std B" pitchFamily="34" charset="-120"/>
              </a:rPr>
              <a:t>experience(int</a:t>
            </a:r>
            <a:r>
              <a:rPr lang="en-US" altLang="zh-TW" sz="2000" dirty="0">
                <a:latin typeface="Adobe 繁黑體 Std B" pitchFamily="34" charset="-120"/>
                <a:ea typeface="Adobe 繁黑體 Std B" pitchFamily="34" charset="-120"/>
              </a:rPr>
              <a:t>)</a:t>
            </a:r>
            <a:endParaRPr lang="en-US" altLang="zh-TW" sz="2000" dirty="0" smtClean="0">
              <a:latin typeface="Adobe 繁黑體 Std B" pitchFamily="34" charset="-120"/>
              <a:ea typeface="Adobe 繁黑體 Std B" pitchFamily="34" charset="-120"/>
            </a:endParaRPr>
          </a:p>
          <a:p>
            <a:pPr lvl="1"/>
            <a:r>
              <a:rPr lang="en-US" altLang="zh-TW" sz="2000" dirty="0" smtClean="0">
                <a:latin typeface="Adobe 繁黑體 Std B" pitchFamily="34" charset="-120"/>
                <a:ea typeface="Adobe 繁黑體 Std B" pitchFamily="34" charset="-120"/>
              </a:rPr>
              <a:t>level</a:t>
            </a:r>
            <a:r>
              <a:rPr lang="en-US" altLang="zh-TW" sz="1800" dirty="0">
                <a:latin typeface="Adobe 繁黑體 Std B" pitchFamily="34" charset="-120"/>
                <a:ea typeface="Adobe 繁黑體 Std B" pitchFamily="34" charset="-120"/>
              </a:rPr>
              <a:t>(int</a:t>
            </a:r>
            <a:r>
              <a:rPr lang="en-US" altLang="zh-TW" sz="1800" dirty="0" smtClean="0">
                <a:latin typeface="Adobe 繁黑體 Std B" pitchFamily="34" charset="-120"/>
                <a:ea typeface="Adobe 繁黑體 Std B" pitchFamily="34" charset="-120"/>
              </a:rPr>
              <a:t>)</a:t>
            </a:r>
          </a:p>
          <a:p>
            <a:pPr lvl="1"/>
            <a:r>
              <a:rPr lang="en-US" altLang="zh-TW" sz="1800" dirty="0" smtClean="0">
                <a:latin typeface="Adobe 繁黑體 Std B" pitchFamily="34" charset="-120"/>
                <a:ea typeface="Adobe 繁黑體 Std B" pitchFamily="34" charset="-120"/>
              </a:rPr>
              <a:t>attribute(enum)</a:t>
            </a:r>
            <a:endParaRPr lang="en-US" altLang="zh-TW" sz="1800" dirty="0">
              <a:latin typeface="Adobe 繁黑體 Std B" pitchFamily="34" charset="-120"/>
              <a:ea typeface="Adobe 繁黑體 Std B" pitchFamily="34" charset="-120"/>
            </a:endParaRPr>
          </a:p>
          <a:p>
            <a:pPr lvl="1"/>
            <a:endParaRPr lang="en-US" altLang="zh-TW" sz="1800" dirty="0" smtClean="0">
              <a:latin typeface="Adobe 繁黑體 Std B" pitchFamily="34" charset="-120"/>
              <a:ea typeface="Adobe 繁黑體 Std B" pitchFamily="34" charset="-120"/>
            </a:endParaRPr>
          </a:p>
        </p:txBody>
      </p:sp>
      <p:sp>
        <p:nvSpPr>
          <p:cNvPr id="8" name="內容版面配置區 7"/>
          <p:cNvSpPr>
            <a:spLocks noGrp="1"/>
          </p:cNvSpPr>
          <p:nvPr>
            <p:ph sz="half" idx="2"/>
          </p:nvPr>
        </p:nvSpPr>
        <p:spPr>
          <a:xfrm>
            <a:off x="4607960" y="2743201"/>
            <a:ext cx="4038600" cy="3777283"/>
          </a:xfrm>
        </p:spPr>
        <p:txBody>
          <a:bodyPr>
            <a:normAutofit/>
          </a:bodyPr>
          <a:lstStyle/>
          <a:p>
            <a:r>
              <a:rPr lang="en-US" altLang="zh-TW" dirty="0" smtClean="0"/>
              <a:t>Enum</a:t>
            </a:r>
          </a:p>
          <a:p>
            <a:pPr lvl="1"/>
            <a:r>
              <a:rPr lang="en-US" altLang="zh-TW" dirty="0" smtClean="0"/>
              <a:t>fire</a:t>
            </a:r>
          </a:p>
          <a:p>
            <a:pPr lvl="1"/>
            <a:r>
              <a:rPr lang="en-US" altLang="zh-TW" dirty="0" smtClean="0"/>
              <a:t>grass</a:t>
            </a:r>
          </a:p>
          <a:p>
            <a:pPr lvl="1"/>
            <a:r>
              <a:rPr lang="en-US" altLang="zh-TW" dirty="0" smtClean="0"/>
              <a:t>water</a:t>
            </a:r>
            <a:endParaRPr lang="zh-TW" altLang="en-US" dirty="0"/>
          </a:p>
        </p:txBody>
      </p:sp>
      <p:sp>
        <p:nvSpPr>
          <p:cNvPr id="4" name="日期版面配置區 3"/>
          <p:cNvSpPr>
            <a:spLocks noGrp="1"/>
          </p:cNvSpPr>
          <p:nvPr>
            <p:ph type="dt" sz="half" idx="10"/>
          </p:nvPr>
        </p:nvSpPr>
        <p:spPr/>
        <p:txBody>
          <a:bodyPr/>
          <a:lstStyle/>
          <a:p>
            <a:fld id="{FEEFBCF0-1FCE-42D4-9A38-7B2EAC3E1BB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13</a:t>
            </a:fld>
            <a:endParaRPr lang="zh-TW" altLang="en-US"/>
          </a:p>
        </p:txBody>
      </p:sp>
      <p:sp>
        <p:nvSpPr>
          <p:cNvPr id="9" name="內容版面配置區 2"/>
          <p:cNvSpPr txBox="1">
            <a:spLocks/>
          </p:cNvSpPr>
          <p:nvPr/>
        </p:nvSpPr>
        <p:spPr>
          <a:xfrm>
            <a:off x="251520" y="1600201"/>
            <a:ext cx="8640960" cy="17567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Adobe 繁黑體 Std B"/>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Adobe 繁黑體 Std B"/>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Adobe 繁黑體 Std B"/>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Adobe 繁黑體 Std B"/>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Adobe 繁黑體 Std B"/>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dirty="0">
                <a:latin typeface="Adobe 繁黑體 Std B" pitchFamily="34" charset="-120"/>
                <a:ea typeface="Adobe 繁黑體 Std B" pitchFamily="34" charset="-120"/>
              </a:rPr>
              <a:t>Key words</a:t>
            </a:r>
            <a:r>
              <a:rPr lang="zh-TW" altLang="en-US" sz="1800" dirty="0">
                <a:latin typeface="Adobe 繁黑體 Std B" pitchFamily="34" charset="-120"/>
                <a:ea typeface="Adobe 繁黑體 Std B" pitchFamily="34" charset="-120"/>
              </a:rPr>
              <a:t>：</a:t>
            </a:r>
            <a:r>
              <a:rPr lang="en-US" altLang="zh-TW" sz="1800" dirty="0" smtClean="0">
                <a:latin typeface="Adobe 繁黑體 Std B" pitchFamily="34" charset="-120"/>
                <a:ea typeface="Adobe 繁黑體 Std B" pitchFamily="34" charset="-120"/>
              </a:rPr>
              <a:t>Structure,Enum</a:t>
            </a:r>
          </a:p>
          <a:p>
            <a:r>
              <a:rPr lang="en-US" altLang="zh-TW" sz="1800" dirty="0" smtClean="0">
                <a:latin typeface="Adobe 繁黑體 Std B" pitchFamily="34" charset="-120"/>
                <a:ea typeface="Adobe 繁黑體 Std B" pitchFamily="34" charset="-120"/>
              </a:rPr>
              <a:t>Define </a:t>
            </a:r>
            <a:r>
              <a:rPr lang="en-US" altLang="zh-TW" sz="1800" dirty="0">
                <a:latin typeface="Adobe 繁黑體 Std B" pitchFamily="34" charset="-120"/>
                <a:ea typeface="Adobe 繁黑體 Std B" pitchFamily="34" charset="-120"/>
              </a:rPr>
              <a:t>a structure </a:t>
            </a:r>
            <a:r>
              <a:rPr lang="en-US" altLang="zh-TW" sz="1800" dirty="0" smtClean="0">
                <a:latin typeface="Adobe 繁黑體 Std B" pitchFamily="34" charset="-120"/>
                <a:ea typeface="Adobe 繁黑體 Std B" pitchFamily="34" charset="-120"/>
              </a:rPr>
              <a:t>and enum of </a:t>
            </a:r>
            <a:r>
              <a:rPr lang="en-US" altLang="zh-TW" sz="1800" dirty="0">
                <a:latin typeface="Adobe 繁黑體 Std B" pitchFamily="34" charset="-120"/>
                <a:ea typeface="Adobe 繁黑體 Std B" pitchFamily="34" charset="-120"/>
              </a:rPr>
              <a:t>your pokemon with the following variables</a:t>
            </a:r>
            <a:r>
              <a:rPr lang="en-US" altLang="zh-TW" sz="1800" dirty="0" smtClean="0">
                <a:latin typeface="Adobe 繁黑體 Std B" pitchFamily="34" charset="-120"/>
                <a:ea typeface="Adobe 繁黑體 Std B" pitchFamily="34" charset="-120"/>
              </a:rPr>
              <a:t>:</a:t>
            </a:r>
          </a:p>
          <a:p>
            <a:r>
              <a:rPr lang="en-US" altLang="zh-TW" sz="1800" dirty="0" smtClean="0">
                <a:latin typeface="Adobe 繁黑體 Std B" pitchFamily="34" charset="-120"/>
                <a:ea typeface="Adobe 繁黑體 Std B" pitchFamily="34" charset="-120"/>
              </a:rPr>
              <a:t>The</a:t>
            </a:r>
            <a:r>
              <a:rPr lang="zh-TW" altLang="en-US" sz="1800" dirty="0" smtClean="0">
                <a:latin typeface="Adobe 繁黑體 Std B" pitchFamily="34" charset="-120"/>
                <a:ea typeface="Adobe 繁黑體 Std B" pitchFamily="34" charset="-120"/>
              </a:rPr>
              <a:t> </a:t>
            </a:r>
            <a:r>
              <a:rPr lang="en-US" altLang="zh-TW" sz="1800" dirty="0" smtClean="0">
                <a:latin typeface="Adobe 繁黑體 Std B" pitchFamily="34" charset="-120"/>
                <a:ea typeface="Adobe 繁黑體 Std B" pitchFamily="34" charset="-120"/>
              </a:rPr>
              <a:t>structure</a:t>
            </a:r>
            <a:r>
              <a:rPr lang="zh-TW" altLang="en-US" sz="1800" dirty="0" smtClean="0">
                <a:latin typeface="Adobe 繁黑體 Std B" pitchFamily="34" charset="-120"/>
                <a:ea typeface="Adobe 繁黑體 Std B" pitchFamily="34" charset="-120"/>
              </a:rPr>
              <a:t> </a:t>
            </a:r>
            <a:r>
              <a:rPr lang="en-US" altLang="zh-TW" sz="1800" dirty="0" smtClean="0">
                <a:latin typeface="Adobe 繁黑體 Std B" pitchFamily="34" charset="-120"/>
                <a:ea typeface="Adobe 繁黑體 Std B" pitchFamily="34" charset="-120"/>
              </a:rPr>
              <a:t>can</a:t>
            </a:r>
            <a:r>
              <a:rPr lang="zh-TW" altLang="en-US" sz="1800" dirty="0" smtClean="0">
                <a:latin typeface="Adobe 繁黑體 Std B" pitchFamily="34" charset="-120"/>
                <a:ea typeface="Adobe 繁黑體 Std B" pitchFamily="34" charset="-120"/>
              </a:rPr>
              <a:t> </a:t>
            </a:r>
            <a:r>
              <a:rPr lang="en-US" altLang="zh-TW" sz="1800" dirty="0" smtClean="0">
                <a:latin typeface="Adobe 繁黑體 Std B" pitchFamily="34" charset="-120"/>
                <a:ea typeface="Adobe 繁黑體 Std B" pitchFamily="34" charset="-120"/>
              </a:rPr>
              <a:t>be</a:t>
            </a:r>
            <a:r>
              <a:rPr lang="zh-TW" altLang="en-US" sz="1800" dirty="0" smtClean="0">
                <a:latin typeface="Adobe 繁黑體 Std B" pitchFamily="34" charset="-120"/>
                <a:ea typeface="Adobe 繁黑體 Std B" pitchFamily="34" charset="-120"/>
              </a:rPr>
              <a:t> </a:t>
            </a:r>
            <a:r>
              <a:rPr lang="en-US" altLang="zh-TW" sz="1800" dirty="0" smtClean="0">
                <a:latin typeface="Adobe 繁黑體 Std B" pitchFamily="34" charset="-120"/>
                <a:ea typeface="Adobe 繁黑體 Std B" pitchFamily="34" charset="-120"/>
              </a:rPr>
              <a:t>cout</a:t>
            </a:r>
            <a:r>
              <a:rPr lang="zh-TW" altLang="en-US" sz="1800" dirty="0" smtClean="0">
                <a:latin typeface="Adobe 繁黑體 Std B" pitchFamily="34" charset="-120"/>
                <a:ea typeface="Adobe 繁黑體 Std B" pitchFamily="34" charset="-120"/>
              </a:rPr>
              <a:t> </a:t>
            </a:r>
            <a:r>
              <a:rPr lang="en-US" altLang="zh-TW" sz="1800" dirty="0" smtClean="0">
                <a:latin typeface="Adobe 繁黑體 Std B" pitchFamily="34" charset="-120"/>
                <a:ea typeface="Adobe 繁黑體 Std B" pitchFamily="34" charset="-120"/>
              </a:rPr>
              <a:t>directly. (It will be used later</a:t>
            </a:r>
            <a:r>
              <a:rPr lang="zh-TW" altLang="en-US" sz="1800" dirty="0">
                <a:latin typeface="Adobe 繁黑體 Std B" pitchFamily="34" charset="-120"/>
                <a:ea typeface="Adobe 繁黑體 Std B" pitchFamily="34" charset="-120"/>
              </a:rPr>
              <a:t>！</a:t>
            </a:r>
            <a:r>
              <a:rPr lang="en-US" altLang="zh-TW" sz="1800" dirty="0" smtClean="0">
                <a:latin typeface="Adobe 繁黑體 Std B" pitchFamily="34" charset="-120"/>
                <a:ea typeface="Adobe 繁黑體 Std B" pitchFamily="34" charset="-120"/>
              </a:rPr>
              <a:t>)</a:t>
            </a:r>
            <a:endParaRPr lang="en-US" altLang="zh-TW" sz="18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1879403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2-2-1 (10%)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fontScale="92500" lnSpcReduction="20000"/>
          </a:bodyPr>
          <a:lstStyle/>
          <a:p>
            <a:r>
              <a:rPr lang="en-US" altLang="zh-TW" dirty="0">
                <a:latin typeface="Adobe 繁黑體 Std B" pitchFamily="34" charset="-120"/>
                <a:ea typeface="Adobe 繁黑體 Std B" pitchFamily="34" charset="-120"/>
              </a:rPr>
              <a:t>Key </a:t>
            </a:r>
            <a:r>
              <a:rPr lang="en-US" altLang="zh-TW" dirty="0" smtClean="0">
                <a:latin typeface="Adobe 繁黑體 Std B" pitchFamily="34" charset="-120"/>
                <a:ea typeface="Adobe 繁黑體 Std B" pitchFamily="34" charset="-120"/>
              </a:rPr>
              <a:t>words</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Fuction</a:t>
            </a:r>
          </a:p>
          <a:p>
            <a:r>
              <a:rPr lang="en-US" altLang="zh-TW" dirty="0" smtClean="0">
                <a:latin typeface="Adobe 繁黑體 Std B" pitchFamily="34" charset="-120"/>
                <a:ea typeface="Adobe 繁黑體 Std B" pitchFamily="34" charset="-120"/>
              </a:rPr>
              <a:t>Mission</a:t>
            </a:r>
            <a:r>
              <a:rPr lang="zh-TW" altLang="en-US"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Write a function with can generate an random integer within a given range.</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Input</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Max and Min</a:t>
            </a:r>
          </a:p>
          <a:p>
            <a:pPr lvl="1"/>
            <a:r>
              <a:rPr lang="en-US" altLang="zh-TW" dirty="0" smtClean="0">
                <a:latin typeface="Adobe 繁黑體 Std B" pitchFamily="34" charset="-120"/>
                <a:ea typeface="Adobe 繁黑體 Std B" pitchFamily="34" charset="-120"/>
              </a:rPr>
              <a:t>Output</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A random integer within Max and Min</a:t>
            </a:r>
          </a:p>
          <a:p>
            <a:r>
              <a:rPr lang="en-US" altLang="zh-TW" dirty="0" smtClean="0">
                <a:latin typeface="Adobe 繁黑體 Std B" pitchFamily="34" charset="-120"/>
                <a:ea typeface="Adobe 繁黑體 Std B" pitchFamily="34" charset="-120"/>
              </a:rPr>
              <a:t>Hint</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#include &lt;stdlib.h&gt;</a:t>
            </a:r>
          </a:p>
          <a:p>
            <a:pPr lvl="1"/>
            <a:r>
              <a:rPr lang="en-US" altLang="zh-TW" dirty="0" smtClean="0">
                <a:latin typeface="Adobe 繁黑體 Std B" pitchFamily="34" charset="-120"/>
                <a:ea typeface="Adobe 繁黑體 Std B" pitchFamily="34" charset="-120"/>
              </a:rPr>
              <a:t>#include &lt;time.h&gt;</a:t>
            </a:r>
          </a:p>
          <a:p>
            <a:pPr lvl="1"/>
            <a:r>
              <a:rPr lang="en-US" altLang="zh-TW" dirty="0" smtClean="0">
                <a:latin typeface="Adobe 繁黑體 Std B" pitchFamily="34" charset="-120"/>
                <a:ea typeface="Adobe 繁黑體 Std B" pitchFamily="34" charset="-120"/>
              </a:rPr>
              <a:t>rand(),srand(time(NULL))</a:t>
            </a:r>
          </a:p>
          <a:p>
            <a:pPr lvl="1"/>
            <a:r>
              <a:rPr lang="en-US" altLang="zh-TW" dirty="0" smtClean="0">
                <a:latin typeface="Adobe 繁黑體 Std B" pitchFamily="34" charset="-120"/>
                <a:ea typeface="Adobe 繁黑體 Std B" pitchFamily="34" charset="-120"/>
              </a:rPr>
              <a:t>int randomInt(int Min,int Max);</a:t>
            </a:r>
          </a:p>
        </p:txBody>
      </p:sp>
      <p:sp>
        <p:nvSpPr>
          <p:cNvPr id="4" name="日期版面配置區 3"/>
          <p:cNvSpPr>
            <a:spLocks noGrp="1"/>
          </p:cNvSpPr>
          <p:nvPr>
            <p:ph type="dt" sz="half" idx="10"/>
          </p:nvPr>
        </p:nvSpPr>
        <p:spPr/>
        <p:txBody>
          <a:bodyPr/>
          <a:lstStyle/>
          <a:p>
            <a:fld id="{49131875-F1F5-4FE2-B4A5-4150E233C14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14</a:t>
            </a:fld>
            <a:endParaRPr lang="zh-TW" altLang="en-US"/>
          </a:p>
        </p:txBody>
      </p:sp>
    </p:spTree>
    <p:extLst>
      <p:ext uri="{BB962C8B-B14F-4D97-AF65-F5344CB8AC3E}">
        <p14:creationId xmlns:p14="http://schemas.microsoft.com/office/powerpoint/2010/main" val="2410763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2-2-2 (10%)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fontScale="85000" lnSpcReduction="20000"/>
          </a:bodyPr>
          <a:lstStyle/>
          <a:p>
            <a:r>
              <a:rPr lang="en-US" altLang="zh-TW" dirty="0">
                <a:latin typeface="Adobe 繁黑體 Std B" pitchFamily="34" charset="-120"/>
                <a:ea typeface="Adobe 繁黑體 Std B" pitchFamily="34" charset="-120"/>
              </a:rPr>
              <a:t>Key </a:t>
            </a:r>
            <a:r>
              <a:rPr lang="en-US" altLang="zh-TW" dirty="0" smtClean="0">
                <a:latin typeface="Adobe 繁黑體 Std B" pitchFamily="34" charset="-120"/>
                <a:ea typeface="Adobe 繁黑體 Std B" pitchFamily="34" charset="-120"/>
              </a:rPr>
              <a:t>words</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Fuction</a:t>
            </a:r>
          </a:p>
          <a:p>
            <a:r>
              <a:rPr lang="en-US" altLang="zh-TW" dirty="0" smtClean="0">
                <a:latin typeface="Adobe 繁黑體 Std B" pitchFamily="34" charset="-120"/>
                <a:ea typeface="Adobe 繁黑體 Std B" pitchFamily="34" charset="-120"/>
              </a:rPr>
              <a:t>Mission</a:t>
            </a:r>
            <a:r>
              <a:rPr lang="zh-TW" altLang="en-US"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Write a function with can level</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up</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your</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pokemon.</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Input</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Pokemon(Structure)</a:t>
            </a:r>
          </a:p>
          <a:p>
            <a:pPr lvl="1"/>
            <a:r>
              <a:rPr lang="en-US" altLang="zh-TW" dirty="0" smtClean="0">
                <a:latin typeface="Adobe 繁黑體 Std B" pitchFamily="34" charset="-120"/>
                <a:ea typeface="Adobe 繁黑體 Std B" pitchFamily="34" charset="-120"/>
              </a:rPr>
              <a:t>Output</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void(pass</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by</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ref)</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or</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Structure(pass</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by</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value)</a:t>
            </a:r>
          </a:p>
          <a:p>
            <a:r>
              <a:rPr lang="en-US" altLang="zh-TW" dirty="0" smtClean="0">
                <a:latin typeface="Adobe 繁黑體 Std B" pitchFamily="34" charset="-120"/>
                <a:ea typeface="Adobe 繁黑體 Std B" pitchFamily="34" charset="-120"/>
              </a:rPr>
              <a:t>Level</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UP</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Benefit</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max</a:t>
            </a:r>
            <a:r>
              <a:rPr lang="en-US" altLang="zh-TW" dirty="0" smtClean="0">
                <a:latin typeface="Adobe 繁黑體 Std B" pitchFamily="34" charset="-120"/>
                <a:ea typeface="Adobe 繁黑體 Std B" pitchFamily="34" charset="-120"/>
              </a:rPr>
              <a:t>Life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10~12</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attack</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4~6</a:t>
            </a:r>
          </a:p>
          <a:p>
            <a:pPr lvl="1"/>
            <a:r>
              <a:rPr lang="en-US" altLang="zh-TW" dirty="0" smtClean="0">
                <a:latin typeface="Adobe 繁黑體 Std B" pitchFamily="34" charset="-120"/>
                <a:ea typeface="Adobe 繁黑體 Std B" pitchFamily="34" charset="-120"/>
              </a:rPr>
              <a:t>defense</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4~6</a:t>
            </a:r>
          </a:p>
          <a:p>
            <a:pPr lvl="1"/>
            <a:r>
              <a:rPr lang="en-US" altLang="zh-TW" dirty="0" smtClean="0">
                <a:latin typeface="Adobe 繁黑體 Std B" pitchFamily="34" charset="-120"/>
                <a:ea typeface="Adobe 繁黑體 Std B" pitchFamily="34" charset="-120"/>
              </a:rPr>
              <a:t>level</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1</a:t>
            </a:r>
          </a:p>
          <a:p>
            <a:pPr lvl="1"/>
            <a:r>
              <a:rPr lang="en-US" altLang="zh-TW" dirty="0" smtClean="0">
                <a:latin typeface="Adobe 繁黑體 Std B" pitchFamily="34" charset="-120"/>
                <a:ea typeface="Adobe 繁黑體 Std B" pitchFamily="34" charset="-120"/>
              </a:rPr>
              <a:t>experience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experience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100</a:t>
            </a:r>
            <a:endParaRPr lang="en-US" altLang="zh-TW" dirty="0">
              <a:latin typeface="Adobe 繁黑體 Std B" pitchFamily="34" charset="-120"/>
              <a:ea typeface="Adobe 繁黑體 Std B" pitchFamily="34" charset="-120"/>
            </a:endParaRPr>
          </a:p>
          <a:p>
            <a:pPr lvl="1"/>
            <a:endParaRPr lang="en-US" altLang="zh-TW"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49131875-F1F5-4FE2-B4A5-4150E233C14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15</a:t>
            </a:fld>
            <a:endParaRPr lang="zh-TW" altLang="en-US"/>
          </a:p>
        </p:txBody>
      </p:sp>
    </p:spTree>
    <p:extLst>
      <p:ext uri="{BB962C8B-B14F-4D97-AF65-F5344CB8AC3E}">
        <p14:creationId xmlns:p14="http://schemas.microsoft.com/office/powerpoint/2010/main" val="4206516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2-3 (20%)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756150"/>
          </a:xfrm>
        </p:spPr>
        <p:txBody>
          <a:bodyPr>
            <a:normAutofit fontScale="62500" lnSpcReduction="20000"/>
          </a:bodyPr>
          <a:lstStyle/>
          <a:p>
            <a:r>
              <a:rPr lang="en-US" altLang="zh-TW" dirty="0" smtClean="0">
                <a:latin typeface="Adobe 繁黑體 Std B" pitchFamily="34" charset="-120"/>
                <a:ea typeface="Adobe 繁黑體 Std B" pitchFamily="34" charset="-120"/>
              </a:rPr>
              <a:t>Key words</a:t>
            </a:r>
            <a:r>
              <a:rPr lang="zh-TW" altLang="en-US" dirty="0" smtClean="0">
                <a:latin typeface="Adobe 繁黑體 Std B" pitchFamily="34" charset="-120"/>
                <a:ea typeface="Adobe 繁黑體 Std B" pitchFamily="34" charset="-120"/>
              </a:rPr>
              <a:t>：</a:t>
            </a:r>
            <a:r>
              <a:rPr lang="en-US" altLang="zh-TW" dirty="0">
                <a:latin typeface="Adobe 繁黑體 Std B" pitchFamily="34" charset="-120"/>
                <a:ea typeface="Adobe 繁黑體 Std B" pitchFamily="34" charset="-120"/>
              </a:rPr>
              <a:t>Operator Overloading</a:t>
            </a:r>
          </a:p>
          <a:p>
            <a:r>
              <a:rPr lang="en-US" altLang="zh-TW" dirty="0" smtClean="0">
                <a:latin typeface="Adobe 繁黑體 Std B" pitchFamily="34" charset="-120"/>
                <a:ea typeface="Adobe 繁黑體 Std B" pitchFamily="34" charset="-120"/>
              </a:rPr>
              <a:t>Mission</a:t>
            </a:r>
            <a:r>
              <a:rPr lang="zh-TW" altLang="en-US"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2 pokemon(structure) should</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be able to attack each other by ‘–’ operator, like </a:t>
            </a:r>
            <a:r>
              <a:rPr lang="en-US" altLang="zh-TW" dirty="0" smtClean="0">
                <a:solidFill>
                  <a:srgbClr val="FF0000"/>
                </a:solidFill>
                <a:latin typeface="Adobe 繁黑體 Std B" pitchFamily="34" charset="-120"/>
                <a:ea typeface="Adobe 繁黑體 Std B" pitchFamily="34" charset="-120"/>
              </a:rPr>
              <a:t>pokemon_1 </a:t>
            </a:r>
            <a:r>
              <a:rPr lang="en-US" altLang="zh-TW" dirty="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pokemon_2</a:t>
            </a:r>
          </a:p>
          <a:p>
            <a:pPr lvl="1"/>
            <a:r>
              <a:rPr lang="en-US" altLang="zh-TW" dirty="0" smtClean="0">
                <a:latin typeface="Adobe 繁黑體 Std B" pitchFamily="34" charset="-120"/>
                <a:ea typeface="Adobe 繁黑體 Std B" pitchFamily="34" charset="-120"/>
              </a:rPr>
              <a:t>The demage to life of pokemon_2 should be</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marL="457200" lvl="1" indent="0">
              <a:buNone/>
            </a:pPr>
            <a:r>
              <a:rPr lang="zh-TW" altLang="en-US" dirty="0" smtClean="0">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Weight*(attack</a:t>
            </a:r>
            <a:r>
              <a:rPr lang="zh-TW" altLang="en-US" dirty="0" smtClean="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of</a:t>
            </a:r>
            <a:r>
              <a:rPr lang="zh-TW" altLang="en-US" dirty="0" smtClean="0">
                <a:solidFill>
                  <a:srgbClr val="FF0000"/>
                </a:solidFill>
                <a:latin typeface="Adobe 繁黑體 Std B" pitchFamily="34" charset="-120"/>
                <a:ea typeface="Adobe 繁黑體 Std B" pitchFamily="34" charset="-120"/>
              </a:rPr>
              <a:t> </a:t>
            </a:r>
            <a:r>
              <a:rPr lang="en-US" altLang="zh-TW" dirty="0">
                <a:solidFill>
                  <a:srgbClr val="FF0000"/>
                </a:solidFill>
                <a:latin typeface="Adobe 繁黑體 Std B" pitchFamily="34" charset="-120"/>
                <a:ea typeface="Adobe 繁黑體 Std B" pitchFamily="34" charset="-120"/>
              </a:rPr>
              <a:t>pokemon_1</a:t>
            </a:r>
            <a:r>
              <a:rPr lang="en-US" altLang="zh-TW" dirty="0" smtClean="0">
                <a:solidFill>
                  <a:srgbClr val="FF0000"/>
                </a:solidFill>
                <a:latin typeface="Adobe 繁黑體 Std B" pitchFamily="34" charset="-120"/>
                <a:ea typeface="Adobe 繁黑體 Std B" pitchFamily="34" charset="-120"/>
              </a:rPr>
              <a:t>)</a:t>
            </a:r>
            <a:r>
              <a:rPr lang="zh-TW" altLang="en-US" dirty="0" smtClean="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a:t>
            </a:r>
            <a:r>
              <a:rPr lang="zh-TW" altLang="en-US" dirty="0" smtClean="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defense</a:t>
            </a:r>
            <a:r>
              <a:rPr lang="zh-TW" altLang="en-US" dirty="0" smtClean="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of</a:t>
            </a:r>
            <a:r>
              <a:rPr lang="zh-TW" altLang="en-US" dirty="0" smtClean="0">
                <a:solidFill>
                  <a:srgbClr val="FF0000"/>
                </a:solidFill>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pokemon_2</a:t>
            </a:r>
          </a:p>
          <a:p>
            <a:pPr lvl="1"/>
            <a:r>
              <a:rPr lang="en-US" altLang="zh-TW" dirty="0" smtClean="0">
                <a:latin typeface="Adobe 繁黑體 Std B" pitchFamily="34" charset="-120"/>
                <a:ea typeface="Adobe 繁黑體 Std B" pitchFamily="34" charset="-120"/>
              </a:rPr>
              <a:t>The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weight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should</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be</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(0.8~1.2</a:t>
            </a:r>
            <a:r>
              <a:rPr lang="en-US" altLang="zh-TW" dirty="0" smtClean="0">
                <a:latin typeface="Adobe 繁黑體 Std B" pitchFamily="34" charset="-120"/>
                <a:ea typeface="Adobe 繁黑體 Std B" pitchFamily="34" charset="-120"/>
              </a:rPr>
              <a: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if</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2</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pokemon</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have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same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attribute</a:t>
            </a:r>
          </a:p>
          <a:p>
            <a:pPr lvl="1"/>
            <a:r>
              <a:rPr lang="en-US" altLang="zh-TW" dirty="0">
                <a:latin typeface="Adobe 繁黑體 Std B" pitchFamily="34" charset="-120"/>
                <a:ea typeface="Adobe 繁黑體 Std B" pitchFamily="34" charset="-120"/>
              </a:rPr>
              <a:t>The</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weight</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should</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be</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(0.9~1.3)</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if</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the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attack</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has</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additional</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impact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by</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attribute</a:t>
            </a:r>
          </a:p>
          <a:p>
            <a:pPr lvl="1"/>
            <a:r>
              <a:rPr lang="en-US" altLang="zh-TW" dirty="0" smtClean="0">
                <a:latin typeface="Adobe 繁黑體 Std B" pitchFamily="34" charset="-120"/>
                <a:ea typeface="Adobe 繁黑體 Std B" pitchFamily="34" charset="-120"/>
              </a:rPr>
              <a:t>The</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weight</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should</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be</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(0.7~1.1)</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if</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the</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attack</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has</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a:t>
            </a:r>
            <a:r>
              <a:rPr lang="zh-TW" altLang="en-US" dirty="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weaken</a:t>
            </a:r>
            <a:r>
              <a:rPr lang="zh-TW" altLang="en-US"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impact</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by</a:t>
            </a:r>
            <a:r>
              <a:rPr lang="zh-TW" altLang="en-US" dirty="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attribute</a:t>
            </a:r>
          </a:p>
          <a:p>
            <a:pPr lvl="1"/>
            <a:r>
              <a:rPr lang="en-US" altLang="zh-TW" dirty="0" smtClean="0">
                <a:latin typeface="Adobe 繁黑體 Std B" pitchFamily="34" charset="-120"/>
                <a:ea typeface="Adobe 繁黑體 Std B" pitchFamily="34" charset="-120"/>
              </a:rPr>
              <a:t>Once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the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result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is</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negative,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should</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be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zero.</a:t>
            </a:r>
          </a:p>
          <a:p>
            <a:pPr lvl="1"/>
            <a:r>
              <a:rPr lang="en-US" altLang="zh-TW" dirty="0" smtClean="0">
                <a:latin typeface="Adobe 繁黑體 Std B" pitchFamily="34" charset="-120"/>
                <a:ea typeface="Adobe 繁黑體 Std B" pitchFamily="34" charset="-120"/>
              </a:rPr>
              <a:t>Print</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the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damage</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to</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each</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other</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in</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every</a:t>
            </a:r>
            <a:r>
              <a:rPr lang="zh-TW" altLang="en-US" dirty="0" smtClean="0">
                <a:latin typeface="Adobe 繁黑體 Std B" pitchFamily="34" charset="-120"/>
                <a:ea typeface="Adobe 繁黑體 Std B" pitchFamily="34" charset="-120"/>
              </a:rPr>
              <a:t> </a:t>
            </a:r>
            <a:r>
              <a:rPr lang="en-US" altLang="zh-TW" dirty="0" smtClean="0">
                <a:latin typeface="Adobe 繁黑體 Std B" pitchFamily="34" charset="-120"/>
                <a:ea typeface="Adobe 繁黑體 Std B" pitchFamily="34" charset="-120"/>
              </a:rPr>
              <a:t>attck.</a:t>
            </a:r>
          </a:p>
          <a:p>
            <a:r>
              <a:rPr lang="en-US" altLang="zh-TW" dirty="0" smtClean="0">
                <a:latin typeface="Adobe 繁黑體 Std B" pitchFamily="34" charset="-120"/>
                <a:ea typeface="Adobe 繁黑體 Std B" pitchFamily="34" charset="-120"/>
              </a:rPr>
              <a:t>Hint</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#include &lt;stdlib.h&gt;</a:t>
            </a:r>
          </a:p>
          <a:p>
            <a:pPr lvl="1"/>
            <a:r>
              <a:rPr lang="en-US" altLang="zh-TW" dirty="0" smtClean="0">
                <a:latin typeface="Adobe 繁黑體 Std B" pitchFamily="34" charset="-120"/>
                <a:ea typeface="Adobe 繁黑體 Std B" pitchFamily="34" charset="-120"/>
              </a:rPr>
              <a:t>#include &lt;time.h&gt;</a:t>
            </a:r>
          </a:p>
          <a:p>
            <a:pPr lvl="1"/>
            <a:r>
              <a:rPr lang="en-US" altLang="zh-TW" dirty="0" smtClean="0">
                <a:latin typeface="Adobe 繁黑體 Std B" pitchFamily="34" charset="-120"/>
                <a:ea typeface="Adobe 繁黑體 Std B" pitchFamily="34" charset="-120"/>
              </a:rPr>
              <a:t>rand(),srand(time(NULL))</a:t>
            </a:r>
          </a:p>
        </p:txBody>
      </p:sp>
      <p:sp>
        <p:nvSpPr>
          <p:cNvPr id="4" name="日期版面配置區 3"/>
          <p:cNvSpPr>
            <a:spLocks noGrp="1"/>
          </p:cNvSpPr>
          <p:nvPr>
            <p:ph type="dt" sz="half" idx="10"/>
          </p:nvPr>
        </p:nvSpPr>
        <p:spPr/>
        <p:txBody>
          <a:bodyPr/>
          <a:lstStyle/>
          <a:p>
            <a:fld id="{49131875-F1F5-4FE2-B4A5-4150E233C14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16</a:t>
            </a:fld>
            <a:endParaRPr lang="zh-TW" altLang="en-US"/>
          </a:p>
        </p:txBody>
      </p:sp>
    </p:spTree>
    <p:extLst>
      <p:ext uri="{BB962C8B-B14F-4D97-AF65-F5344CB8AC3E}">
        <p14:creationId xmlns:p14="http://schemas.microsoft.com/office/powerpoint/2010/main" val="3919269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繁黑體 Std B" pitchFamily="34" charset="-120"/>
                <a:ea typeface="Adobe 繁黑體 Std B" pitchFamily="34" charset="-120"/>
              </a:rPr>
              <a:t>Problem </a:t>
            </a:r>
            <a:r>
              <a:rPr lang="en-US" altLang="zh-TW" dirty="0" smtClean="0">
                <a:latin typeface="Adobe 繁黑體 Std B" pitchFamily="34" charset="-120"/>
                <a:ea typeface="Adobe 繁黑體 Std B" pitchFamily="34" charset="-120"/>
              </a:rPr>
              <a:t>2-4 (15%)</a:t>
            </a:r>
            <a:endParaRPr lang="zh-TW" altLang="en-US" dirty="0"/>
          </a:p>
        </p:txBody>
      </p:sp>
      <p:sp>
        <p:nvSpPr>
          <p:cNvPr id="3" name="內容版面配置區 2"/>
          <p:cNvSpPr>
            <a:spLocks noGrp="1"/>
          </p:cNvSpPr>
          <p:nvPr>
            <p:ph idx="1"/>
          </p:nvPr>
        </p:nvSpPr>
        <p:spPr>
          <a:xfrm>
            <a:off x="457200" y="1831688"/>
            <a:ext cx="8229600" cy="4693655"/>
          </a:xfrm>
        </p:spPr>
        <p:txBody>
          <a:bodyPr>
            <a:normAutofit fontScale="62500" lnSpcReduction="20000"/>
          </a:bodyPr>
          <a:lstStyle/>
          <a:p>
            <a:r>
              <a:rPr lang="en-US" altLang="zh-TW" dirty="0">
                <a:latin typeface="Adobe 繁黑體 Std B" pitchFamily="34" charset="-120"/>
                <a:ea typeface="Adobe 繁黑體 Std B" pitchFamily="34" charset="-120"/>
              </a:rPr>
              <a:t>Key words</a:t>
            </a:r>
            <a:r>
              <a:rPr lang="zh-TW" altLang="en-US" dirty="0">
                <a:latin typeface="Adobe 繁黑體 Std B" pitchFamily="34" charset="-120"/>
                <a:ea typeface="Adobe 繁黑體 Std B" pitchFamily="34" charset="-120"/>
              </a:rPr>
              <a:t>： </a:t>
            </a:r>
            <a:r>
              <a:rPr lang="en-US" altLang="zh-TW" dirty="0" smtClean="0"/>
              <a:t>Control flow,</a:t>
            </a:r>
            <a:r>
              <a:rPr lang="zh-TW" altLang="en-US" dirty="0" smtClean="0"/>
              <a:t> </a:t>
            </a:r>
            <a:r>
              <a:rPr lang="en-US" altLang="zh-TW" dirty="0" smtClean="0"/>
              <a:t>for,</a:t>
            </a:r>
            <a:r>
              <a:rPr lang="zh-TW" altLang="en-US" dirty="0" smtClean="0"/>
              <a:t> </a:t>
            </a:r>
            <a:r>
              <a:rPr lang="en-US" altLang="zh-TW" dirty="0" smtClean="0"/>
              <a:t>while,switch</a:t>
            </a:r>
          </a:p>
          <a:p>
            <a:r>
              <a:rPr lang="en-US" altLang="zh-TW" dirty="0" smtClean="0"/>
              <a:t>Mission</a:t>
            </a:r>
            <a:r>
              <a:rPr lang="zh-TW" altLang="en-US" dirty="0" smtClean="0"/>
              <a:t>：</a:t>
            </a:r>
            <a:endParaRPr lang="en-US" altLang="zh-TW" dirty="0" smtClean="0"/>
          </a:p>
          <a:p>
            <a:pPr lvl="1"/>
            <a:r>
              <a:rPr lang="en-US" altLang="zh-TW" dirty="0" smtClean="0"/>
              <a:t>Before</a:t>
            </a:r>
            <a:r>
              <a:rPr lang="zh-TW" altLang="en-US" dirty="0" smtClean="0"/>
              <a:t> </a:t>
            </a:r>
            <a:r>
              <a:rPr lang="en-US" altLang="zh-TW" dirty="0" smtClean="0"/>
              <a:t>the</a:t>
            </a:r>
            <a:r>
              <a:rPr lang="zh-TW" altLang="en-US" dirty="0" smtClean="0"/>
              <a:t> </a:t>
            </a:r>
            <a:r>
              <a:rPr lang="en-US" altLang="zh-TW" dirty="0" smtClean="0"/>
              <a:t>game,</a:t>
            </a:r>
            <a:r>
              <a:rPr lang="zh-TW" altLang="en-US" dirty="0" smtClean="0"/>
              <a:t> </a:t>
            </a:r>
            <a:r>
              <a:rPr lang="en-US" altLang="zh-TW" dirty="0" smtClean="0"/>
              <a:t>let</a:t>
            </a:r>
            <a:r>
              <a:rPr lang="zh-TW" altLang="en-US" dirty="0" smtClean="0"/>
              <a:t> </a:t>
            </a:r>
            <a:r>
              <a:rPr lang="en-US" altLang="zh-TW" dirty="0" smtClean="0"/>
              <a:t>user</a:t>
            </a:r>
            <a:r>
              <a:rPr lang="zh-TW" altLang="en-US" dirty="0" smtClean="0"/>
              <a:t> </a:t>
            </a:r>
            <a:r>
              <a:rPr lang="en-US" altLang="zh-TW" dirty="0" smtClean="0"/>
              <a:t>name</a:t>
            </a:r>
            <a:r>
              <a:rPr lang="zh-TW" altLang="en-US" dirty="0" smtClean="0"/>
              <a:t> </a:t>
            </a:r>
            <a:r>
              <a:rPr lang="en-US" altLang="zh-TW" dirty="0" smtClean="0"/>
              <a:t>his</a:t>
            </a:r>
            <a:r>
              <a:rPr lang="zh-TW" altLang="en-US" dirty="0" smtClean="0"/>
              <a:t> </a:t>
            </a:r>
            <a:r>
              <a:rPr lang="en-US" altLang="zh-TW" dirty="0" smtClean="0"/>
              <a:t>pokemon</a:t>
            </a:r>
            <a:r>
              <a:rPr lang="zh-TW" altLang="en-US" dirty="0" smtClean="0"/>
              <a:t> </a:t>
            </a:r>
            <a:r>
              <a:rPr lang="en-US" altLang="zh-TW" dirty="0" smtClean="0"/>
              <a:t>and</a:t>
            </a:r>
            <a:r>
              <a:rPr lang="zh-TW" altLang="en-US" dirty="0" smtClean="0"/>
              <a:t> </a:t>
            </a:r>
            <a:r>
              <a:rPr lang="en-US" altLang="zh-TW" dirty="0" smtClean="0"/>
              <a:t>pick</a:t>
            </a:r>
            <a:r>
              <a:rPr lang="zh-TW" altLang="en-US" dirty="0" smtClean="0"/>
              <a:t> </a:t>
            </a:r>
            <a:r>
              <a:rPr lang="en-US" altLang="zh-TW" dirty="0" smtClean="0"/>
              <a:t>up</a:t>
            </a:r>
            <a:r>
              <a:rPr lang="zh-TW" altLang="en-US" dirty="0" smtClean="0"/>
              <a:t> </a:t>
            </a:r>
            <a:r>
              <a:rPr lang="en-US" altLang="zh-TW" dirty="0" smtClean="0"/>
              <a:t>its</a:t>
            </a:r>
            <a:r>
              <a:rPr lang="zh-TW" altLang="en-US" dirty="0" smtClean="0"/>
              <a:t> </a:t>
            </a:r>
            <a:r>
              <a:rPr lang="en-US" altLang="zh-TW" dirty="0" smtClean="0"/>
              <a:t>attribute</a:t>
            </a:r>
            <a:r>
              <a:rPr lang="zh-TW" altLang="en-US" dirty="0" smtClean="0"/>
              <a:t> </a:t>
            </a:r>
            <a:r>
              <a:rPr lang="en-US" altLang="zh-TW" dirty="0" smtClean="0"/>
              <a:t>at</a:t>
            </a:r>
            <a:r>
              <a:rPr lang="zh-TW" altLang="en-US" dirty="0" smtClean="0"/>
              <a:t> </a:t>
            </a:r>
            <a:r>
              <a:rPr lang="en-US" altLang="zh-TW" dirty="0" smtClean="0"/>
              <a:t>first.</a:t>
            </a:r>
          </a:p>
          <a:p>
            <a:pPr lvl="1"/>
            <a:r>
              <a:rPr lang="en-US" altLang="zh-TW" dirty="0" smtClean="0"/>
              <a:t>In</a:t>
            </a:r>
            <a:r>
              <a:rPr lang="zh-TW" altLang="en-US" dirty="0" smtClean="0"/>
              <a:t> </a:t>
            </a:r>
            <a:r>
              <a:rPr lang="en-US" altLang="zh-TW" dirty="0" smtClean="0"/>
              <a:t>every</a:t>
            </a:r>
            <a:r>
              <a:rPr lang="zh-TW" altLang="en-US" dirty="0" smtClean="0"/>
              <a:t> </a:t>
            </a:r>
            <a:r>
              <a:rPr lang="en-US" altLang="zh-TW" dirty="0" smtClean="0"/>
              <a:t>round,</a:t>
            </a:r>
            <a:r>
              <a:rPr lang="zh-TW" altLang="en-US" dirty="0" smtClean="0"/>
              <a:t> </a:t>
            </a:r>
            <a:r>
              <a:rPr lang="en-US" altLang="zh-TW" dirty="0" smtClean="0"/>
              <a:t>users</a:t>
            </a:r>
            <a:r>
              <a:rPr lang="zh-TW" altLang="en-US" dirty="0" smtClean="0"/>
              <a:t> </a:t>
            </a:r>
            <a:r>
              <a:rPr lang="en-US" altLang="zh-TW" dirty="0" smtClean="0"/>
              <a:t>can</a:t>
            </a:r>
            <a:r>
              <a:rPr lang="zh-TW" altLang="en-US" dirty="0" smtClean="0"/>
              <a:t> </a:t>
            </a:r>
            <a:r>
              <a:rPr lang="en-US" altLang="zh-TW" dirty="0" smtClean="0"/>
              <a:t>choose</a:t>
            </a:r>
            <a:r>
              <a:rPr lang="zh-TW" altLang="en-US" dirty="0" smtClean="0"/>
              <a:t> </a:t>
            </a:r>
            <a:r>
              <a:rPr lang="en-US" altLang="zh-TW" dirty="0" smtClean="0"/>
              <a:t>what</a:t>
            </a:r>
            <a:r>
              <a:rPr lang="zh-TW" altLang="en-US" dirty="0" smtClean="0"/>
              <a:t> </a:t>
            </a:r>
            <a:r>
              <a:rPr lang="en-US" altLang="zh-TW" dirty="0" smtClean="0"/>
              <a:t>to</a:t>
            </a:r>
            <a:r>
              <a:rPr lang="zh-TW" altLang="en-US" dirty="0" smtClean="0"/>
              <a:t> </a:t>
            </a:r>
            <a:r>
              <a:rPr lang="en-US" altLang="zh-TW" dirty="0" smtClean="0"/>
              <a:t>do</a:t>
            </a:r>
            <a:r>
              <a:rPr lang="zh-TW" altLang="en-US" dirty="0" smtClean="0"/>
              <a:t>：</a:t>
            </a:r>
            <a:endParaRPr lang="en-US" altLang="zh-TW" dirty="0" smtClean="0"/>
          </a:p>
          <a:p>
            <a:pPr lvl="2"/>
            <a:r>
              <a:rPr lang="en-US" altLang="zh-TW" dirty="0" smtClean="0"/>
              <a:t>I</a:t>
            </a:r>
            <a:r>
              <a:rPr lang="zh-TW" altLang="en-US" dirty="0" smtClean="0"/>
              <a:t>→</a:t>
            </a:r>
            <a:r>
              <a:rPr lang="en-US" altLang="zh-TW" dirty="0" smtClean="0"/>
              <a:t>See</a:t>
            </a:r>
            <a:r>
              <a:rPr lang="zh-TW" altLang="en-US" dirty="0" smtClean="0"/>
              <a:t> </a:t>
            </a:r>
            <a:r>
              <a:rPr lang="en-US" altLang="zh-TW" dirty="0" smtClean="0"/>
              <a:t>the</a:t>
            </a:r>
            <a:r>
              <a:rPr lang="zh-TW" altLang="en-US" dirty="0" smtClean="0"/>
              <a:t> </a:t>
            </a:r>
            <a:r>
              <a:rPr lang="en-US" altLang="zh-TW" dirty="0" smtClean="0">
                <a:solidFill>
                  <a:srgbClr val="FF0000"/>
                </a:solidFill>
              </a:rPr>
              <a:t>i</a:t>
            </a:r>
            <a:r>
              <a:rPr lang="en-US" altLang="zh-TW" dirty="0" smtClean="0"/>
              <a:t>nformation</a:t>
            </a:r>
            <a:r>
              <a:rPr lang="zh-TW" altLang="en-US" dirty="0" smtClean="0"/>
              <a:t> </a:t>
            </a:r>
            <a:r>
              <a:rPr lang="en-US" altLang="zh-TW" dirty="0" smtClean="0"/>
              <a:t>of</a:t>
            </a:r>
            <a:r>
              <a:rPr lang="zh-TW" altLang="en-US" dirty="0" smtClean="0"/>
              <a:t> </a:t>
            </a:r>
            <a:r>
              <a:rPr lang="en-US" altLang="zh-TW" dirty="0" smtClean="0"/>
              <a:t>his</a:t>
            </a:r>
            <a:r>
              <a:rPr lang="zh-TW" altLang="en-US" dirty="0" smtClean="0"/>
              <a:t> </a:t>
            </a:r>
            <a:r>
              <a:rPr lang="en-US" altLang="zh-TW" dirty="0" smtClean="0"/>
              <a:t>pokemon.</a:t>
            </a:r>
          </a:p>
          <a:p>
            <a:pPr lvl="2"/>
            <a:r>
              <a:rPr lang="en-US" altLang="zh-TW" dirty="0" smtClean="0"/>
              <a:t>H</a:t>
            </a:r>
            <a:r>
              <a:rPr lang="zh-TW" altLang="en-US" dirty="0" smtClean="0"/>
              <a:t>→</a:t>
            </a:r>
            <a:r>
              <a:rPr lang="en-US" altLang="zh-TW" dirty="0" smtClean="0"/>
              <a:t>Go</a:t>
            </a:r>
            <a:r>
              <a:rPr lang="zh-TW" altLang="en-US" dirty="0" smtClean="0"/>
              <a:t> </a:t>
            </a:r>
            <a:r>
              <a:rPr lang="en-US" altLang="zh-TW" dirty="0" smtClean="0"/>
              <a:t>to</a:t>
            </a:r>
            <a:r>
              <a:rPr lang="zh-TW" altLang="en-US" dirty="0" smtClean="0"/>
              <a:t> </a:t>
            </a:r>
            <a:r>
              <a:rPr lang="en-US" altLang="zh-TW" dirty="0" smtClean="0"/>
              <a:t>the</a:t>
            </a:r>
            <a:r>
              <a:rPr lang="zh-TW" altLang="en-US" dirty="0" smtClean="0"/>
              <a:t> </a:t>
            </a:r>
            <a:r>
              <a:rPr lang="en-US" altLang="zh-TW" dirty="0" smtClean="0">
                <a:solidFill>
                  <a:srgbClr val="FF0000"/>
                </a:solidFill>
              </a:rPr>
              <a:t>h</a:t>
            </a:r>
            <a:r>
              <a:rPr lang="en-US" altLang="zh-TW" dirty="0" smtClean="0"/>
              <a:t>ospital</a:t>
            </a:r>
            <a:r>
              <a:rPr lang="zh-TW" altLang="en-US" dirty="0" smtClean="0"/>
              <a:t> </a:t>
            </a:r>
            <a:r>
              <a:rPr lang="en-US" altLang="zh-TW" dirty="0" smtClean="0"/>
              <a:t>and</a:t>
            </a:r>
            <a:r>
              <a:rPr lang="zh-TW" altLang="en-US" dirty="0" smtClean="0"/>
              <a:t> </a:t>
            </a:r>
            <a:r>
              <a:rPr lang="en-US" altLang="zh-TW" dirty="0" smtClean="0"/>
              <a:t>heal</a:t>
            </a:r>
            <a:r>
              <a:rPr lang="zh-TW" altLang="en-US" dirty="0" smtClean="0"/>
              <a:t> </a:t>
            </a:r>
            <a:r>
              <a:rPr lang="en-US" altLang="zh-TW" dirty="0" smtClean="0"/>
              <a:t>the</a:t>
            </a:r>
            <a:r>
              <a:rPr lang="zh-TW" altLang="en-US" dirty="0" smtClean="0"/>
              <a:t> </a:t>
            </a:r>
            <a:r>
              <a:rPr lang="en-US" altLang="zh-TW" dirty="0" smtClean="0"/>
              <a:t>life</a:t>
            </a:r>
            <a:r>
              <a:rPr lang="zh-TW" altLang="en-US" dirty="0" smtClean="0"/>
              <a:t> </a:t>
            </a:r>
            <a:r>
              <a:rPr lang="en-US" altLang="zh-TW" dirty="0" smtClean="0"/>
              <a:t>of</a:t>
            </a:r>
            <a:r>
              <a:rPr lang="zh-TW" altLang="en-US" dirty="0" smtClean="0"/>
              <a:t> </a:t>
            </a:r>
            <a:r>
              <a:rPr lang="en-US" altLang="zh-TW" dirty="0" smtClean="0"/>
              <a:t>his</a:t>
            </a:r>
            <a:r>
              <a:rPr lang="zh-TW" altLang="en-US" dirty="0" smtClean="0"/>
              <a:t> </a:t>
            </a:r>
            <a:r>
              <a:rPr lang="en-US" altLang="zh-TW" dirty="0" smtClean="0"/>
              <a:t>pokemon.</a:t>
            </a:r>
          </a:p>
          <a:p>
            <a:pPr lvl="2"/>
            <a:r>
              <a:rPr lang="en-US" altLang="zh-TW" dirty="0" smtClean="0"/>
              <a:t>T</a:t>
            </a:r>
            <a:r>
              <a:rPr lang="zh-TW" altLang="en-US" dirty="0" smtClean="0"/>
              <a:t>→</a:t>
            </a:r>
            <a:r>
              <a:rPr lang="en-US" altLang="zh-TW" dirty="0" smtClean="0">
                <a:solidFill>
                  <a:srgbClr val="FF0000"/>
                </a:solidFill>
              </a:rPr>
              <a:t>T</a:t>
            </a:r>
            <a:r>
              <a:rPr lang="en-US" altLang="zh-TW" dirty="0" smtClean="0"/>
              <a:t>rain</a:t>
            </a:r>
            <a:r>
              <a:rPr lang="zh-TW" altLang="en-US" dirty="0" smtClean="0"/>
              <a:t> </a:t>
            </a:r>
            <a:r>
              <a:rPr lang="en-US" altLang="zh-TW" dirty="0" smtClean="0"/>
              <a:t>his</a:t>
            </a:r>
            <a:r>
              <a:rPr lang="zh-TW" altLang="en-US" dirty="0" smtClean="0"/>
              <a:t> </a:t>
            </a:r>
            <a:r>
              <a:rPr lang="en-US" altLang="zh-TW" dirty="0" smtClean="0"/>
              <a:t>pokemon</a:t>
            </a:r>
            <a:r>
              <a:rPr lang="zh-TW" altLang="en-US" dirty="0" smtClean="0"/>
              <a:t> </a:t>
            </a:r>
            <a:r>
              <a:rPr lang="en-US" altLang="zh-TW" dirty="0" smtClean="0"/>
              <a:t>by</a:t>
            </a:r>
            <a:r>
              <a:rPr lang="zh-TW" altLang="en-US" dirty="0" smtClean="0"/>
              <a:t> </a:t>
            </a:r>
            <a:r>
              <a:rPr lang="en-US" altLang="zh-TW" dirty="0" smtClean="0"/>
              <a:t>wild</a:t>
            </a:r>
            <a:r>
              <a:rPr lang="zh-TW" altLang="en-US" dirty="0" smtClean="0"/>
              <a:t> </a:t>
            </a:r>
            <a:r>
              <a:rPr lang="en-US" altLang="zh-TW" dirty="0" smtClean="0"/>
              <a:t>pokemon.</a:t>
            </a:r>
          </a:p>
          <a:p>
            <a:pPr lvl="2"/>
            <a:r>
              <a:rPr lang="en-US" altLang="zh-TW" dirty="0" smtClean="0"/>
              <a:t>G</a:t>
            </a:r>
            <a:r>
              <a:rPr lang="zh-TW" altLang="en-US" dirty="0" smtClean="0"/>
              <a:t>→</a:t>
            </a:r>
            <a:r>
              <a:rPr lang="en-US" altLang="zh-TW" dirty="0" smtClean="0"/>
              <a:t>Go</a:t>
            </a:r>
            <a:r>
              <a:rPr lang="zh-TW" altLang="en-US" dirty="0" smtClean="0"/>
              <a:t> </a:t>
            </a:r>
            <a:r>
              <a:rPr lang="en-US" altLang="zh-TW" dirty="0" smtClean="0"/>
              <a:t>to</a:t>
            </a:r>
            <a:r>
              <a:rPr lang="zh-TW" altLang="en-US" dirty="0" smtClean="0"/>
              <a:t> </a:t>
            </a:r>
            <a:r>
              <a:rPr lang="en-US" altLang="zh-TW" dirty="0" smtClean="0"/>
              <a:t>the</a:t>
            </a:r>
            <a:r>
              <a:rPr lang="zh-TW" altLang="en-US" dirty="0" smtClean="0"/>
              <a:t> </a:t>
            </a:r>
            <a:r>
              <a:rPr lang="en-US" altLang="zh-TW" dirty="0" smtClean="0">
                <a:solidFill>
                  <a:srgbClr val="FF0000"/>
                </a:solidFill>
              </a:rPr>
              <a:t>g</a:t>
            </a:r>
            <a:r>
              <a:rPr lang="en-US" altLang="zh-TW" dirty="0" smtClean="0"/>
              <a:t>ym</a:t>
            </a:r>
            <a:r>
              <a:rPr lang="zh-TW" altLang="en-US" dirty="0" smtClean="0"/>
              <a:t> </a:t>
            </a:r>
            <a:r>
              <a:rPr lang="en-US" altLang="zh-TW" dirty="0" smtClean="0"/>
              <a:t>and</a:t>
            </a:r>
            <a:r>
              <a:rPr lang="zh-TW" altLang="en-US" dirty="0" smtClean="0"/>
              <a:t> </a:t>
            </a:r>
            <a:r>
              <a:rPr lang="en-US" altLang="zh-TW" dirty="0" smtClean="0"/>
              <a:t>try</a:t>
            </a:r>
            <a:r>
              <a:rPr lang="zh-TW" altLang="en-US" dirty="0" smtClean="0"/>
              <a:t> </a:t>
            </a:r>
            <a:r>
              <a:rPr lang="en-US" altLang="zh-TW" dirty="0" smtClean="0"/>
              <a:t>to</a:t>
            </a:r>
            <a:r>
              <a:rPr lang="zh-TW" altLang="en-US" dirty="0" smtClean="0"/>
              <a:t> </a:t>
            </a:r>
            <a:r>
              <a:rPr lang="en-US" altLang="zh-TW" dirty="0" smtClean="0"/>
              <a:t>get</a:t>
            </a:r>
            <a:r>
              <a:rPr lang="zh-TW" altLang="en-US" dirty="0" smtClean="0"/>
              <a:t> </a:t>
            </a:r>
            <a:r>
              <a:rPr lang="en-US" altLang="zh-TW" dirty="0" smtClean="0"/>
              <a:t>a</a:t>
            </a:r>
            <a:r>
              <a:rPr lang="zh-TW" altLang="en-US" dirty="0" smtClean="0"/>
              <a:t> </a:t>
            </a:r>
            <a:r>
              <a:rPr lang="en-US" altLang="zh-TW" dirty="0" smtClean="0"/>
              <a:t>championship</a:t>
            </a:r>
            <a:r>
              <a:rPr lang="zh-TW" altLang="en-US" dirty="0" smtClean="0"/>
              <a:t>！</a:t>
            </a:r>
            <a:endParaRPr lang="en-US" altLang="zh-TW" dirty="0" smtClean="0"/>
          </a:p>
          <a:p>
            <a:r>
              <a:rPr lang="en-US" altLang="zh-TW" dirty="0"/>
              <a:t>The</a:t>
            </a:r>
            <a:r>
              <a:rPr lang="zh-TW" altLang="en-US" dirty="0"/>
              <a:t> </a:t>
            </a:r>
            <a:r>
              <a:rPr lang="en-US" altLang="zh-TW" dirty="0"/>
              <a:t>pokemon</a:t>
            </a:r>
            <a:r>
              <a:rPr lang="zh-TW" altLang="en-US" dirty="0"/>
              <a:t> </a:t>
            </a:r>
            <a:r>
              <a:rPr lang="en-US" altLang="zh-TW" dirty="0"/>
              <a:t>of</a:t>
            </a:r>
            <a:r>
              <a:rPr lang="zh-TW" altLang="en-US" dirty="0"/>
              <a:t> </a:t>
            </a:r>
            <a:r>
              <a:rPr lang="en-US" altLang="zh-TW" dirty="0"/>
              <a:t>the</a:t>
            </a:r>
            <a:r>
              <a:rPr lang="zh-TW" altLang="en-US" dirty="0"/>
              <a:t> </a:t>
            </a:r>
            <a:r>
              <a:rPr lang="en-US" altLang="zh-TW" dirty="0" smtClean="0"/>
              <a:t>user</a:t>
            </a:r>
            <a:r>
              <a:rPr lang="zh-TW" altLang="en-US" dirty="0" smtClean="0"/>
              <a:t> </a:t>
            </a:r>
            <a:r>
              <a:rPr lang="en-US" altLang="zh-TW" dirty="0" smtClean="0"/>
              <a:t>at</a:t>
            </a:r>
            <a:r>
              <a:rPr lang="zh-TW" altLang="en-US" dirty="0" smtClean="0"/>
              <a:t> </a:t>
            </a:r>
            <a:r>
              <a:rPr lang="en-US" altLang="zh-TW" dirty="0" smtClean="0"/>
              <a:t>first</a:t>
            </a:r>
            <a:r>
              <a:rPr lang="zh-TW" altLang="en-US" dirty="0" smtClean="0"/>
              <a:t> </a:t>
            </a:r>
            <a:r>
              <a:rPr lang="en-US" altLang="zh-TW" dirty="0"/>
              <a:t>is</a:t>
            </a:r>
            <a:r>
              <a:rPr lang="zh-TW" altLang="en-US" dirty="0"/>
              <a:t>：</a:t>
            </a:r>
            <a:endParaRPr lang="en-US" altLang="zh-TW" dirty="0"/>
          </a:p>
          <a:p>
            <a:pPr lvl="1"/>
            <a:r>
              <a:rPr lang="en-US" altLang="zh-TW" dirty="0"/>
              <a:t>maxLife</a:t>
            </a:r>
            <a:r>
              <a:rPr lang="zh-TW" altLang="en-US" dirty="0"/>
              <a:t> </a:t>
            </a:r>
            <a:r>
              <a:rPr lang="en-US" altLang="zh-TW" dirty="0"/>
              <a:t>=</a:t>
            </a:r>
            <a:r>
              <a:rPr lang="zh-TW" altLang="en-US" dirty="0"/>
              <a:t> </a:t>
            </a:r>
            <a:r>
              <a:rPr lang="en-US" altLang="zh-TW" dirty="0" smtClean="0"/>
              <a:t>50</a:t>
            </a:r>
            <a:endParaRPr lang="en-US" altLang="zh-TW" dirty="0"/>
          </a:p>
          <a:p>
            <a:pPr lvl="1"/>
            <a:r>
              <a:rPr lang="en-US" altLang="zh-TW" dirty="0"/>
              <a:t>attack</a:t>
            </a:r>
            <a:r>
              <a:rPr lang="zh-TW" altLang="en-US" dirty="0"/>
              <a:t> </a:t>
            </a:r>
            <a:r>
              <a:rPr lang="en-US" altLang="zh-TW" dirty="0"/>
              <a:t>=</a:t>
            </a:r>
            <a:r>
              <a:rPr lang="zh-TW" altLang="en-US" dirty="0"/>
              <a:t> </a:t>
            </a:r>
            <a:r>
              <a:rPr lang="en-US" altLang="zh-TW" dirty="0" smtClean="0"/>
              <a:t>10</a:t>
            </a:r>
            <a:endParaRPr lang="en-US" altLang="zh-TW" dirty="0"/>
          </a:p>
          <a:p>
            <a:pPr lvl="1"/>
            <a:r>
              <a:rPr lang="en-US" altLang="zh-TW" dirty="0"/>
              <a:t>defense</a:t>
            </a:r>
            <a:r>
              <a:rPr lang="zh-TW" altLang="en-US" dirty="0"/>
              <a:t> </a:t>
            </a:r>
            <a:r>
              <a:rPr lang="en-US" altLang="zh-TW" dirty="0" smtClean="0"/>
              <a:t>=10</a:t>
            </a:r>
            <a:endParaRPr lang="zh-TW" altLang="en-US" dirty="0"/>
          </a:p>
          <a:p>
            <a:r>
              <a:rPr lang="en-US" altLang="zh-TW" dirty="0" smtClean="0"/>
              <a:t>The</a:t>
            </a:r>
            <a:r>
              <a:rPr lang="zh-TW" altLang="en-US" dirty="0" smtClean="0"/>
              <a:t> </a:t>
            </a:r>
            <a:r>
              <a:rPr lang="en-US" altLang="zh-TW" dirty="0" smtClean="0"/>
              <a:t>pokemon</a:t>
            </a:r>
            <a:r>
              <a:rPr lang="zh-TW" altLang="en-US" dirty="0" smtClean="0"/>
              <a:t> </a:t>
            </a:r>
            <a:r>
              <a:rPr lang="en-US" altLang="zh-TW" dirty="0" smtClean="0"/>
              <a:t>of</a:t>
            </a:r>
            <a:r>
              <a:rPr lang="zh-TW" altLang="en-US" dirty="0" smtClean="0"/>
              <a:t> </a:t>
            </a:r>
            <a:r>
              <a:rPr lang="en-US" altLang="zh-TW" dirty="0" smtClean="0"/>
              <a:t>the</a:t>
            </a:r>
            <a:r>
              <a:rPr lang="zh-TW" altLang="en-US" dirty="0" smtClean="0"/>
              <a:t> </a:t>
            </a:r>
            <a:r>
              <a:rPr lang="en-US" altLang="zh-TW" dirty="0" smtClean="0"/>
              <a:t>gym</a:t>
            </a:r>
            <a:r>
              <a:rPr lang="zh-TW" altLang="en-US" dirty="0" smtClean="0"/>
              <a:t> </a:t>
            </a:r>
            <a:r>
              <a:rPr lang="en-US" altLang="zh-TW" dirty="0" smtClean="0"/>
              <a:t>is</a:t>
            </a:r>
            <a:r>
              <a:rPr lang="zh-TW" altLang="en-US" dirty="0" smtClean="0"/>
              <a:t>：</a:t>
            </a:r>
            <a:endParaRPr lang="en-US" altLang="zh-TW" dirty="0" smtClean="0"/>
          </a:p>
          <a:p>
            <a:pPr lvl="1"/>
            <a:r>
              <a:rPr lang="en-US" altLang="zh-TW" dirty="0" smtClean="0"/>
              <a:t>maxLife</a:t>
            </a:r>
            <a:r>
              <a:rPr lang="zh-TW" altLang="en-US" dirty="0" smtClean="0"/>
              <a:t> </a:t>
            </a:r>
            <a:r>
              <a:rPr lang="en-US" altLang="zh-TW" dirty="0" smtClean="0"/>
              <a:t>=</a:t>
            </a:r>
            <a:r>
              <a:rPr lang="zh-TW" altLang="en-US" dirty="0" smtClean="0"/>
              <a:t> </a:t>
            </a:r>
            <a:r>
              <a:rPr lang="en-US" altLang="zh-TW" dirty="0" smtClean="0"/>
              <a:t>300</a:t>
            </a:r>
          </a:p>
          <a:p>
            <a:pPr lvl="1"/>
            <a:r>
              <a:rPr lang="en-US" altLang="zh-TW" dirty="0" smtClean="0"/>
              <a:t>attack</a:t>
            </a:r>
            <a:r>
              <a:rPr lang="zh-TW" altLang="en-US" dirty="0" smtClean="0"/>
              <a:t> </a:t>
            </a:r>
            <a:r>
              <a:rPr lang="en-US" altLang="zh-TW" dirty="0" smtClean="0"/>
              <a:t>=</a:t>
            </a:r>
            <a:r>
              <a:rPr lang="zh-TW" altLang="en-US" dirty="0" smtClean="0"/>
              <a:t> </a:t>
            </a:r>
            <a:r>
              <a:rPr lang="en-US" altLang="zh-TW" dirty="0" smtClean="0"/>
              <a:t>150</a:t>
            </a:r>
          </a:p>
          <a:p>
            <a:pPr lvl="1"/>
            <a:r>
              <a:rPr lang="en-US" altLang="zh-TW" dirty="0" smtClean="0"/>
              <a:t>defense</a:t>
            </a:r>
            <a:r>
              <a:rPr lang="zh-TW" altLang="en-US" dirty="0" smtClean="0"/>
              <a:t> </a:t>
            </a:r>
            <a:r>
              <a:rPr lang="en-US" altLang="zh-TW" smtClean="0"/>
              <a:t>=130</a:t>
            </a:r>
            <a:endParaRPr lang="en-US" altLang="zh-TW" dirty="0" smtClean="0"/>
          </a:p>
        </p:txBody>
      </p:sp>
      <p:sp>
        <p:nvSpPr>
          <p:cNvPr id="4" name="日期版面配置區 3"/>
          <p:cNvSpPr>
            <a:spLocks noGrp="1"/>
          </p:cNvSpPr>
          <p:nvPr>
            <p:ph type="dt" sz="half" idx="10"/>
          </p:nvPr>
        </p:nvSpPr>
        <p:spPr/>
        <p:txBody>
          <a:bodyPr/>
          <a:lstStyle/>
          <a:p>
            <a:fld id="{D4DE66AB-217D-4E8C-ADDA-9FF1481A039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17</a:t>
            </a:fld>
            <a:endParaRPr lang="zh-TW" altLang="en-US"/>
          </a:p>
        </p:txBody>
      </p:sp>
    </p:spTree>
    <p:extLst>
      <p:ext uri="{BB962C8B-B14F-4D97-AF65-F5344CB8AC3E}">
        <p14:creationId xmlns:p14="http://schemas.microsoft.com/office/powerpoint/2010/main" val="3642684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繁黑體 Std B" pitchFamily="34" charset="-120"/>
                <a:ea typeface="Adobe 繁黑體 Std B" pitchFamily="34" charset="-120"/>
              </a:rPr>
              <a:t>Problem </a:t>
            </a:r>
            <a:r>
              <a:rPr lang="en-US" altLang="zh-TW" dirty="0" smtClean="0">
                <a:latin typeface="Adobe 繁黑體 Std B" pitchFamily="34" charset="-120"/>
                <a:ea typeface="Adobe 繁黑體 Std B" pitchFamily="34" charset="-120"/>
              </a:rPr>
              <a:t>2-5 (15%)</a:t>
            </a:r>
            <a:endParaRPr lang="zh-TW" altLang="en-US" dirty="0"/>
          </a:p>
        </p:txBody>
      </p:sp>
      <p:sp>
        <p:nvSpPr>
          <p:cNvPr id="3" name="內容版面配置區 2"/>
          <p:cNvSpPr>
            <a:spLocks noGrp="1"/>
          </p:cNvSpPr>
          <p:nvPr>
            <p:ph idx="1"/>
          </p:nvPr>
        </p:nvSpPr>
        <p:spPr>
          <a:xfrm>
            <a:off x="457200" y="1831688"/>
            <a:ext cx="8229600" cy="4693655"/>
          </a:xfrm>
        </p:spPr>
        <p:txBody>
          <a:bodyPr>
            <a:normAutofit/>
          </a:bodyPr>
          <a:lstStyle/>
          <a:p>
            <a:r>
              <a:rPr lang="en-US" altLang="zh-TW" dirty="0">
                <a:latin typeface="Adobe 繁黑體 Std B" pitchFamily="34" charset="-120"/>
                <a:ea typeface="Adobe 繁黑體 Std B" pitchFamily="34" charset="-120"/>
              </a:rPr>
              <a:t>Key words</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function</a:t>
            </a:r>
            <a:r>
              <a:rPr lang="en-US" altLang="zh-TW" dirty="0">
                <a:latin typeface="Adobe 繁黑體 Std B" pitchFamily="34" charset="-120"/>
                <a:ea typeface="Adobe 繁黑體 Std B" pitchFamily="34" charset="-120"/>
              </a:rPr>
              <a:t>,</a:t>
            </a:r>
            <a:r>
              <a:rPr lang="en-US" altLang="zh-TW" dirty="0" smtClean="0"/>
              <a:t>for,</a:t>
            </a:r>
            <a:r>
              <a:rPr lang="zh-TW" altLang="en-US" dirty="0" smtClean="0"/>
              <a:t> </a:t>
            </a:r>
            <a:r>
              <a:rPr lang="en-US" altLang="zh-TW" dirty="0" smtClean="0"/>
              <a:t>while</a:t>
            </a:r>
          </a:p>
          <a:p>
            <a:r>
              <a:rPr lang="en-US" altLang="zh-TW" dirty="0" smtClean="0"/>
              <a:t>Mission</a:t>
            </a:r>
            <a:r>
              <a:rPr lang="zh-TW" altLang="en-US" dirty="0" smtClean="0"/>
              <a:t>：</a:t>
            </a:r>
            <a:endParaRPr lang="en-US" altLang="zh-TW" dirty="0" smtClean="0"/>
          </a:p>
          <a:p>
            <a:pPr lvl="1"/>
            <a:r>
              <a:rPr lang="en-US" altLang="zh-TW" dirty="0" smtClean="0"/>
              <a:t>Have</a:t>
            </a:r>
            <a:r>
              <a:rPr lang="zh-TW" altLang="en-US" dirty="0" smtClean="0"/>
              <a:t> </a:t>
            </a:r>
            <a:r>
              <a:rPr lang="en-US" altLang="zh-TW" dirty="0" smtClean="0"/>
              <a:t>a</a:t>
            </a:r>
            <a:r>
              <a:rPr lang="zh-TW" altLang="en-US" dirty="0" smtClean="0"/>
              <a:t> </a:t>
            </a:r>
            <a:r>
              <a:rPr lang="en-US" altLang="zh-TW" dirty="0" smtClean="0"/>
              <a:t>function</a:t>
            </a:r>
            <a:r>
              <a:rPr lang="zh-TW" altLang="en-US" dirty="0" smtClean="0"/>
              <a:t> </a:t>
            </a:r>
            <a:r>
              <a:rPr lang="en-US" altLang="zh-TW" dirty="0" smtClean="0"/>
              <a:t>to</a:t>
            </a:r>
            <a:r>
              <a:rPr lang="zh-TW" altLang="en-US" dirty="0" smtClean="0"/>
              <a:t> </a:t>
            </a:r>
            <a:r>
              <a:rPr lang="en-US" altLang="zh-TW" dirty="0" smtClean="0"/>
              <a:t>fight</a:t>
            </a:r>
            <a:r>
              <a:rPr lang="zh-TW" altLang="en-US" dirty="0" smtClean="0"/>
              <a:t>！</a:t>
            </a:r>
            <a:r>
              <a:rPr lang="en-US" altLang="zh-TW" dirty="0" smtClean="0"/>
              <a:t>Let</a:t>
            </a:r>
            <a:r>
              <a:rPr lang="zh-TW" altLang="en-US" dirty="0" smtClean="0"/>
              <a:t> </a:t>
            </a:r>
            <a:r>
              <a:rPr lang="en-US" altLang="zh-TW" dirty="0" smtClean="0"/>
              <a:t>2</a:t>
            </a:r>
            <a:r>
              <a:rPr lang="zh-TW" altLang="en-US" dirty="0" smtClean="0"/>
              <a:t> </a:t>
            </a:r>
            <a:r>
              <a:rPr lang="en-US" altLang="zh-TW" dirty="0" smtClean="0"/>
              <a:t>pokemon</a:t>
            </a:r>
            <a:r>
              <a:rPr lang="zh-TW" altLang="en-US" dirty="0" smtClean="0"/>
              <a:t> </a:t>
            </a:r>
            <a:r>
              <a:rPr lang="en-US" altLang="zh-TW" dirty="0" smtClean="0"/>
              <a:t>attack</a:t>
            </a:r>
            <a:r>
              <a:rPr lang="zh-TW" altLang="en-US" dirty="0" smtClean="0"/>
              <a:t> </a:t>
            </a:r>
            <a:r>
              <a:rPr lang="en-US" altLang="zh-TW" dirty="0" smtClean="0"/>
              <a:t>each</a:t>
            </a:r>
            <a:r>
              <a:rPr lang="zh-TW" altLang="en-US" dirty="0" smtClean="0"/>
              <a:t> </a:t>
            </a:r>
            <a:r>
              <a:rPr lang="en-US" altLang="zh-TW" dirty="0" smtClean="0"/>
              <a:t>other</a:t>
            </a:r>
            <a:r>
              <a:rPr lang="zh-TW" altLang="en-US" dirty="0" smtClean="0"/>
              <a:t> </a:t>
            </a:r>
            <a:r>
              <a:rPr lang="en-US" altLang="zh-TW" dirty="0" smtClean="0"/>
              <a:t>until</a:t>
            </a:r>
            <a:r>
              <a:rPr lang="zh-TW" altLang="en-US" dirty="0" smtClean="0"/>
              <a:t> </a:t>
            </a:r>
            <a:r>
              <a:rPr lang="en-US" altLang="zh-TW" dirty="0" smtClean="0"/>
              <a:t>one</a:t>
            </a:r>
            <a:r>
              <a:rPr lang="zh-TW" altLang="en-US" dirty="0" smtClean="0"/>
              <a:t> </a:t>
            </a:r>
            <a:r>
              <a:rPr lang="en-US" altLang="zh-TW" dirty="0" smtClean="0"/>
              <a:t>of</a:t>
            </a:r>
            <a:r>
              <a:rPr lang="zh-TW" altLang="en-US" dirty="0" smtClean="0"/>
              <a:t> </a:t>
            </a:r>
            <a:r>
              <a:rPr lang="en-US" altLang="zh-TW" dirty="0" smtClean="0"/>
              <a:t>life</a:t>
            </a:r>
            <a:r>
              <a:rPr lang="zh-TW" altLang="en-US" dirty="0" smtClean="0"/>
              <a:t> </a:t>
            </a:r>
            <a:r>
              <a:rPr lang="en-US" altLang="zh-TW" dirty="0" smtClean="0"/>
              <a:t>is</a:t>
            </a:r>
            <a:r>
              <a:rPr lang="zh-TW" altLang="en-US" dirty="0" smtClean="0"/>
              <a:t> </a:t>
            </a:r>
            <a:r>
              <a:rPr lang="en-US" altLang="zh-TW" dirty="0" smtClean="0"/>
              <a:t>zero.</a:t>
            </a:r>
            <a:endParaRPr lang="en-US" altLang="zh-TW" dirty="0"/>
          </a:p>
          <a:p>
            <a:pPr lvl="1"/>
            <a:r>
              <a:rPr lang="en-US" altLang="zh-TW" dirty="0" smtClean="0"/>
              <a:t>Once</a:t>
            </a:r>
            <a:r>
              <a:rPr lang="zh-TW" altLang="en-US" dirty="0" smtClean="0"/>
              <a:t> </a:t>
            </a:r>
            <a:r>
              <a:rPr lang="en-US" altLang="zh-TW" dirty="0" smtClean="0"/>
              <a:t>the</a:t>
            </a:r>
            <a:r>
              <a:rPr lang="zh-TW" altLang="en-US" dirty="0" smtClean="0"/>
              <a:t> </a:t>
            </a:r>
            <a:r>
              <a:rPr lang="en-US" altLang="zh-TW" dirty="0" smtClean="0"/>
              <a:t>user</a:t>
            </a:r>
            <a:r>
              <a:rPr lang="zh-TW" altLang="en-US" dirty="0" smtClean="0"/>
              <a:t> </a:t>
            </a:r>
            <a:r>
              <a:rPr lang="en-US" altLang="zh-TW" dirty="0" smtClean="0"/>
              <a:t>wins,</a:t>
            </a:r>
            <a:r>
              <a:rPr lang="zh-TW" altLang="en-US" dirty="0" smtClean="0"/>
              <a:t> </a:t>
            </a:r>
            <a:r>
              <a:rPr lang="en-US" altLang="zh-TW" dirty="0" smtClean="0"/>
              <a:t>give</a:t>
            </a:r>
            <a:r>
              <a:rPr lang="zh-TW" altLang="en-US" dirty="0" smtClean="0"/>
              <a:t> </a:t>
            </a:r>
            <a:r>
              <a:rPr lang="en-US" altLang="zh-TW" dirty="0" smtClean="0"/>
              <a:t>him</a:t>
            </a:r>
            <a:r>
              <a:rPr lang="zh-TW" altLang="en-US" dirty="0" smtClean="0"/>
              <a:t> </a:t>
            </a:r>
            <a:r>
              <a:rPr lang="en-US" altLang="zh-TW" dirty="0" smtClean="0"/>
              <a:t>30</a:t>
            </a:r>
            <a:r>
              <a:rPr lang="zh-TW" altLang="en-US" dirty="0" smtClean="0"/>
              <a:t> </a:t>
            </a:r>
            <a:r>
              <a:rPr lang="en-US" altLang="zh-TW" dirty="0" smtClean="0"/>
              <a:t>experience.</a:t>
            </a:r>
          </a:p>
          <a:p>
            <a:pPr lvl="1"/>
            <a:r>
              <a:rPr lang="en-US" altLang="zh-TW" dirty="0" smtClean="0"/>
              <a:t>Once</a:t>
            </a:r>
            <a:r>
              <a:rPr lang="zh-TW" altLang="en-US" dirty="0" smtClean="0"/>
              <a:t> </a:t>
            </a:r>
            <a:r>
              <a:rPr lang="en-US" altLang="zh-TW" dirty="0" smtClean="0"/>
              <a:t>the</a:t>
            </a:r>
            <a:r>
              <a:rPr lang="zh-TW" altLang="en-US" dirty="0" smtClean="0"/>
              <a:t> </a:t>
            </a:r>
            <a:r>
              <a:rPr lang="en-US" altLang="zh-TW" dirty="0" smtClean="0"/>
              <a:t>experience</a:t>
            </a:r>
            <a:r>
              <a:rPr lang="zh-TW" altLang="en-US" dirty="0" smtClean="0"/>
              <a:t> </a:t>
            </a:r>
            <a:r>
              <a:rPr lang="en-US" altLang="zh-TW" dirty="0" smtClean="0"/>
              <a:t>is</a:t>
            </a:r>
            <a:r>
              <a:rPr lang="zh-TW" altLang="en-US" dirty="0" smtClean="0"/>
              <a:t> </a:t>
            </a:r>
            <a:r>
              <a:rPr lang="en-US" altLang="zh-TW" dirty="0" smtClean="0"/>
              <a:t>over</a:t>
            </a:r>
            <a:r>
              <a:rPr lang="zh-TW" altLang="en-US" dirty="0" smtClean="0"/>
              <a:t> </a:t>
            </a:r>
            <a:r>
              <a:rPr lang="en-US" altLang="zh-TW" dirty="0" smtClean="0"/>
              <a:t>100,</a:t>
            </a:r>
            <a:r>
              <a:rPr lang="zh-TW" altLang="en-US" dirty="0" smtClean="0"/>
              <a:t> </a:t>
            </a:r>
            <a:r>
              <a:rPr lang="en-US" altLang="zh-TW" dirty="0" smtClean="0"/>
              <a:t>try</a:t>
            </a:r>
            <a:r>
              <a:rPr lang="zh-TW" altLang="en-US" dirty="0" smtClean="0"/>
              <a:t> </a:t>
            </a:r>
            <a:r>
              <a:rPr lang="en-US" altLang="zh-TW" dirty="0" smtClean="0"/>
              <a:t>to</a:t>
            </a:r>
            <a:r>
              <a:rPr lang="zh-TW" altLang="en-US" dirty="0" smtClean="0"/>
              <a:t> </a:t>
            </a:r>
            <a:r>
              <a:rPr lang="en-US" altLang="zh-TW" dirty="0" smtClean="0"/>
              <a:t>level</a:t>
            </a:r>
            <a:r>
              <a:rPr lang="zh-TW" altLang="en-US" dirty="0" smtClean="0"/>
              <a:t> </a:t>
            </a:r>
            <a:r>
              <a:rPr lang="en-US" altLang="zh-TW" dirty="0" smtClean="0"/>
              <a:t>up</a:t>
            </a:r>
            <a:r>
              <a:rPr lang="zh-TW" altLang="en-US" dirty="0" smtClean="0"/>
              <a:t> </a:t>
            </a:r>
            <a:r>
              <a:rPr lang="en-US" altLang="zh-TW" dirty="0" smtClean="0"/>
              <a:t>his</a:t>
            </a:r>
            <a:r>
              <a:rPr lang="zh-TW" altLang="en-US" dirty="0" smtClean="0"/>
              <a:t> </a:t>
            </a:r>
            <a:r>
              <a:rPr lang="en-US" altLang="zh-TW" dirty="0" smtClean="0"/>
              <a:t>pokemon</a:t>
            </a:r>
            <a:r>
              <a:rPr lang="zh-TW" altLang="en-US" dirty="0" smtClean="0"/>
              <a:t> </a:t>
            </a:r>
            <a:r>
              <a:rPr lang="en-US" altLang="zh-TW" dirty="0" smtClean="0"/>
              <a:t>by</a:t>
            </a:r>
            <a:r>
              <a:rPr lang="zh-TW" altLang="en-US" dirty="0" smtClean="0"/>
              <a:t> </a:t>
            </a:r>
            <a:r>
              <a:rPr lang="en-US" altLang="zh-TW" dirty="0" smtClean="0"/>
              <a:t>the</a:t>
            </a:r>
            <a:r>
              <a:rPr lang="zh-TW" altLang="en-US" dirty="0" smtClean="0"/>
              <a:t> </a:t>
            </a:r>
            <a:r>
              <a:rPr lang="en-US" altLang="zh-TW" dirty="0" smtClean="0"/>
              <a:t>fuction</a:t>
            </a:r>
            <a:r>
              <a:rPr lang="zh-TW" altLang="en-US" dirty="0" smtClean="0"/>
              <a:t> </a:t>
            </a:r>
            <a:r>
              <a:rPr lang="en-US" altLang="zh-TW" dirty="0" smtClean="0"/>
              <a:t>your</a:t>
            </a:r>
            <a:r>
              <a:rPr lang="zh-TW" altLang="en-US" dirty="0" smtClean="0"/>
              <a:t> </a:t>
            </a:r>
            <a:r>
              <a:rPr lang="en-US" altLang="zh-TW" dirty="0" smtClean="0"/>
              <a:t>wrote</a:t>
            </a:r>
            <a:r>
              <a:rPr lang="zh-TW" altLang="en-US" dirty="0" smtClean="0"/>
              <a:t> </a:t>
            </a:r>
            <a:r>
              <a:rPr lang="en-US" altLang="zh-TW" dirty="0" smtClean="0"/>
              <a:t>before.</a:t>
            </a:r>
          </a:p>
          <a:p>
            <a:pPr lvl="1"/>
            <a:r>
              <a:rPr lang="en-US" altLang="zh-TW" dirty="0" smtClean="0"/>
              <a:t>Try</a:t>
            </a:r>
            <a:r>
              <a:rPr lang="zh-TW" altLang="en-US" dirty="0" smtClean="0"/>
              <a:t> </a:t>
            </a:r>
            <a:r>
              <a:rPr lang="en-US" altLang="zh-TW" dirty="0" smtClean="0"/>
              <a:t>to</a:t>
            </a:r>
            <a:r>
              <a:rPr lang="zh-TW" altLang="en-US" dirty="0" smtClean="0"/>
              <a:t> </a:t>
            </a:r>
            <a:r>
              <a:rPr lang="en-US" altLang="zh-TW" dirty="0" smtClean="0"/>
              <a:t>use</a:t>
            </a:r>
            <a:r>
              <a:rPr lang="zh-TW" altLang="en-US" dirty="0" smtClean="0"/>
              <a:t> </a:t>
            </a:r>
            <a:r>
              <a:rPr lang="en-US" altLang="zh-TW" dirty="0" smtClean="0"/>
              <a:t>it</a:t>
            </a:r>
            <a:r>
              <a:rPr lang="zh-TW" altLang="en-US" dirty="0" smtClean="0"/>
              <a:t> </a:t>
            </a:r>
            <a:r>
              <a:rPr lang="en-US" altLang="zh-TW" dirty="0" smtClean="0"/>
              <a:t>and</a:t>
            </a:r>
            <a:r>
              <a:rPr lang="zh-TW" altLang="en-US" dirty="0" smtClean="0"/>
              <a:t> </a:t>
            </a:r>
            <a:r>
              <a:rPr lang="en-US" altLang="zh-TW" dirty="0" smtClean="0"/>
              <a:t>finish</a:t>
            </a:r>
            <a:r>
              <a:rPr lang="zh-TW" altLang="en-US" dirty="0" smtClean="0"/>
              <a:t> </a:t>
            </a:r>
            <a:r>
              <a:rPr lang="en-US" altLang="zh-TW" dirty="0" smtClean="0"/>
              <a:t>your</a:t>
            </a:r>
            <a:r>
              <a:rPr lang="zh-TW" altLang="en-US" dirty="0" smtClean="0"/>
              <a:t> </a:t>
            </a:r>
            <a:r>
              <a:rPr lang="en-US" altLang="zh-TW" dirty="0" smtClean="0"/>
              <a:t>control</a:t>
            </a:r>
            <a:r>
              <a:rPr lang="zh-TW" altLang="en-US" dirty="0" smtClean="0"/>
              <a:t> </a:t>
            </a:r>
            <a:r>
              <a:rPr lang="en-US" altLang="zh-TW" dirty="0" smtClean="0"/>
              <a:t>flow</a:t>
            </a:r>
            <a:r>
              <a:rPr lang="zh-TW" altLang="en-US" dirty="0" smtClean="0"/>
              <a:t> </a:t>
            </a:r>
            <a:r>
              <a:rPr lang="en-US" altLang="zh-TW" dirty="0" smtClean="0"/>
              <a:t>@</a:t>
            </a:r>
            <a:r>
              <a:rPr lang="zh-TW" altLang="en-US" dirty="0" smtClean="0"/>
              <a:t> </a:t>
            </a:r>
            <a:r>
              <a:rPr lang="en-US" altLang="zh-TW" dirty="0" smtClean="0"/>
              <a:t>problem</a:t>
            </a:r>
            <a:r>
              <a:rPr lang="zh-TW" altLang="en-US" dirty="0" smtClean="0"/>
              <a:t> </a:t>
            </a:r>
            <a:r>
              <a:rPr lang="en-US" altLang="zh-TW" dirty="0" smtClean="0"/>
              <a:t>2-4</a:t>
            </a:r>
            <a:endParaRPr lang="zh-TW" altLang="en-US" dirty="0" smtClean="0"/>
          </a:p>
        </p:txBody>
      </p:sp>
      <p:sp>
        <p:nvSpPr>
          <p:cNvPr id="4" name="日期版面配置區 3"/>
          <p:cNvSpPr>
            <a:spLocks noGrp="1"/>
          </p:cNvSpPr>
          <p:nvPr>
            <p:ph type="dt" sz="half" idx="10"/>
          </p:nvPr>
        </p:nvSpPr>
        <p:spPr/>
        <p:txBody>
          <a:bodyPr/>
          <a:lstStyle/>
          <a:p>
            <a:fld id="{D4DE66AB-217D-4E8C-ADDA-9FF1481A039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18</a:t>
            </a:fld>
            <a:endParaRPr lang="zh-TW" altLang="en-US"/>
          </a:p>
        </p:txBody>
      </p:sp>
    </p:spTree>
    <p:extLst>
      <p:ext uri="{BB962C8B-B14F-4D97-AF65-F5344CB8AC3E}">
        <p14:creationId xmlns:p14="http://schemas.microsoft.com/office/powerpoint/2010/main" val="56493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dobe 繁黑體 Std B" pitchFamily="34" charset="-120"/>
                <a:ea typeface="Adobe 繁黑體 Std B" pitchFamily="34" charset="-120"/>
              </a:rPr>
              <a:t>Problem </a:t>
            </a:r>
            <a:r>
              <a:rPr lang="en-US" altLang="zh-TW" dirty="0" smtClean="0">
                <a:latin typeface="Adobe 繁黑體 Std B" pitchFamily="34" charset="-120"/>
                <a:ea typeface="Adobe 繁黑體 Std B" pitchFamily="34" charset="-120"/>
              </a:rPr>
              <a:t>2-6 (15%)</a:t>
            </a:r>
            <a:endParaRPr lang="zh-TW" altLang="en-US" dirty="0"/>
          </a:p>
        </p:txBody>
      </p:sp>
      <p:sp>
        <p:nvSpPr>
          <p:cNvPr id="3" name="內容版面配置區 2"/>
          <p:cNvSpPr>
            <a:spLocks noGrp="1"/>
          </p:cNvSpPr>
          <p:nvPr>
            <p:ph idx="1"/>
          </p:nvPr>
        </p:nvSpPr>
        <p:spPr/>
        <p:txBody>
          <a:bodyPr/>
          <a:lstStyle/>
          <a:p>
            <a:r>
              <a:rPr lang="en-US" altLang="zh-TW" dirty="0" smtClean="0"/>
              <a:t>The</a:t>
            </a:r>
            <a:r>
              <a:rPr lang="zh-TW" altLang="en-US" dirty="0" smtClean="0"/>
              <a:t> </a:t>
            </a:r>
            <a:r>
              <a:rPr lang="en-US" altLang="zh-TW" dirty="0" smtClean="0"/>
              <a:t>last</a:t>
            </a:r>
            <a:r>
              <a:rPr lang="zh-TW" altLang="en-US" dirty="0" smtClean="0"/>
              <a:t> </a:t>
            </a:r>
            <a:r>
              <a:rPr lang="en-US" altLang="zh-TW" dirty="0" smtClean="0"/>
              <a:t>mission</a:t>
            </a:r>
            <a:r>
              <a:rPr lang="zh-TW" altLang="en-US" dirty="0" smtClean="0"/>
              <a:t>：</a:t>
            </a:r>
            <a:endParaRPr lang="en-US" altLang="zh-TW" dirty="0" smtClean="0"/>
          </a:p>
          <a:p>
            <a:pPr lvl="1"/>
            <a:r>
              <a:rPr lang="en-US" altLang="zh-TW" dirty="0" smtClean="0"/>
              <a:t>Try</a:t>
            </a:r>
            <a:r>
              <a:rPr lang="zh-TW" altLang="en-US" dirty="0" smtClean="0"/>
              <a:t> </a:t>
            </a:r>
            <a:r>
              <a:rPr lang="en-US" altLang="zh-TW" dirty="0" smtClean="0"/>
              <a:t>to</a:t>
            </a:r>
            <a:r>
              <a:rPr lang="zh-TW" altLang="en-US" dirty="0" smtClean="0"/>
              <a:t> </a:t>
            </a:r>
            <a:r>
              <a:rPr lang="en-US" altLang="zh-TW" dirty="0" smtClean="0"/>
              <a:t>move</a:t>
            </a:r>
            <a:r>
              <a:rPr lang="zh-TW" altLang="en-US" dirty="0" smtClean="0"/>
              <a:t> </a:t>
            </a:r>
            <a:r>
              <a:rPr lang="en-US" altLang="zh-TW" dirty="0" smtClean="0"/>
              <a:t>your</a:t>
            </a:r>
            <a:r>
              <a:rPr lang="zh-TW" altLang="en-US" dirty="0" smtClean="0"/>
              <a:t> </a:t>
            </a:r>
            <a:r>
              <a:rPr lang="en-US" altLang="zh-TW" dirty="0" smtClean="0"/>
              <a:t>functions,</a:t>
            </a:r>
            <a:r>
              <a:rPr lang="zh-TW" altLang="en-US" dirty="0" smtClean="0"/>
              <a:t> </a:t>
            </a:r>
            <a:r>
              <a:rPr lang="en-US" altLang="zh-TW" dirty="0" smtClean="0"/>
              <a:t>structures,</a:t>
            </a:r>
            <a:r>
              <a:rPr lang="zh-TW" altLang="en-US" dirty="0" smtClean="0"/>
              <a:t> </a:t>
            </a:r>
            <a:r>
              <a:rPr lang="en-US" altLang="zh-TW" dirty="0" smtClean="0"/>
              <a:t>enums</a:t>
            </a:r>
            <a:r>
              <a:rPr lang="zh-TW" altLang="en-US" dirty="0" smtClean="0"/>
              <a:t> </a:t>
            </a:r>
            <a:r>
              <a:rPr lang="en-US" altLang="zh-TW" dirty="0" smtClean="0"/>
              <a:t>to</a:t>
            </a:r>
            <a:r>
              <a:rPr lang="zh-TW" altLang="en-US" dirty="0" smtClean="0"/>
              <a:t> </a:t>
            </a:r>
            <a:r>
              <a:rPr lang="en-US" altLang="zh-TW" dirty="0" smtClean="0"/>
              <a:t>a</a:t>
            </a:r>
            <a:r>
              <a:rPr lang="zh-TW" altLang="en-US" dirty="0" smtClean="0"/>
              <a:t> </a:t>
            </a:r>
            <a:r>
              <a:rPr lang="en-US" altLang="zh-TW" dirty="0" smtClean="0"/>
              <a:t>new</a:t>
            </a:r>
            <a:r>
              <a:rPr lang="zh-TW" altLang="en-US" dirty="0" smtClean="0"/>
              <a:t> </a:t>
            </a:r>
            <a:r>
              <a:rPr lang="en-US" altLang="zh-TW" dirty="0" smtClean="0"/>
              <a:t>header</a:t>
            </a:r>
            <a:r>
              <a:rPr lang="zh-TW" altLang="en-US" dirty="0" smtClean="0"/>
              <a:t> </a:t>
            </a:r>
            <a:r>
              <a:rPr lang="en-US" altLang="zh-TW" dirty="0" smtClean="0"/>
              <a:t>file</a:t>
            </a:r>
            <a:r>
              <a:rPr lang="zh-TW" altLang="en-US" dirty="0" smtClean="0"/>
              <a:t> </a:t>
            </a:r>
            <a:r>
              <a:rPr lang="en-US" altLang="zh-TW" dirty="0" smtClean="0"/>
              <a:t>and</a:t>
            </a:r>
            <a:r>
              <a:rPr lang="zh-TW" altLang="en-US" dirty="0" smtClean="0"/>
              <a:t> </a:t>
            </a:r>
            <a:r>
              <a:rPr lang="en-US" altLang="zh-TW" dirty="0" smtClean="0"/>
              <a:t>cpp</a:t>
            </a:r>
            <a:r>
              <a:rPr lang="zh-TW" altLang="en-US" dirty="0" smtClean="0"/>
              <a:t> </a:t>
            </a:r>
            <a:r>
              <a:rPr lang="en-US" altLang="zh-TW" dirty="0" smtClean="0"/>
              <a:t>file.</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19</a:t>
            </a:fld>
            <a:endParaRPr lang="zh-TW" altLang="en-US"/>
          </a:p>
        </p:txBody>
      </p:sp>
    </p:spTree>
    <p:extLst>
      <p:ext uri="{BB962C8B-B14F-4D97-AF65-F5344CB8AC3E}">
        <p14:creationId xmlns:p14="http://schemas.microsoft.com/office/powerpoint/2010/main" val="30420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Principle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57200" y="1412776"/>
            <a:ext cx="8435280" cy="4713387"/>
          </a:xfrm>
        </p:spPr>
        <p:txBody>
          <a:bodyPr>
            <a:normAutofit fontScale="85000" lnSpcReduction="10000"/>
          </a:bodyPr>
          <a:lstStyle/>
          <a:p>
            <a:r>
              <a:rPr lang="en-US" altLang="zh-TW" sz="2800" dirty="0" smtClean="0">
                <a:latin typeface="Adobe 繁黑體 Std B" pitchFamily="34" charset="-120"/>
                <a:ea typeface="Adobe 繁黑體 Std B" pitchFamily="34" charset="-120"/>
              </a:rPr>
              <a:t>Internet , toilet or filling the water are always allowed.</a:t>
            </a:r>
          </a:p>
          <a:p>
            <a:r>
              <a:rPr lang="en-US" altLang="zh-TW" sz="2800" dirty="0">
                <a:solidFill>
                  <a:srgbClr val="FF0000"/>
                </a:solidFill>
                <a:latin typeface="Adobe 繁黑體 Std B" pitchFamily="34" charset="-120"/>
                <a:ea typeface="Adobe 繁黑體 Std B" pitchFamily="34" charset="-120"/>
              </a:rPr>
              <a:t>Plagiarism </a:t>
            </a:r>
            <a:r>
              <a:rPr lang="en-US" altLang="zh-TW" sz="2800" dirty="0" smtClean="0">
                <a:solidFill>
                  <a:srgbClr val="FF0000"/>
                </a:solidFill>
                <a:latin typeface="Adobe 繁黑體 Std B" pitchFamily="34" charset="-120"/>
                <a:ea typeface="Adobe 繁黑體 Std B" pitchFamily="34" charset="-120"/>
              </a:rPr>
              <a:t>and discussion is strictly prohibited.</a:t>
            </a:r>
          </a:p>
          <a:p>
            <a:endParaRPr lang="en-US" altLang="zh-TW" sz="2800" dirty="0" smtClean="0">
              <a:latin typeface="Adobe 繁黑體 Std B" pitchFamily="34" charset="-120"/>
              <a:ea typeface="Adobe 繁黑體 Std B" pitchFamily="34" charset="-120"/>
            </a:endParaRPr>
          </a:p>
          <a:p>
            <a:r>
              <a:rPr lang="en-US" altLang="zh-TW" sz="2800" dirty="0" smtClean="0">
                <a:latin typeface="Adobe 繁黑體 Std B" pitchFamily="34" charset="-120"/>
                <a:ea typeface="Adobe 繁黑體 Std B" pitchFamily="34" charset="-120"/>
              </a:rPr>
              <a:t>Your final score = The score in this exam * 0.5</a:t>
            </a:r>
          </a:p>
          <a:p>
            <a:pPr marL="0" indent="0">
              <a:buNone/>
            </a:pPr>
            <a:r>
              <a:rPr lang="en-US" altLang="zh-TW" sz="2800" dirty="0" smtClean="0">
                <a:latin typeface="Adobe 繁黑體 Std B" pitchFamily="34" charset="-120"/>
                <a:ea typeface="Adobe 繁黑體 Std B" pitchFamily="34" charset="-120"/>
              </a:rPr>
              <a:t>			+Score of assignments * 0.3</a:t>
            </a:r>
          </a:p>
          <a:p>
            <a:pPr marL="0" indent="0">
              <a:buNone/>
            </a:pPr>
            <a:r>
              <a:rPr lang="en-US" altLang="zh-TW" sz="2800" dirty="0" smtClean="0">
                <a:latin typeface="Adobe 繁黑體 Std B" pitchFamily="34" charset="-120"/>
                <a:ea typeface="Adobe 繁黑體 Std B" pitchFamily="34" charset="-120"/>
              </a:rPr>
              <a:t>			+Score of attendance (maximum 20)</a:t>
            </a:r>
          </a:p>
          <a:p>
            <a:r>
              <a:rPr lang="en-US" altLang="zh-TW" sz="2800" dirty="0" smtClean="0">
                <a:latin typeface="Adobe 繁黑體 Std B" pitchFamily="34" charset="-120"/>
                <a:ea typeface="Adobe 繁黑體 Std B" pitchFamily="34" charset="-120"/>
              </a:rPr>
              <a:t>70 is the threshold to get the final certification.</a:t>
            </a:r>
          </a:p>
          <a:p>
            <a:r>
              <a:rPr lang="en-US" altLang="zh-TW" sz="2800" dirty="0" smtClean="0">
                <a:latin typeface="Adobe 繁黑體 Std B" pitchFamily="34" charset="-120"/>
                <a:ea typeface="Adobe 繁黑體 Std B" pitchFamily="34" charset="-120"/>
              </a:rPr>
              <a:t>You can ask for explaining the meaning of the problem,  but no instruction on how to solve it.</a:t>
            </a:r>
          </a:p>
          <a:p>
            <a:r>
              <a:rPr lang="en-US" altLang="zh-TW" sz="2800" dirty="0" smtClean="0">
                <a:latin typeface="Adobe 繁黑體 Std B" pitchFamily="34" charset="-120"/>
                <a:ea typeface="Adobe 繁黑體 Std B" pitchFamily="34" charset="-120"/>
              </a:rPr>
              <a:t>Once </a:t>
            </a:r>
            <a:r>
              <a:rPr lang="en-US" altLang="zh-TW" sz="2800" dirty="0">
                <a:latin typeface="Adobe 繁黑體 Std B" pitchFamily="34" charset="-120"/>
                <a:ea typeface="Adobe 繁黑體 Std B" pitchFamily="34" charset="-120"/>
              </a:rPr>
              <a:t>you finish your exam, </a:t>
            </a:r>
            <a:r>
              <a:rPr lang="en-US" altLang="zh-TW" sz="2800" dirty="0" smtClean="0">
                <a:latin typeface="Adobe 繁黑體 Std B" pitchFamily="34" charset="-120"/>
                <a:ea typeface="Adobe 繁黑體 Std B" pitchFamily="34" charset="-120"/>
              </a:rPr>
              <a:t>you can hand </a:t>
            </a:r>
            <a:r>
              <a:rPr lang="en-US" altLang="zh-TW" sz="2800" dirty="0">
                <a:latin typeface="Adobe 繁黑體 Std B" pitchFamily="34" charset="-120"/>
                <a:ea typeface="Adobe 繁黑體 Std B" pitchFamily="34" charset="-120"/>
              </a:rPr>
              <a:t>in </a:t>
            </a:r>
            <a:r>
              <a:rPr lang="en-US" altLang="zh-TW" sz="2800" dirty="0" smtClean="0">
                <a:latin typeface="Adobe 繁黑體 Std B" pitchFamily="34" charset="-120"/>
                <a:ea typeface="Adobe 繁黑體 Std B" pitchFamily="34" charset="-120"/>
              </a:rPr>
              <a:t>your solution </a:t>
            </a:r>
            <a:r>
              <a:rPr lang="en-US" altLang="zh-TW" sz="2800" dirty="0">
                <a:latin typeface="Adobe 繁黑體 Std B" pitchFamily="34" charset="-120"/>
                <a:ea typeface="Adobe 繁黑體 Std B" pitchFamily="34" charset="-120"/>
              </a:rPr>
              <a:t>before </a:t>
            </a:r>
            <a:r>
              <a:rPr lang="en-US" altLang="zh-TW" sz="2800" dirty="0" smtClean="0">
                <a:latin typeface="Adobe 繁黑體 Std B" pitchFamily="34" charset="-120"/>
                <a:ea typeface="Adobe 繁黑體 Std B" pitchFamily="34" charset="-120"/>
              </a:rPr>
              <a:t>time. If you would like to know the score / pass or not immediately, please stay in the classroom </a:t>
            </a:r>
            <a:r>
              <a:rPr lang="en-US" altLang="zh-TW" sz="2800" smtClean="0">
                <a:latin typeface="Adobe 繁黑體 Std B" pitchFamily="34" charset="-120"/>
                <a:ea typeface="Adobe 繁黑體 Std B" pitchFamily="34" charset="-120"/>
              </a:rPr>
              <a:t>after 12:00</a:t>
            </a:r>
            <a:r>
              <a:rPr lang="en-US" altLang="zh-TW" sz="2800" dirty="0" smtClean="0">
                <a:latin typeface="Adobe 繁黑體 Std B" pitchFamily="34" charset="-120"/>
                <a:ea typeface="Adobe 繁黑體 Std B" pitchFamily="34" charset="-120"/>
              </a:rPr>
              <a:t>.</a:t>
            </a:r>
          </a:p>
          <a:p>
            <a:endParaRPr lang="zh-TW" altLang="en-US" sz="28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9E96F583-A407-4642-BB8C-FBC3C03CFEE9}" type="datetime1">
              <a:rPr lang="zh-TW" altLang="en-US" smtClean="0"/>
              <a:t>2020/2/1</a:t>
            </a:fld>
            <a:endParaRPr lang="zh-TW" altLang="en-US"/>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a:t>
            </a:fld>
            <a:endParaRPr lang="zh-TW" altLang="en-US"/>
          </a:p>
        </p:txBody>
      </p:sp>
    </p:spTree>
    <p:extLst>
      <p:ext uri="{BB962C8B-B14F-4D97-AF65-F5344CB8AC3E}">
        <p14:creationId xmlns:p14="http://schemas.microsoft.com/office/powerpoint/2010/main" val="3499467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3 &amp; 4</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dirty="0">
                <a:latin typeface="Adobe 繁黑體 Std B" pitchFamily="34" charset="-120"/>
                <a:ea typeface="Adobe 繁黑體 Std B" pitchFamily="34" charset="-120"/>
              </a:rPr>
              <a:t>Ideal </a:t>
            </a:r>
            <a:r>
              <a:rPr lang="en-US" altLang="zh-TW" dirty="0" smtClean="0">
                <a:latin typeface="Adobe 繁黑體 Std B" pitchFamily="34" charset="-120"/>
                <a:ea typeface="Adobe 繁黑體 Std B" pitchFamily="34" charset="-120"/>
              </a:rPr>
              <a:t>candidate</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Students who </a:t>
            </a:r>
            <a:r>
              <a:rPr lang="en-US" altLang="zh-TW" dirty="0" smtClean="0">
                <a:solidFill>
                  <a:srgbClr val="FF0000"/>
                </a:solidFill>
                <a:latin typeface="Adobe 繁黑體 Std B" pitchFamily="34" charset="-120"/>
                <a:ea typeface="Adobe 繁黑體 Std B" pitchFamily="34" charset="-120"/>
              </a:rPr>
              <a:t>have the experiences </a:t>
            </a:r>
            <a:r>
              <a:rPr lang="en-US" altLang="zh-TW" dirty="0" smtClean="0">
                <a:latin typeface="Adobe 繁黑體 Std B" pitchFamily="34" charset="-120"/>
                <a:ea typeface="Adobe 繁黑體 Std B" pitchFamily="34" charset="-120"/>
              </a:rPr>
              <a:t>of coding before this class.</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The lecture before seems </a:t>
            </a:r>
            <a:r>
              <a:rPr lang="en-US" altLang="zh-TW" dirty="0" smtClean="0">
                <a:solidFill>
                  <a:srgbClr val="FF0000"/>
                </a:solidFill>
                <a:latin typeface="Adobe 繁黑體 Std B" pitchFamily="34" charset="-120"/>
                <a:ea typeface="Adobe 繁黑體 Std B" pitchFamily="34" charset="-120"/>
              </a:rPr>
              <a:t>a piece of cake</a:t>
            </a:r>
            <a:r>
              <a:rPr lang="en-US" altLang="zh-TW" dirty="0" smtClean="0">
                <a:latin typeface="Adobe 繁黑體 Std B" pitchFamily="34" charset="-120"/>
                <a:ea typeface="Adobe 繁黑體 Std B" pitchFamily="34" charset="-120"/>
              </a:rPr>
              <a:t> to you.</a:t>
            </a:r>
          </a:p>
          <a:p>
            <a:r>
              <a:rPr lang="en-US" altLang="zh-TW" dirty="0" smtClean="0">
                <a:latin typeface="Adobe 繁黑體 Std B" pitchFamily="34" charset="-120"/>
                <a:ea typeface="Adobe 繁黑體 Std B" pitchFamily="34" charset="-120"/>
              </a:rPr>
              <a:t>Motivation</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Help you wreck one's </a:t>
            </a:r>
            <a:r>
              <a:rPr lang="en-US" altLang="zh-TW" dirty="0" smtClean="0">
                <a:latin typeface="Adobe 繁黑體 Std B" pitchFamily="34" charset="-120"/>
                <a:ea typeface="Adobe 繁黑體 Std B" pitchFamily="34" charset="-120"/>
              </a:rPr>
              <a:t>brain by exercise.</a:t>
            </a:r>
          </a:p>
          <a:p>
            <a:pPr lvl="1"/>
            <a:r>
              <a:rPr lang="en-US" altLang="zh-TW" dirty="0" smtClean="0">
                <a:latin typeface="Adobe 繁黑體 Std B" pitchFamily="34" charset="-120"/>
                <a:ea typeface="Adobe 繁黑體 Std B" pitchFamily="34" charset="-120"/>
              </a:rPr>
              <a:t>Make you have the slight knowledge of Google Code Jam, ACM, or algorithms.</a:t>
            </a:r>
          </a:p>
        </p:txBody>
      </p:sp>
      <p:sp>
        <p:nvSpPr>
          <p:cNvPr id="4" name="日期版面配置區 3"/>
          <p:cNvSpPr>
            <a:spLocks noGrp="1"/>
          </p:cNvSpPr>
          <p:nvPr>
            <p:ph type="dt" sz="half" idx="10"/>
          </p:nvPr>
        </p:nvSpPr>
        <p:spPr/>
        <p:txBody>
          <a:bodyPr/>
          <a:lstStyle/>
          <a:p>
            <a:fld id="{637F160F-589C-4574-AF87-74C961C3732F}"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20</a:t>
            </a:fld>
            <a:endParaRPr lang="zh-TW" altLang="en-US"/>
          </a:p>
        </p:txBody>
      </p:sp>
    </p:spTree>
    <p:extLst>
      <p:ext uri="{BB962C8B-B14F-4D97-AF65-F5344CB8AC3E}">
        <p14:creationId xmlns:p14="http://schemas.microsoft.com/office/powerpoint/2010/main" val="293602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564904"/>
            <a:ext cx="8229600" cy="1143000"/>
          </a:xfrm>
        </p:spPr>
        <p:txBody>
          <a:bodyPr>
            <a:noAutofit/>
          </a:bodyPr>
          <a:lstStyle/>
          <a:p>
            <a:r>
              <a:rPr lang="en-US" altLang="zh-TW" sz="5400" dirty="0" smtClean="0">
                <a:latin typeface="Adobe 繁黑體 Std B" pitchFamily="34" charset="-120"/>
                <a:ea typeface="Adobe 繁黑體 Std B" pitchFamily="34" charset="-120"/>
              </a:rPr>
              <a:t>Problem 3 (100%)</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4000" dirty="0">
                <a:latin typeface="Adobe 繁黑體 Std B" pitchFamily="34" charset="-120"/>
                <a:ea typeface="Adobe 繁黑體 Std B" pitchFamily="34" charset="-120"/>
              </a:rPr>
              <a:t>Google Code Jam </a:t>
            </a:r>
            <a:r>
              <a:rPr lang="en-US" altLang="zh-TW" sz="4000" dirty="0" smtClean="0">
                <a:latin typeface="Adobe 繁黑體 Std B" pitchFamily="34" charset="-120"/>
                <a:ea typeface="Adobe 繁黑體 Std B" pitchFamily="34" charset="-120"/>
              </a:rPr>
              <a:t/>
            </a:r>
            <a:br>
              <a:rPr lang="en-US" altLang="zh-TW" sz="4000" dirty="0" smtClean="0">
                <a:latin typeface="Adobe 繁黑體 Std B" pitchFamily="34" charset="-120"/>
                <a:ea typeface="Adobe 繁黑體 Std B" pitchFamily="34" charset="-120"/>
              </a:rPr>
            </a:br>
            <a:r>
              <a:rPr lang="en-US" altLang="zh-TW" sz="4000" b="1" i="1" u="sng" dirty="0" smtClean="0">
                <a:latin typeface="Adobe 繁黑體 Std B" pitchFamily="34" charset="-120"/>
                <a:ea typeface="Adobe 繁黑體 Std B" pitchFamily="34" charset="-120"/>
              </a:rPr>
              <a:t>Africa </a:t>
            </a:r>
            <a:r>
              <a:rPr lang="en-US" altLang="zh-TW" sz="4000" b="1" i="1" u="sng" dirty="0">
                <a:latin typeface="Adobe 繁黑體 Std B" pitchFamily="34" charset="-120"/>
                <a:ea typeface="Adobe 繁黑體 Std B" pitchFamily="34" charset="-120"/>
              </a:rPr>
              <a:t>2010, Qualification </a:t>
            </a:r>
            <a:r>
              <a:rPr lang="en-US" altLang="zh-TW" sz="4000" b="1" i="1" u="sng" dirty="0" smtClean="0">
                <a:latin typeface="Adobe 繁黑體 Std B" pitchFamily="34" charset="-120"/>
                <a:ea typeface="Adobe 繁黑體 Std B" pitchFamily="34" charset="-120"/>
              </a:rPr>
              <a:t>Round</a:t>
            </a:r>
            <a:br>
              <a:rPr lang="en-US" altLang="zh-TW" sz="4000" b="1" i="1" u="sng" dirty="0" smtClean="0">
                <a:latin typeface="Adobe 繁黑體 Std B" pitchFamily="34" charset="-120"/>
                <a:ea typeface="Adobe 繁黑體 Std B" pitchFamily="34" charset="-120"/>
              </a:rPr>
            </a:br>
            <a:r>
              <a:rPr lang="en-US" altLang="zh-TW" sz="4000" dirty="0" smtClean="0">
                <a:latin typeface="Adobe 繁黑體 Std B" pitchFamily="34" charset="-120"/>
                <a:ea typeface="Adobe 繁黑體 Std B" pitchFamily="34" charset="-120"/>
              </a:rPr>
              <a:t>(Medium)</a:t>
            </a:r>
            <a:endParaRPr lang="zh-TW" altLang="en-US" sz="4000" b="1" i="1" u="sng"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ED79A6BE-5AE7-475A-B3AA-19F174DA6B7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21</a:t>
            </a:fld>
            <a:endParaRPr lang="zh-TW" altLang="en-US"/>
          </a:p>
        </p:txBody>
      </p:sp>
    </p:spTree>
    <p:extLst>
      <p:ext uri="{BB962C8B-B14F-4D97-AF65-F5344CB8AC3E}">
        <p14:creationId xmlns:p14="http://schemas.microsoft.com/office/powerpoint/2010/main" val="1759685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a:t>
            </a:r>
            <a:r>
              <a:rPr lang="en-US" altLang="zh-TW" dirty="0">
                <a:latin typeface="Adobe 繁黑體 Std B" pitchFamily="34" charset="-120"/>
                <a:ea typeface="Adobe 繁黑體 Std B" pitchFamily="34" charset="-120"/>
              </a:rPr>
              <a:t>3 (100%)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Google Code Jam</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fontScale="77500" lnSpcReduction="20000"/>
          </a:bodyPr>
          <a:lstStyle/>
          <a:p>
            <a:r>
              <a:rPr lang="en-US" altLang="zh-TW" dirty="0">
                <a:latin typeface="Adobe 繁黑體 Std B" pitchFamily="34" charset="-120"/>
                <a:ea typeface="Adobe 繁黑體 Std B" pitchFamily="34" charset="-120"/>
              </a:rPr>
              <a:t>Google Code Jam is an international programming competition hosted and administered by Google. The competition began in 2003 as a means to identify top engineering talent for potential employment at Google but these days mostly attracts sport programmers</a:t>
            </a:r>
            <a:r>
              <a:rPr lang="en-US" altLang="zh-TW"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The competition consists of a set of algorithmic problems which must be solved in a fixed amount of time. Competitors may use any programming language and development environment to obtain their solutions, but top places usually require careful preparation of fast utility libraries for common tasks such as IO, data structures, and prepared solutions for typical classes of problems just as in other programming competitions.</a:t>
            </a: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41E3E01-B861-4038-B4DF-DDEF9C5FE44A}"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22</a:t>
            </a:fld>
            <a:endParaRPr lang="zh-TW" altLang="en-US"/>
          </a:p>
        </p:txBody>
      </p:sp>
    </p:spTree>
    <p:extLst>
      <p:ext uri="{BB962C8B-B14F-4D97-AF65-F5344CB8AC3E}">
        <p14:creationId xmlns:p14="http://schemas.microsoft.com/office/powerpoint/2010/main" val="251813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3</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Store </a:t>
            </a:r>
            <a:r>
              <a:rPr lang="en-US" altLang="zh-TW" dirty="0" smtClean="0">
                <a:latin typeface="Adobe 繁黑體 Std B" pitchFamily="34" charset="-120"/>
                <a:ea typeface="Adobe 繁黑體 Std B" pitchFamily="34" charset="-120"/>
              </a:rPr>
              <a:t>Credit (100%)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sz="2400" dirty="0">
                <a:latin typeface="Adobe 繁黑體 Std B" pitchFamily="34" charset="-120"/>
                <a:ea typeface="Adobe 繁黑體 Std B" pitchFamily="34" charset="-120"/>
              </a:rPr>
              <a:t>You receive a credit C at a local store and would like to buy two items. You first walk through the store and create a list L of all available items. From this list you would like to buy two items that add up to the entire value of the credit. The solution you provide will consist of the two integers indicating the positions of the items in your list (smaller number first).</a:t>
            </a:r>
            <a:endParaRPr lang="en-US" altLang="zh-TW" sz="24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41E3E01-B861-4038-B4DF-DDEF9C5FE44A}"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23</a:t>
            </a:fld>
            <a:endParaRPr lang="zh-TW" altLang="en-US"/>
          </a:p>
        </p:txBody>
      </p:sp>
    </p:spTree>
    <p:extLst>
      <p:ext uri="{BB962C8B-B14F-4D97-AF65-F5344CB8AC3E}">
        <p14:creationId xmlns:p14="http://schemas.microsoft.com/office/powerpoint/2010/main" val="3635082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a:t>
            </a:r>
            <a:r>
              <a:rPr lang="en-US" altLang="zh-TW" dirty="0">
                <a:latin typeface="Adobe 繁黑體 Std B" pitchFamily="34" charset="-120"/>
                <a:ea typeface="Adobe 繁黑體 Std B" pitchFamily="34" charset="-120"/>
              </a:rPr>
              <a:t>3 (100%)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Store </a:t>
            </a:r>
            <a:r>
              <a:rPr lang="en-US" altLang="zh-TW" dirty="0" smtClean="0">
                <a:latin typeface="Adobe 繁黑體 Std B" pitchFamily="34" charset="-120"/>
                <a:ea typeface="Adobe 繁黑體 Std B" pitchFamily="34" charset="-120"/>
              </a:rPr>
              <a:t>Credit - Input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6192688" cy="4525963"/>
          </a:xfrm>
        </p:spPr>
        <p:txBody>
          <a:bodyPr>
            <a:normAutofit fontScale="70000" lnSpcReduction="20000"/>
          </a:bodyPr>
          <a:lstStyle/>
          <a:p>
            <a:r>
              <a:rPr lang="en-US" altLang="zh-TW" dirty="0" smtClean="0">
                <a:latin typeface="Adobe 繁黑體 Std B" pitchFamily="34" charset="-120"/>
                <a:ea typeface="Adobe 繁黑體 Std B" pitchFamily="34" charset="-120"/>
              </a:rPr>
              <a:t>Please download the test data </a:t>
            </a:r>
            <a:r>
              <a:rPr lang="en-US" altLang="zh-TW" sz="2900" dirty="0" smtClean="0">
                <a:latin typeface="Adobe 繁黑體 Std B" pitchFamily="34" charset="-120"/>
                <a:ea typeface="Adobe 繁黑體 Std B" pitchFamily="34" charset="-120"/>
              </a:rPr>
              <a:t>(Small and Big)</a:t>
            </a:r>
            <a:endParaRPr lang="en-US" altLang="zh-TW" dirty="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hlinkClick r:id="rId3"/>
              </a:rPr>
              <a:t>https://</a:t>
            </a:r>
            <a:r>
              <a:rPr lang="en-US" altLang="zh-TW" dirty="0" smtClean="0">
                <a:latin typeface="Adobe 繁黑體 Std B" pitchFamily="34" charset="-120"/>
                <a:ea typeface="Adobe 繁黑體 Std B" pitchFamily="34" charset="-120"/>
                <a:hlinkClick r:id="rId3"/>
              </a:rPr>
              <a:t>goo.gl/Wyjc8f</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hlinkClick r:id="rId4"/>
              </a:rPr>
              <a:t>https://</a:t>
            </a:r>
            <a:r>
              <a:rPr lang="en-US" altLang="zh-TW" dirty="0" smtClean="0">
                <a:latin typeface="Adobe 繁黑體 Std B" pitchFamily="34" charset="-120"/>
                <a:ea typeface="Adobe 繁黑體 Std B" pitchFamily="34" charset="-120"/>
                <a:hlinkClick r:id="rId4"/>
              </a:rPr>
              <a:t>goo.gl/kyoWgD</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The first row of input gives the number of cases, N. N test cases follow. For each test case there will be:</a:t>
            </a:r>
          </a:p>
          <a:p>
            <a:pPr lvl="1"/>
            <a:r>
              <a:rPr lang="en-US" altLang="zh-TW" dirty="0" smtClean="0">
                <a:latin typeface="Adobe 繁黑體 Std B" pitchFamily="34" charset="-120"/>
                <a:ea typeface="Adobe 繁黑體 Std B" pitchFamily="34" charset="-120"/>
              </a:rPr>
              <a:t>One row </a:t>
            </a:r>
            <a:r>
              <a:rPr lang="en-US" altLang="zh-TW" dirty="0">
                <a:latin typeface="Adobe 繁黑體 Std B" pitchFamily="34" charset="-120"/>
                <a:ea typeface="Adobe 繁黑體 Std B" pitchFamily="34" charset="-120"/>
              </a:rPr>
              <a:t>containing the value C, the amount of credit you have at the store.</a:t>
            </a:r>
          </a:p>
          <a:p>
            <a:pPr lvl="1"/>
            <a:r>
              <a:rPr lang="en-US" altLang="zh-TW" dirty="0">
                <a:latin typeface="Adobe 繁黑體 Std B" pitchFamily="34" charset="-120"/>
                <a:ea typeface="Adobe 繁黑體 Std B" pitchFamily="34" charset="-120"/>
              </a:rPr>
              <a:t>One </a:t>
            </a:r>
            <a:r>
              <a:rPr lang="en-US" altLang="zh-TW" dirty="0" smtClean="0">
                <a:latin typeface="Adobe 繁黑體 Std B" pitchFamily="34" charset="-120"/>
                <a:ea typeface="Adobe 繁黑體 Std B" pitchFamily="34" charset="-120"/>
              </a:rPr>
              <a:t>row </a:t>
            </a:r>
            <a:r>
              <a:rPr lang="en-US" altLang="zh-TW" dirty="0">
                <a:latin typeface="Adobe 繁黑體 Std B" pitchFamily="34" charset="-120"/>
                <a:ea typeface="Adobe 繁黑體 Std B" pitchFamily="34" charset="-120"/>
              </a:rPr>
              <a:t>containing the value I, the number of items in the store.</a:t>
            </a:r>
          </a:p>
          <a:p>
            <a:pPr lvl="1"/>
            <a:r>
              <a:rPr lang="en-US" altLang="zh-TW" dirty="0">
                <a:latin typeface="Adobe 繁黑體 Std B" pitchFamily="34" charset="-120"/>
                <a:ea typeface="Adobe 繁黑體 Std B" pitchFamily="34" charset="-120"/>
              </a:rPr>
              <a:t>One </a:t>
            </a:r>
            <a:r>
              <a:rPr lang="en-US" altLang="zh-TW" dirty="0" smtClean="0">
                <a:latin typeface="Adobe 繁黑體 Std B" pitchFamily="34" charset="-120"/>
                <a:ea typeface="Adobe 繁黑體 Std B" pitchFamily="34" charset="-120"/>
              </a:rPr>
              <a:t>row </a:t>
            </a:r>
            <a:r>
              <a:rPr lang="en-US" altLang="zh-TW" dirty="0">
                <a:latin typeface="Adobe 繁黑體 Std B" pitchFamily="34" charset="-120"/>
                <a:ea typeface="Adobe 繁黑體 Std B" pitchFamily="34" charset="-120"/>
              </a:rPr>
              <a:t>containing a space separated list of I integers. Each integer P indicates the price of an item in the store.</a:t>
            </a:r>
          </a:p>
          <a:p>
            <a:pPr lvl="1"/>
            <a:r>
              <a:rPr lang="en-US" altLang="zh-TW" dirty="0">
                <a:latin typeface="Adobe 繁黑體 Std B" pitchFamily="34" charset="-120"/>
                <a:ea typeface="Adobe 繁黑體 Std B" pitchFamily="34" charset="-120"/>
              </a:rPr>
              <a:t>Each test case will have exactly one solution.</a:t>
            </a: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DD4D0368-18E7-4F40-8ABB-7ED00C9AF89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24</a:t>
            </a:fld>
            <a:endParaRPr lang="zh-TW" altLang="en-US"/>
          </a:p>
        </p:txBody>
      </p:sp>
      <p:pic>
        <p:nvPicPr>
          <p:cNvPr id="7" name="圖片 6"/>
          <p:cNvPicPr>
            <a:picLocks noChangeAspect="1"/>
          </p:cNvPicPr>
          <p:nvPr/>
        </p:nvPicPr>
        <p:blipFill>
          <a:blip r:embed="rId5"/>
          <a:stretch>
            <a:fillRect/>
          </a:stretch>
        </p:blipFill>
        <p:spPr>
          <a:xfrm>
            <a:off x="6553200" y="2492896"/>
            <a:ext cx="2304256" cy="2499769"/>
          </a:xfrm>
          <a:prstGeom prst="rect">
            <a:avLst/>
          </a:prstGeom>
        </p:spPr>
      </p:pic>
    </p:spTree>
    <p:extLst>
      <p:ext uri="{BB962C8B-B14F-4D97-AF65-F5344CB8AC3E}">
        <p14:creationId xmlns:p14="http://schemas.microsoft.com/office/powerpoint/2010/main" val="1121887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648"/>
            <a:ext cx="8229600" cy="1143000"/>
          </a:xfrm>
        </p:spPr>
        <p:txBody>
          <a:bodyPr>
            <a:normAutofit fontScale="90000"/>
          </a:bodyPr>
          <a:lstStyle/>
          <a:p>
            <a:r>
              <a:rPr lang="en-US" altLang="zh-TW" dirty="0" smtClean="0">
                <a:latin typeface="Adobe 繁黑體 Std B" pitchFamily="34" charset="-120"/>
                <a:ea typeface="Adobe 繁黑體 Std B" pitchFamily="34" charset="-120"/>
              </a:rPr>
              <a:t>Problem </a:t>
            </a:r>
            <a:r>
              <a:rPr lang="en-US" altLang="zh-TW" dirty="0">
                <a:latin typeface="Adobe 繁黑體 Std B" pitchFamily="34" charset="-120"/>
                <a:ea typeface="Adobe 繁黑體 Std B" pitchFamily="34" charset="-120"/>
              </a:rPr>
              <a:t>3 (100%)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Store </a:t>
            </a:r>
            <a:r>
              <a:rPr lang="en-US" altLang="zh-TW" dirty="0" smtClean="0">
                <a:latin typeface="Adobe 繁黑體 Std B" pitchFamily="34" charset="-120"/>
                <a:ea typeface="Adobe 繁黑體 Std B" pitchFamily="34" charset="-120"/>
              </a:rPr>
              <a:t>Credit - Output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6192688" cy="4525963"/>
          </a:xfrm>
        </p:spPr>
        <p:txBody>
          <a:bodyPr>
            <a:normAutofit fontScale="85000" lnSpcReduction="20000"/>
          </a:bodyPr>
          <a:lstStyle/>
          <a:p>
            <a:r>
              <a:rPr lang="en-US" altLang="zh-TW" dirty="0" smtClean="0">
                <a:latin typeface="Adobe 繁黑體 Std B" panose="020B0700000000000000" pitchFamily="34" charset="-120"/>
                <a:ea typeface="Adobe 繁黑體 Std B" panose="020B0700000000000000" pitchFamily="34" charset="-120"/>
              </a:rPr>
              <a:t>For </a:t>
            </a:r>
            <a:r>
              <a:rPr lang="en-US" altLang="zh-TW" dirty="0">
                <a:latin typeface="Adobe 繁黑體 Std B" panose="020B0700000000000000" pitchFamily="34" charset="-120"/>
                <a:ea typeface="Adobe 繁黑體 Std B" panose="020B0700000000000000" pitchFamily="34" charset="-120"/>
              </a:rPr>
              <a:t>each test case, output </a:t>
            </a:r>
            <a:r>
              <a:rPr lang="en-US" altLang="zh-TW">
                <a:latin typeface="Adobe 繁黑體 Std B" panose="020B0700000000000000" pitchFamily="34" charset="-120"/>
                <a:ea typeface="Adobe 繁黑體 Std B" panose="020B0700000000000000" pitchFamily="34" charset="-120"/>
              </a:rPr>
              <a:t>one </a:t>
            </a:r>
            <a:r>
              <a:rPr lang="en-US" altLang="zh-TW" smtClean="0">
                <a:latin typeface="Adobe 繁黑體 Std B" panose="020B0700000000000000" pitchFamily="34" charset="-120"/>
                <a:ea typeface="Adobe 繁黑體 Std B" panose="020B0700000000000000" pitchFamily="34" charset="-120"/>
              </a:rPr>
              <a:t>row </a:t>
            </a:r>
            <a:r>
              <a:rPr lang="en-US" altLang="zh-TW" dirty="0">
                <a:latin typeface="Adobe 繁黑體 Std B" panose="020B0700000000000000" pitchFamily="34" charset="-120"/>
                <a:ea typeface="Adobe 繁黑體 Std B" panose="020B0700000000000000" pitchFamily="34" charset="-120"/>
              </a:rPr>
              <a:t>containing "Case #</a:t>
            </a:r>
            <a:r>
              <a:rPr lang="en-US" altLang="zh-TW" b="1" dirty="0">
                <a:latin typeface="Adobe 繁黑體 Std B" panose="020B0700000000000000" pitchFamily="34" charset="-120"/>
                <a:ea typeface="Adobe 繁黑體 Std B" panose="020B0700000000000000" pitchFamily="34" charset="-120"/>
              </a:rPr>
              <a:t>x</a:t>
            </a:r>
            <a:r>
              <a:rPr lang="en-US" altLang="zh-TW" dirty="0">
                <a:latin typeface="Adobe 繁黑體 Std B" panose="020B0700000000000000" pitchFamily="34" charset="-120"/>
                <a:ea typeface="Adobe 繁黑體 Std B" panose="020B0700000000000000" pitchFamily="34" charset="-120"/>
              </a:rPr>
              <a:t>: " followed by the indices of the two items whose price adds up to the store credit. The lower index should be output first.</a:t>
            </a:r>
          </a:p>
          <a:p>
            <a:pPr lvl="1"/>
            <a:r>
              <a:rPr lang="en-US" altLang="zh-TW" dirty="0">
                <a:latin typeface="Adobe 繁黑體 Std B" panose="020B0700000000000000" pitchFamily="34" charset="-120"/>
                <a:ea typeface="Adobe 繁黑體 Std B" panose="020B0700000000000000" pitchFamily="34" charset="-120"/>
              </a:rPr>
              <a:t>Limits</a:t>
            </a:r>
          </a:p>
          <a:p>
            <a:pPr lvl="2"/>
            <a:r>
              <a:rPr lang="en-US" altLang="zh-TW" dirty="0">
                <a:latin typeface="Adobe 繁黑體 Std B" panose="020B0700000000000000" pitchFamily="34" charset="-120"/>
                <a:ea typeface="Adobe 繁黑體 Std B" panose="020B0700000000000000" pitchFamily="34" charset="-120"/>
              </a:rPr>
              <a:t>5 ≤ </a:t>
            </a:r>
            <a:r>
              <a:rPr lang="en-US" altLang="zh-TW" b="1" dirty="0">
                <a:latin typeface="Adobe 繁黑體 Std B" panose="020B0700000000000000" pitchFamily="34" charset="-120"/>
                <a:ea typeface="Adobe 繁黑體 Std B" panose="020B0700000000000000" pitchFamily="34" charset="-120"/>
              </a:rPr>
              <a:t>C</a:t>
            </a:r>
            <a:r>
              <a:rPr lang="en-US" altLang="zh-TW" dirty="0">
                <a:latin typeface="Adobe 繁黑體 Std B" panose="020B0700000000000000" pitchFamily="34" charset="-120"/>
                <a:ea typeface="Adobe 繁黑體 Std B" panose="020B0700000000000000" pitchFamily="34" charset="-120"/>
              </a:rPr>
              <a:t> ≤ 1000</a:t>
            </a:r>
            <a:br>
              <a:rPr lang="en-US" altLang="zh-TW" dirty="0">
                <a:latin typeface="Adobe 繁黑體 Std B" panose="020B0700000000000000" pitchFamily="34" charset="-120"/>
                <a:ea typeface="Adobe 繁黑體 Std B" panose="020B0700000000000000" pitchFamily="34" charset="-120"/>
              </a:rPr>
            </a:br>
            <a:r>
              <a:rPr lang="en-US" altLang="zh-TW" dirty="0">
                <a:latin typeface="Adobe 繁黑體 Std B" panose="020B0700000000000000" pitchFamily="34" charset="-120"/>
                <a:ea typeface="Adobe 繁黑體 Std B" panose="020B0700000000000000" pitchFamily="34" charset="-120"/>
              </a:rPr>
              <a:t>1 ≤ </a:t>
            </a:r>
            <a:r>
              <a:rPr lang="en-US" altLang="zh-TW" b="1" dirty="0">
                <a:latin typeface="Adobe 繁黑體 Std B" panose="020B0700000000000000" pitchFamily="34" charset="-120"/>
                <a:ea typeface="Adobe 繁黑體 Std B" panose="020B0700000000000000" pitchFamily="34" charset="-120"/>
              </a:rPr>
              <a:t>P</a:t>
            </a:r>
            <a:r>
              <a:rPr lang="en-US" altLang="zh-TW" dirty="0">
                <a:latin typeface="Adobe 繁黑體 Std B" panose="020B0700000000000000" pitchFamily="34" charset="-120"/>
                <a:ea typeface="Adobe 繁黑體 Std B" panose="020B0700000000000000" pitchFamily="34" charset="-120"/>
              </a:rPr>
              <a:t> ≤ 1000</a:t>
            </a:r>
          </a:p>
          <a:p>
            <a:pPr lvl="1"/>
            <a:r>
              <a:rPr lang="en-US" altLang="zh-TW" dirty="0">
                <a:latin typeface="Adobe 繁黑體 Std B" panose="020B0700000000000000" pitchFamily="34" charset="-120"/>
                <a:ea typeface="Adobe 繁黑體 Std B" panose="020B0700000000000000" pitchFamily="34" charset="-120"/>
              </a:rPr>
              <a:t>Small dataset</a:t>
            </a:r>
          </a:p>
          <a:p>
            <a:pPr lvl="2"/>
            <a:r>
              <a:rPr lang="en-US" altLang="zh-TW" b="1" dirty="0">
                <a:latin typeface="Adobe 繁黑體 Std B" panose="020B0700000000000000" pitchFamily="34" charset="-120"/>
                <a:ea typeface="Adobe 繁黑體 Std B" panose="020B0700000000000000" pitchFamily="34" charset="-120"/>
              </a:rPr>
              <a:t>N</a:t>
            </a:r>
            <a:r>
              <a:rPr lang="en-US" altLang="zh-TW" dirty="0">
                <a:latin typeface="Adobe 繁黑體 Std B" panose="020B0700000000000000" pitchFamily="34" charset="-120"/>
                <a:ea typeface="Adobe 繁黑體 Std B" panose="020B0700000000000000" pitchFamily="34" charset="-120"/>
              </a:rPr>
              <a:t> = 10</a:t>
            </a:r>
            <a:br>
              <a:rPr lang="en-US" altLang="zh-TW" dirty="0">
                <a:latin typeface="Adobe 繁黑體 Std B" panose="020B0700000000000000" pitchFamily="34" charset="-120"/>
                <a:ea typeface="Adobe 繁黑體 Std B" panose="020B0700000000000000" pitchFamily="34" charset="-120"/>
              </a:rPr>
            </a:br>
            <a:r>
              <a:rPr lang="en-US" altLang="zh-TW" dirty="0">
                <a:latin typeface="Adobe 繁黑體 Std B" panose="020B0700000000000000" pitchFamily="34" charset="-120"/>
                <a:ea typeface="Adobe 繁黑體 Std B" panose="020B0700000000000000" pitchFamily="34" charset="-120"/>
              </a:rPr>
              <a:t>3 ≤ </a:t>
            </a:r>
            <a:r>
              <a:rPr lang="en-US" altLang="zh-TW" b="1" dirty="0">
                <a:latin typeface="Adobe 繁黑體 Std B" panose="020B0700000000000000" pitchFamily="34" charset="-120"/>
                <a:ea typeface="Adobe 繁黑體 Std B" panose="020B0700000000000000" pitchFamily="34" charset="-120"/>
              </a:rPr>
              <a:t>I</a:t>
            </a:r>
            <a:r>
              <a:rPr lang="en-US" altLang="zh-TW" dirty="0">
                <a:latin typeface="Adobe 繁黑體 Std B" panose="020B0700000000000000" pitchFamily="34" charset="-120"/>
                <a:ea typeface="Adobe 繁黑體 Std B" panose="020B0700000000000000" pitchFamily="34" charset="-120"/>
              </a:rPr>
              <a:t> ≤ 100</a:t>
            </a:r>
          </a:p>
          <a:p>
            <a:pPr lvl="1"/>
            <a:r>
              <a:rPr lang="en-US" altLang="zh-TW" dirty="0">
                <a:latin typeface="Adobe 繁黑體 Std B" panose="020B0700000000000000" pitchFamily="34" charset="-120"/>
                <a:ea typeface="Adobe 繁黑體 Std B" panose="020B0700000000000000" pitchFamily="34" charset="-120"/>
              </a:rPr>
              <a:t>Large dataset</a:t>
            </a:r>
          </a:p>
          <a:p>
            <a:pPr lvl="2"/>
            <a:r>
              <a:rPr lang="en-US" altLang="zh-TW" b="1" dirty="0">
                <a:latin typeface="Adobe 繁黑體 Std B" panose="020B0700000000000000" pitchFamily="34" charset="-120"/>
                <a:ea typeface="Adobe 繁黑體 Std B" panose="020B0700000000000000" pitchFamily="34" charset="-120"/>
              </a:rPr>
              <a:t>N</a:t>
            </a:r>
            <a:r>
              <a:rPr lang="en-US" altLang="zh-TW" dirty="0">
                <a:latin typeface="Adobe 繁黑體 Std B" panose="020B0700000000000000" pitchFamily="34" charset="-120"/>
                <a:ea typeface="Adobe 繁黑體 Std B" panose="020B0700000000000000" pitchFamily="34" charset="-120"/>
              </a:rPr>
              <a:t> = 50</a:t>
            </a:r>
            <a:br>
              <a:rPr lang="en-US" altLang="zh-TW" dirty="0">
                <a:latin typeface="Adobe 繁黑體 Std B" panose="020B0700000000000000" pitchFamily="34" charset="-120"/>
                <a:ea typeface="Adobe 繁黑體 Std B" panose="020B0700000000000000" pitchFamily="34" charset="-120"/>
              </a:rPr>
            </a:br>
            <a:r>
              <a:rPr lang="en-US" altLang="zh-TW" dirty="0">
                <a:latin typeface="Adobe 繁黑體 Std B" panose="020B0700000000000000" pitchFamily="34" charset="-120"/>
                <a:ea typeface="Adobe 繁黑體 Std B" panose="020B0700000000000000" pitchFamily="34" charset="-120"/>
              </a:rPr>
              <a:t>3 ≤ </a:t>
            </a:r>
            <a:r>
              <a:rPr lang="en-US" altLang="zh-TW" b="1" dirty="0">
                <a:latin typeface="Adobe 繁黑體 Std B" panose="020B0700000000000000" pitchFamily="34" charset="-120"/>
                <a:ea typeface="Adobe 繁黑體 Std B" panose="020B0700000000000000" pitchFamily="34" charset="-120"/>
              </a:rPr>
              <a:t>I</a:t>
            </a:r>
            <a:r>
              <a:rPr lang="en-US" altLang="zh-TW" dirty="0">
                <a:latin typeface="Adobe 繁黑體 Std B" panose="020B0700000000000000" pitchFamily="34" charset="-120"/>
                <a:ea typeface="Adobe 繁黑體 Std B" panose="020B0700000000000000" pitchFamily="34" charset="-120"/>
              </a:rPr>
              <a:t> ≤ 2000</a:t>
            </a:r>
          </a:p>
        </p:txBody>
      </p:sp>
      <p:sp>
        <p:nvSpPr>
          <p:cNvPr id="4" name="日期版面配置區 3"/>
          <p:cNvSpPr>
            <a:spLocks noGrp="1"/>
          </p:cNvSpPr>
          <p:nvPr>
            <p:ph type="dt" sz="half" idx="10"/>
          </p:nvPr>
        </p:nvSpPr>
        <p:spPr/>
        <p:txBody>
          <a:bodyPr/>
          <a:lstStyle/>
          <a:p>
            <a:fld id="{5F725266-D524-4097-B23A-CE0279F7D5A4}"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25</a:t>
            </a:fld>
            <a:endParaRPr lang="zh-TW" altLang="en-US"/>
          </a:p>
        </p:txBody>
      </p:sp>
      <p:pic>
        <p:nvPicPr>
          <p:cNvPr id="8" name="圖片 7"/>
          <p:cNvPicPr>
            <a:picLocks noChangeAspect="1"/>
          </p:cNvPicPr>
          <p:nvPr/>
        </p:nvPicPr>
        <p:blipFill>
          <a:blip r:embed="rId2"/>
          <a:stretch>
            <a:fillRect/>
          </a:stretch>
        </p:blipFill>
        <p:spPr>
          <a:xfrm>
            <a:off x="4942384" y="3573016"/>
            <a:ext cx="3744416" cy="2166191"/>
          </a:xfrm>
          <a:prstGeom prst="rect">
            <a:avLst/>
          </a:prstGeom>
        </p:spPr>
      </p:pic>
    </p:spTree>
    <p:extLst>
      <p:ext uri="{BB962C8B-B14F-4D97-AF65-F5344CB8AC3E}">
        <p14:creationId xmlns:p14="http://schemas.microsoft.com/office/powerpoint/2010/main" val="1178426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60648"/>
            <a:ext cx="8229600" cy="1143000"/>
          </a:xfrm>
        </p:spPr>
        <p:txBody>
          <a:bodyPr>
            <a:normAutofit fontScale="90000"/>
          </a:bodyPr>
          <a:lstStyle/>
          <a:p>
            <a:r>
              <a:rPr lang="en-US" altLang="zh-TW" dirty="0" smtClean="0">
                <a:latin typeface="Adobe 繁黑體 Std B" pitchFamily="34" charset="-120"/>
                <a:ea typeface="Adobe 繁黑體 Std B" pitchFamily="34" charset="-120"/>
              </a:rPr>
              <a:t>Problem </a:t>
            </a:r>
            <a:r>
              <a:rPr lang="en-US" altLang="zh-TW" dirty="0">
                <a:latin typeface="Adobe 繁黑體 Std B" pitchFamily="34" charset="-120"/>
                <a:ea typeface="Adobe 繁黑體 Std B" pitchFamily="34" charset="-120"/>
              </a:rPr>
              <a:t>3 (100%)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Store </a:t>
            </a:r>
            <a:r>
              <a:rPr lang="en-US" altLang="zh-TW" dirty="0" smtClean="0">
                <a:latin typeface="Adobe 繁黑體 Std B" pitchFamily="34" charset="-120"/>
                <a:ea typeface="Adobe 繁黑體 Std B" pitchFamily="34" charset="-120"/>
              </a:rPr>
              <a:t>Credit – Grading Standard</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dirty="0" smtClean="0">
                <a:latin typeface="Adobe 繁黑體 Std B" panose="020B0700000000000000" pitchFamily="34" charset="-120"/>
                <a:ea typeface="Adobe 繁黑體 Std B" panose="020B0700000000000000" pitchFamily="34" charset="-120"/>
              </a:rPr>
              <a:t>Read the data successfully. (25%)</a:t>
            </a:r>
          </a:p>
          <a:p>
            <a:pPr lvl="1"/>
            <a:r>
              <a:rPr lang="en-US" altLang="zh-TW" dirty="0" smtClean="0">
                <a:latin typeface="Adobe 繁黑體 Std B" panose="020B0700000000000000" pitchFamily="34" charset="-120"/>
                <a:ea typeface="Adobe 繁黑體 Std B" panose="020B0700000000000000" pitchFamily="34" charset="-120"/>
              </a:rPr>
              <a:t>Noted the length of each set of data is different.</a:t>
            </a:r>
          </a:p>
          <a:p>
            <a:pPr lvl="1"/>
            <a:r>
              <a:rPr lang="en-US" altLang="zh-TW" dirty="0" smtClean="0">
                <a:latin typeface="Adobe 繁黑體 Std B" panose="020B0700000000000000" pitchFamily="34" charset="-120"/>
                <a:ea typeface="Adobe 繁黑體 Std B" panose="020B0700000000000000" pitchFamily="34" charset="-120"/>
              </a:rPr>
              <a:t>Hint : You may use array of pointer.</a:t>
            </a:r>
            <a:endParaRPr lang="en-US" altLang="zh-TW" dirty="0">
              <a:latin typeface="Adobe 繁黑體 Std B" panose="020B0700000000000000" pitchFamily="34" charset="-120"/>
              <a:ea typeface="Adobe 繁黑體 Std B" panose="020B0700000000000000" pitchFamily="34" charset="-120"/>
            </a:endParaRPr>
          </a:p>
          <a:p>
            <a:r>
              <a:rPr lang="en-US" altLang="zh-TW" dirty="0" smtClean="0">
                <a:latin typeface="Adobe 繁黑體 Std B" panose="020B0700000000000000" pitchFamily="34" charset="-120"/>
                <a:ea typeface="Adobe 繁黑體 Std B" panose="020B0700000000000000" pitchFamily="34" charset="-120"/>
              </a:rPr>
              <a:t>Able to handle one set of data. (25%)</a:t>
            </a:r>
          </a:p>
          <a:p>
            <a:r>
              <a:rPr lang="en-US" altLang="zh-TW" dirty="0" smtClean="0">
                <a:latin typeface="Adobe 繁黑體 Std B" panose="020B0700000000000000" pitchFamily="34" charset="-120"/>
                <a:ea typeface="Adobe 繁黑體 Std B" panose="020B0700000000000000" pitchFamily="34" charset="-120"/>
              </a:rPr>
              <a:t>Able to handle small set of data and write your result to a txt. (25%)</a:t>
            </a:r>
          </a:p>
          <a:p>
            <a:r>
              <a:rPr lang="en-US" altLang="zh-TW" dirty="0" smtClean="0">
                <a:latin typeface="Adobe 繁黑體 Std B" panose="020B0700000000000000" pitchFamily="34" charset="-120"/>
                <a:ea typeface="Adobe 繁黑體 Std B" panose="020B0700000000000000" pitchFamily="34" charset="-120"/>
              </a:rPr>
              <a:t>Able to give the answer of big set of data within 10 seconds. (25%)</a:t>
            </a:r>
          </a:p>
        </p:txBody>
      </p:sp>
      <p:sp>
        <p:nvSpPr>
          <p:cNvPr id="4" name="日期版面配置區 3"/>
          <p:cNvSpPr>
            <a:spLocks noGrp="1"/>
          </p:cNvSpPr>
          <p:nvPr>
            <p:ph type="dt" sz="half" idx="10"/>
          </p:nvPr>
        </p:nvSpPr>
        <p:spPr/>
        <p:txBody>
          <a:bodyPr/>
          <a:lstStyle/>
          <a:p>
            <a:fld id="{5F725266-D524-4097-B23A-CE0279F7D5A4}"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26</a:t>
            </a:fld>
            <a:endParaRPr lang="zh-TW" altLang="en-US"/>
          </a:p>
        </p:txBody>
      </p:sp>
    </p:spTree>
    <p:extLst>
      <p:ext uri="{BB962C8B-B14F-4D97-AF65-F5344CB8AC3E}">
        <p14:creationId xmlns:p14="http://schemas.microsoft.com/office/powerpoint/2010/main" val="2445060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28" y="2348880"/>
            <a:ext cx="8229600" cy="1143000"/>
          </a:xfrm>
        </p:spPr>
        <p:txBody>
          <a:bodyPr>
            <a:noAutofit/>
          </a:bodyPr>
          <a:lstStyle/>
          <a:p>
            <a:r>
              <a:rPr lang="en-US" altLang="zh-TW" sz="5400" dirty="0" smtClean="0">
                <a:latin typeface="Adobe 繁黑體 Std B" pitchFamily="34" charset="-120"/>
                <a:ea typeface="Adobe 繁黑體 Std B" pitchFamily="34" charset="-120"/>
              </a:rPr>
              <a:t>Problem </a:t>
            </a:r>
            <a:r>
              <a:rPr lang="en-US" altLang="zh-TW" sz="5400" dirty="0">
                <a:latin typeface="Adobe 繁黑體 Std B" pitchFamily="34" charset="-120"/>
                <a:ea typeface="Adobe 繁黑體 Std B" pitchFamily="34" charset="-120"/>
              </a:rPr>
              <a:t>4 (100%) </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4800" dirty="0" smtClean="0">
                <a:latin typeface="Adobe 繁黑體 Std B" pitchFamily="34" charset="-120"/>
                <a:ea typeface="Adobe 繁黑體 Std B" pitchFamily="34" charset="-120"/>
              </a:rPr>
              <a:t>ACM Programming Contest</a:t>
            </a:r>
            <a:r>
              <a:rPr lang="en-US" altLang="zh-TW" sz="4800" i="1" u="sng" dirty="0" smtClean="0">
                <a:latin typeface="Adobe 繁黑體 Std B" pitchFamily="34" charset="-120"/>
                <a:ea typeface="Adobe 繁黑體 Std B" pitchFamily="34" charset="-120"/>
              </a:rPr>
              <a:t/>
            </a:r>
            <a:br>
              <a:rPr lang="en-US" altLang="zh-TW" sz="4800" i="1" u="sng" dirty="0" smtClean="0">
                <a:latin typeface="Adobe 繁黑體 Std B" pitchFamily="34" charset="-120"/>
                <a:ea typeface="Adobe 繁黑體 Std B" pitchFamily="34" charset="-120"/>
              </a:rPr>
            </a:b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179512" y="6309320"/>
            <a:ext cx="8640960" cy="4525963"/>
          </a:xfrm>
        </p:spPr>
        <p:txBody>
          <a:bodyPr>
            <a:normAutofit/>
          </a:bodyPr>
          <a:lstStyle/>
          <a:p>
            <a:pPr marL="457200" lvl="1" indent="0">
              <a:buNone/>
            </a:pP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DA6E4D3D-4EA1-48D8-9F80-3D311FEA9130}"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27</a:t>
            </a:fld>
            <a:endParaRPr lang="zh-TW" altLang="en-US"/>
          </a:p>
        </p:txBody>
      </p:sp>
    </p:spTree>
    <p:extLst>
      <p:ext uri="{BB962C8B-B14F-4D97-AF65-F5344CB8AC3E}">
        <p14:creationId xmlns:p14="http://schemas.microsoft.com/office/powerpoint/2010/main" val="3745185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6632"/>
            <a:ext cx="8229600" cy="6009531"/>
          </a:xfrm>
        </p:spPr>
        <p:txBody>
          <a:bodyPr>
            <a:normAutofit lnSpcReduction="10000"/>
          </a:bodyPr>
          <a:lstStyle/>
          <a:p>
            <a:pPr marL="0" indent="0">
              <a:buNone/>
            </a:pPr>
            <a:r>
              <a:rPr lang="en-US" altLang="zh-TW" dirty="0" smtClean="0"/>
              <a:t>	Dr</a:t>
            </a:r>
            <a:r>
              <a:rPr lang="en-US" altLang="zh-TW" dirty="0"/>
              <a:t>. Y has travelled to an ancent ruin in which a large number of circular-shaped (‘o’) and cross-shaped (‘+’) pebbles are scatterd on an open field. Being a puzzle enthusiast, Dr. Y tried to figure out if she can draw one straight line so that circular-shaped pebbles and cross-shaped pebbles are on the opposite side of the line and no pebbles on the line. For example, in Fig. 1 (left), Dr. Y can draw a stright line to separate the two types of pebbles, whereas in Fig. 1 (right), it would not be possible. Please write a program to determine if a given group of pebbles can be separated by a single straght line.</a:t>
            </a:r>
            <a:endParaRPr lang="zh-TW" altLang="en-US" dirty="0"/>
          </a:p>
        </p:txBody>
      </p:sp>
      <p:sp>
        <p:nvSpPr>
          <p:cNvPr id="4" name="日期版面配置區 3"/>
          <p:cNvSpPr>
            <a:spLocks noGrp="1"/>
          </p:cNvSpPr>
          <p:nvPr>
            <p:ph type="dt" sz="half" idx="10"/>
          </p:nvPr>
        </p:nvSpPr>
        <p:spPr/>
        <p:txBody>
          <a:bodyPr/>
          <a:lstStyle/>
          <a:p>
            <a:fld id="{93667B9C-AEB7-46CD-BA6F-D0D0EE7C0552}"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28</a:t>
            </a:fld>
            <a:endParaRPr lang="zh-TW" altLang="en-US"/>
          </a:p>
        </p:txBody>
      </p:sp>
    </p:spTree>
    <p:extLst>
      <p:ext uri="{BB962C8B-B14F-4D97-AF65-F5344CB8AC3E}">
        <p14:creationId xmlns:p14="http://schemas.microsoft.com/office/powerpoint/2010/main" val="3996038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日期版面配置區 3"/>
          <p:cNvSpPr>
            <a:spLocks noGrp="1"/>
          </p:cNvSpPr>
          <p:nvPr>
            <p:ph type="dt" sz="half" idx="10"/>
          </p:nvPr>
        </p:nvSpPr>
        <p:spPr/>
        <p:txBody>
          <a:bodyPr/>
          <a:lstStyle/>
          <a:p>
            <a:fld id="{93667B9C-AEB7-46CD-BA6F-D0D0EE7C0552}"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29</a:t>
            </a:fld>
            <a:endParaRPr lang="zh-TW" altLang="en-US"/>
          </a:p>
        </p:txBody>
      </p:sp>
      <p:pic>
        <p:nvPicPr>
          <p:cNvPr id="7" name="圖片 6"/>
          <p:cNvPicPr>
            <a:picLocks noChangeAspect="1"/>
          </p:cNvPicPr>
          <p:nvPr/>
        </p:nvPicPr>
        <p:blipFill>
          <a:blip r:embed="rId2"/>
          <a:stretch>
            <a:fillRect/>
          </a:stretch>
        </p:blipFill>
        <p:spPr>
          <a:xfrm>
            <a:off x="0" y="1772816"/>
            <a:ext cx="9145423" cy="3246487"/>
          </a:xfrm>
          <a:prstGeom prst="rect">
            <a:avLst/>
          </a:prstGeom>
        </p:spPr>
      </p:pic>
    </p:spTree>
    <p:extLst>
      <p:ext uri="{BB962C8B-B14F-4D97-AF65-F5344CB8AC3E}">
        <p14:creationId xmlns:p14="http://schemas.microsoft.com/office/powerpoint/2010/main" val="172259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Introduction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p:txBody>
          <a:bodyPr>
            <a:normAutofit fontScale="70000" lnSpcReduction="20000"/>
          </a:bodyPr>
          <a:lstStyle/>
          <a:p>
            <a:r>
              <a:rPr lang="en-US" altLang="zh-TW" dirty="0" smtClean="0">
                <a:latin typeface="Adobe 繁黑體 Std B" pitchFamily="34" charset="-120"/>
                <a:ea typeface="Adobe 繁黑體 Std B" pitchFamily="34" charset="-120"/>
              </a:rPr>
              <a:t>I feel sorry about that I cannot customize the lecture to everybody. So I adjust the exercise of final exam. This final exam comprise </a:t>
            </a:r>
            <a:r>
              <a:rPr lang="en-US" altLang="zh-TW" dirty="0">
                <a:latin typeface="Adobe 繁黑體 Std B" pitchFamily="34" charset="-120"/>
                <a:ea typeface="Adobe 繁黑體 Std B" pitchFamily="34" charset="-120"/>
              </a:rPr>
              <a:t>6</a:t>
            </a:r>
            <a:r>
              <a:rPr lang="en-US" altLang="zh-TW" dirty="0" smtClean="0">
                <a:latin typeface="Adobe 繁黑體 Std B" pitchFamily="34" charset="-120"/>
                <a:ea typeface="Adobe 繁黑體 Std B" pitchFamily="34" charset="-120"/>
              </a:rPr>
              <a:t> problems, you can choose the adequate problems for you.</a:t>
            </a:r>
          </a:p>
          <a:p>
            <a:endParaRPr lang="en-US" altLang="zh-TW" dirty="0">
              <a:latin typeface="Adobe 繁黑體 Std B" pitchFamily="34" charset="-120"/>
              <a:ea typeface="Adobe 繁黑體 Std B" pitchFamily="34" charset="-120"/>
            </a:endParaRPr>
          </a:p>
          <a:p>
            <a:r>
              <a:rPr lang="en-US" altLang="zh-TW" dirty="0" smtClean="0">
                <a:latin typeface="Adobe 繁黑體 Std B" pitchFamily="34" charset="-120"/>
                <a:ea typeface="Adobe 繁黑體 Std B" pitchFamily="34" charset="-120"/>
              </a:rPr>
              <a:t>The full marks is </a:t>
            </a:r>
            <a:r>
              <a:rPr lang="en-US" altLang="zh-TW" dirty="0" smtClean="0">
                <a:solidFill>
                  <a:srgbClr val="FF0000"/>
                </a:solidFill>
                <a:latin typeface="Adobe 繁黑體 Std B" pitchFamily="34" charset="-120"/>
                <a:ea typeface="Adobe 繁黑體 Std B" pitchFamily="34" charset="-120"/>
              </a:rPr>
              <a:t>600</a:t>
            </a:r>
            <a:r>
              <a:rPr lang="en-US" altLang="zh-TW" dirty="0" smtClean="0">
                <a:latin typeface="Adobe 繁黑體 Std B" pitchFamily="34" charset="-120"/>
                <a:ea typeface="Adobe 繁黑體 Std B" pitchFamily="34" charset="-120"/>
              </a:rPr>
              <a:t> scores.</a:t>
            </a:r>
          </a:p>
          <a:p>
            <a:r>
              <a:rPr lang="en-US" altLang="zh-TW" dirty="0" smtClean="0">
                <a:latin typeface="Adobe 繁黑體 Std B" pitchFamily="34" charset="-120"/>
                <a:ea typeface="Adobe 繁黑體 Std B" pitchFamily="34" charset="-120"/>
              </a:rPr>
              <a:t>If you attended all the class and submitted all the assignments,  </a:t>
            </a:r>
            <a:r>
              <a:rPr lang="en-US" altLang="zh-TW" dirty="0" smtClean="0">
                <a:solidFill>
                  <a:srgbClr val="FF0000"/>
                </a:solidFill>
                <a:latin typeface="Adobe 繁黑體 Std B" pitchFamily="34" charset="-120"/>
                <a:ea typeface="Adobe 繁黑體 Std B" pitchFamily="34" charset="-120"/>
              </a:rPr>
              <a:t>40</a:t>
            </a:r>
            <a:r>
              <a:rPr lang="en-US" altLang="zh-TW" dirty="0" smtClean="0">
                <a:latin typeface="Adobe 繁黑體 Std B" pitchFamily="34" charset="-120"/>
                <a:ea typeface="Adobe 繁黑體 Std B" pitchFamily="34" charset="-120"/>
              </a:rPr>
              <a:t> scores is enough for you to get the certification. </a:t>
            </a:r>
          </a:p>
          <a:p>
            <a:endParaRPr lang="en-US" altLang="zh-TW" dirty="0">
              <a:latin typeface="Adobe 繁黑體 Std B" pitchFamily="34" charset="-120"/>
              <a:ea typeface="Adobe 繁黑體 Std B" pitchFamily="34" charset="-120"/>
            </a:endParaRPr>
          </a:p>
          <a:p>
            <a:r>
              <a:rPr lang="en-US" altLang="zh-TW" dirty="0" smtClean="0">
                <a:latin typeface="Adobe 繁黑體 Std B" pitchFamily="34" charset="-120"/>
                <a:ea typeface="Adobe 繁黑體 Std B" pitchFamily="34" charset="-120"/>
              </a:rPr>
              <a:t>If you cannot connect to the Internet, tell me and I will transmit the data needed in this final exam to you by USB. </a:t>
            </a:r>
          </a:p>
          <a:p>
            <a:r>
              <a:rPr lang="en-US" altLang="zh-TW" dirty="0" smtClean="0">
                <a:latin typeface="Adobe 繁黑體 Std B" pitchFamily="34" charset="-120"/>
                <a:ea typeface="Adobe 繁黑體 Std B" pitchFamily="34" charset="-120"/>
              </a:rPr>
              <a:t>Each problem has its own motivation to make it more than an exam.</a:t>
            </a:r>
          </a:p>
        </p:txBody>
      </p:sp>
      <p:sp>
        <p:nvSpPr>
          <p:cNvPr id="4" name="日期版面配置區 3"/>
          <p:cNvSpPr>
            <a:spLocks noGrp="1"/>
          </p:cNvSpPr>
          <p:nvPr>
            <p:ph type="dt" sz="half" idx="10"/>
          </p:nvPr>
        </p:nvSpPr>
        <p:spPr/>
        <p:txBody>
          <a:bodyPr/>
          <a:lstStyle/>
          <a:p>
            <a:fld id="{9BB1AE93-81FA-41FB-BA7E-E7352A70F1F3}"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a:t>
            </a:fld>
            <a:endParaRPr lang="zh-TW" altLang="en-US"/>
          </a:p>
        </p:txBody>
      </p:sp>
    </p:spTree>
    <p:extLst>
      <p:ext uri="{BB962C8B-B14F-4D97-AF65-F5344CB8AC3E}">
        <p14:creationId xmlns:p14="http://schemas.microsoft.com/office/powerpoint/2010/main" val="920509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Problem 4 (</a:t>
            </a:r>
            <a:r>
              <a:rPr lang="en-US" altLang="zh-TW" dirty="0" smtClean="0"/>
              <a:t>100%)</a:t>
            </a:r>
            <a:br>
              <a:rPr lang="en-US" altLang="zh-TW" dirty="0" smtClean="0"/>
            </a:br>
            <a:r>
              <a:rPr lang="en-US" altLang="zh-TW" dirty="0" smtClean="0"/>
              <a:t>Seperating Pebbles </a:t>
            </a:r>
            <a:endParaRPr lang="zh-TW" altLang="en-US" dirty="0"/>
          </a:p>
        </p:txBody>
      </p:sp>
      <p:sp>
        <p:nvSpPr>
          <p:cNvPr id="3" name="內容版面配置區 2"/>
          <p:cNvSpPr>
            <a:spLocks noGrp="1"/>
          </p:cNvSpPr>
          <p:nvPr>
            <p:ph idx="1"/>
          </p:nvPr>
        </p:nvSpPr>
        <p:spPr/>
        <p:txBody>
          <a:bodyPr>
            <a:normAutofit/>
          </a:bodyPr>
          <a:lstStyle/>
          <a:p>
            <a:r>
              <a:rPr lang="en-US" altLang="zh-TW" dirty="0" smtClean="0"/>
              <a:t>Input:</a:t>
            </a:r>
          </a:p>
          <a:p>
            <a:pPr lvl="1"/>
            <a:r>
              <a:rPr lang="en-US" altLang="zh-TW" dirty="0" smtClean="0"/>
              <a:t>The number of pebbles of kinds A</a:t>
            </a:r>
            <a:endParaRPr lang="en-US" altLang="zh-TW" dirty="0"/>
          </a:p>
          <a:p>
            <a:pPr lvl="1"/>
            <a:r>
              <a:rPr lang="en-US" altLang="zh-TW" dirty="0"/>
              <a:t>The positions (x,y) of these kinds </a:t>
            </a:r>
            <a:r>
              <a:rPr lang="en-US" altLang="zh-TW" dirty="0" smtClean="0"/>
              <a:t>A pebbles</a:t>
            </a:r>
            <a:endParaRPr lang="en-US" altLang="zh-TW" dirty="0"/>
          </a:p>
          <a:p>
            <a:pPr lvl="1"/>
            <a:r>
              <a:rPr lang="en-US" altLang="zh-TW" dirty="0"/>
              <a:t>The number of pebbles of kinds </a:t>
            </a:r>
            <a:r>
              <a:rPr lang="en-US" altLang="zh-TW" dirty="0" smtClean="0"/>
              <a:t>B</a:t>
            </a:r>
          </a:p>
          <a:p>
            <a:pPr lvl="1"/>
            <a:r>
              <a:rPr lang="en-US" altLang="zh-TW" dirty="0" smtClean="0"/>
              <a:t>The positions (x,y) of these kinds B pebbles</a:t>
            </a:r>
            <a:endParaRPr lang="en-US" altLang="zh-TW" dirty="0"/>
          </a:p>
          <a:p>
            <a:r>
              <a:rPr lang="en-US" altLang="zh-TW" dirty="0" smtClean="0"/>
              <a:t>Output:</a:t>
            </a:r>
          </a:p>
          <a:p>
            <a:pPr lvl="1"/>
            <a:r>
              <a:rPr lang="en-US" altLang="zh-TW" dirty="0" smtClean="0"/>
              <a:t>Whether the two kinds of pebbles can be seperated by a line or not.</a:t>
            </a:r>
            <a:endParaRPr lang="zh-TW" altLang="en-US" dirty="0"/>
          </a:p>
        </p:txBody>
      </p:sp>
      <p:sp>
        <p:nvSpPr>
          <p:cNvPr id="4" name="日期版面配置區 3"/>
          <p:cNvSpPr>
            <a:spLocks noGrp="1"/>
          </p:cNvSpPr>
          <p:nvPr>
            <p:ph type="dt" sz="half" idx="10"/>
          </p:nvPr>
        </p:nvSpPr>
        <p:spPr/>
        <p:txBody>
          <a:bodyPr/>
          <a:lstStyle/>
          <a:p>
            <a:fld id="{93667B9C-AEB7-46CD-BA6F-D0D0EE7C0552}"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30</a:t>
            </a:fld>
            <a:endParaRPr lang="zh-TW" altLang="en-US"/>
          </a:p>
        </p:txBody>
      </p:sp>
    </p:spTree>
    <p:extLst>
      <p:ext uri="{BB962C8B-B14F-4D97-AF65-F5344CB8AC3E}">
        <p14:creationId xmlns:p14="http://schemas.microsoft.com/office/powerpoint/2010/main" val="934618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5 &amp; 6</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lnSpcReduction="10000"/>
          </a:bodyPr>
          <a:lstStyle/>
          <a:p>
            <a:r>
              <a:rPr lang="en-US" altLang="zh-TW" dirty="0">
                <a:latin typeface="Adobe 繁黑體 Std B" pitchFamily="34" charset="-120"/>
                <a:ea typeface="Adobe 繁黑體 Std B" pitchFamily="34" charset="-120"/>
              </a:rPr>
              <a:t>Ideal </a:t>
            </a:r>
            <a:r>
              <a:rPr lang="en-US" altLang="zh-TW" dirty="0" smtClean="0">
                <a:latin typeface="Adobe 繁黑體 Std B" pitchFamily="34" charset="-120"/>
                <a:ea typeface="Adobe 繁黑體 Std B" pitchFamily="34" charset="-120"/>
              </a:rPr>
              <a:t>candidate</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Students who work as an engineer, especially the </a:t>
            </a:r>
            <a:r>
              <a:rPr lang="en-US" altLang="zh-TW" dirty="0" smtClean="0">
                <a:solidFill>
                  <a:srgbClr val="FF0000"/>
                </a:solidFill>
                <a:latin typeface="Adobe 繁黑體 Std B" pitchFamily="34" charset="-120"/>
                <a:ea typeface="Adobe 繁黑體 Std B" pitchFamily="34" charset="-120"/>
              </a:rPr>
              <a:t>software engineer</a:t>
            </a:r>
            <a:r>
              <a:rPr lang="en-US" altLang="zh-TW" dirty="0" smtClean="0">
                <a:latin typeface="Adobe 繁黑體 Std B" pitchFamily="34" charset="-120"/>
                <a:ea typeface="Adobe 繁黑體 Std B" pitchFamily="34" charset="-120"/>
              </a:rPr>
              <a:t>.</a:t>
            </a:r>
          </a:p>
          <a:p>
            <a:pPr lvl="1"/>
            <a:r>
              <a:rPr lang="en-US" altLang="zh-TW" dirty="0">
                <a:latin typeface="Adobe 繁黑體 Std B" pitchFamily="34" charset="-120"/>
                <a:ea typeface="Adobe 繁黑體 Std B" pitchFamily="34" charset="-120"/>
              </a:rPr>
              <a:t>Students who </a:t>
            </a:r>
            <a:r>
              <a:rPr lang="en-US" altLang="zh-TW" dirty="0" smtClean="0">
                <a:latin typeface="Adobe 繁黑體 Std B" pitchFamily="34" charset="-120"/>
                <a:ea typeface="Adobe 繁黑體 Std B" pitchFamily="34" charset="-120"/>
              </a:rPr>
              <a:t>would like to be </a:t>
            </a:r>
            <a:r>
              <a:rPr lang="en-US" altLang="zh-TW" dirty="0">
                <a:latin typeface="Adobe 繁黑體 Std B" pitchFamily="34" charset="-120"/>
                <a:ea typeface="Adobe 繁黑體 Std B" pitchFamily="34" charset="-120"/>
              </a:rPr>
              <a:t>an </a:t>
            </a:r>
            <a:r>
              <a:rPr lang="en-US" altLang="zh-TW" dirty="0" smtClean="0">
                <a:latin typeface="Adobe 繁黑體 Std B" pitchFamily="34" charset="-120"/>
                <a:ea typeface="Adobe 繁黑體 Std B" pitchFamily="34" charset="-120"/>
              </a:rPr>
              <a:t>engineer in the future.</a:t>
            </a:r>
            <a:endParaRPr lang="en-US" altLang="zh-TW" dirty="0">
              <a:latin typeface="Adobe 繁黑體 Std B" pitchFamily="34" charset="-120"/>
              <a:ea typeface="Adobe 繁黑體 Std B" pitchFamily="34" charset="-120"/>
            </a:endParaRPr>
          </a:p>
          <a:p>
            <a:r>
              <a:rPr lang="en-US" altLang="zh-TW" dirty="0" smtClean="0">
                <a:latin typeface="Adobe 繁黑體 Std B" pitchFamily="34" charset="-120"/>
                <a:ea typeface="Adobe 繁黑體 Std B" pitchFamily="34" charset="-120"/>
              </a:rPr>
              <a:t>Motivation</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Make you have the slight knowledge of </a:t>
            </a:r>
            <a:r>
              <a:rPr lang="en-US" altLang="zh-TW" dirty="0">
                <a:solidFill>
                  <a:srgbClr val="FF0000"/>
                </a:solidFill>
                <a:latin typeface="Adobe 繁黑體 Std B" pitchFamily="34" charset="-120"/>
                <a:ea typeface="Adobe 繁黑體 Std B" pitchFamily="34" charset="-120"/>
              </a:rPr>
              <a:t>Data Structure and Algorithm (DSA)</a:t>
            </a:r>
            <a:r>
              <a:rPr lang="en-US" altLang="zh-TW" dirty="0">
                <a:latin typeface="Adobe 繁黑體 Std B" pitchFamily="34" charset="-120"/>
                <a:ea typeface="Adobe 繁黑體 Std B" pitchFamily="34" charset="-120"/>
              </a:rPr>
              <a:t>.</a:t>
            </a:r>
          </a:p>
          <a:p>
            <a:pPr lvl="1"/>
            <a:r>
              <a:rPr lang="en-US" altLang="zh-TW" dirty="0">
                <a:latin typeface="Adobe 繁黑體 Std B" pitchFamily="34" charset="-120"/>
                <a:ea typeface="Adobe 繁黑體 Std B" pitchFamily="34" charset="-120"/>
              </a:rPr>
              <a:t>Make you know how to develop and regulate a program.</a:t>
            </a:r>
          </a:p>
        </p:txBody>
      </p:sp>
      <p:sp>
        <p:nvSpPr>
          <p:cNvPr id="4" name="日期版面配置區 3"/>
          <p:cNvSpPr>
            <a:spLocks noGrp="1"/>
          </p:cNvSpPr>
          <p:nvPr>
            <p:ph type="dt" sz="half" idx="10"/>
          </p:nvPr>
        </p:nvSpPr>
        <p:spPr/>
        <p:txBody>
          <a:bodyPr/>
          <a:lstStyle/>
          <a:p>
            <a:fld id="{11D1DB0F-9DAA-4AA7-8B7D-B399F507D26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31</a:t>
            </a:fld>
            <a:endParaRPr lang="zh-TW" altLang="en-US"/>
          </a:p>
        </p:txBody>
      </p:sp>
    </p:spTree>
    <p:extLst>
      <p:ext uri="{BB962C8B-B14F-4D97-AF65-F5344CB8AC3E}">
        <p14:creationId xmlns:p14="http://schemas.microsoft.com/office/powerpoint/2010/main" val="351700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340768"/>
            <a:ext cx="8229600" cy="1143000"/>
          </a:xfrm>
        </p:spPr>
        <p:txBody>
          <a:bodyPr>
            <a:noAutofit/>
          </a:bodyPr>
          <a:lstStyle/>
          <a:p>
            <a:r>
              <a:rPr lang="en-US" altLang="zh-TW" sz="5400" dirty="0" smtClean="0">
                <a:latin typeface="Adobe 繁黑體 Std B" pitchFamily="34" charset="-120"/>
                <a:ea typeface="Adobe 繁黑體 Std B" pitchFamily="34" charset="-120"/>
              </a:rPr>
              <a:t>Problem 5 </a:t>
            </a:r>
            <a:r>
              <a:rPr lang="en-US" altLang="zh-TW" sz="5400" dirty="0">
                <a:latin typeface="Adobe 繁黑體 Std B" pitchFamily="34" charset="-120"/>
                <a:ea typeface="Adobe 繁黑體 Std B" pitchFamily="34" charset="-120"/>
              </a:rPr>
              <a:t>(100%)</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5400" b="1" i="1" u="sng" dirty="0" smtClean="0">
                <a:latin typeface="Adobe 繁黑體 Std B" pitchFamily="34" charset="-120"/>
                <a:ea typeface="Adobe 繁黑體 Std B" pitchFamily="34" charset="-120"/>
              </a:rPr>
              <a:t>Data Structure</a:t>
            </a:r>
            <a:endParaRPr lang="zh-TW" altLang="en-US" sz="5400" b="1" i="1" u="sng"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2924944"/>
            <a:ext cx="8640960" cy="4525963"/>
          </a:xfrm>
        </p:spPr>
        <p:txBody>
          <a:bodyPr>
            <a:normAutofit/>
          </a:bodyPr>
          <a:lstStyle/>
          <a:p>
            <a:pPr marL="457200" lvl="1" indent="0">
              <a:buNone/>
            </a:pP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7C730D50-E5E7-4108-9729-206DD38A3C3C}"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32</a:t>
            </a:fld>
            <a:endParaRPr lang="zh-TW" altLang="en-US"/>
          </a:p>
        </p:txBody>
      </p:sp>
    </p:spTree>
    <p:extLst>
      <p:ext uri="{BB962C8B-B14F-4D97-AF65-F5344CB8AC3E}">
        <p14:creationId xmlns:p14="http://schemas.microsoft.com/office/powerpoint/2010/main" val="2181829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 (100%)</a:t>
            </a:r>
            <a:br>
              <a:rPr lang="en-US" altLang="zh-TW" dirty="0" smtClean="0">
                <a:latin typeface="Adobe 繁黑體 Std B" pitchFamily="34" charset="-120"/>
                <a:ea typeface="Adobe 繁黑體 Std B" pitchFamily="34" charset="-120"/>
              </a:rPr>
            </a:br>
            <a:r>
              <a:rPr lang="en-US" altLang="zh-TW" sz="4000" b="1" i="1" u="sng" dirty="0" smtClean="0">
                <a:latin typeface="Adobe 繁黑體 Std B" pitchFamily="34" charset="-120"/>
                <a:ea typeface="Adobe 繁黑體 Std B" pitchFamily="34" charset="-120"/>
              </a:rPr>
              <a:t>Building a Hash Table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844824"/>
            <a:ext cx="4283968" cy="4525963"/>
          </a:xfrm>
        </p:spPr>
        <p:txBody>
          <a:bodyPr>
            <a:normAutofit/>
          </a:bodyPr>
          <a:lstStyle/>
          <a:p>
            <a:pPr marL="0" indent="0" algn="just">
              <a:buNone/>
            </a:pPr>
            <a:r>
              <a:rPr lang="en-US" altLang="zh-TW" sz="2400" dirty="0">
                <a:latin typeface="Adobe 繁黑體 Std B" pitchFamily="34" charset="-120"/>
                <a:ea typeface="Adobe 繁黑體 Std B" pitchFamily="34" charset="-120"/>
              </a:rPr>
              <a:t>In computing, a hash table (hash map) is a data structure used to </a:t>
            </a:r>
            <a:r>
              <a:rPr lang="en-US" altLang="zh-TW" sz="2400" dirty="0" smtClean="0">
                <a:latin typeface="Adobe 繁黑體 Std B" pitchFamily="34" charset="-120"/>
                <a:ea typeface="Adobe 繁黑體 Std B" pitchFamily="34" charset="-120"/>
              </a:rPr>
              <a:t>implement an </a:t>
            </a:r>
            <a:r>
              <a:rPr lang="en-US" altLang="zh-TW" sz="2400" dirty="0">
                <a:latin typeface="Adobe 繁黑體 Std B" pitchFamily="34" charset="-120"/>
                <a:ea typeface="Adobe 繁黑體 Std B" pitchFamily="34" charset="-120"/>
              </a:rPr>
              <a:t>associative array, a structure that can map keys to values. A hash table uses a </a:t>
            </a:r>
            <a:r>
              <a:rPr lang="en-US" altLang="zh-TW" sz="2400" dirty="0">
                <a:solidFill>
                  <a:srgbClr val="FF0000"/>
                </a:solidFill>
                <a:latin typeface="Adobe 繁黑體 Std B" pitchFamily="34" charset="-120"/>
                <a:ea typeface="Adobe 繁黑體 Std B" pitchFamily="34" charset="-120"/>
              </a:rPr>
              <a:t>hash function</a:t>
            </a:r>
            <a:r>
              <a:rPr lang="en-US" altLang="zh-TW" sz="2400" dirty="0">
                <a:latin typeface="Adobe 繁黑體 Std B" pitchFamily="34" charset="-120"/>
                <a:ea typeface="Adobe 繁黑體 Std B" pitchFamily="34" charset="-120"/>
              </a:rPr>
              <a:t> to compute an index into an array of buckets or slots, from which the desired value can be found.</a:t>
            </a:r>
            <a:endParaRPr lang="en-US" altLang="zh-TW" sz="24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C5A888E0-509E-4D53-954F-F0E085C07E44}"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33</a:t>
            </a:fld>
            <a:endParaRPr lang="zh-TW" altLang="en-US"/>
          </a:p>
        </p:txBody>
      </p:sp>
      <p:pic>
        <p:nvPicPr>
          <p:cNvPr id="2052" name="Picture 4" descr="https://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3498" y="1700808"/>
            <a:ext cx="4448683" cy="386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8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 (100%)</a:t>
            </a:r>
            <a:br>
              <a:rPr lang="en-US" altLang="zh-TW" dirty="0" smtClean="0">
                <a:latin typeface="Adobe 繁黑體 Std B" pitchFamily="34" charset="-120"/>
                <a:ea typeface="Adobe 繁黑體 Std B" pitchFamily="34" charset="-120"/>
              </a:rPr>
            </a:br>
            <a:r>
              <a:rPr lang="en-US" altLang="zh-TW" sz="4000" b="1" i="1" u="sng" dirty="0" smtClean="0">
                <a:latin typeface="Adobe 繁黑體 Std B" pitchFamily="34" charset="-120"/>
                <a:ea typeface="Adobe 繁黑體 Std B" pitchFamily="34" charset="-120"/>
              </a:rPr>
              <a:t>Building a Hash Table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159495" y="1606359"/>
            <a:ext cx="4464496" cy="4525963"/>
          </a:xfrm>
        </p:spPr>
        <p:txBody>
          <a:bodyPr>
            <a:normAutofit/>
          </a:bodyPr>
          <a:lstStyle/>
          <a:p>
            <a:r>
              <a:rPr lang="en-US" altLang="zh-TW" sz="2800" dirty="0" smtClean="0">
                <a:latin typeface="Adobe 繁黑體 Std B" pitchFamily="34" charset="-120"/>
                <a:ea typeface="Adobe 繁黑體 Std B" pitchFamily="34" charset="-120"/>
              </a:rPr>
              <a:t>Objective : If we would like to calculate how many</a:t>
            </a:r>
            <a:r>
              <a:rPr lang="zh-TW" altLang="en-US" sz="2800" dirty="0" smtClean="0">
                <a:latin typeface="Adobe 繁黑體 Std B" pitchFamily="34" charset="-120"/>
                <a:ea typeface="Adobe 繁黑體 Std B" pitchFamily="34" charset="-120"/>
              </a:rPr>
              <a:t> </a:t>
            </a:r>
            <a:r>
              <a:rPr lang="en-US" altLang="zh-TW" sz="2800" dirty="0" smtClean="0">
                <a:latin typeface="Adobe 繁黑體 Std B" pitchFamily="34" charset="-120"/>
                <a:ea typeface="Adobe 繁黑體 Std B" pitchFamily="34" charset="-120"/>
              </a:rPr>
              <a:t>words of each kind of word in</a:t>
            </a:r>
            <a:r>
              <a:rPr lang="zh-TW" altLang="en-US" sz="2800" dirty="0" smtClean="0">
                <a:latin typeface="Adobe 繁黑體 Std B" pitchFamily="34" charset="-120"/>
                <a:ea typeface="Adobe 繁黑體 Std B" pitchFamily="34" charset="-120"/>
              </a:rPr>
              <a:t> </a:t>
            </a:r>
            <a:r>
              <a:rPr lang="en-US" altLang="zh-TW" sz="2800" dirty="0" err="1" smtClean="0">
                <a:latin typeface="Adobe 繁黑體 Std B" pitchFamily="34" charset="-120"/>
                <a:ea typeface="Adobe 繁黑體 Std B" pitchFamily="34" charset="-120"/>
              </a:rPr>
              <a:t>Red_Mansions</a:t>
            </a:r>
            <a:r>
              <a:rPr lang="en-US" altLang="zh-TW" sz="2800" dirty="0" smtClean="0">
                <a:latin typeface="Adobe 繁黑體 Std B" pitchFamily="34" charset="-120"/>
                <a:ea typeface="Adobe 繁黑體 Std B" pitchFamily="34" charset="-120"/>
              </a:rPr>
              <a:t> (</a:t>
            </a:r>
            <a:r>
              <a:rPr lang="zh-TW" altLang="en-US" sz="2800" dirty="0" smtClean="0">
                <a:latin typeface="Adobe 繁黑體 Std B" pitchFamily="34" charset="-120"/>
                <a:ea typeface="Adobe 繁黑體 Std B" pitchFamily="34" charset="-120"/>
              </a:rPr>
              <a:t>紅樓夢</a:t>
            </a:r>
            <a:r>
              <a:rPr lang="en-US" altLang="zh-TW" sz="2800" dirty="0" smtClean="0">
                <a:latin typeface="Adobe 繁黑體 Std B" pitchFamily="34" charset="-120"/>
                <a:ea typeface="Adobe 繁黑體 Std B" pitchFamily="34" charset="-120"/>
              </a:rPr>
              <a:t>), we have to build and use hash table; otherwise,   the time consuming will be not tolerable.</a:t>
            </a:r>
          </a:p>
        </p:txBody>
      </p:sp>
      <p:sp>
        <p:nvSpPr>
          <p:cNvPr id="4" name="日期版面配置區 3"/>
          <p:cNvSpPr>
            <a:spLocks noGrp="1"/>
          </p:cNvSpPr>
          <p:nvPr>
            <p:ph type="dt" sz="half" idx="10"/>
          </p:nvPr>
        </p:nvSpPr>
        <p:spPr/>
        <p:txBody>
          <a:bodyPr/>
          <a:lstStyle/>
          <a:p>
            <a:fld id="{940BEB06-AFD4-41D3-A7D7-E9ABFAC5A17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34</a:t>
            </a:fld>
            <a:endParaRPr lang="zh-TW" altLang="en-US"/>
          </a:p>
        </p:txBody>
      </p:sp>
      <p:pic>
        <p:nvPicPr>
          <p:cNvPr id="2052" name="Picture 4" descr="https://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8637" y="1916832"/>
            <a:ext cx="4496688" cy="390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780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 </a:t>
            </a:r>
            <a:r>
              <a:rPr lang="en-US" altLang="zh-TW" dirty="0">
                <a:latin typeface="Adobe 繁黑體 Std B" pitchFamily="34" charset="-120"/>
                <a:ea typeface="Adobe 繁黑體 Std B" pitchFamily="34" charset="-120"/>
              </a:rPr>
              <a:t>(100%)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Building a Hash Table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sz="2800" dirty="0" smtClean="0">
                <a:latin typeface="Adobe 繁黑體 Std B" pitchFamily="34" charset="-120"/>
                <a:ea typeface="Adobe 繁黑體 Std B" pitchFamily="34" charset="-120"/>
              </a:rPr>
              <a:t>Download</a:t>
            </a:r>
            <a:r>
              <a:rPr lang="zh-TW" altLang="en-US" sz="2800" dirty="0" smtClean="0">
                <a:latin typeface="Adobe 繁黑體 Std B" pitchFamily="34" charset="-120"/>
                <a:ea typeface="Adobe 繁黑體 Std B" pitchFamily="34" charset="-120"/>
              </a:rPr>
              <a:t> </a:t>
            </a:r>
            <a:r>
              <a:rPr lang="en-US" altLang="zh-TW" sz="2800" dirty="0" smtClean="0">
                <a:latin typeface="Adobe 繁黑體 Std B" pitchFamily="34" charset="-120"/>
                <a:ea typeface="Adobe 繁黑體 Std B" pitchFamily="34" charset="-120"/>
              </a:rPr>
              <a:t>the txt</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lvl="1"/>
            <a:r>
              <a:rPr lang="en-US" altLang="zh-TW" dirty="0">
                <a:hlinkClick r:id="rId2"/>
              </a:rPr>
              <a:t>https://</a:t>
            </a:r>
            <a:r>
              <a:rPr lang="en-US" altLang="zh-TW" dirty="0" smtClean="0">
                <a:hlinkClick r:id="rId2"/>
              </a:rPr>
              <a:t>goo.gl/5yQTTb</a:t>
            </a:r>
            <a:endParaRPr lang="en-US" altLang="zh-TW" dirty="0" smtClean="0"/>
          </a:p>
          <a:p>
            <a:pPr lvl="1"/>
            <a:endParaRPr lang="en-US" altLang="zh-TW" sz="24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0E44C0EB-8F58-457A-B365-3271F3840034}"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35</a:t>
            </a:fld>
            <a:endParaRPr lang="zh-TW" alt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2636912"/>
            <a:ext cx="6365107" cy="3365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2187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5-1 (30%)</a:t>
            </a:r>
            <a:br>
              <a:rPr lang="en-US" altLang="zh-TW" dirty="0" smtClean="0">
                <a:latin typeface="Adobe 繁黑體 Std B" pitchFamily="34" charset="-120"/>
                <a:ea typeface="Adobe 繁黑體 Std B" pitchFamily="34" charset="-120"/>
              </a:rPr>
            </a:br>
            <a:r>
              <a:rPr lang="en-US" altLang="zh-TW" sz="4000" dirty="0">
                <a:latin typeface="Adobe 繁黑體 Std B" pitchFamily="34" charset="-120"/>
                <a:ea typeface="Adobe 繁黑體 Std B" pitchFamily="34" charset="-120"/>
              </a:rPr>
              <a:t>Building a Hash Table-Traditional Way</a:t>
            </a:r>
            <a:endParaRPr lang="zh-TW" altLang="en-US" sz="4000"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lnSpcReduction="10000"/>
          </a:bodyPr>
          <a:lstStyle/>
          <a:p>
            <a:r>
              <a:rPr lang="en-US" altLang="zh-TW" sz="2800" dirty="0">
                <a:latin typeface="Adobe 繁黑體 Std B" pitchFamily="34" charset="-120"/>
                <a:ea typeface="Adobe 繁黑體 Std B" pitchFamily="34" charset="-120"/>
              </a:rPr>
              <a:t>Key words</a:t>
            </a:r>
            <a:r>
              <a:rPr lang="zh-TW" altLang="en-US" sz="2800" dirty="0">
                <a:latin typeface="Adobe 繁黑體 Std B" pitchFamily="34" charset="-120"/>
                <a:ea typeface="Adobe 繁黑體 Std B" pitchFamily="34" charset="-120"/>
              </a:rPr>
              <a:t>：</a:t>
            </a:r>
            <a:r>
              <a:rPr lang="en-US" altLang="zh-TW" sz="2800" dirty="0">
                <a:latin typeface="Adobe 繁黑體 Std B" pitchFamily="34" charset="-120"/>
                <a:ea typeface="Adobe 繁黑體 Std B" pitchFamily="34" charset="-120"/>
              </a:rPr>
              <a:t>File In and Array</a:t>
            </a:r>
          </a:p>
          <a:p>
            <a:pPr lvl="1"/>
            <a:endParaRPr lang="en-US" altLang="zh-TW" sz="2400" dirty="0">
              <a:latin typeface="Adobe 繁黑體 Std B" pitchFamily="34" charset="-120"/>
              <a:ea typeface="Adobe 繁黑體 Std B" pitchFamily="34" charset="-120"/>
            </a:endParaRPr>
          </a:p>
          <a:p>
            <a:r>
              <a:rPr lang="en-US" altLang="zh-TW" sz="2800" dirty="0">
                <a:latin typeface="Adobe 繁黑體 Std B" pitchFamily="34" charset="-120"/>
                <a:ea typeface="Adobe 繁黑體 Std B" pitchFamily="34" charset="-120"/>
              </a:rPr>
              <a:t>Mission</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Download and read </a:t>
            </a:r>
            <a:r>
              <a:rPr lang="en-US" altLang="zh-TW" sz="2400" dirty="0">
                <a:latin typeface="Adobe 繁黑體 Std B" pitchFamily="34" charset="-120"/>
                <a:ea typeface="Adobe 繁黑體 Std B" pitchFamily="34" charset="-120"/>
              </a:rPr>
              <a:t>the data </a:t>
            </a:r>
            <a:r>
              <a:rPr lang="en-US" altLang="zh-TW" sz="2400" dirty="0" smtClean="0">
                <a:latin typeface="Adobe 繁黑體 Std B" pitchFamily="34" charset="-120"/>
                <a:ea typeface="Adobe 繁黑體 Std B" pitchFamily="34" charset="-120"/>
              </a:rPr>
              <a:t>, calculate the number of each different word with array.</a:t>
            </a:r>
          </a:p>
          <a:p>
            <a:pPr marL="457200" lvl="1" indent="0">
              <a:buNone/>
            </a:pPr>
            <a:r>
              <a:rPr lang="en-US" altLang="zh-TW" sz="2400" dirty="0" smtClean="0">
                <a:latin typeface="Adobe 繁黑體 Std B" pitchFamily="34" charset="-120"/>
                <a:ea typeface="Adobe 繁黑體 Std B" pitchFamily="34" charset="-120"/>
              </a:rPr>
              <a:t> </a:t>
            </a:r>
            <a:endParaRPr lang="en-US" altLang="zh-TW" sz="2400" dirty="0">
              <a:latin typeface="Adobe 繁黑體 Std B" pitchFamily="34" charset="-120"/>
              <a:ea typeface="Adobe 繁黑體 Std B" pitchFamily="34" charset="-120"/>
            </a:endParaRPr>
          </a:p>
          <a:p>
            <a:r>
              <a:rPr lang="en-US" altLang="zh-TW" sz="2800" dirty="0">
                <a:latin typeface="Adobe 繁黑體 Std B" pitchFamily="34" charset="-120"/>
                <a:ea typeface="Adobe 繁黑體 Std B" pitchFamily="34" charset="-120"/>
              </a:rPr>
              <a:t>Hint</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You can make a 2D array, the first column store the word, the second store the times.</a:t>
            </a:r>
            <a:endParaRPr lang="en-US" altLang="zh-TW" sz="24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If the time consumes too much, try a smaller data made by yourself.</a:t>
            </a:r>
            <a:endParaRPr lang="en-US" altLang="zh-TW" sz="2400" dirty="0">
              <a:latin typeface="Adobe 繁黑體 Std B" pitchFamily="34" charset="-120"/>
              <a:ea typeface="Adobe 繁黑體 Std B" pitchFamily="34" charset="-120"/>
            </a:endParaRPr>
          </a:p>
          <a:p>
            <a:pPr lvl="1"/>
            <a:endParaRPr lang="en-US" altLang="zh-TW" sz="2400"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6628E854-C682-4DCA-B73D-D817FC48BBBA}"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36</a:t>
            </a:fld>
            <a:endParaRPr lang="zh-TW" altLang="en-US"/>
          </a:p>
        </p:txBody>
      </p:sp>
    </p:spTree>
    <p:extLst>
      <p:ext uri="{BB962C8B-B14F-4D97-AF65-F5344CB8AC3E}">
        <p14:creationId xmlns:p14="http://schemas.microsoft.com/office/powerpoint/2010/main" val="2239314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5-2 (20%)</a:t>
            </a:r>
            <a:br>
              <a:rPr lang="en-US" altLang="zh-TW" dirty="0" smtClean="0">
                <a:latin typeface="Adobe 繁黑體 Std B" pitchFamily="34" charset="-120"/>
                <a:ea typeface="Adobe 繁黑體 Std B" pitchFamily="34" charset="-120"/>
              </a:rPr>
            </a:br>
            <a:r>
              <a:rPr lang="en-US" altLang="zh-TW" sz="4000" dirty="0">
                <a:latin typeface="Adobe 繁黑體 Std B" pitchFamily="34" charset="-120"/>
                <a:ea typeface="Adobe 繁黑體 Std B" pitchFamily="34" charset="-120"/>
              </a:rPr>
              <a:t>Building a Hash Table-Hash </a:t>
            </a:r>
            <a:r>
              <a:rPr lang="en-US" altLang="zh-TW" sz="4000" dirty="0" smtClean="0">
                <a:latin typeface="Adobe 繁黑體 Std B" pitchFamily="34" charset="-120"/>
                <a:ea typeface="Adobe 繁黑體 Std B" pitchFamily="34" charset="-120"/>
              </a:rPr>
              <a:t>Function</a:t>
            </a:r>
            <a:endParaRPr lang="zh-TW" altLang="en-US" sz="4000"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fontScale="85000" lnSpcReduction="20000"/>
          </a:bodyPr>
          <a:lstStyle/>
          <a:p>
            <a:pPr lvl="1"/>
            <a:endParaRPr lang="en-US" altLang="zh-TW" sz="2400" dirty="0">
              <a:latin typeface="Adobe 繁黑體 Std B" pitchFamily="34" charset="-120"/>
              <a:ea typeface="Adobe 繁黑體 Std B" pitchFamily="34" charset="-120"/>
            </a:endParaRPr>
          </a:p>
          <a:p>
            <a:r>
              <a:rPr lang="en-US" altLang="zh-TW" sz="2800" dirty="0">
                <a:latin typeface="Adobe 繁黑體 Std B" pitchFamily="34" charset="-120"/>
                <a:ea typeface="Adobe 繁黑體 Std B" pitchFamily="34" charset="-120"/>
              </a:rPr>
              <a:t>Mission</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Build a </a:t>
            </a:r>
            <a:r>
              <a:rPr lang="en-US" altLang="zh-TW" sz="2400" b="1" u="sng" dirty="0" smtClean="0">
                <a:solidFill>
                  <a:srgbClr val="FF0000"/>
                </a:solidFill>
                <a:latin typeface="Adobe 繁黑體 Std B" pitchFamily="34" charset="-120"/>
                <a:ea typeface="Adobe 繁黑體 Std B" pitchFamily="34" charset="-120"/>
              </a:rPr>
              <a:t>Hash Function</a:t>
            </a:r>
            <a:r>
              <a:rPr lang="en-US" altLang="zh-TW" sz="2400" dirty="0" smtClean="0">
                <a:latin typeface="Adobe 繁黑體 Std B" pitchFamily="34" charset="-120"/>
                <a:ea typeface="Adobe 繁黑體 Std B" pitchFamily="34" charset="-120"/>
              </a:rPr>
              <a:t>, which means the parameter of this function is a word and its return value is an integer.</a:t>
            </a:r>
          </a:p>
          <a:p>
            <a:pPr lvl="2"/>
            <a:r>
              <a:rPr lang="en-US" altLang="zh-TW" sz="2000" dirty="0" smtClean="0">
                <a:latin typeface="Adobe 繁黑體 Std B" pitchFamily="34" charset="-120"/>
                <a:ea typeface="Adobe 繁黑體 Std B" pitchFamily="34" charset="-120"/>
              </a:rPr>
              <a:t>Your function should look like this : </a:t>
            </a:r>
          </a:p>
          <a:p>
            <a:pPr lvl="2"/>
            <a:r>
              <a:rPr lang="en-US" altLang="zh-TW" sz="2000" dirty="0" err="1" smtClean="0">
                <a:solidFill>
                  <a:srgbClr val="7030A0"/>
                </a:solidFill>
                <a:latin typeface="Adobe 繁黑體 Std B" pitchFamily="34" charset="-120"/>
                <a:ea typeface="Adobe 繁黑體 Std B" pitchFamily="34" charset="-120"/>
              </a:rPr>
              <a:t>int</a:t>
            </a:r>
            <a:r>
              <a:rPr lang="en-US" altLang="zh-TW" sz="2000" dirty="0" smtClean="0">
                <a:solidFill>
                  <a:srgbClr val="7030A0"/>
                </a:solidFill>
                <a:latin typeface="Adobe 繁黑體 Std B" pitchFamily="34" charset="-120"/>
                <a:ea typeface="Adobe 繁黑體 Std B" pitchFamily="34" charset="-120"/>
              </a:rPr>
              <a:t> </a:t>
            </a:r>
            <a:r>
              <a:rPr lang="en-US" altLang="zh-TW" sz="2000" dirty="0" err="1" smtClean="0">
                <a:solidFill>
                  <a:srgbClr val="7030A0"/>
                </a:solidFill>
                <a:latin typeface="Adobe 繁黑體 Std B" pitchFamily="34" charset="-120"/>
                <a:ea typeface="Adobe 繁黑體 Std B" pitchFamily="34" charset="-120"/>
              </a:rPr>
              <a:t>hashFunction</a:t>
            </a:r>
            <a:r>
              <a:rPr lang="en-US" altLang="zh-TW" sz="2000" dirty="0" smtClean="0">
                <a:solidFill>
                  <a:srgbClr val="7030A0"/>
                </a:solidFill>
                <a:latin typeface="Adobe 繁黑體 Std B" pitchFamily="34" charset="-120"/>
                <a:ea typeface="Adobe 繁黑體 Std B" pitchFamily="34" charset="-120"/>
              </a:rPr>
              <a:t> (string </a:t>
            </a:r>
            <a:r>
              <a:rPr lang="en-US" altLang="zh-TW" sz="2000" dirty="0" err="1" smtClean="0">
                <a:solidFill>
                  <a:srgbClr val="7030A0"/>
                </a:solidFill>
                <a:latin typeface="Adobe 繁黑體 Std B" pitchFamily="34" charset="-120"/>
                <a:ea typeface="Adobe 繁黑體 Std B" pitchFamily="34" charset="-120"/>
              </a:rPr>
              <a:t>str</a:t>
            </a:r>
            <a:r>
              <a:rPr lang="en-US" altLang="zh-TW" sz="2000" dirty="0" smtClean="0">
                <a:solidFill>
                  <a:srgbClr val="7030A0"/>
                </a:solidFill>
                <a:latin typeface="Adobe 繁黑體 Std B" pitchFamily="34" charset="-120"/>
                <a:ea typeface="Adobe 繁黑體 Std B" pitchFamily="34" charset="-120"/>
              </a:rPr>
              <a:t>) {Your codes here……}</a:t>
            </a:r>
          </a:p>
          <a:p>
            <a:pPr lvl="2"/>
            <a:r>
              <a:rPr lang="en-US" altLang="zh-TW" sz="2000" dirty="0" smtClean="0">
                <a:latin typeface="Adobe 繁黑體 Std B" pitchFamily="34" charset="-120"/>
                <a:ea typeface="Adobe 繁黑體 Std B" pitchFamily="34" charset="-120"/>
              </a:rPr>
              <a:t>We use string here, for the char can only deposit English alphabet.</a:t>
            </a:r>
          </a:p>
          <a:p>
            <a:pPr lvl="2"/>
            <a:r>
              <a:rPr lang="en-US" altLang="zh-TW" sz="2000" dirty="0" smtClean="0">
                <a:latin typeface="Adobe 繁黑體 Std B" pitchFamily="34" charset="-120"/>
                <a:ea typeface="Adobe 繁黑體 Std B" pitchFamily="34" charset="-120"/>
              </a:rPr>
              <a:t>The method to transfer a word to an integer is shown in the next slide.</a:t>
            </a:r>
          </a:p>
          <a:p>
            <a:pPr lvl="1"/>
            <a:r>
              <a:rPr lang="en-US" altLang="zh-TW" sz="2400" dirty="0" smtClean="0">
                <a:latin typeface="Adobe 繁黑體 Std B" pitchFamily="34" charset="-120"/>
                <a:ea typeface="Adobe 繁黑體 Std B" pitchFamily="34" charset="-120"/>
              </a:rPr>
              <a:t>Every </a:t>
            </a:r>
            <a:r>
              <a:rPr lang="en-US" altLang="zh-TW" sz="2400" dirty="0">
                <a:latin typeface="Adobe 繁黑體 Std B" pitchFamily="34" charset="-120"/>
                <a:ea typeface="Adobe 繁黑體 Std B" pitchFamily="34" charset="-120"/>
              </a:rPr>
              <a:t>word encoded in UTF-8 has its own value, </a:t>
            </a:r>
            <a:r>
              <a:rPr lang="en-US" altLang="zh-TW" sz="2400" dirty="0" smtClean="0">
                <a:latin typeface="Adobe 繁黑體 Std B" pitchFamily="34" charset="-120"/>
                <a:ea typeface="Adobe 繁黑體 Std B" pitchFamily="34" charset="-120"/>
              </a:rPr>
              <a:t>so we can use it to manufacture a simple hash table.</a:t>
            </a:r>
            <a:endParaRPr lang="en-US" altLang="zh-TW" sz="2400" dirty="0">
              <a:latin typeface="Adobe 繁黑體 Std B" pitchFamily="34" charset="-120"/>
              <a:ea typeface="Adobe 繁黑體 Std B" pitchFamily="34" charset="-120"/>
            </a:endParaRPr>
          </a:p>
          <a:p>
            <a:pPr lvl="1"/>
            <a:endParaRPr lang="en-US" altLang="zh-TW" sz="2400" dirty="0">
              <a:latin typeface="Adobe 繁黑體 Std B" pitchFamily="34" charset="-120"/>
              <a:ea typeface="Adobe 繁黑體 Std B" pitchFamily="34" charset="-120"/>
            </a:endParaRPr>
          </a:p>
          <a:p>
            <a:r>
              <a:rPr lang="en-US" altLang="zh-TW" sz="2800" dirty="0">
                <a:latin typeface="Adobe 繁黑體 Std B" pitchFamily="34" charset="-120"/>
                <a:ea typeface="Adobe 繁黑體 Std B" pitchFamily="34" charset="-120"/>
              </a:rPr>
              <a:t>Hint</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a:latin typeface="Adobe 繁黑體 Std B" pitchFamily="34" charset="-120"/>
                <a:ea typeface="Adobe 繁黑體 Std B" pitchFamily="34" charset="-120"/>
              </a:rPr>
              <a:t>To reduce every return integer uniformly, you </a:t>
            </a:r>
            <a:r>
              <a:rPr lang="en-US" altLang="zh-TW" sz="2400" dirty="0" smtClean="0">
                <a:latin typeface="Adobe 繁黑體 Std B" pitchFamily="34" charset="-120"/>
                <a:ea typeface="Adobe 繁黑體 Std B" pitchFamily="34" charset="-120"/>
              </a:rPr>
              <a:t>may </a:t>
            </a:r>
            <a:r>
              <a:rPr lang="en-US" altLang="zh-TW" sz="2400" dirty="0">
                <a:latin typeface="Adobe 繁黑體 Std B" pitchFamily="34" charset="-120"/>
                <a:ea typeface="Adobe 繁黑體 Std B" pitchFamily="34" charset="-120"/>
              </a:rPr>
              <a:t>use %</a:t>
            </a:r>
          </a:p>
          <a:p>
            <a:pPr lvl="1"/>
            <a:r>
              <a:rPr lang="en-US" altLang="zh-TW" sz="2400" dirty="0" smtClean="0">
                <a:latin typeface="Adobe 繁黑體 Std B" pitchFamily="34" charset="-120"/>
                <a:ea typeface="Adobe 繁黑體 Std B" pitchFamily="34" charset="-120"/>
              </a:rPr>
              <a:t>Ref </a:t>
            </a:r>
            <a:r>
              <a:rPr lang="en-US" altLang="zh-TW" sz="2400" dirty="0">
                <a:latin typeface="Adobe 繁黑體 Std B" pitchFamily="34" charset="-120"/>
                <a:ea typeface="Adobe 繁黑體 Std B" pitchFamily="34" charset="-120"/>
              </a:rPr>
              <a:t>about UTF-8 </a:t>
            </a:r>
            <a:endParaRPr lang="en-US" altLang="zh-TW" sz="2400" dirty="0" smtClean="0">
              <a:latin typeface="Adobe 繁黑體 Std B" pitchFamily="34" charset="-120"/>
              <a:ea typeface="Adobe 繁黑體 Std B" pitchFamily="34" charset="-120"/>
            </a:endParaRPr>
          </a:p>
          <a:p>
            <a:pPr lvl="2"/>
            <a:r>
              <a:rPr lang="en-US" altLang="zh-TW" sz="2000" dirty="0" smtClean="0">
                <a:latin typeface="Adobe 繁黑體 Std B" pitchFamily="34" charset="-120"/>
                <a:ea typeface="Adobe 繁黑體 Std B" pitchFamily="34" charset="-120"/>
                <a:hlinkClick r:id="rId2"/>
              </a:rPr>
              <a:t>https</a:t>
            </a:r>
            <a:r>
              <a:rPr lang="en-US" altLang="zh-TW" sz="2000" dirty="0">
                <a:latin typeface="Adobe 繁黑體 Std B" pitchFamily="34" charset="-120"/>
                <a:ea typeface="Adobe 繁黑體 Std B" pitchFamily="34" charset="-120"/>
                <a:hlinkClick r:id="rId2"/>
              </a:rPr>
              <a:t>://zh.wikipedia.org/wiki/UTF-8</a:t>
            </a:r>
            <a:endParaRPr lang="en-US" altLang="zh-TW" sz="2000" dirty="0">
              <a:latin typeface="Adobe 繁黑體 Std B" pitchFamily="34" charset="-120"/>
              <a:ea typeface="Adobe 繁黑體 Std B" pitchFamily="34" charset="-120"/>
            </a:endParaRPr>
          </a:p>
          <a:p>
            <a:pPr lvl="1"/>
            <a:endParaRPr lang="en-US" altLang="zh-TW" sz="2400"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FDFD0CB-B71E-432C-B20E-E192B135C2C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37</a:t>
            </a:fld>
            <a:endParaRPr lang="zh-TW" altLang="en-US"/>
          </a:p>
        </p:txBody>
      </p:sp>
    </p:spTree>
    <p:extLst>
      <p:ext uri="{BB962C8B-B14F-4D97-AF65-F5344CB8AC3E}">
        <p14:creationId xmlns:p14="http://schemas.microsoft.com/office/powerpoint/2010/main" val="136798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5-2 (25%)</a:t>
            </a:r>
            <a:br>
              <a:rPr lang="en-US" altLang="zh-TW" dirty="0" smtClean="0">
                <a:latin typeface="Adobe 繁黑體 Std B" pitchFamily="34" charset="-120"/>
                <a:ea typeface="Adobe 繁黑體 Std B" pitchFamily="34" charset="-120"/>
              </a:rPr>
            </a:br>
            <a:r>
              <a:rPr lang="en-US" altLang="zh-TW" sz="4000" dirty="0">
                <a:latin typeface="Adobe 繁黑體 Std B" pitchFamily="34" charset="-120"/>
                <a:ea typeface="Adobe 繁黑體 Std B" pitchFamily="34" charset="-120"/>
              </a:rPr>
              <a:t>Building a Hash Table-Hash Function</a:t>
            </a:r>
            <a:endParaRPr lang="zh-TW" altLang="en-US" sz="4000" dirty="0">
              <a:latin typeface="Adobe 繁黑體 Std B" pitchFamily="34" charset="-120"/>
              <a:ea typeface="Adobe 繁黑體 Std B" pitchFamily="34" charset="-120"/>
            </a:endParaRPr>
          </a:p>
        </p:txBody>
      </p:sp>
      <p:sp>
        <p:nvSpPr>
          <p:cNvPr id="7" name="內容版面配置區 6"/>
          <p:cNvSpPr>
            <a:spLocks noGrp="1"/>
          </p:cNvSpPr>
          <p:nvPr>
            <p:ph sz="half" idx="2"/>
          </p:nvPr>
        </p:nvSpPr>
        <p:spPr>
          <a:xfrm>
            <a:off x="4297436" y="1576884"/>
            <a:ext cx="4752528" cy="4525963"/>
          </a:xfrm>
        </p:spPr>
        <p:txBody>
          <a:bodyPr>
            <a:normAutofit/>
          </a:bodyPr>
          <a:lstStyle/>
          <a:p>
            <a:r>
              <a:rPr lang="en-US" altLang="zh-TW" sz="2400" dirty="0" smtClean="0">
                <a:latin typeface="Adobe 繁黑體 Std B" pitchFamily="34" charset="-120"/>
                <a:ea typeface="Adobe 繁黑體 Std B" pitchFamily="34" charset="-120"/>
              </a:rPr>
              <a:t>I have written an function for you to transfer the Chinese word to </a:t>
            </a:r>
            <a:r>
              <a:rPr lang="en-US" altLang="zh-TW" sz="2400" dirty="0" err="1" smtClean="0">
                <a:latin typeface="Adobe 繁黑體 Std B" pitchFamily="34" charset="-120"/>
                <a:ea typeface="Adobe 繁黑體 Std B" pitchFamily="34" charset="-120"/>
              </a:rPr>
              <a:t>int</a:t>
            </a:r>
            <a:r>
              <a:rPr lang="en-US" altLang="zh-TW" sz="2400" dirty="0" smtClean="0">
                <a:latin typeface="Adobe 繁黑體 Std B" pitchFamily="34" charset="-120"/>
                <a:ea typeface="Adobe 繁黑體 Std B" pitchFamily="34" charset="-120"/>
              </a:rPr>
              <a:t> by </a:t>
            </a:r>
            <a:r>
              <a:rPr lang="en-US" altLang="zh-TW" sz="2400" dirty="0" err="1" smtClean="0">
                <a:latin typeface="Adobe 繁黑體 Std B" pitchFamily="34" charset="-120"/>
                <a:ea typeface="Adobe 繁黑體 Std B" pitchFamily="34" charset="-120"/>
              </a:rPr>
              <a:t>unicode</a:t>
            </a:r>
            <a:r>
              <a:rPr lang="en-US" altLang="zh-TW" sz="2400" dirty="0" smtClean="0">
                <a:latin typeface="Adobe 繁黑體 Std B" pitchFamily="34" charset="-120"/>
                <a:ea typeface="Adobe 繁黑體 Std B" pitchFamily="34" charset="-120"/>
              </a:rPr>
              <a:t>.</a:t>
            </a:r>
          </a:p>
          <a:p>
            <a:r>
              <a:rPr lang="en-US" altLang="zh-TW" sz="2400" dirty="0" smtClean="0">
                <a:latin typeface="Adobe 繁黑體 Std B" pitchFamily="34" charset="-120"/>
                <a:ea typeface="Adobe 繁黑體 Std B" pitchFamily="34" charset="-120"/>
              </a:rPr>
              <a:t>You can use it by copy &amp; past.</a:t>
            </a:r>
          </a:p>
          <a:p>
            <a:r>
              <a:rPr lang="en-US" altLang="zh-TW" sz="2400" dirty="0" smtClean="0">
                <a:latin typeface="Adobe 繁黑體 Std B" pitchFamily="34" charset="-120"/>
                <a:ea typeface="Adobe 繁黑體 Std B" pitchFamily="34" charset="-120"/>
              </a:rPr>
              <a:t>By calling this function, your hash function can be achieve in just </a:t>
            </a:r>
            <a:r>
              <a:rPr lang="en-US" altLang="zh-TW" sz="2400" dirty="0" smtClean="0">
                <a:solidFill>
                  <a:srgbClr val="FF0000"/>
                </a:solidFill>
                <a:latin typeface="Adobe 繁黑體 Std B" pitchFamily="34" charset="-120"/>
                <a:ea typeface="Adobe 繁黑體 Std B" pitchFamily="34" charset="-120"/>
              </a:rPr>
              <a:t>one line</a:t>
            </a:r>
            <a:r>
              <a:rPr lang="en-US" altLang="zh-TW" sz="2400" dirty="0" smtClean="0">
                <a:latin typeface="Adobe 繁黑體 Std B" pitchFamily="34" charset="-120"/>
                <a:ea typeface="Adobe 繁黑體 Std B" pitchFamily="34" charset="-120"/>
              </a:rPr>
              <a:t>.</a:t>
            </a:r>
            <a:endParaRPr lang="zh-TW" altLang="en-US" sz="24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FDFD0CB-B71E-432C-B20E-E192B135C2C7}"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38</a:t>
            </a:fld>
            <a:endParaRPr lang="zh-TW" altLang="en-US"/>
          </a:p>
        </p:txBody>
      </p:sp>
      <p:sp>
        <p:nvSpPr>
          <p:cNvPr id="8" name="文字方塊 7"/>
          <p:cNvSpPr txBox="1"/>
          <p:nvPr/>
        </p:nvSpPr>
        <p:spPr>
          <a:xfrm>
            <a:off x="0" y="1556792"/>
            <a:ext cx="4275360" cy="4154984"/>
          </a:xfrm>
          <a:prstGeom prst="rect">
            <a:avLst/>
          </a:prstGeom>
          <a:solidFill>
            <a:schemeClr val="bg1"/>
          </a:solidFill>
        </p:spPr>
        <p:txBody>
          <a:bodyPr wrap="square" rtlCol="0">
            <a:spAutoFit/>
          </a:bodyPr>
          <a:lstStyle/>
          <a:p>
            <a:pPr lvl="1"/>
            <a:r>
              <a:rPr lang="en-US" altLang="zh-TW" sz="1200" dirty="0">
                <a:latin typeface="Adobe 繁黑體 Std B" pitchFamily="34" charset="-120"/>
                <a:ea typeface="Adobe 繁黑體 Std B" pitchFamily="34" charset="-120"/>
              </a:rPr>
              <a:t>// This function will transfer your word to </a:t>
            </a:r>
            <a:r>
              <a:rPr lang="en-US" altLang="zh-TW" sz="1200" dirty="0" smtClean="0">
                <a:latin typeface="Adobe 繁黑體 Std B" pitchFamily="34" charset="-120"/>
                <a:ea typeface="Adobe 繁黑體 Std B" pitchFamily="34" charset="-120"/>
              </a:rPr>
              <a:t>an </a:t>
            </a:r>
            <a:r>
              <a:rPr lang="en-US" altLang="zh-TW" sz="1200" dirty="0">
                <a:latin typeface="Adobe 繁黑體 Std B" pitchFamily="34" charset="-120"/>
                <a:ea typeface="Adobe 繁黑體 Std B" pitchFamily="34" charset="-120"/>
              </a:rPr>
              <a:t>integer.</a:t>
            </a:r>
          </a:p>
          <a:p>
            <a:pPr lvl="1"/>
            <a:r>
              <a:rPr lang="en-US" altLang="zh-TW" sz="1200" dirty="0">
                <a:latin typeface="Adobe 繁黑體 Std B" pitchFamily="34" charset="-120"/>
                <a:ea typeface="Adobe 繁黑體 Std B" pitchFamily="34" charset="-120"/>
              </a:rPr>
              <a:t>//The value ranges from </a:t>
            </a:r>
            <a:r>
              <a:rPr lang="en-US" altLang="zh-TW" sz="1200" dirty="0" smtClean="0">
                <a:latin typeface="Adobe 繁黑體 Std B" pitchFamily="34" charset="-120"/>
                <a:ea typeface="Adobe 繁黑體 Std B" pitchFamily="34" charset="-120"/>
              </a:rPr>
              <a:t>0~256^4</a:t>
            </a:r>
            <a:endParaRPr lang="en-US" altLang="zh-TW" sz="1200" dirty="0">
              <a:latin typeface="Adobe 繁黑體 Std B" pitchFamily="34" charset="-120"/>
              <a:ea typeface="Adobe 繁黑體 Std B" pitchFamily="34" charset="-120"/>
            </a:endParaRPr>
          </a:p>
          <a:p>
            <a:pPr lvl="1"/>
            <a:r>
              <a:rPr lang="en-US" altLang="zh-TW" sz="1200" dirty="0" err="1" smtClean="0">
                <a:latin typeface="Adobe 繁黑體 Std B" pitchFamily="34" charset="-120"/>
                <a:ea typeface="Adobe 繁黑體 Std B" pitchFamily="34" charset="-120"/>
              </a:rPr>
              <a:t>unicode_to_int</a:t>
            </a:r>
            <a:r>
              <a:rPr lang="en-US" altLang="zh-TW" sz="1200" dirty="0" smtClean="0">
                <a:latin typeface="Adobe 繁黑體 Std B" pitchFamily="34" charset="-120"/>
                <a:ea typeface="Adobe 繁黑體 Std B" pitchFamily="34" charset="-120"/>
              </a:rPr>
              <a:t>(</a:t>
            </a:r>
            <a:r>
              <a:rPr lang="en-US" altLang="zh-TW" sz="1200" dirty="0" err="1" smtClean="0">
                <a:latin typeface="Adobe 繁黑體 Std B" pitchFamily="34" charset="-120"/>
                <a:ea typeface="Adobe 繁黑體 Std B" pitchFamily="34" charset="-120"/>
              </a:rPr>
              <a:t>std</a:t>
            </a:r>
            <a:r>
              <a:rPr lang="en-US" altLang="zh-TW" sz="1200" dirty="0">
                <a:latin typeface="Adobe 繁黑體 Std B" pitchFamily="34" charset="-120"/>
                <a:ea typeface="Adobe 繁黑體 Std B" pitchFamily="34" charset="-120"/>
              </a:rPr>
              <a:t>::string &amp;utf8)</a:t>
            </a:r>
          </a:p>
          <a:p>
            <a:pPr lvl="1"/>
            <a:r>
              <a:rPr lang="en-US" altLang="zh-TW" sz="1200" dirty="0">
                <a:latin typeface="Adobe 繁黑體 Std B" pitchFamily="34" charset="-120"/>
                <a:ea typeface="Adobe 繁黑體 Std B" pitchFamily="34" charset="-120"/>
              </a:rPr>
              <a:t>{</a:t>
            </a:r>
          </a:p>
          <a:p>
            <a:pPr lvl="1"/>
            <a:r>
              <a:rPr lang="en-US" altLang="zh-TW" sz="1200" dirty="0">
                <a:latin typeface="Adobe 繁黑體 Std B" pitchFamily="34" charset="-120"/>
                <a:ea typeface="Adobe 繁黑體 Std B" pitchFamily="34" charset="-120"/>
              </a:rPr>
              <a:t>  uint32_t </a:t>
            </a:r>
            <a:r>
              <a:rPr lang="en-US" altLang="zh-TW" sz="1200" dirty="0" err="1">
                <a:latin typeface="Adobe 繁黑體 Std B" pitchFamily="34" charset="-120"/>
                <a:ea typeface="Adobe 繁黑體 Std B" pitchFamily="34" charset="-120"/>
              </a:rPr>
              <a:t>unicode</a:t>
            </a:r>
            <a:r>
              <a:rPr lang="en-US" altLang="zh-TW" sz="1200" dirty="0">
                <a:latin typeface="Adobe 繁黑體 Std B" pitchFamily="34" charset="-120"/>
                <a:ea typeface="Adobe 繁黑體 Std B" pitchFamily="34" charset="-120"/>
              </a:rPr>
              <a:t> = 0;</a:t>
            </a:r>
          </a:p>
          <a:p>
            <a:pPr lvl="1"/>
            <a:r>
              <a:rPr lang="en-US" altLang="zh-TW" sz="1200" dirty="0">
                <a:latin typeface="Adobe 繁黑體 Std B" pitchFamily="34" charset="-120"/>
                <a:ea typeface="Adobe 繁黑體 Std B" pitchFamily="34" charset="-120"/>
              </a:rPr>
              <a:t>  uint8_t </a:t>
            </a:r>
            <a:r>
              <a:rPr lang="en-US" altLang="zh-TW" sz="1200" dirty="0" err="1">
                <a:latin typeface="Adobe 繁黑體 Std B" pitchFamily="34" charset="-120"/>
                <a:ea typeface="Adobe 繁黑體 Std B" pitchFamily="34" charset="-120"/>
              </a:rPr>
              <a:t>first_byte</a:t>
            </a:r>
            <a:r>
              <a:rPr lang="en-US" altLang="zh-TW" sz="1200" dirty="0">
                <a:latin typeface="Adobe 繁黑體 Std B" pitchFamily="34" charset="-120"/>
                <a:ea typeface="Adobe 繁黑體 Std B" pitchFamily="34" charset="-120"/>
              </a:rPr>
              <a:t> = (uint8_t)utf8[0];</a:t>
            </a:r>
          </a:p>
          <a:p>
            <a:pPr lvl="1"/>
            <a:r>
              <a:rPr lang="en-US" altLang="zh-TW" sz="1200" dirty="0">
                <a:latin typeface="Adobe 繁黑體 Std B" pitchFamily="34" charset="-120"/>
                <a:ea typeface="Adobe 繁黑體 Std B" pitchFamily="34" charset="-120"/>
              </a:rPr>
              <a:t>  uint8_t </a:t>
            </a:r>
            <a:r>
              <a:rPr lang="en-US" altLang="zh-TW" sz="1200" dirty="0" err="1">
                <a:latin typeface="Adobe 繁黑體 Std B" pitchFamily="34" charset="-120"/>
                <a:ea typeface="Adobe 繁黑體 Std B" pitchFamily="34" charset="-120"/>
              </a:rPr>
              <a:t>len</a:t>
            </a:r>
            <a:r>
              <a:rPr lang="en-US" altLang="zh-TW" sz="1200" dirty="0">
                <a:latin typeface="Adobe 繁黑體 Std B" pitchFamily="34" charset="-120"/>
                <a:ea typeface="Adobe 繁黑體 Std B" pitchFamily="34" charset="-120"/>
              </a:rPr>
              <a:t> =</a:t>
            </a: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first_byte</a:t>
            </a:r>
            <a:r>
              <a:rPr lang="en-US" altLang="zh-TW" sz="1200" dirty="0">
                <a:latin typeface="Adobe 繁黑體 Std B" pitchFamily="34" charset="-120"/>
                <a:ea typeface="Adobe 繁黑體 Std B" pitchFamily="34" charset="-120"/>
              </a:rPr>
              <a:t> &amp; 0xf0) == 0xf0 ? 4 :</a:t>
            </a: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first_byte</a:t>
            </a:r>
            <a:r>
              <a:rPr lang="en-US" altLang="zh-TW" sz="1200" dirty="0">
                <a:latin typeface="Adobe 繁黑體 Std B" pitchFamily="34" charset="-120"/>
                <a:ea typeface="Adobe 繁黑體 Std B" pitchFamily="34" charset="-120"/>
              </a:rPr>
              <a:t> &amp; 0xe0) == 0xe0 ? 3 :</a:t>
            </a: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first_byte</a:t>
            </a:r>
            <a:r>
              <a:rPr lang="en-US" altLang="zh-TW" sz="1200" dirty="0">
                <a:latin typeface="Adobe 繁黑體 Std B" pitchFamily="34" charset="-120"/>
                <a:ea typeface="Adobe 繁黑體 Std B" pitchFamily="34" charset="-120"/>
              </a:rPr>
              <a:t> &amp; 0xc0) == 0xc0 ? 2 : 1;</a:t>
            </a:r>
          </a:p>
          <a:p>
            <a:pPr lvl="1"/>
            <a:endParaRPr lang="en-US" altLang="zh-TW" sz="1200" dirty="0">
              <a:latin typeface="Adobe 繁黑體 Std B" pitchFamily="34" charset="-120"/>
              <a:ea typeface="Adobe 繁黑體 Std B" pitchFamily="34" charset="-120"/>
            </a:endParaRP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int</a:t>
            </a:r>
            <a:r>
              <a:rPr lang="en-US" altLang="zh-TW" sz="1200" dirty="0">
                <a:latin typeface="Adobe 繁黑體 Std B" pitchFamily="34" charset="-120"/>
                <a:ea typeface="Adobe 繁黑體 Std B" pitchFamily="34" charset="-120"/>
              </a:rPr>
              <a:t> k = </a:t>
            </a:r>
            <a:r>
              <a:rPr lang="en-US" altLang="zh-TW" sz="1200" dirty="0" smtClean="0">
                <a:latin typeface="Adobe 繁黑體 Std B" pitchFamily="34" charset="-120"/>
                <a:ea typeface="Adobe 繁黑體 Std B" pitchFamily="34" charset="-120"/>
              </a:rPr>
              <a:t>1;</a:t>
            </a:r>
            <a:endParaRPr lang="en-US" altLang="zh-TW" sz="1200" dirty="0">
              <a:latin typeface="Adobe 繁黑體 Std B" pitchFamily="34" charset="-120"/>
              <a:ea typeface="Adobe 繁黑體 Std B" pitchFamily="34" charset="-120"/>
            </a:endParaRP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unicode</a:t>
            </a:r>
            <a:r>
              <a:rPr lang="en-US" altLang="zh-TW" sz="1200" dirty="0">
                <a:latin typeface="Adobe 繁黑體 Std B" pitchFamily="34" charset="-120"/>
                <a:ea typeface="Adobe 繁黑體 Std B" pitchFamily="34" charset="-120"/>
              </a:rPr>
              <a:t> = 0;</a:t>
            </a:r>
          </a:p>
          <a:p>
            <a:pPr lvl="1"/>
            <a:r>
              <a:rPr lang="en-US" altLang="zh-TW" sz="1200" dirty="0">
                <a:latin typeface="Adobe 繁黑體 Std B" pitchFamily="34" charset="-120"/>
                <a:ea typeface="Adobe 繁黑體 Std B" pitchFamily="34" charset="-120"/>
              </a:rPr>
              <a:t>  for(auto </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 = 0; </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 &lt;= </a:t>
            </a:r>
            <a:r>
              <a:rPr lang="en-US" altLang="zh-TW" sz="1200" dirty="0" err="1">
                <a:latin typeface="Adobe 繁黑體 Std B" pitchFamily="34" charset="-120"/>
                <a:ea typeface="Adobe 繁黑體 Std B" pitchFamily="34" charset="-120"/>
              </a:rPr>
              <a:t>len</a:t>
            </a:r>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 {</a:t>
            </a:r>
          </a:p>
          <a:p>
            <a:pPr lvl="1"/>
            <a:r>
              <a:rPr lang="en-US" altLang="zh-TW" sz="1200" dirty="0">
                <a:latin typeface="Adobe 繁黑體 Std B" pitchFamily="34" charset="-120"/>
                <a:ea typeface="Adobe 繁黑體 Std B" pitchFamily="34" charset="-120"/>
              </a:rPr>
              <a:t>    if (((</a:t>
            </a:r>
            <a:r>
              <a:rPr lang="en-US" altLang="zh-TW" sz="1200" dirty="0" err="1">
                <a:latin typeface="Adobe 繁黑體 Std B" pitchFamily="34" charset="-120"/>
                <a:ea typeface="Adobe 繁黑體 Std B" pitchFamily="34" charset="-120"/>
              </a:rPr>
              <a:t>int</a:t>
            </a:r>
            <a:r>
              <a:rPr lang="en-US" altLang="zh-TW" sz="1200" dirty="0">
                <a:latin typeface="Adobe 繁黑體 Std B" pitchFamily="34" charset="-120"/>
                <a:ea typeface="Adobe 繁黑體 Std B" pitchFamily="34" charset="-120"/>
              </a:rPr>
              <a:t>)utf8[</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])&gt;0)</a:t>
            </a: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unicode</a:t>
            </a:r>
            <a:r>
              <a:rPr lang="en-US" altLang="zh-TW" sz="1200" dirty="0">
                <a:latin typeface="Adobe 繁黑體 Std B" pitchFamily="34" charset="-120"/>
                <a:ea typeface="Adobe 繁黑體 Std B" pitchFamily="34" charset="-120"/>
              </a:rPr>
              <a:t> += ((</a:t>
            </a:r>
            <a:r>
              <a:rPr lang="en-US" altLang="zh-TW" sz="1200" dirty="0" err="1">
                <a:latin typeface="Adobe 繁黑體 Std B" pitchFamily="34" charset="-120"/>
                <a:ea typeface="Adobe 繁黑體 Std B" pitchFamily="34" charset="-120"/>
              </a:rPr>
              <a:t>int</a:t>
            </a:r>
            <a:r>
              <a:rPr lang="en-US" altLang="zh-TW" sz="1200" dirty="0">
                <a:latin typeface="Adobe 繁黑體 Std B" pitchFamily="34" charset="-120"/>
                <a:ea typeface="Adobe 繁黑體 Std B" pitchFamily="34" charset="-120"/>
              </a:rPr>
              <a:t>)utf8[</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])*k;</a:t>
            </a:r>
          </a:p>
          <a:p>
            <a:pPr lvl="1"/>
            <a:r>
              <a:rPr lang="en-US" altLang="zh-TW" sz="1200" dirty="0">
                <a:latin typeface="Adobe 繁黑體 Std B" pitchFamily="34" charset="-120"/>
                <a:ea typeface="Adobe 繁黑體 Std B" pitchFamily="34" charset="-120"/>
              </a:rPr>
              <a:t>    else</a:t>
            </a:r>
          </a:p>
          <a:p>
            <a:pPr lvl="1"/>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unicode</a:t>
            </a:r>
            <a:r>
              <a:rPr lang="en-US" altLang="zh-TW" sz="1200" dirty="0">
                <a:latin typeface="Adobe 繁黑體 Std B" pitchFamily="34" charset="-120"/>
                <a:ea typeface="Adobe 繁黑體 Std B" pitchFamily="34" charset="-120"/>
              </a:rPr>
              <a:t> += ((</a:t>
            </a:r>
            <a:r>
              <a:rPr lang="en-US" altLang="zh-TW" sz="1200" dirty="0" err="1">
                <a:latin typeface="Adobe 繁黑體 Std B" pitchFamily="34" charset="-120"/>
                <a:ea typeface="Adobe 繁黑體 Std B" pitchFamily="34" charset="-120"/>
              </a:rPr>
              <a:t>int</a:t>
            </a:r>
            <a:r>
              <a:rPr lang="en-US" altLang="zh-TW" sz="1200" dirty="0">
                <a:latin typeface="Adobe 繁黑體 Std B" pitchFamily="34" charset="-120"/>
                <a:ea typeface="Adobe 繁黑體 Std B" pitchFamily="34" charset="-120"/>
              </a:rPr>
              <a:t>)utf8[</a:t>
            </a:r>
            <a:r>
              <a:rPr lang="en-US" altLang="zh-TW" sz="1200" dirty="0" err="1">
                <a:latin typeface="Adobe 繁黑體 Std B" pitchFamily="34" charset="-120"/>
                <a:ea typeface="Adobe 繁黑體 Std B" pitchFamily="34" charset="-120"/>
              </a:rPr>
              <a:t>i</a:t>
            </a:r>
            <a:r>
              <a:rPr lang="en-US" altLang="zh-TW" sz="1200" dirty="0">
                <a:latin typeface="Adobe 繁黑體 Std B" pitchFamily="34" charset="-120"/>
                <a:ea typeface="Adobe 繁黑體 Std B" pitchFamily="34" charset="-120"/>
              </a:rPr>
              <a:t>])*-1*k;</a:t>
            </a:r>
          </a:p>
          <a:p>
            <a:pPr lvl="1"/>
            <a:r>
              <a:rPr lang="en-US" altLang="zh-TW" sz="1200" dirty="0">
                <a:latin typeface="Adobe 繁黑體 Std B" pitchFamily="34" charset="-120"/>
                <a:ea typeface="Adobe 繁黑體 Std B" pitchFamily="34" charset="-120"/>
              </a:rPr>
              <a:t>    k*=256;</a:t>
            </a:r>
          </a:p>
          <a:p>
            <a:pPr lvl="1"/>
            <a:r>
              <a:rPr lang="en-US" altLang="zh-TW" sz="1200" dirty="0">
                <a:latin typeface="Adobe 繁黑體 Std B" pitchFamily="34" charset="-120"/>
                <a:ea typeface="Adobe 繁黑體 Std B" pitchFamily="34" charset="-120"/>
              </a:rPr>
              <a:t>  }</a:t>
            </a:r>
          </a:p>
          <a:p>
            <a:pPr lvl="1"/>
            <a:r>
              <a:rPr lang="en-US" altLang="zh-TW" sz="1200" dirty="0">
                <a:latin typeface="Adobe 繁黑體 Std B" pitchFamily="34" charset="-120"/>
                <a:ea typeface="Adobe 繁黑體 Std B" pitchFamily="34" charset="-120"/>
              </a:rPr>
              <a:t>  return (</a:t>
            </a:r>
            <a:r>
              <a:rPr lang="en-US" altLang="zh-TW" sz="1200" dirty="0" err="1">
                <a:latin typeface="Adobe 繁黑體 Std B" pitchFamily="34" charset="-120"/>
                <a:ea typeface="Adobe 繁黑體 Std B" pitchFamily="34" charset="-120"/>
              </a:rPr>
              <a:t>int</a:t>
            </a:r>
            <a:r>
              <a:rPr lang="en-US" altLang="zh-TW" sz="1200" dirty="0">
                <a:latin typeface="Adobe 繁黑體 Std B" pitchFamily="34" charset="-120"/>
                <a:ea typeface="Adobe 繁黑體 Std B" pitchFamily="34" charset="-120"/>
              </a:rPr>
              <a:t>) </a:t>
            </a:r>
            <a:r>
              <a:rPr lang="en-US" altLang="zh-TW" sz="1200" dirty="0" err="1">
                <a:latin typeface="Adobe 繁黑體 Std B" pitchFamily="34" charset="-120"/>
                <a:ea typeface="Adobe 繁黑體 Std B" pitchFamily="34" charset="-120"/>
              </a:rPr>
              <a:t>unicode</a:t>
            </a:r>
            <a:r>
              <a:rPr lang="en-US" altLang="zh-TW" sz="1200" dirty="0">
                <a:latin typeface="Adobe 繁黑體 Std B" pitchFamily="34" charset="-120"/>
                <a:ea typeface="Adobe 繁黑體 Std B" pitchFamily="34" charset="-120"/>
              </a:rPr>
              <a:t>;</a:t>
            </a:r>
          </a:p>
          <a:p>
            <a:pPr lvl="1"/>
            <a:r>
              <a:rPr lang="en-US" altLang="zh-TW" sz="1200" dirty="0" smtClean="0">
                <a:latin typeface="Adobe 繁黑體 Std B" pitchFamily="34" charset="-120"/>
                <a:ea typeface="Adobe 繁黑體 Std B" pitchFamily="34" charset="-120"/>
              </a:rPr>
              <a:t>}</a:t>
            </a:r>
            <a:endParaRPr lang="en-US" altLang="zh-TW" sz="1200" dirty="0">
              <a:latin typeface="Adobe 繁黑體 Std B" pitchFamily="34" charset="-120"/>
              <a:ea typeface="Adobe 繁黑體 Std B" pitchFamily="34" charset="-120"/>
            </a:endParaRPr>
          </a:p>
        </p:txBody>
      </p:sp>
    </p:spTree>
    <p:extLst>
      <p:ext uri="{BB962C8B-B14F-4D97-AF65-F5344CB8AC3E}">
        <p14:creationId xmlns:p14="http://schemas.microsoft.com/office/powerpoint/2010/main" val="234326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5-3 (50%)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Building a Hash </a:t>
            </a:r>
            <a:r>
              <a:rPr lang="en-US" altLang="zh-TW" dirty="0" smtClean="0">
                <a:latin typeface="Adobe 繁黑體 Std B" pitchFamily="34" charset="-120"/>
                <a:ea typeface="Adobe 繁黑體 Std B" pitchFamily="34" charset="-120"/>
              </a:rPr>
              <a:t>Table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1"/>
            <a:ext cx="8640960" cy="3628999"/>
          </a:xfrm>
        </p:spPr>
        <p:txBody>
          <a:bodyPr>
            <a:noAutofit/>
          </a:bodyPr>
          <a:lstStyle/>
          <a:p>
            <a:r>
              <a:rPr lang="en-US" altLang="zh-TW" sz="2800" dirty="0" smtClean="0">
                <a:latin typeface="Adobe 繁黑體 Std B" pitchFamily="34" charset="-120"/>
                <a:ea typeface="Adobe 繁黑體 Std B" pitchFamily="34" charset="-120"/>
              </a:rPr>
              <a:t>Mission</a:t>
            </a:r>
            <a:r>
              <a:rPr lang="zh-TW" altLang="en-US" sz="2800" dirty="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Modified the code on problem 7-1 to a </a:t>
            </a:r>
            <a:r>
              <a:rPr lang="en-US" altLang="zh-TW" sz="2400" dirty="0">
                <a:latin typeface="Adobe 繁黑體 Std B" pitchFamily="34" charset="-120"/>
                <a:ea typeface="Adobe 繁黑體 Std B" pitchFamily="34" charset="-120"/>
              </a:rPr>
              <a:t>Hash </a:t>
            </a:r>
            <a:r>
              <a:rPr lang="en-US" altLang="zh-TW" sz="2400" dirty="0" smtClean="0">
                <a:latin typeface="Adobe 繁黑體 Std B" pitchFamily="34" charset="-120"/>
                <a:ea typeface="Adobe 繁黑體 Std B" pitchFamily="34" charset="-120"/>
              </a:rPr>
              <a:t>Table</a:t>
            </a:r>
          </a:p>
          <a:p>
            <a:r>
              <a:rPr lang="en-US" altLang="zh-TW" sz="2800" dirty="0" smtClean="0">
                <a:latin typeface="Adobe 繁黑體 Std B" pitchFamily="34" charset="-120"/>
                <a:ea typeface="Adobe 繁黑體 Std B" pitchFamily="34" charset="-120"/>
              </a:rPr>
              <a:t>Hint</a:t>
            </a:r>
            <a:r>
              <a:rPr lang="zh-TW" altLang="en-US" sz="2800" dirty="0" smtClean="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You have to judge how big the array you need and </a:t>
            </a:r>
            <a:r>
              <a:rPr lang="en-US" altLang="zh-TW" sz="2400" dirty="0">
                <a:latin typeface="Adobe 繁黑體 Std B" pitchFamily="34" charset="-120"/>
                <a:ea typeface="Adobe 繁黑體 Std B" pitchFamily="34" charset="-120"/>
              </a:rPr>
              <a:t>the </a:t>
            </a:r>
            <a:r>
              <a:rPr lang="en-US" altLang="zh-TW" sz="2400" dirty="0" smtClean="0">
                <a:latin typeface="Adobe 繁黑體 Std B" pitchFamily="34" charset="-120"/>
                <a:ea typeface="Adobe 繁黑體 Std B" pitchFamily="34" charset="-120"/>
              </a:rPr>
              <a:t>range of the integer returned by hash function. </a:t>
            </a:r>
          </a:p>
          <a:p>
            <a:pPr lvl="1"/>
            <a:r>
              <a:rPr lang="en-US" altLang="zh-TW" sz="2400" dirty="0" smtClean="0">
                <a:latin typeface="Adobe 繁黑體 Std B" pitchFamily="34" charset="-120"/>
                <a:ea typeface="Adobe 繁黑體 Std B" pitchFamily="34" charset="-120"/>
              </a:rPr>
              <a:t>Collision avoidance or handler, which means two different words point to same hash value. You can take a </a:t>
            </a:r>
            <a:r>
              <a:rPr lang="en-US" altLang="zh-TW" sz="2400" smtClean="0">
                <a:latin typeface="Adobe 繁黑體 Std B" pitchFamily="34" charset="-120"/>
                <a:ea typeface="Adobe 繁黑體 Std B" pitchFamily="34" charset="-120"/>
              </a:rPr>
              <a:t>look at the </a:t>
            </a:r>
            <a:r>
              <a:rPr lang="en-US" altLang="zh-TW" sz="2400" dirty="0" smtClean="0">
                <a:latin typeface="Adobe 繁黑體 Std B" pitchFamily="34" charset="-120"/>
                <a:ea typeface="Adobe 繁黑體 Std B" pitchFamily="34" charset="-120"/>
              </a:rPr>
              <a:t>next slide.</a:t>
            </a:r>
            <a:endParaRPr lang="en-US" altLang="zh-TW" sz="2800" dirty="0">
              <a:latin typeface="Adobe 繁黑體 Std B" pitchFamily="34" charset="-120"/>
              <a:ea typeface="Adobe 繁黑體 Std B" pitchFamily="34" charset="-120"/>
            </a:endParaRPr>
          </a:p>
          <a:p>
            <a:endParaRPr lang="en-US" altLang="zh-TW" sz="28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4A8F4AA0-1C39-49DB-8EB5-9CDE0556542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39</a:t>
            </a:fld>
            <a:endParaRPr lang="zh-TW" altLang="en-US"/>
          </a:p>
        </p:txBody>
      </p:sp>
    </p:spTree>
    <p:extLst>
      <p:ext uri="{BB962C8B-B14F-4D97-AF65-F5344CB8AC3E}">
        <p14:creationId xmlns:p14="http://schemas.microsoft.com/office/powerpoint/2010/main" val="14171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How to submit your result.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179512" y="1628800"/>
            <a:ext cx="8686800" cy="4525963"/>
          </a:xfrm>
        </p:spPr>
        <p:txBody>
          <a:bodyPr>
            <a:normAutofit lnSpcReduction="10000"/>
          </a:bodyPr>
          <a:lstStyle/>
          <a:p>
            <a:r>
              <a:rPr lang="en-US" altLang="zh-TW" sz="2800" dirty="0" smtClean="0">
                <a:latin typeface="Adobe 繁黑體 Std B" pitchFamily="34" charset="-120"/>
                <a:ea typeface="Adobe 繁黑體 Std B" pitchFamily="34" charset="-120"/>
              </a:rPr>
              <a:t>Email me the result to the following address.</a:t>
            </a:r>
          </a:p>
          <a:p>
            <a:pPr lvl="1"/>
            <a:r>
              <a:rPr lang="en-US" altLang="zh-TW" dirty="0" smtClean="0">
                <a:solidFill>
                  <a:srgbClr val="7030A0"/>
                </a:solidFill>
                <a:latin typeface="Adobe 繁黑體 Std B" pitchFamily="34" charset="-120"/>
                <a:ea typeface="Adobe 繁黑體 Std B" pitchFamily="34" charset="-120"/>
              </a:rPr>
              <a:t>lkm543@gmail.com</a:t>
            </a:r>
          </a:p>
          <a:p>
            <a:r>
              <a:rPr lang="en-US" altLang="zh-TW" sz="2400" dirty="0" smtClean="0">
                <a:latin typeface="Adobe 繁黑體 Std B" pitchFamily="34" charset="-120"/>
                <a:ea typeface="Adobe 繁黑體 Std B" pitchFamily="34" charset="-120"/>
              </a:rPr>
              <a:t>Please name the title</a:t>
            </a:r>
            <a:r>
              <a:rPr lang="zh-TW" altLang="en-US" sz="2400" dirty="0" smtClean="0">
                <a:latin typeface="Adobe 繁黑體 Std B" pitchFamily="34" charset="-120"/>
                <a:ea typeface="Adobe 繁黑體 Std B" pitchFamily="34" charset="-120"/>
              </a:rPr>
              <a:t> </a:t>
            </a:r>
            <a:r>
              <a:rPr lang="en-US" altLang="zh-TW" sz="2400" dirty="0" smtClean="0">
                <a:latin typeface="Adobe 繁黑體 Std B" pitchFamily="34" charset="-120"/>
                <a:ea typeface="Adobe 繁黑體 Std B" pitchFamily="34" charset="-120"/>
              </a:rPr>
              <a:t>of the email by </a:t>
            </a:r>
            <a:r>
              <a:rPr lang="en-US" altLang="zh-TW" sz="2400" dirty="0" smtClean="0">
                <a:solidFill>
                  <a:srgbClr val="FF0000"/>
                </a:solidFill>
                <a:latin typeface="Adobe 繁黑體 Std B" pitchFamily="34" charset="-120"/>
                <a:ea typeface="Adobe 繁黑體 Std B" pitchFamily="34" charset="-120"/>
              </a:rPr>
              <a:t>[324][</a:t>
            </a:r>
            <a:r>
              <a:rPr lang="en-US" altLang="zh-TW" sz="2400" dirty="0" smtClean="0">
                <a:solidFill>
                  <a:srgbClr val="FF0000"/>
                </a:solidFill>
                <a:latin typeface="Adobe 繁黑體 Std B" pitchFamily="34" charset="-120"/>
                <a:ea typeface="Adobe 繁黑體 Std B" pitchFamily="34" charset="-120"/>
              </a:rPr>
              <a:t>c++][Name]</a:t>
            </a:r>
          </a:p>
          <a:p>
            <a:pPr lvl="1"/>
            <a:r>
              <a:rPr lang="en-US" altLang="zh-TW" dirty="0" smtClean="0">
                <a:solidFill>
                  <a:srgbClr val="7030A0"/>
                </a:solidFill>
                <a:latin typeface="Adobe 繁黑體 Std B" pitchFamily="34" charset="-120"/>
                <a:ea typeface="Adobe 繁黑體 Std B" pitchFamily="34" charset="-120"/>
              </a:rPr>
              <a:t>[324][</a:t>
            </a:r>
            <a:r>
              <a:rPr lang="en-US" altLang="zh-TW" dirty="0" smtClean="0">
                <a:solidFill>
                  <a:srgbClr val="7030A0"/>
                </a:solidFill>
                <a:latin typeface="Adobe 繁黑體 Std B" pitchFamily="34" charset="-120"/>
                <a:ea typeface="Adobe 繁黑體 Std B" pitchFamily="34" charset="-120"/>
              </a:rPr>
              <a:t>c++][</a:t>
            </a:r>
            <a:r>
              <a:rPr lang="zh-TW" altLang="en-US" dirty="0" smtClean="0">
                <a:solidFill>
                  <a:srgbClr val="7030A0"/>
                </a:solidFill>
                <a:latin typeface="Adobe 繁黑體 Std B" pitchFamily="34" charset="-120"/>
                <a:ea typeface="Adobe 繁黑體 Std B" pitchFamily="34" charset="-120"/>
              </a:rPr>
              <a:t>王小明</a:t>
            </a:r>
            <a:r>
              <a:rPr lang="en-US" altLang="zh-TW" dirty="0" smtClean="0">
                <a:solidFill>
                  <a:srgbClr val="7030A0"/>
                </a:solidFill>
                <a:latin typeface="Adobe 繁黑體 Std B" pitchFamily="34" charset="-120"/>
                <a:ea typeface="Adobe 繁黑體 Std B" pitchFamily="34" charset="-120"/>
              </a:rPr>
              <a:t>]</a:t>
            </a:r>
          </a:p>
          <a:p>
            <a:r>
              <a:rPr lang="en-US" altLang="zh-TW" sz="2400" dirty="0" smtClean="0">
                <a:latin typeface="Adobe 繁黑體 Std B" pitchFamily="34" charset="-120"/>
                <a:ea typeface="Adobe 繁黑體 Std B" pitchFamily="34" charset="-120"/>
              </a:rPr>
              <a:t>Please send me your codes befoe </a:t>
            </a:r>
            <a:r>
              <a:rPr lang="en-US" altLang="zh-TW" sz="2400" b="1" u="sng" dirty="0" smtClean="0">
                <a:solidFill>
                  <a:srgbClr val="FF0000"/>
                </a:solidFill>
                <a:latin typeface="Adobe 繁黑體 Std B" pitchFamily="34" charset="-120"/>
                <a:ea typeface="Adobe 繁黑體 Std B" pitchFamily="34" charset="-120"/>
              </a:rPr>
              <a:t>02</a:t>
            </a:r>
            <a:r>
              <a:rPr lang="en-US" altLang="zh-TW" sz="2400" b="1" u="sng" dirty="0" smtClean="0">
                <a:solidFill>
                  <a:srgbClr val="FF0000"/>
                </a:solidFill>
                <a:latin typeface="Adobe 繁黑體 Std B" pitchFamily="34" charset="-120"/>
                <a:ea typeface="Adobe 繁黑體 Std B" pitchFamily="34" charset="-120"/>
              </a:rPr>
              <a:t>/09 </a:t>
            </a:r>
            <a:r>
              <a:rPr lang="en-US" altLang="zh-TW" sz="2400" b="1" u="sng" dirty="0" smtClean="0">
                <a:solidFill>
                  <a:srgbClr val="FF0000"/>
                </a:solidFill>
                <a:latin typeface="Adobe 繁黑體 Std B" pitchFamily="34" charset="-120"/>
                <a:ea typeface="Adobe 繁黑體 Std B" pitchFamily="34" charset="-120"/>
              </a:rPr>
              <a:t>(Sun.) 24:00</a:t>
            </a:r>
          </a:p>
          <a:p>
            <a:r>
              <a:rPr lang="en-US" altLang="zh-TW" sz="2400" dirty="0" smtClean="0">
                <a:latin typeface="Adobe 繁黑體 Std B" pitchFamily="34" charset="-120"/>
                <a:ea typeface="Adobe 繁黑體 Std B" pitchFamily="34" charset="-120"/>
              </a:rPr>
              <a:t>You can also attach a </a:t>
            </a:r>
            <a:r>
              <a:rPr lang="en-US" altLang="zh-TW" sz="2400" dirty="0" smtClean="0">
                <a:solidFill>
                  <a:srgbClr val="FF0000"/>
                </a:solidFill>
                <a:latin typeface="Adobe 繁黑體 Std B" pitchFamily="34" charset="-120"/>
                <a:ea typeface="Adobe 繁黑體 Std B" pitchFamily="34" charset="-120"/>
              </a:rPr>
              <a:t>Readme File (txt) </a:t>
            </a:r>
            <a:r>
              <a:rPr lang="en-US" altLang="zh-TW" sz="2400" dirty="0" smtClean="0">
                <a:latin typeface="Adobe 繁黑體 Std B" pitchFamily="34" charset="-120"/>
                <a:ea typeface="Adobe 繁黑體 Std B" pitchFamily="34" charset="-120"/>
              </a:rPr>
              <a:t>to tell me how to execute your code, or what difficulty you are  faced with  (Option)</a:t>
            </a:r>
          </a:p>
          <a:p>
            <a:r>
              <a:rPr lang="en-US" altLang="zh-TW" sz="2400" dirty="0" smtClean="0">
                <a:latin typeface="Adobe 繁黑體 Std B" pitchFamily="34" charset="-120"/>
                <a:ea typeface="Adobe 繁黑體 Std B" pitchFamily="34" charset="-120"/>
              </a:rPr>
              <a:t>I need about 1 week to revise all the codes you submit, please wait me for a while. The official will inform you pass or not later.</a:t>
            </a:r>
          </a:p>
        </p:txBody>
      </p:sp>
      <p:sp>
        <p:nvSpPr>
          <p:cNvPr id="4" name="日期版面配置區 3"/>
          <p:cNvSpPr>
            <a:spLocks noGrp="1"/>
          </p:cNvSpPr>
          <p:nvPr>
            <p:ph type="dt" sz="half" idx="10"/>
          </p:nvPr>
        </p:nvSpPr>
        <p:spPr/>
        <p:txBody>
          <a:bodyPr/>
          <a:lstStyle/>
          <a:p>
            <a:fld id="{9BB1AE93-81FA-41FB-BA7E-E7352A70F1F3}"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a:t>
            </a:fld>
            <a:endParaRPr lang="zh-TW" altLang="en-US"/>
          </a:p>
        </p:txBody>
      </p:sp>
    </p:spTree>
    <p:extLst>
      <p:ext uri="{BB962C8B-B14F-4D97-AF65-F5344CB8AC3E}">
        <p14:creationId xmlns:p14="http://schemas.microsoft.com/office/powerpoint/2010/main" val="871600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5-3 (50%)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Building a Hash </a:t>
            </a:r>
            <a:r>
              <a:rPr lang="en-US" altLang="zh-TW" dirty="0" smtClean="0">
                <a:latin typeface="Adobe 繁黑體 Std B" pitchFamily="34" charset="-120"/>
                <a:ea typeface="Adobe 繁黑體 Std B" pitchFamily="34" charset="-120"/>
              </a:rPr>
              <a:t>Table</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638135" y="1693776"/>
            <a:ext cx="4326353" cy="4349079"/>
          </a:xfrm>
        </p:spPr>
        <p:txBody>
          <a:bodyPr>
            <a:noAutofit/>
          </a:bodyPr>
          <a:lstStyle/>
          <a:p>
            <a:r>
              <a:rPr lang="en-US" altLang="zh-TW" sz="2800" dirty="0" smtClean="0">
                <a:latin typeface="Adobe 繁黑體 Std B" pitchFamily="34" charset="-120"/>
                <a:ea typeface="Adobe 繁黑體 Std B" pitchFamily="34" charset="-120"/>
              </a:rPr>
              <a:t>Hash Collisions:</a:t>
            </a:r>
            <a:endParaRPr lang="en-US" altLang="zh-TW" sz="2800" dirty="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Sometimes, the hash function will transfer two different words into the same hash value.</a:t>
            </a:r>
          </a:p>
          <a:p>
            <a:pPr marL="457200" lvl="1" indent="0">
              <a:buNone/>
            </a:pPr>
            <a:r>
              <a:rPr lang="en-US" altLang="zh-TW" sz="1600" dirty="0" smtClean="0">
                <a:latin typeface="Adobe 繁黑體 Std B" pitchFamily="34" charset="-120"/>
                <a:ea typeface="Adobe 繁黑體 Std B" pitchFamily="34" charset="-120"/>
              </a:rPr>
              <a:t>(Like Peter and Mary on the left hand)</a:t>
            </a:r>
            <a:endParaRPr lang="en-US" altLang="zh-TW" sz="1400" dirty="0" smtClean="0">
              <a:latin typeface="Adobe 繁黑體 Std B" pitchFamily="34" charset="-120"/>
              <a:ea typeface="Adobe 繁黑體 Std B" pitchFamily="34" charset="-120"/>
            </a:endParaRPr>
          </a:p>
          <a:p>
            <a:r>
              <a:rPr lang="en-US" altLang="zh-TW" sz="2800" dirty="0" smtClean="0">
                <a:latin typeface="Adobe 繁黑體 Std B" pitchFamily="34" charset="-120"/>
                <a:ea typeface="Adobe 繁黑體 Std B" pitchFamily="34" charset="-120"/>
              </a:rPr>
              <a:t>Solution:</a:t>
            </a:r>
          </a:p>
          <a:p>
            <a:pPr lvl="1"/>
            <a:r>
              <a:rPr lang="en-US" altLang="zh-TW" sz="2400" dirty="0" smtClean="0">
                <a:latin typeface="Adobe 繁黑體 Std B" pitchFamily="34" charset="-120"/>
                <a:ea typeface="Adobe 繁黑體 Std B" pitchFamily="34" charset="-120"/>
              </a:rPr>
              <a:t>We will make it a 2D array, once the collision happened, deposit the later one in the array.</a:t>
            </a:r>
            <a:endParaRPr lang="en-US" altLang="zh-TW" sz="2400" dirty="0">
              <a:latin typeface="Adobe 繁黑體 Std B" pitchFamily="34" charset="-120"/>
              <a:ea typeface="Adobe 繁黑體 Std B" pitchFamily="34" charset="-120"/>
            </a:endParaRPr>
          </a:p>
          <a:p>
            <a:endParaRPr lang="en-US" altLang="zh-TW" sz="2800" dirty="0">
              <a:latin typeface="Adobe 繁黑體 Std B" pitchFamily="34" charset="-120"/>
              <a:ea typeface="Adobe 繁黑體 Std B" pitchFamily="34" charset="-120"/>
            </a:endParaRPr>
          </a:p>
          <a:p>
            <a:endParaRPr lang="en-US" altLang="zh-TW" sz="28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4A8F4AA0-1C39-49DB-8EB5-9CDE0556542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40</a:t>
            </a:fld>
            <a:endParaRPr lang="zh-TW" altLang="en-US"/>
          </a:p>
        </p:txBody>
      </p:sp>
      <p:pic>
        <p:nvPicPr>
          <p:cNvPr id="8" name="Picture 2" descr="http://www.introprogramming.info/wp-content/uploads/2013/07/clip_image01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 y="1941798"/>
            <a:ext cx="4634811" cy="38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0331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340768"/>
            <a:ext cx="8229600" cy="1143000"/>
          </a:xfrm>
        </p:spPr>
        <p:txBody>
          <a:bodyPr>
            <a:noAutofit/>
          </a:bodyPr>
          <a:lstStyle/>
          <a:p>
            <a:r>
              <a:rPr lang="en-US" altLang="zh-TW" sz="5400" dirty="0" smtClean="0">
                <a:latin typeface="Adobe 繁黑體 Std B" pitchFamily="34" charset="-120"/>
                <a:ea typeface="Adobe 繁黑體 Std B" pitchFamily="34" charset="-120"/>
              </a:rPr>
              <a:t>Problem 6 </a:t>
            </a:r>
            <a:r>
              <a:rPr lang="en-US" altLang="zh-TW" sz="5400" dirty="0">
                <a:latin typeface="Adobe 繁黑體 Std B" pitchFamily="34" charset="-120"/>
                <a:ea typeface="Adobe 繁黑體 Std B" pitchFamily="34" charset="-120"/>
              </a:rPr>
              <a:t>(100%)</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5400" b="1" i="1" u="sng" dirty="0" smtClean="0">
                <a:latin typeface="Adobe 繁黑體 Std B" pitchFamily="34" charset="-120"/>
                <a:ea typeface="Adobe 繁黑體 Std B" pitchFamily="34" charset="-120"/>
              </a:rPr>
              <a:t>Algorithm</a:t>
            </a:r>
            <a:endParaRPr lang="zh-TW" altLang="en-US" sz="5400" b="1" i="1" u="sng"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2924944"/>
            <a:ext cx="8640960" cy="4525963"/>
          </a:xfrm>
        </p:spPr>
        <p:txBody>
          <a:bodyPr>
            <a:normAutofit/>
          </a:bodyPr>
          <a:lstStyle/>
          <a:p>
            <a:pPr marL="457200" lvl="1" indent="0">
              <a:buNone/>
            </a:pP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07B0BECD-F26D-496F-AAD8-7879DE640E7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41</a:t>
            </a:fld>
            <a:endParaRPr lang="zh-TW" altLang="en-US"/>
          </a:p>
        </p:txBody>
      </p:sp>
    </p:spTree>
    <p:extLst>
      <p:ext uri="{BB962C8B-B14F-4D97-AF65-F5344CB8AC3E}">
        <p14:creationId xmlns:p14="http://schemas.microsoft.com/office/powerpoint/2010/main" val="17506225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 (100%)</a:t>
            </a:r>
            <a:br>
              <a:rPr lang="en-US" altLang="zh-TW" dirty="0" smtClean="0">
                <a:latin typeface="Adobe 繁黑體 Std B" pitchFamily="34" charset="-120"/>
                <a:ea typeface="Adobe 繁黑體 Std B" pitchFamily="34" charset="-120"/>
              </a:rPr>
            </a:br>
            <a:r>
              <a:rPr lang="en-US" altLang="zh-TW" sz="4000" b="1" i="1" u="sng" dirty="0" smtClean="0">
                <a:latin typeface="Adobe 繁黑體 Std B" pitchFamily="34" charset="-120"/>
                <a:ea typeface="Adobe 繁黑體 Std B" pitchFamily="34" charset="-120"/>
              </a:rPr>
              <a:t>Quick Sort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4536504" cy="4525963"/>
          </a:xfrm>
        </p:spPr>
        <p:txBody>
          <a:bodyPr>
            <a:normAutofit/>
          </a:bodyPr>
          <a:lstStyle/>
          <a:p>
            <a:pPr algn="just"/>
            <a:r>
              <a:rPr lang="en-US" altLang="zh-TW" sz="2800" dirty="0" smtClean="0">
                <a:latin typeface="Adobe 繁黑體 Std B" pitchFamily="34" charset="-120"/>
                <a:ea typeface="Adobe 繁黑體 Std B" pitchFamily="34" charset="-120"/>
              </a:rPr>
              <a:t>There are many kinds of sorting, the fastest one is quick sort, you can take a look on animation on left first.</a:t>
            </a:r>
          </a:p>
          <a:p>
            <a:pPr algn="just"/>
            <a:r>
              <a:rPr lang="en-US" altLang="zh-TW" sz="2800" dirty="0" smtClean="0">
                <a:latin typeface="Adobe 繁黑體 Std B" pitchFamily="34" charset="-120"/>
                <a:ea typeface="Adobe 繁黑體 Std B" pitchFamily="34" charset="-120"/>
              </a:rPr>
              <a:t>Sorting is always used as an interview question once you apply for an algorithm / software developer.</a:t>
            </a:r>
          </a:p>
        </p:txBody>
      </p:sp>
      <p:sp>
        <p:nvSpPr>
          <p:cNvPr id="4" name="日期版面配置區 3"/>
          <p:cNvSpPr>
            <a:spLocks noGrp="1"/>
          </p:cNvSpPr>
          <p:nvPr>
            <p:ph type="dt" sz="half" idx="10"/>
          </p:nvPr>
        </p:nvSpPr>
        <p:spPr/>
        <p:txBody>
          <a:bodyPr/>
          <a:lstStyle/>
          <a:p>
            <a:fld id="{3CEA2C9B-72AB-45F6-8C45-34F26A62B49E}"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42</a:t>
            </a:fld>
            <a:endParaRPr lang="zh-TW" altLang="en-US"/>
          </a:p>
        </p:txBody>
      </p:sp>
      <p:pic>
        <p:nvPicPr>
          <p:cNvPr id="2050" name="Picture 2" descr="Sorting quicksort 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060848"/>
            <a:ext cx="4104456" cy="313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184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 </a:t>
            </a:r>
            <a:r>
              <a:rPr lang="en-US" altLang="zh-TW" dirty="0">
                <a:latin typeface="Adobe 繁黑體 Std B" pitchFamily="34" charset="-120"/>
                <a:ea typeface="Adobe 繁黑體 Std B" pitchFamily="34" charset="-120"/>
              </a:rPr>
              <a:t>(100%)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b="1" i="1" u="sng" dirty="0">
                <a:latin typeface="Adobe 繁黑體 Std B" pitchFamily="34" charset="-120"/>
                <a:ea typeface="Adobe 繁黑體 Std B" pitchFamily="34" charset="-120"/>
              </a:rPr>
              <a:t>Quick </a:t>
            </a:r>
            <a:r>
              <a:rPr lang="en-US" altLang="zh-TW" b="1" i="1" u="sng" dirty="0" smtClean="0">
                <a:latin typeface="Adobe 繁黑體 Std B" pitchFamily="34" charset="-120"/>
                <a:ea typeface="Adobe 繁黑體 Std B" pitchFamily="34" charset="-120"/>
              </a:rPr>
              <a:t>Sort (from wikipedia)</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107504" y="1600200"/>
            <a:ext cx="8892480" cy="4525963"/>
          </a:xfrm>
        </p:spPr>
        <p:txBody>
          <a:bodyPr>
            <a:noAutofit/>
          </a:bodyPr>
          <a:lstStyle/>
          <a:p>
            <a:pPr marL="0" indent="0">
              <a:buNone/>
            </a:pPr>
            <a:r>
              <a:rPr lang="en-US" altLang="zh-TW" sz="2200" dirty="0" smtClean="0">
                <a:latin typeface="Adobe 繁黑體 Std B" pitchFamily="34" charset="-120"/>
                <a:ea typeface="Adobe 繁黑體 Std B" pitchFamily="34" charset="-120"/>
              </a:rPr>
              <a:t>	Quicksort is </a:t>
            </a:r>
            <a:r>
              <a:rPr lang="en-US" altLang="zh-TW" sz="2200" dirty="0">
                <a:latin typeface="Adobe 繁黑體 Std B" pitchFamily="34" charset="-120"/>
                <a:ea typeface="Adobe 繁黑體 Std B" pitchFamily="34" charset="-120"/>
              </a:rPr>
              <a:t>an efficient sorting algorithm, serving as a systematic method for placing the elements of an array in order. </a:t>
            </a:r>
            <a:r>
              <a:rPr lang="en-US" altLang="zh-TW" sz="2200" dirty="0" smtClean="0">
                <a:latin typeface="Adobe 繁黑體 Std B" pitchFamily="34" charset="-120"/>
                <a:ea typeface="Adobe 繁黑體 Std B" pitchFamily="34" charset="-120"/>
              </a:rPr>
              <a:t>When </a:t>
            </a:r>
            <a:r>
              <a:rPr lang="en-US" altLang="zh-TW" sz="2200" dirty="0">
                <a:latin typeface="Adobe 繁黑體 Std B" pitchFamily="34" charset="-120"/>
                <a:ea typeface="Adobe 繁黑體 Std B" pitchFamily="34" charset="-120"/>
              </a:rPr>
              <a:t>implemented well, it can be about two or three times faster than its main competitors, merge sort and heapsort</a:t>
            </a:r>
            <a:r>
              <a:rPr lang="en-US" altLang="zh-TW" sz="2200" dirty="0" smtClean="0">
                <a:latin typeface="Adobe 繁黑體 Std B" pitchFamily="34" charset="-120"/>
                <a:ea typeface="Adobe 繁黑體 Std B" pitchFamily="34" charset="-120"/>
              </a:rPr>
              <a:t>. </a:t>
            </a:r>
          </a:p>
          <a:p>
            <a:pPr marL="0" indent="0">
              <a:buNone/>
            </a:pPr>
            <a:r>
              <a:rPr lang="en-US" altLang="zh-TW" sz="2200" dirty="0">
                <a:latin typeface="Adobe 繁黑體 Std B" pitchFamily="34" charset="-120"/>
                <a:ea typeface="Adobe 繁黑體 Std B" pitchFamily="34" charset="-120"/>
              </a:rPr>
              <a:t>	</a:t>
            </a:r>
            <a:r>
              <a:rPr lang="en-US" altLang="zh-TW" sz="2200" dirty="0" smtClean="0">
                <a:latin typeface="Adobe 繁黑體 Std B" pitchFamily="34" charset="-120"/>
                <a:ea typeface="Adobe 繁黑體 Std B" pitchFamily="34" charset="-120"/>
              </a:rPr>
              <a:t>Quicksort </a:t>
            </a:r>
            <a:r>
              <a:rPr lang="en-US" altLang="zh-TW" sz="2200" dirty="0">
                <a:latin typeface="Adobe 繁黑體 Std B" pitchFamily="34" charset="-120"/>
                <a:ea typeface="Adobe 繁黑體 Std B" pitchFamily="34" charset="-120"/>
              </a:rPr>
              <a:t>is a comparison sort, meaning that it can sort items of any type for which a "less-than" relation (formally, a total order) is defined. In efficient implementations it is not a stable sort, meaning that the relative order of equal sort items is not preserved. Quicksort can operate in-place on an array, requiring small additional amounts of memory to perform the sorting.</a:t>
            </a:r>
          </a:p>
          <a:p>
            <a:pPr marL="0" indent="0">
              <a:buNone/>
            </a:pPr>
            <a:r>
              <a:rPr lang="en-US" altLang="zh-TW" sz="2200" dirty="0" smtClean="0">
                <a:latin typeface="Adobe 繁黑體 Std B" pitchFamily="34" charset="-120"/>
                <a:ea typeface="Adobe 繁黑體 Std B" pitchFamily="34" charset="-120"/>
              </a:rPr>
              <a:t>	Mathematical </a:t>
            </a:r>
            <a:r>
              <a:rPr lang="en-US" altLang="zh-TW" sz="2200" dirty="0">
                <a:latin typeface="Adobe 繁黑體 Std B" pitchFamily="34" charset="-120"/>
                <a:ea typeface="Adobe 繁黑體 Std B" pitchFamily="34" charset="-120"/>
              </a:rPr>
              <a:t>analysis of quicksort shows that, on average, the algorithm takes O(n log n) comparisons to sort n items. In the worst case, it makes O(n2) comparisons, though this behavior is rare.</a:t>
            </a:r>
            <a:endParaRPr lang="en-US" altLang="zh-TW" sz="22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476CEAD4-9A7A-4712-9487-EA00F63EDE2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43</a:t>
            </a:fld>
            <a:endParaRPr lang="zh-TW" altLang="en-US"/>
          </a:p>
        </p:txBody>
      </p:sp>
    </p:spTree>
    <p:extLst>
      <p:ext uri="{BB962C8B-B14F-4D97-AF65-F5344CB8AC3E}">
        <p14:creationId xmlns:p14="http://schemas.microsoft.com/office/powerpoint/2010/main" val="8408481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 </a:t>
            </a:r>
            <a:r>
              <a:rPr lang="en-US" altLang="zh-TW" dirty="0">
                <a:latin typeface="Adobe 繁黑體 Std B" pitchFamily="34" charset="-120"/>
                <a:ea typeface="Adobe 繁黑體 Std B" pitchFamily="34" charset="-120"/>
              </a:rPr>
              <a:t>(100%)</a:t>
            </a:r>
            <a:r>
              <a:rPr lang="en-US" altLang="zh-TW" dirty="0" smtClean="0">
                <a:latin typeface="Adobe 繁黑體 Std B" pitchFamily="34" charset="-120"/>
                <a:ea typeface="Adobe 繁黑體 Std B" pitchFamily="34" charset="-120"/>
              </a:rPr>
              <a:t/>
            </a:r>
            <a:br>
              <a:rPr lang="en-US" altLang="zh-TW" dirty="0" smtClean="0">
                <a:latin typeface="Adobe 繁黑體 Std B" pitchFamily="34" charset="-120"/>
                <a:ea typeface="Adobe 繁黑體 Std B" pitchFamily="34" charset="-120"/>
              </a:rPr>
            </a:br>
            <a:r>
              <a:rPr lang="en-US" altLang="zh-TW" b="1" i="1" u="sng" dirty="0" smtClean="0">
                <a:latin typeface="Adobe 繁黑體 Std B" pitchFamily="34" charset="-120"/>
                <a:ea typeface="Adobe 繁黑體 Std B" pitchFamily="34" charset="-120"/>
              </a:rPr>
              <a:t>Quick Sort</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107504" y="1600200"/>
            <a:ext cx="8892480" cy="4525963"/>
          </a:xfrm>
        </p:spPr>
        <p:txBody>
          <a:bodyPr>
            <a:noAutofit/>
          </a:bodyPr>
          <a:lstStyle/>
          <a:p>
            <a:pPr marL="0" indent="0">
              <a:buNone/>
            </a:pPr>
            <a:r>
              <a:rPr lang="en-US" altLang="zh-TW" sz="2200" dirty="0">
                <a:latin typeface="Adobe 繁黑體 Std B" pitchFamily="34" charset="-120"/>
                <a:ea typeface="Adobe 繁黑體 Std B" pitchFamily="34" charset="-120"/>
              </a:rPr>
              <a:t>The steps are:</a:t>
            </a:r>
          </a:p>
          <a:p>
            <a:pPr marL="457200" indent="-457200">
              <a:buFont typeface="+mj-lt"/>
              <a:buAutoNum type="arabicPeriod"/>
            </a:pPr>
            <a:r>
              <a:rPr lang="en-US" altLang="zh-TW" sz="2200" dirty="0">
                <a:latin typeface="Adobe 繁黑體 Std B" pitchFamily="34" charset="-120"/>
                <a:ea typeface="Adobe 繁黑體 Std B" pitchFamily="34" charset="-120"/>
              </a:rPr>
              <a:t>Pick an element, called a pivot, from the array.</a:t>
            </a:r>
          </a:p>
          <a:p>
            <a:pPr marL="457200" indent="-457200">
              <a:buFont typeface="+mj-lt"/>
              <a:buAutoNum type="arabicPeriod"/>
            </a:pPr>
            <a:r>
              <a:rPr lang="en-US" altLang="zh-TW" sz="2200" dirty="0">
                <a:latin typeface="Adobe 繁黑體 Std B" pitchFamily="34" charset="-120"/>
                <a:ea typeface="Adobe 繁黑體 Std B" pitchFamily="34" charset="-120"/>
              </a:rPr>
              <a:t>Partitioning: reorder the array so that all elements with values less than the pivot come before the pivot, while all elements with values greater than the pivot come after it (equal values can go either way). After this partitioning, the pivot is in its final position. This is called the partition operation.</a:t>
            </a:r>
          </a:p>
          <a:p>
            <a:pPr marL="457200" indent="-457200">
              <a:buFont typeface="+mj-lt"/>
              <a:buAutoNum type="arabicPeriod"/>
            </a:pPr>
            <a:r>
              <a:rPr lang="en-US" altLang="zh-TW" sz="2200" dirty="0">
                <a:latin typeface="Adobe 繁黑體 Std B" pitchFamily="34" charset="-120"/>
                <a:ea typeface="Adobe 繁黑體 Std B" pitchFamily="34" charset="-120"/>
              </a:rPr>
              <a:t>Recursively apply the above steps to the sub-array of elements with smaller values and separately to the sub-array of elements with greater values.</a:t>
            </a:r>
            <a:endParaRPr lang="en-US" altLang="zh-TW" sz="22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476CEAD4-9A7A-4712-9487-EA00F63EDE2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44</a:t>
            </a:fld>
            <a:endParaRPr lang="zh-TW" altLang="en-US"/>
          </a:p>
        </p:txBody>
      </p:sp>
    </p:spTree>
    <p:extLst>
      <p:ext uri="{BB962C8B-B14F-4D97-AF65-F5344CB8AC3E}">
        <p14:creationId xmlns:p14="http://schemas.microsoft.com/office/powerpoint/2010/main" val="33663230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6-1 (20%)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a:t>
            </a:r>
            <a:r>
              <a:rPr lang="en-US" altLang="zh-TW" dirty="0" smtClean="0">
                <a:latin typeface="Adobe 繁黑體 Std B" pitchFamily="34" charset="-120"/>
                <a:ea typeface="Adobe 繁黑體 Std B" pitchFamily="34" charset="-120"/>
              </a:rPr>
              <a:t>Sort – Data Reading</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lnSpcReduction="10000"/>
          </a:bodyPr>
          <a:lstStyle/>
          <a:p>
            <a:r>
              <a:rPr lang="en-US" altLang="zh-TW" dirty="0" smtClean="0">
                <a:latin typeface="Adobe 繁黑體 Std B" pitchFamily="34" charset="-120"/>
                <a:ea typeface="Adobe 繁黑體 Std B" pitchFamily="34" charset="-120"/>
              </a:rPr>
              <a:t>Download the test data : </a:t>
            </a:r>
          </a:p>
          <a:p>
            <a:pPr lvl="1"/>
            <a:r>
              <a:rPr lang="en-US" altLang="zh-TW" dirty="0">
                <a:hlinkClick r:id="rId2"/>
              </a:rPr>
              <a:t>https://</a:t>
            </a:r>
            <a:r>
              <a:rPr lang="en-US" altLang="zh-TW" dirty="0" smtClean="0">
                <a:hlinkClick r:id="rId2"/>
              </a:rPr>
              <a:t>goo.gl/4CpCpe</a:t>
            </a:r>
            <a:endParaRPr lang="en-US" altLang="zh-TW" dirty="0" smtClean="0"/>
          </a:p>
          <a:p>
            <a:r>
              <a:rPr lang="en-US" altLang="zh-TW" dirty="0" smtClean="0">
                <a:latin typeface="Adobe 繁黑體 Std B" pitchFamily="34" charset="-120"/>
                <a:ea typeface="Adobe 繁黑體 Std B" pitchFamily="34" charset="-120"/>
              </a:rPr>
              <a:t>Mission : </a:t>
            </a:r>
          </a:p>
          <a:p>
            <a:pPr lvl="1"/>
            <a:r>
              <a:rPr lang="en-US" altLang="zh-TW" dirty="0" smtClean="0">
                <a:latin typeface="Adobe 繁黑體 Std B" pitchFamily="34" charset="-120"/>
                <a:ea typeface="Adobe 繁黑體 Std B" pitchFamily="34" charset="-120"/>
              </a:rPr>
              <a:t>Read the Data in csv to a 2D array that will be used later.</a:t>
            </a:r>
          </a:p>
          <a:p>
            <a:pPr lvl="1"/>
            <a:r>
              <a:rPr lang="en-US" altLang="zh-TW" dirty="0" smtClean="0">
                <a:latin typeface="Adobe 繁黑體 Std B" pitchFamily="34" charset="-120"/>
                <a:ea typeface="Adobe 繁黑體 Std B" pitchFamily="34" charset="-120"/>
              </a:rPr>
              <a:t>These data are in the same length to make it friendly for you to achieve this mission.</a:t>
            </a:r>
          </a:p>
          <a:p>
            <a:r>
              <a:rPr lang="en-US" altLang="zh-TW" dirty="0" smtClean="0">
                <a:latin typeface="Adobe 繁黑體 Std B" pitchFamily="34" charset="-120"/>
                <a:ea typeface="Adobe 繁黑體 Std B" pitchFamily="34" charset="-120"/>
              </a:rPr>
              <a:t>Hint : </a:t>
            </a:r>
          </a:p>
          <a:p>
            <a:pPr lvl="1"/>
            <a:r>
              <a:rPr lang="en-US" altLang="zh-TW" dirty="0" smtClean="0">
                <a:latin typeface="Adobe 繁黑體 Std B" pitchFamily="34" charset="-120"/>
                <a:ea typeface="Adobe 繁黑體 Std B" pitchFamily="34" charset="-120"/>
              </a:rPr>
              <a:t>Modified the code from Problem 1</a:t>
            </a:r>
            <a:endParaRPr lang="en-US" altLang="zh-TW"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3B764B36-9C57-44BD-807D-5478D135542C}"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45</a:t>
            </a:fld>
            <a:endParaRPr lang="zh-TW" altLang="en-US"/>
          </a:p>
        </p:txBody>
      </p:sp>
    </p:spTree>
    <p:extLst>
      <p:ext uri="{BB962C8B-B14F-4D97-AF65-F5344CB8AC3E}">
        <p14:creationId xmlns:p14="http://schemas.microsoft.com/office/powerpoint/2010/main" val="1260483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6-2 (20%)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a:t>
            </a:r>
            <a:r>
              <a:rPr lang="en-US" altLang="zh-TW" dirty="0" smtClean="0">
                <a:latin typeface="Adobe 繁黑體 Std B" pitchFamily="34" charset="-120"/>
                <a:ea typeface="Adobe 繁黑體 Std B" pitchFamily="34" charset="-120"/>
              </a:rPr>
              <a:t>Sort – Coding Functions</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sz="2800" dirty="0" smtClean="0">
                <a:latin typeface="Adobe 繁黑體 Std B" pitchFamily="34" charset="-120"/>
                <a:ea typeface="Adobe 繁黑體 Std B" pitchFamily="34" charset="-120"/>
              </a:rPr>
              <a:t>In this part, you need to code two functions which will be used later.</a:t>
            </a:r>
          </a:p>
          <a:p>
            <a:r>
              <a:rPr lang="en-US" altLang="zh-TW" sz="2800" dirty="0" smtClean="0">
                <a:latin typeface="Adobe 繁黑體 Std B" pitchFamily="34" charset="-120"/>
                <a:ea typeface="Adobe 繁黑體 Std B" pitchFamily="34" charset="-120"/>
              </a:rPr>
              <a:t>The first one is swap, it will help you arrange the positions of two elements in an array  </a:t>
            </a:r>
            <a:endParaRPr lang="en-US" altLang="zh-TW" sz="2800" dirty="0">
              <a:latin typeface="Adobe 繁黑體 Std B" pitchFamily="34" charset="-120"/>
              <a:ea typeface="Adobe 繁黑體 Std B" pitchFamily="34" charset="-120"/>
            </a:endParaRPr>
          </a:p>
          <a:p>
            <a:r>
              <a:rPr lang="en-US" altLang="zh-TW" dirty="0" smtClean="0">
                <a:latin typeface="Adobe 繁黑體 Std B" pitchFamily="34" charset="-120"/>
                <a:ea typeface="Adobe 繁黑體 Std B" pitchFamily="34" charset="-120"/>
              </a:rPr>
              <a:t>Mission 1 (10%)</a:t>
            </a:r>
          </a:p>
          <a:p>
            <a:pPr lvl="1"/>
            <a:r>
              <a:rPr lang="en-US" altLang="zh-TW" dirty="0" smtClean="0">
                <a:latin typeface="Adobe 繁黑體 Std B" pitchFamily="34" charset="-120"/>
                <a:ea typeface="Adobe 繁黑體 Std B" pitchFamily="34" charset="-120"/>
              </a:rPr>
              <a:t>Write a function that can help you swap two input values. Your function should like below : </a:t>
            </a:r>
          </a:p>
          <a:p>
            <a:pPr lvl="1"/>
            <a:r>
              <a:rPr lang="en-US" altLang="zh-TW" dirty="0" smtClean="0">
                <a:solidFill>
                  <a:srgbClr val="7030A0"/>
                </a:solidFill>
                <a:latin typeface="Adobe 繁黑體 Std B" pitchFamily="34" charset="-120"/>
                <a:ea typeface="Adobe 繁黑體 Std B" pitchFamily="34" charset="-120"/>
              </a:rPr>
              <a:t>void </a:t>
            </a:r>
            <a:r>
              <a:rPr lang="en-US" altLang="zh-TW" dirty="0" err="1" smtClean="0">
                <a:solidFill>
                  <a:srgbClr val="7030A0"/>
                </a:solidFill>
                <a:latin typeface="Adobe 繁黑體 Std B" pitchFamily="34" charset="-120"/>
                <a:ea typeface="Adobe 繁黑體 Std B" pitchFamily="34" charset="-120"/>
              </a:rPr>
              <a:t>swapFunction</a:t>
            </a:r>
            <a:r>
              <a:rPr lang="en-US" altLang="zh-TW" dirty="0" smtClean="0">
                <a:solidFill>
                  <a:srgbClr val="7030A0"/>
                </a:solidFill>
                <a:latin typeface="Adobe 繁黑體 Std B" pitchFamily="34" charset="-120"/>
                <a:ea typeface="Adobe 繁黑體 Std B" pitchFamily="34" charset="-120"/>
              </a:rPr>
              <a:t>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&amp;a,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&amp;b)</a:t>
            </a:r>
            <a:br>
              <a:rPr lang="en-US" altLang="zh-TW" dirty="0" smtClean="0">
                <a:solidFill>
                  <a:srgbClr val="7030A0"/>
                </a:solidFill>
                <a:latin typeface="Adobe 繁黑體 Std B" pitchFamily="34" charset="-120"/>
                <a:ea typeface="Adobe 繁黑體 Std B" pitchFamily="34" charset="-120"/>
              </a:rPr>
            </a:br>
            <a:r>
              <a:rPr lang="en-US" altLang="zh-TW" dirty="0" smtClean="0">
                <a:solidFill>
                  <a:srgbClr val="7030A0"/>
                </a:solidFill>
                <a:latin typeface="Adobe 繁黑體 Std B" pitchFamily="34" charset="-120"/>
                <a:ea typeface="Adobe 繁黑體 Std B" pitchFamily="34" charset="-120"/>
              </a:rPr>
              <a:t>{Your codes here}</a:t>
            </a:r>
          </a:p>
          <a:p>
            <a:pPr lvl="1"/>
            <a:endParaRPr lang="en-US" altLang="zh-TW" dirty="0">
              <a:latin typeface="Adobe 繁黑體 Std B" pitchFamily="34" charset="-120"/>
              <a:ea typeface="Adobe 繁黑體 Std B" pitchFamily="34" charset="-120"/>
            </a:endParaRPr>
          </a:p>
          <a:p>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3B764B36-9C57-44BD-807D-5478D135542C}"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46</a:t>
            </a:fld>
            <a:endParaRPr lang="zh-TW" altLang="en-US"/>
          </a:p>
        </p:txBody>
      </p:sp>
    </p:spTree>
    <p:extLst>
      <p:ext uri="{BB962C8B-B14F-4D97-AF65-F5344CB8AC3E}">
        <p14:creationId xmlns:p14="http://schemas.microsoft.com/office/powerpoint/2010/main" val="1465350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6-2 (20%)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a:t>
            </a:r>
            <a:r>
              <a:rPr lang="en-US" altLang="zh-TW" dirty="0" smtClean="0">
                <a:latin typeface="Adobe 繁黑體 Std B" pitchFamily="34" charset="-120"/>
                <a:ea typeface="Adobe 繁黑體 Std B" pitchFamily="34" charset="-120"/>
              </a:rPr>
              <a:t>Sort – Coding Functions</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712968" cy="4525963"/>
          </a:xfrm>
        </p:spPr>
        <p:txBody>
          <a:bodyPr>
            <a:normAutofit fontScale="62500" lnSpcReduction="20000"/>
          </a:bodyPr>
          <a:lstStyle/>
          <a:p>
            <a:r>
              <a:rPr lang="en-US" altLang="zh-TW" sz="4000" dirty="0" smtClean="0">
                <a:latin typeface="Adobe 繁黑體 Std B" pitchFamily="34" charset="-120"/>
                <a:ea typeface="Adobe 繁黑體 Std B" pitchFamily="34" charset="-120"/>
              </a:rPr>
              <a:t>The second one is that we have to decide a pivot, which means a comparing standard in this algorithm. We can use the left, right, or a random as the pivot. In this exercise, we use random pivot.</a:t>
            </a:r>
            <a:endParaRPr lang="en-US" altLang="zh-TW" sz="4000" dirty="0">
              <a:latin typeface="Adobe 繁黑體 Std B" pitchFamily="34" charset="-120"/>
              <a:ea typeface="Adobe 繁黑體 Std B" pitchFamily="34" charset="-120"/>
            </a:endParaRPr>
          </a:p>
          <a:p>
            <a:r>
              <a:rPr lang="en-US" altLang="zh-TW" sz="3800" dirty="0" smtClean="0">
                <a:latin typeface="Adobe 繁黑體 Std B" pitchFamily="34" charset="-120"/>
                <a:ea typeface="Adobe 繁黑體 Std B" pitchFamily="34" charset="-120"/>
              </a:rPr>
              <a:t>Mission 2 (10%)</a:t>
            </a:r>
          </a:p>
          <a:p>
            <a:pPr lvl="1"/>
            <a:r>
              <a:rPr lang="en-US" altLang="zh-TW" sz="3800" dirty="0" smtClean="0">
                <a:latin typeface="Adobe 繁黑體 Std B" pitchFamily="34" charset="-120"/>
                <a:ea typeface="Adobe 繁黑體 Std B" pitchFamily="34" charset="-120"/>
              </a:rPr>
              <a:t>Write a function that can return the random pivot index and value to you. Your function should like below : </a:t>
            </a:r>
          </a:p>
          <a:p>
            <a:pPr lvl="1"/>
            <a:r>
              <a:rPr lang="en-US" altLang="zh-TW" dirty="0" smtClean="0">
                <a:solidFill>
                  <a:srgbClr val="7030A0"/>
                </a:solidFill>
                <a:latin typeface="Adobe 繁黑體 Std B" pitchFamily="34" charset="-120"/>
                <a:ea typeface="Adobe 繁黑體 Std B" pitchFamily="34" charset="-120"/>
              </a:rPr>
              <a:t>void pivot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a:t>
            </a:r>
            <a:r>
              <a:rPr lang="en-US" altLang="zh-TW" dirty="0" err="1" smtClean="0">
                <a:solidFill>
                  <a:srgbClr val="7030A0"/>
                </a:solidFill>
                <a:latin typeface="Adobe 繁黑體 Std B" pitchFamily="34" charset="-120"/>
                <a:ea typeface="Adobe 繁黑體 Std B" pitchFamily="34" charset="-120"/>
              </a:rPr>
              <a:t>arr</a:t>
            </a:r>
            <a:r>
              <a:rPr lang="en-US" altLang="zh-TW" dirty="0" smtClean="0">
                <a:solidFill>
                  <a:srgbClr val="7030A0"/>
                </a:solidFill>
                <a:latin typeface="Adobe 繁黑體 Std B" pitchFamily="34" charset="-120"/>
                <a:ea typeface="Adobe 繁黑體 Std B" pitchFamily="34" charset="-120"/>
              </a:rPr>
              <a:t>,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length,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&amp;</a:t>
            </a:r>
            <a:r>
              <a:rPr lang="en-US" altLang="zh-TW" dirty="0" err="1" smtClean="0">
                <a:solidFill>
                  <a:srgbClr val="7030A0"/>
                </a:solidFill>
                <a:latin typeface="Adobe 繁黑體 Std B" pitchFamily="34" charset="-120"/>
                <a:ea typeface="Adobe 繁黑體 Std B" pitchFamily="34" charset="-120"/>
              </a:rPr>
              <a:t>pivotIndex</a:t>
            </a:r>
            <a:r>
              <a:rPr lang="en-US" altLang="zh-TW" dirty="0" smtClean="0">
                <a:solidFill>
                  <a:srgbClr val="7030A0"/>
                </a:solidFill>
                <a:latin typeface="Adobe 繁黑體 Std B" pitchFamily="34" charset="-120"/>
                <a:ea typeface="Adobe 繁黑體 Std B" pitchFamily="34" charset="-120"/>
              </a:rPr>
              <a:t>, </a:t>
            </a:r>
            <a:r>
              <a:rPr lang="en-US" altLang="zh-TW" dirty="0" err="1" smtClean="0">
                <a:solidFill>
                  <a:srgbClr val="7030A0"/>
                </a:solidFill>
                <a:latin typeface="Adobe 繁黑體 Std B" pitchFamily="34" charset="-120"/>
                <a:ea typeface="Adobe 繁黑體 Std B" pitchFamily="34" charset="-120"/>
              </a:rPr>
              <a:t>int</a:t>
            </a:r>
            <a:r>
              <a:rPr lang="en-US" altLang="zh-TW" dirty="0" smtClean="0">
                <a:solidFill>
                  <a:srgbClr val="7030A0"/>
                </a:solidFill>
                <a:latin typeface="Adobe 繁黑體 Std B" pitchFamily="34" charset="-120"/>
                <a:ea typeface="Adobe 繁黑體 Std B" pitchFamily="34" charset="-120"/>
              </a:rPr>
              <a:t> &amp;</a:t>
            </a:r>
            <a:r>
              <a:rPr lang="en-US" altLang="zh-TW" dirty="0" err="1" smtClean="0">
                <a:solidFill>
                  <a:srgbClr val="7030A0"/>
                </a:solidFill>
                <a:latin typeface="Adobe 繁黑體 Std B" pitchFamily="34" charset="-120"/>
                <a:ea typeface="Adobe 繁黑體 Std B" pitchFamily="34" charset="-120"/>
              </a:rPr>
              <a:t>pivotValue</a:t>
            </a:r>
            <a:r>
              <a:rPr lang="en-US" altLang="zh-TW" dirty="0" smtClean="0">
                <a:solidFill>
                  <a:srgbClr val="7030A0"/>
                </a:solidFill>
                <a:latin typeface="Adobe 繁黑體 Std B" pitchFamily="34" charset="-120"/>
                <a:ea typeface="Adobe 繁黑體 Std B" pitchFamily="34" charset="-120"/>
              </a:rPr>
              <a:t> ){</a:t>
            </a:r>
          </a:p>
          <a:p>
            <a:pPr marL="457200" lvl="1" indent="0">
              <a:buNone/>
            </a:pPr>
            <a:r>
              <a:rPr lang="en-US" altLang="zh-TW" dirty="0" smtClean="0">
                <a:solidFill>
                  <a:srgbClr val="7030A0"/>
                </a:solidFill>
                <a:latin typeface="Adobe 繁黑體 Std B" pitchFamily="34" charset="-120"/>
                <a:ea typeface="Adobe 繁黑體 Std B" pitchFamily="34" charset="-120"/>
              </a:rPr>
              <a:t>	Your codes here……</a:t>
            </a:r>
          </a:p>
          <a:p>
            <a:pPr marL="457200" lvl="1" indent="0">
              <a:buNone/>
            </a:pPr>
            <a:r>
              <a:rPr lang="en-US" altLang="zh-TW" dirty="0" smtClean="0">
                <a:solidFill>
                  <a:srgbClr val="7030A0"/>
                </a:solidFill>
                <a:latin typeface="Adobe 繁黑體 Std B" pitchFamily="34" charset="-120"/>
                <a:ea typeface="Adobe 繁黑體 Std B" pitchFamily="34" charset="-120"/>
              </a:rPr>
              <a:t>	}</a:t>
            </a:r>
          </a:p>
          <a:p>
            <a:r>
              <a:rPr lang="en-US" altLang="zh-TW" sz="3800" dirty="0" smtClean="0">
                <a:latin typeface="Adobe 繁黑體 Std B" pitchFamily="34" charset="-120"/>
                <a:ea typeface="Adobe 繁黑體 Std B" pitchFamily="34" charset="-120"/>
              </a:rPr>
              <a:t>Hint : </a:t>
            </a:r>
          </a:p>
          <a:p>
            <a:pPr lvl="1"/>
            <a:r>
              <a:rPr lang="en-US" altLang="zh-TW" sz="3200" dirty="0" smtClean="0">
                <a:latin typeface="Adobe 繁黑體 Std B" pitchFamily="34" charset="-120"/>
                <a:ea typeface="Adobe 繁黑體 Std B" pitchFamily="34" charset="-120"/>
              </a:rPr>
              <a:t>#include &lt;</a:t>
            </a:r>
            <a:r>
              <a:rPr lang="en-US" altLang="zh-TW" sz="3200" dirty="0" err="1" smtClean="0">
                <a:latin typeface="Adobe 繁黑體 Std B" pitchFamily="34" charset="-120"/>
                <a:ea typeface="Adobe 繁黑體 Std B" pitchFamily="34" charset="-120"/>
              </a:rPr>
              <a:t>stdlib.h</a:t>
            </a:r>
            <a:r>
              <a:rPr lang="en-US" altLang="zh-TW" sz="3200" dirty="0" smtClean="0">
                <a:latin typeface="Adobe 繁黑體 Std B" pitchFamily="34" charset="-120"/>
                <a:ea typeface="Adobe 繁黑體 Std B" pitchFamily="34" charset="-120"/>
              </a:rPr>
              <a:t>&gt;  #include &lt;</a:t>
            </a:r>
            <a:r>
              <a:rPr lang="en-US" altLang="zh-TW" sz="3200" dirty="0" err="1" smtClean="0">
                <a:latin typeface="Adobe 繁黑體 Std B" pitchFamily="34" charset="-120"/>
                <a:ea typeface="Adobe 繁黑體 Std B" pitchFamily="34" charset="-120"/>
              </a:rPr>
              <a:t>time.h</a:t>
            </a:r>
            <a:r>
              <a:rPr lang="en-US" altLang="zh-TW" sz="3200" dirty="0" smtClean="0">
                <a:latin typeface="Adobe 繁黑體 Std B" pitchFamily="34" charset="-120"/>
                <a:ea typeface="Adobe 繁黑體 Std B" pitchFamily="34" charset="-120"/>
              </a:rPr>
              <a:t>&gt;</a:t>
            </a:r>
          </a:p>
          <a:p>
            <a:pPr lvl="1"/>
            <a:r>
              <a:rPr lang="en-US" altLang="zh-TW" sz="3200" dirty="0" err="1" smtClean="0">
                <a:latin typeface="Adobe 繁黑體 Std B" pitchFamily="34" charset="-120"/>
                <a:ea typeface="Adobe 繁黑體 Std B" pitchFamily="34" charset="-120"/>
              </a:rPr>
              <a:t>srand</a:t>
            </a:r>
            <a:r>
              <a:rPr lang="en-US" altLang="zh-TW" sz="3200" dirty="0" smtClean="0">
                <a:latin typeface="Adobe 繁黑體 Std B" pitchFamily="34" charset="-120"/>
                <a:ea typeface="Adobe 繁黑體 Std B" pitchFamily="34" charset="-120"/>
              </a:rPr>
              <a:t> (time(NULL)) ; rand();</a:t>
            </a:r>
          </a:p>
          <a:p>
            <a:pPr lvl="1"/>
            <a:r>
              <a:rPr lang="en-US" altLang="zh-TW" sz="3200" dirty="0" smtClean="0">
                <a:latin typeface="Adobe 繁黑體 Std B" pitchFamily="34" charset="-120"/>
                <a:ea typeface="Adobe 繁黑體 Std B" pitchFamily="34" charset="-120"/>
              </a:rPr>
              <a:t>You may also use % to</a:t>
            </a:r>
            <a:r>
              <a:rPr lang="en-US" altLang="zh-TW" sz="3200" dirty="0">
                <a:latin typeface="Adobe 繁黑體 Std B" pitchFamily="34" charset="-120"/>
                <a:ea typeface="Adobe 繁黑體 Std B" pitchFamily="34" charset="-120"/>
              </a:rPr>
              <a:t> </a:t>
            </a:r>
            <a:r>
              <a:rPr lang="en-US" altLang="zh-TW" sz="3200" dirty="0" smtClean="0">
                <a:latin typeface="Adobe 繁黑體 Std B" pitchFamily="34" charset="-120"/>
                <a:ea typeface="Adobe 繁黑體 Std B" pitchFamily="34" charset="-120"/>
              </a:rPr>
              <a:t>regulate the range of output</a:t>
            </a:r>
            <a:endParaRPr lang="en-US" altLang="zh-TW" sz="32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3B764B36-9C57-44BD-807D-5478D135542C}"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47</a:t>
            </a:fld>
            <a:endParaRPr lang="zh-TW" altLang="en-US"/>
          </a:p>
        </p:txBody>
      </p:sp>
    </p:spTree>
    <p:extLst>
      <p:ext uri="{BB962C8B-B14F-4D97-AF65-F5344CB8AC3E}">
        <p14:creationId xmlns:p14="http://schemas.microsoft.com/office/powerpoint/2010/main" val="2036667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6-3 (25%)</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Sort – Partitioning</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35496" y="1639341"/>
            <a:ext cx="9108504" cy="4669979"/>
          </a:xfrm>
        </p:spPr>
        <p:txBody>
          <a:bodyPr>
            <a:normAutofit fontScale="92500" lnSpcReduction="10000"/>
          </a:bodyPr>
          <a:lstStyle/>
          <a:p>
            <a:r>
              <a:rPr lang="en-US" altLang="zh-TW" dirty="0" smtClean="0">
                <a:latin typeface="Adobe 繁黑體 Std B" pitchFamily="34" charset="-120"/>
                <a:ea typeface="Adobe 繁黑體 Std B" pitchFamily="34" charset="-120"/>
              </a:rPr>
              <a:t>Mission : Write a function that will partition the array into two part by a random pivot. Below is one example.</a:t>
            </a:r>
          </a:p>
          <a:p>
            <a:pPr lvl="1"/>
            <a:r>
              <a:rPr lang="en-US" altLang="zh-TW" sz="2400" dirty="0" smtClean="0">
                <a:latin typeface="Adobe 繁黑體 Std B" pitchFamily="34" charset="-120"/>
                <a:ea typeface="Adobe 繁黑體 Std B" pitchFamily="34" charset="-120"/>
              </a:rPr>
              <a:t>If we choose the pivot 26, it will partition the origin array into left (smaller than 26) and right (bigger than 26)</a:t>
            </a:r>
          </a:p>
          <a:p>
            <a:pPr lvl="1"/>
            <a:r>
              <a:rPr lang="en-US" altLang="zh-TW" dirty="0" smtClean="0">
                <a:latin typeface="Adobe 繁黑體 Std B" pitchFamily="34" charset="-120"/>
                <a:ea typeface="Adobe 繁黑體 Std B" pitchFamily="34" charset="-120"/>
              </a:rPr>
              <a:t>Origin:                                 After : </a:t>
            </a:r>
          </a:p>
          <a:p>
            <a:r>
              <a:rPr lang="en-US" altLang="zh-TW" dirty="0" smtClean="0">
                <a:latin typeface="Adobe 繁黑體 Std B" pitchFamily="34" charset="-120"/>
                <a:ea typeface="Adobe 繁黑體 Std B" pitchFamily="34" charset="-120"/>
              </a:rPr>
              <a:t>Hint : </a:t>
            </a:r>
          </a:p>
          <a:p>
            <a:pPr lvl="1"/>
            <a:r>
              <a:rPr lang="en-US" altLang="zh-TW" sz="2200" dirty="0" smtClean="0">
                <a:latin typeface="Adobe 繁黑體 Std B" pitchFamily="34" charset="-120"/>
                <a:ea typeface="Adobe 繁黑體 Std B" pitchFamily="34" charset="-120"/>
              </a:rPr>
              <a:t>To simplify your algorithm, each integer is qnique</a:t>
            </a:r>
          </a:p>
          <a:p>
            <a:pPr lvl="1"/>
            <a:r>
              <a:rPr lang="en-US" altLang="zh-TW" sz="2200" dirty="0" smtClean="0">
                <a:latin typeface="Adobe 繁黑體 Std B" pitchFamily="34" charset="-120"/>
                <a:ea typeface="Adobe 繁黑體 Std B" pitchFamily="34" charset="-120"/>
              </a:rPr>
              <a:t>Your function should like it below. It will use the two function you wrote before.</a:t>
            </a:r>
          </a:p>
          <a:p>
            <a:pPr lvl="1"/>
            <a:r>
              <a:rPr lang="en-US" altLang="zh-TW" sz="2200" dirty="0" smtClean="0">
                <a:solidFill>
                  <a:srgbClr val="7030A0"/>
                </a:solidFill>
                <a:latin typeface="Adobe 繁黑體 Std B" pitchFamily="34" charset="-120"/>
                <a:ea typeface="Adobe 繁黑體 Std B" pitchFamily="34" charset="-120"/>
              </a:rPr>
              <a:t>void partitioning (</a:t>
            </a:r>
            <a:r>
              <a:rPr lang="en-US" altLang="zh-TW" sz="2200" dirty="0" err="1" smtClean="0">
                <a:solidFill>
                  <a:srgbClr val="7030A0"/>
                </a:solidFill>
                <a:latin typeface="Adobe 繁黑體 Std B" pitchFamily="34" charset="-120"/>
                <a:ea typeface="Adobe 繁黑體 Std B" pitchFamily="34" charset="-120"/>
              </a:rPr>
              <a:t>int</a:t>
            </a:r>
            <a:r>
              <a:rPr lang="en-US" altLang="zh-TW" sz="2200" dirty="0" smtClean="0">
                <a:solidFill>
                  <a:srgbClr val="7030A0"/>
                </a:solidFill>
                <a:latin typeface="Adobe 繁黑體 Std B" pitchFamily="34" charset="-120"/>
                <a:ea typeface="Adobe 繁黑體 Std B" pitchFamily="34" charset="-120"/>
              </a:rPr>
              <a:t> *</a:t>
            </a:r>
            <a:r>
              <a:rPr lang="en-US" altLang="zh-TW" sz="2200" dirty="0" err="1" smtClean="0">
                <a:solidFill>
                  <a:srgbClr val="7030A0"/>
                </a:solidFill>
                <a:latin typeface="Adobe 繁黑體 Std B" pitchFamily="34" charset="-120"/>
                <a:ea typeface="Adobe 繁黑體 Std B" pitchFamily="34" charset="-120"/>
              </a:rPr>
              <a:t>arr</a:t>
            </a:r>
            <a:r>
              <a:rPr lang="en-US" altLang="zh-TW" sz="2200" dirty="0" smtClean="0">
                <a:solidFill>
                  <a:srgbClr val="7030A0"/>
                </a:solidFill>
                <a:latin typeface="Adobe 繁黑體 Std B" pitchFamily="34" charset="-120"/>
                <a:ea typeface="Adobe 繁黑體 Std B" pitchFamily="34" charset="-120"/>
              </a:rPr>
              <a:t>, </a:t>
            </a:r>
            <a:r>
              <a:rPr lang="en-US" altLang="zh-TW" sz="2200" dirty="0" err="1" smtClean="0">
                <a:solidFill>
                  <a:srgbClr val="7030A0"/>
                </a:solidFill>
                <a:latin typeface="Adobe 繁黑體 Std B" pitchFamily="34" charset="-120"/>
                <a:ea typeface="Adobe 繁黑體 Std B" pitchFamily="34" charset="-120"/>
              </a:rPr>
              <a:t>int</a:t>
            </a:r>
            <a:r>
              <a:rPr lang="en-US" altLang="zh-TW" sz="2200" dirty="0" smtClean="0">
                <a:solidFill>
                  <a:srgbClr val="7030A0"/>
                </a:solidFill>
                <a:latin typeface="Adobe 繁黑體 Std B" pitchFamily="34" charset="-120"/>
                <a:ea typeface="Adobe 繁黑體 Std B" pitchFamily="34" charset="-120"/>
              </a:rPr>
              <a:t> length){</a:t>
            </a:r>
          </a:p>
          <a:p>
            <a:pPr marL="457200" lvl="1" indent="0">
              <a:buNone/>
            </a:pPr>
            <a:r>
              <a:rPr lang="en-US" altLang="zh-TW" sz="2200" dirty="0" smtClean="0">
                <a:solidFill>
                  <a:srgbClr val="7030A0"/>
                </a:solidFill>
                <a:latin typeface="Adobe 繁黑體 Std B" pitchFamily="34" charset="-120"/>
                <a:ea typeface="Adobe 繁黑體 Std B" pitchFamily="34" charset="-120"/>
              </a:rPr>
              <a:t>		Your codes here……}</a:t>
            </a:r>
          </a:p>
        </p:txBody>
      </p:sp>
      <p:sp>
        <p:nvSpPr>
          <p:cNvPr id="4" name="日期版面配置區 3"/>
          <p:cNvSpPr>
            <a:spLocks noGrp="1"/>
          </p:cNvSpPr>
          <p:nvPr>
            <p:ph type="dt" sz="half" idx="10"/>
          </p:nvPr>
        </p:nvSpPr>
        <p:spPr/>
        <p:txBody>
          <a:bodyPr/>
          <a:lstStyle/>
          <a:p>
            <a:fld id="{4F5ACFCB-896F-4B9F-A09F-AE2AC24D0C61}"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48</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322" y="3588446"/>
            <a:ext cx="1790042" cy="41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3573016"/>
            <a:ext cx="2088232" cy="447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077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6-4 (25%)</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Sort – </a:t>
            </a:r>
            <a:r>
              <a:rPr lang="en-US" altLang="zh-TW" dirty="0" smtClean="0">
                <a:latin typeface="Adobe 繁黑體 Std B" pitchFamily="34" charset="-120"/>
                <a:ea typeface="Adobe 繁黑體 Std B" pitchFamily="34" charset="-120"/>
              </a:rPr>
              <a:t>Recursion</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35496" y="1639341"/>
            <a:ext cx="8892480" cy="4525963"/>
          </a:xfrm>
        </p:spPr>
        <p:txBody>
          <a:bodyPr>
            <a:normAutofit fontScale="92500" lnSpcReduction="10000"/>
          </a:bodyPr>
          <a:lstStyle/>
          <a:p>
            <a:r>
              <a:rPr lang="en-US" altLang="zh-TW" dirty="0" smtClean="0">
                <a:latin typeface="Adobe 繁黑體 Std B" pitchFamily="34" charset="-120"/>
                <a:ea typeface="Adobe 繁黑體 Std B" pitchFamily="34" charset="-120"/>
              </a:rPr>
              <a:t>Mission :</a:t>
            </a:r>
          </a:p>
          <a:p>
            <a:pPr lvl="1"/>
            <a:r>
              <a:rPr lang="en-US" altLang="zh-TW" dirty="0" smtClean="0">
                <a:latin typeface="Adobe 繁黑體 Std B" pitchFamily="34" charset="-120"/>
                <a:ea typeface="Adobe 繁黑體 Std B" pitchFamily="34" charset="-120"/>
              </a:rPr>
              <a:t>Modified the previous codes (partitioning) you wrote. Use the recursion to achieve the sorting.</a:t>
            </a:r>
          </a:p>
          <a:p>
            <a:r>
              <a:rPr lang="en-US" altLang="zh-TW" dirty="0" smtClean="0">
                <a:latin typeface="Adobe 繁黑體 Std B" pitchFamily="34" charset="-120"/>
                <a:ea typeface="Adobe 繁黑體 Std B" pitchFamily="34" charset="-120"/>
              </a:rPr>
              <a:t>Hint : </a:t>
            </a:r>
          </a:p>
          <a:p>
            <a:pPr lvl="1"/>
            <a:r>
              <a:rPr lang="en-US" altLang="zh-TW" sz="2200" dirty="0" smtClean="0">
                <a:latin typeface="Adobe 繁黑體 Std B" pitchFamily="34" charset="-120"/>
                <a:ea typeface="Adobe 繁黑體 Std B" pitchFamily="34" charset="-120"/>
              </a:rPr>
              <a:t>Your can use *(</a:t>
            </a:r>
            <a:r>
              <a:rPr lang="en-US" altLang="zh-TW" sz="2200" dirty="0" err="1" smtClean="0">
                <a:latin typeface="Adobe 繁黑體 Std B" pitchFamily="34" charset="-120"/>
                <a:ea typeface="Adobe 繁黑體 Std B" pitchFamily="34" charset="-120"/>
              </a:rPr>
              <a:t>p+i</a:t>
            </a:r>
            <a:r>
              <a:rPr lang="en-US" altLang="zh-TW" sz="2200" dirty="0" smtClean="0">
                <a:latin typeface="Adobe 繁黑體 Std B" pitchFamily="34" charset="-120"/>
                <a:ea typeface="Adobe 繁黑體 Std B" pitchFamily="34" charset="-120"/>
              </a:rPr>
              <a:t>) to regulate the start of array as a parameter in partitioning. </a:t>
            </a:r>
            <a:endParaRPr lang="en-US" altLang="zh-TW" sz="2200" dirty="0">
              <a:latin typeface="Adobe 繁黑體 Std B" pitchFamily="34" charset="-120"/>
              <a:ea typeface="Adobe 繁黑體 Std B" pitchFamily="34" charset="-120"/>
            </a:endParaRPr>
          </a:p>
          <a:p>
            <a:pPr lvl="1"/>
            <a:r>
              <a:rPr lang="en-US" altLang="zh-TW" sz="2200" dirty="0" smtClean="0">
                <a:latin typeface="Adobe 繁黑體 Std B" pitchFamily="34" charset="-120"/>
                <a:ea typeface="Adobe 繁黑體 Std B" pitchFamily="34" charset="-120"/>
              </a:rPr>
              <a:t>The partitioning should stop once the amounts of  elements which are smaller or larger than the pivot is only one. </a:t>
            </a:r>
          </a:p>
          <a:p>
            <a:pPr lvl="1"/>
            <a:r>
              <a:rPr lang="en-US" altLang="zh-TW" sz="2200" dirty="0" smtClean="0">
                <a:latin typeface="Adobe 繁黑體 Std B" pitchFamily="34" charset="-120"/>
                <a:ea typeface="Adobe 繁黑體 Std B" pitchFamily="34" charset="-120"/>
              </a:rPr>
              <a:t>Your function should like this below.</a:t>
            </a:r>
          </a:p>
          <a:p>
            <a:pPr lvl="1"/>
            <a:r>
              <a:rPr lang="en-US" altLang="zh-TW" sz="2200" dirty="0" smtClean="0">
                <a:solidFill>
                  <a:srgbClr val="7030A0"/>
                </a:solidFill>
                <a:latin typeface="Adobe 繁黑體 Std B" pitchFamily="34" charset="-120"/>
                <a:ea typeface="Adobe 繁黑體 Std B" pitchFamily="34" charset="-120"/>
              </a:rPr>
              <a:t>void </a:t>
            </a:r>
            <a:r>
              <a:rPr lang="en-US" altLang="zh-TW" sz="2200" dirty="0">
                <a:solidFill>
                  <a:srgbClr val="7030A0"/>
                </a:solidFill>
                <a:latin typeface="Adobe 繁黑體 Std B" pitchFamily="34" charset="-120"/>
                <a:ea typeface="Adobe 繁黑體 Std B" pitchFamily="34" charset="-120"/>
              </a:rPr>
              <a:t>partitioning (</a:t>
            </a:r>
            <a:r>
              <a:rPr lang="en-US" altLang="zh-TW" sz="2200" dirty="0" err="1" smtClean="0">
                <a:solidFill>
                  <a:srgbClr val="7030A0"/>
                </a:solidFill>
                <a:latin typeface="Adobe 繁黑體 Std B" pitchFamily="34" charset="-120"/>
                <a:ea typeface="Adobe 繁黑體 Std B" pitchFamily="34" charset="-120"/>
              </a:rPr>
              <a:t>int</a:t>
            </a:r>
            <a:r>
              <a:rPr lang="en-US" altLang="zh-TW" sz="2200" dirty="0" smtClean="0">
                <a:solidFill>
                  <a:srgbClr val="7030A0"/>
                </a:solidFill>
                <a:latin typeface="Adobe 繁黑體 Std B" pitchFamily="34" charset="-120"/>
                <a:ea typeface="Adobe 繁黑體 Std B" pitchFamily="34" charset="-120"/>
              </a:rPr>
              <a:t> *</a:t>
            </a:r>
            <a:r>
              <a:rPr lang="en-US" altLang="zh-TW" sz="2200" dirty="0" err="1" smtClean="0">
                <a:solidFill>
                  <a:srgbClr val="7030A0"/>
                </a:solidFill>
                <a:latin typeface="Adobe 繁黑體 Std B" pitchFamily="34" charset="-120"/>
                <a:ea typeface="Adobe 繁黑體 Std B" pitchFamily="34" charset="-120"/>
              </a:rPr>
              <a:t>arr</a:t>
            </a:r>
            <a:r>
              <a:rPr lang="en-US" altLang="zh-TW" sz="2200" dirty="0" smtClean="0">
                <a:solidFill>
                  <a:srgbClr val="7030A0"/>
                </a:solidFill>
                <a:latin typeface="Adobe 繁黑體 Std B" pitchFamily="34" charset="-120"/>
                <a:ea typeface="Adobe 繁黑體 Std B" pitchFamily="34" charset="-120"/>
              </a:rPr>
              <a:t>, </a:t>
            </a:r>
            <a:r>
              <a:rPr lang="en-US" altLang="zh-TW" sz="2200" dirty="0" err="1" smtClean="0">
                <a:solidFill>
                  <a:srgbClr val="7030A0"/>
                </a:solidFill>
                <a:latin typeface="Adobe 繁黑體 Std B" pitchFamily="34" charset="-120"/>
                <a:ea typeface="Adobe 繁黑體 Std B" pitchFamily="34" charset="-120"/>
              </a:rPr>
              <a:t>int</a:t>
            </a:r>
            <a:r>
              <a:rPr lang="en-US" altLang="zh-TW" sz="2200" dirty="0" smtClean="0">
                <a:solidFill>
                  <a:srgbClr val="7030A0"/>
                </a:solidFill>
                <a:latin typeface="Adobe 繁黑體 Std B" pitchFamily="34" charset="-120"/>
                <a:ea typeface="Adobe 繁黑體 Std B" pitchFamily="34" charset="-120"/>
              </a:rPr>
              <a:t> length){</a:t>
            </a:r>
          </a:p>
          <a:p>
            <a:pPr marL="457200" lvl="1" indent="0">
              <a:buNone/>
            </a:pPr>
            <a:r>
              <a:rPr lang="en-US" altLang="zh-TW" sz="2200" dirty="0" smtClean="0">
                <a:solidFill>
                  <a:srgbClr val="7030A0"/>
                </a:solidFill>
                <a:latin typeface="Adobe 繁黑體 Std B" pitchFamily="34" charset="-120"/>
                <a:ea typeface="Adobe 繁黑體 Std B" pitchFamily="34" charset="-120"/>
              </a:rPr>
              <a:t>		if (length !=1)</a:t>
            </a:r>
          </a:p>
          <a:p>
            <a:pPr marL="457200" lvl="1" indent="0">
              <a:buNone/>
            </a:pPr>
            <a:r>
              <a:rPr lang="en-US" altLang="zh-TW" sz="2200" dirty="0">
                <a:solidFill>
                  <a:srgbClr val="7030A0"/>
                </a:solidFill>
                <a:latin typeface="Adobe 繁黑體 Std B" pitchFamily="34" charset="-120"/>
                <a:ea typeface="Adobe 繁黑體 Std B" pitchFamily="34" charset="-120"/>
              </a:rPr>
              <a:t>	</a:t>
            </a:r>
            <a:r>
              <a:rPr lang="en-US" altLang="zh-TW" sz="2200" dirty="0" smtClean="0">
                <a:solidFill>
                  <a:srgbClr val="7030A0"/>
                </a:solidFill>
                <a:latin typeface="Adobe 繁黑體 Std B" pitchFamily="34" charset="-120"/>
                <a:ea typeface="Adobe 繁黑體 Std B" pitchFamily="34" charset="-120"/>
              </a:rPr>
              <a:t>		Your codes here…}</a:t>
            </a:r>
          </a:p>
        </p:txBody>
      </p:sp>
      <p:sp>
        <p:nvSpPr>
          <p:cNvPr id="4" name="日期版面配置區 3"/>
          <p:cNvSpPr>
            <a:spLocks noGrp="1"/>
          </p:cNvSpPr>
          <p:nvPr>
            <p:ph type="dt" sz="half" idx="10"/>
          </p:nvPr>
        </p:nvSpPr>
        <p:spPr/>
        <p:txBody>
          <a:bodyPr/>
          <a:lstStyle/>
          <a:p>
            <a:fld id="{4F5ACFCB-896F-4B9F-A09F-AE2AC24D0C61}"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49</a:t>
            </a:fld>
            <a:endParaRPr lang="zh-TW" altLang="en-US"/>
          </a:p>
        </p:txBody>
      </p:sp>
    </p:spTree>
    <p:extLst>
      <p:ext uri="{BB962C8B-B14F-4D97-AF65-F5344CB8AC3E}">
        <p14:creationId xmlns:p14="http://schemas.microsoft.com/office/powerpoint/2010/main" val="866108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467544" y="2204864"/>
            <a:ext cx="8229600" cy="3273227"/>
          </a:xfrm>
        </p:spPr>
        <p:txBody>
          <a:bodyPr>
            <a:normAutofit/>
          </a:bodyPr>
          <a:lstStyle/>
          <a:p>
            <a:r>
              <a:rPr lang="en-US" altLang="zh-TW" sz="4400" dirty="0" smtClean="0">
                <a:latin typeface="Adobe 繁黑體 Std B" pitchFamily="34" charset="-120"/>
                <a:ea typeface="Adobe 繁黑體 Std B" pitchFamily="34" charset="-120"/>
              </a:rPr>
              <a:t>I will start to explain each problem, and you can listen to me or just do it by yourself. </a:t>
            </a:r>
            <a:endParaRPr lang="zh-TW" altLang="en-US" sz="4400" dirty="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53711774-0ED5-4521-94C3-5B1C51BC8994}"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a:t>
            </a:fld>
            <a:endParaRPr lang="zh-TW" altLang="en-US"/>
          </a:p>
        </p:txBody>
      </p:sp>
    </p:spTree>
    <p:extLst>
      <p:ext uri="{BB962C8B-B14F-4D97-AF65-F5344CB8AC3E}">
        <p14:creationId xmlns:p14="http://schemas.microsoft.com/office/powerpoint/2010/main" val="41167864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Adobe 繁黑體 Std B" pitchFamily="34" charset="-120"/>
                <a:ea typeface="Adobe 繁黑體 Std B" pitchFamily="34" charset="-120"/>
              </a:rPr>
              <a:t>Problem 6-5 (10%)</a:t>
            </a:r>
            <a:br>
              <a:rPr lang="en-US" altLang="zh-TW" dirty="0" smtClean="0">
                <a:latin typeface="Adobe 繁黑體 Std B" pitchFamily="34" charset="-120"/>
                <a:ea typeface="Adobe 繁黑體 Std B" pitchFamily="34" charset="-120"/>
              </a:rPr>
            </a:br>
            <a:r>
              <a:rPr lang="en-US" altLang="zh-TW" dirty="0">
                <a:latin typeface="Adobe 繁黑體 Std B" pitchFamily="34" charset="-120"/>
                <a:ea typeface="Adobe 繁黑體 Std B" pitchFamily="34" charset="-120"/>
              </a:rPr>
              <a:t>Quick Sort – </a:t>
            </a:r>
            <a:r>
              <a:rPr lang="en-US" altLang="zh-TW" dirty="0" smtClean="0">
                <a:latin typeface="Adobe 繁黑體 Std B" pitchFamily="34" charset="-120"/>
                <a:ea typeface="Adobe 繁黑體 Std B" pitchFamily="34" charset="-120"/>
              </a:rPr>
              <a:t>Sort all Test Data</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35496" y="1639341"/>
            <a:ext cx="8892480" cy="4525963"/>
          </a:xfrm>
        </p:spPr>
        <p:txBody>
          <a:bodyPr>
            <a:normAutofit/>
          </a:bodyPr>
          <a:lstStyle/>
          <a:p>
            <a:r>
              <a:rPr lang="en-US" altLang="zh-TW" dirty="0" smtClean="0">
                <a:latin typeface="Adobe 繁黑體 Std B" pitchFamily="34" charset="-120"/>
                <a:ea typeface="Adobe 繁黑體 Std B" pitchFamily="34" charset="-120"/>
              </a:rPr>
              <a:t>Mission :</a:t>
            </a:r>
          </a:p>
          <a:p>
            <a:pPr lvl="1"/>
            <a:r>
              <a:rPr lang="en-US" altLang="zh-TW" dirty="0" smtClean="0">
                <a:latin typeface="Adobe 繁黑體 Std B" pitchFamily="34" charset="-120"/>
                <a:ea typeface="Adobe 繁黑體 Std B" pitchFamily="34" charset="-120"/>
              </a:rPr>
              <a:t>Sort all the data you deposit in an array on </a:t>
            </a:r>
            <a:r>
              <a:rPr lang="en-US" altLang="zh-TW" smtClean="0">
                <a:latin typeface="Adobe 繁黑體 Std B" pitchFamily="34" charset="-120"/>
                <a:ea typeface="Adobe 繁黑體 Std B" pitchFamily="34" charset="-120"/>
              </a:rPr>
              <a:t>Problem 6-1 </a:t>
            </a:r>
            <a:r>
              <a:rPr lang="en-US" altLang="zh-TW" dirty="0" smtClean="0">
                <a:latin typeface="Adobe 繁黑體 Std B" pitchFamily="34" charset="-120"/>
                <a:ea typeface="Adobe 繁黑體 Std B" pitchFamily="34" charset="-120"/>
              </a:rPr>
              <a:t>by the function you wrote on Problem 6-4.</a:t>
            </a:r>
          </a:p>
          <a:p>
            <a:pPr lvl="1"/>
            <a:r>
              <a:rPr lang="en-US" altLang="zh-TW" dirty="0" smtClean="0">
                <a:latin typeface="Adobe 繁黑體 Std B" pitchFamily="34" charset="-120"/>
                <a:ea typeface="Adobe 繁黑體 Std B" pitchFamily="34" charset="-120"/>
              </a:rPr>
              <a:t>Write your result to a csv file.</a:t>
            </a:r>
          </a:p>
        </p:txBody>
      </p:sp>
      <p:sp>
        <p:nvSpPr>
          <p:cNvPr id="4" name="日期版面配置區 3"/>
          <p:cNvSpPr>
            <a:spLocks noGrp="1"/>
          </p:cNvSpPr>
          <p:nvPr>
            <p:ph type="dt" sz="half" idx="10"/>
          </p:nvPr>
        </p:nvSpPr>
        <p:spPr/>
        <p:txBody>
          <a:bodyPr/>
          <a:lstStyle/>
          <a:p>
            <a:fld id="{4F5ACFCB-896F-4B9F-A09F-AE2AC24D0C61}"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50</a:t>
            </a:fld>
            <a:endParaRPr lang="zh-TW" altLang="en-US"/>
          </a:p>
        </p:txBody>
      </p:sp>
    </p:spTree>
    <p:extLst>
      <p:ext uri="{BB962C8B-B14F-4D97-AF65-F5344CB8AC3E}">
        <p14:creationId xmlns:p14="http://schemas.microsoft.com/office/powerpoint/2010/main" val="38484778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latin typeface="Adobe 繁黑體 Std B" pitchFamily="34" charset="-120"/>
                <a:ea typeface="Adobe 繁黑體 Std B" pitchFamily="34" charset="-120"/>
              </a:rPr>
              <a:t>-------The End</a:t>
            </a:r>
            <a:r>
              <a:rPr lang="en-US" altLang="zh-TW" sz="4000" dirty="0">
                <a:latin typeface="Adobe 繁黑體 Std B" pitchFamily="34" charset="-120"/>
                <a:ea typeface="Adobe 繁黑體 Std B" pitchFamily="34" charset="-120"/>
              </a:rPr>
              <a:t> -------</a:t>
            </a:r>
            <a:endParaRPr lang="zh-TW" altLang="en-US" sz="4000"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dirty="0" smtClean="0">
                <a:latin typeface="Adobe 繁黑體 Std B" pitchFamily="34" charset="-120"/>
                <a:ea typeface="Adobe 繁黑體 Std B" pitchFamily="34" charset="-120"/>
              </a:rPr>
              <a:t>Sorry I can not reveal all the solutions of this final exam to you. For I will need to use it in the future courses.</a:t>
            </a:r>
          </a:p>
          <a:p>
            <a:r>
              <a:rPr lang="en-US" altLang="zh-TW" dirty="0" smtClean="0">
                <a:latin typeface="Adobe 繁黑體 Std B" pitchFamily="34" charset="-120"/>
                <a:ea typeface="Adobe 繁黑體 Std B" pitchFamily="34" charset="-120"/>
              </a:rPr>
              <a:t>But if you would like to know the answer, send messages and codes to me. I will revise it and send back to you. Or we can discuss about the solution after 12:30.</a:t>
            </a:r>
          </a:p>
          <a:p>
            <a:r>
              <a:rPr lang="en-US" altLang="zh-TW" b="1" dirty="0" smtClean="0">
                <a:solidFill>
                  <a:srgbClr val="FF0000"/>
                </a:solidFill>
                <a:latin typeface="Adobe 繁黑體 Std B" pitchFamily="34" charset="-120"/>
                <a:ea typeface="Adobe 繁黑體 Std B" pitchFamily="34" charset="-120"/>
              </a:rPr>
              <a:t>Please help us fill in the survey.</a:t>
            </a:r>
          </a:p>
        </p:txBody>
      </p:sp>
      <p:sp>
        <p:nvSpPr>
          <p:cNvPr id="4" name="日期版面配置區 3"/>
          <p:cNvSpPr>
            <a:spLocks noGrp="1"/>
          </p:cNvSpPr>
          <p:nvPr>
            <p:ph type="dt" sz="half" idx="10"/>
          </p:nvPr>
        </p:nvSpPr>
        <p:spPr/>
        <p:txBody>
          <a:bodyPr/>
          <a:lstStyle/>
          <a:p>
            <a:fld id="{ABD411A3-6BF0-4CDD-AB47-C95FC661EE6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51</a:t>
            </a:fld>
            <a:endParaRPr lang="zh-TW" altLang="en-US"/>
          </a:p>
        </p:txBody>
      </p:sp>
    </p:spTree>
    <p:extLst>
      <p:ext uri="{BB962C8B-B14F-4D97-AF65-F5344CB8AC3E}">
        <p14:creationId xmlns:p14="http://schemas.microsoft.com/office/powerpoint/2010/main" val="1684775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期末教學問券</a:t>
            </a:r>
            <a:endParaRPr lang="zh-TW" altLang="en-US" dirty="0"/>
          </a:p>
        </p:txBody>
      </p:sp>
      <p:sp>
        <p:nvSpPr>
          <p:cNvPr id="3" name="內容版面配置區 2"/>
          <p:cNvSpPr>
            <a:spLocks noGrp="1"/>
          </p:cNvSpPr>
          <p:nvPr>
            <p:ph idx="1"/>
          </p:nvPr>
        </p:nvSpPr>
        <p:spPr/>
        <p:txBody>
          <a:bodyPr>
            <a:normAutofit/>
          </a:bodyPr>
          <a:lstStyle/>
          <a:p>
            <a:r>
              <a:rPr lang="en-US" altLang="zh-TW" sz="4400" dirty="0">
                <a:latin typeface="+mn-ea"/>
                <a:ea typeface="+mn-ea"/>
                <a:hlinkClick r:id="rId2"/>
              </a:rPr>
              <a:t>https://</a:t>
            </a:r>
            <a:r>
              <a:rPr lang="en-US" altLang="zh-TW" sz="4400" dirty="0" smtClean="0">
                <a:latin typeface="+mn-ea"/>
                <a:ea typeface="+mn-ea"/>
                <a:hlinkClick r:id="rId2"/>
              </a:rPr>
              <a:t>bit.ly/2PBX2TE</a:t>
            </a:r>
            <a:endParaRPr lang="en-US" altLang="zh-TW" sz="4400" dirty="0" smtClean="0">
              <a:latin typeface="+mn-ea"/>
              <a:ea typeface="+mn-ea"/>
            </a:endParaRPr>
          </a:p>
          <a:p>
            <a:endParaRPr lang="en-US" altLang="zh-TW" b="1" dirty="0" smtClean="0"/>
          </a:p>
          <a:p>
            <a:r>
              <a:rPr lang="zh-TW" altLang="en-US" dirty="0" smtClean="0"/>
              <a:t>本期開課日</a:t>
            </a:r>
            <a:r>
              <a:rPr lang="en-US" altLang="zh-TW" dirty="0" smtClean="0"/>
              <a:t>:2019/09/21</a:t>
            </a:r>
          </a:p>
          <a:p>
            <a:r>
              <a:rPr lang="zh-TW" altLang="en-US" dirty="0" smtClean="0"/>
              <a:t>學號</a:t>
            </a:r>
            <a:r>
              <a:rPr lang="en-US" altLang="zh-TW" dirty="0" smtClean="0"/>
              <a:t>:</a:t>
            </a:r>
            <a:r>
              <a:rPr lang="en-US" altLang="zh-TW" dirty="0" smtClean="0"/>
              <a:t>CB3241XX</a:t>
            </a:r>
            <a:endParaRPr lang="en-US" altLang="zh-TW" dirty="0" smtClean="0"/>
          </a:p>
          <a:p>
            <a:r>
              <a:rPr lang="zh-TW" altLang="en-US" dirty="0" smtClean="0"/>
              <a:t>講師姓名</a:t>
            </a:r>
            <a:r>
              <a:rPr lang="en-US" altLang="zh-TW" dirty="0" smtClean="0"/>
              <a:t>:</a:t>
            </a:r>
            <a:r>
              <a:rPr lang="zh-TW" altLang="en-US" dirty="0" smtClean="0"/>
              <a:t>李耕銘</a:t>
            </a:r>
            <a:endParaRPr lang="en-US" altLang="zh-TW" dirty="0" smtClean="0"/>
          </a:p>
          <a:p>
            <a:r>
              <a:rPr lang="zh-TW" altLang="en-US" dirty="0" smtClean="0"/>
              <a:t>教室號碼</a:t>
            </a:r>
            <a:r>
              <a:rPr lang="en-US" altLang="zh-TW" dirty="0" smtClean="0"/>
              <a:t>:223B</a:t>
            </a:r>
            <a:endParaRPr lang="zh-TW" altLang="en-US" dirty="0"/>
          </a:p>
        </p:txBody>
      </p:sp>
      <p:sp>
        <p:nvSpPr>
          <p:cNvPr id="4" name="日期版面配置區 3"/>
          <p:cNvSpPr>
            <a:spLocks noGrp="1"/>
          </p:cNvSpPr>
          <p:nvPr>
            <p:ph type="dt" sz="half" idx="10"/>
          </p:nvPr>
        </p:nvSpPr>
        <p:spPr/>
        <p:txBody>
          <a:bodyPr/>
          <a:lstStyle/>
          <a:p>
            <a:fld id="{D4DE66AB-217D-4E8C-ADDA-9FF1481A0396}"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52</a:t>
            </a:fld>
            <a:endParaRPr lang="zh-TW" altLang="en-US"/>
          </a:p>
        </p:txBody>
      </p:sp>
    </p:spTree>
    <p:extLst>
      <p:ext uri="{BB962C8B-B14F-4D97-AF65-F5344CB8AC3E}">
        <p14:creationId xmlns:p14="http://schemas.microsoft.com/office/powerpoint/2010/main" val="2404737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1&amp;2</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fontScale="92500" lnSpcReduction="20000"/>
          </a:bodyPr>
          <a:lstStyle/>
          <a:p>
            <a:r>
              <a:rPr lang="en-US" altLang="zh-TW" dirty="0">
                <a:latin typeface="Adobe 繁黑體 Std B" pitchFamily="34" charset="-120"/>
                <a:ea typeface="Adobe 繁黑體 Std B" pitchFamily="34" charset="-120"/>
              </a:rPr>
              <a:t>Ideal </a:t>
            </a:r>
            <a:r>
              <a:rPr lang="en-US" altLang="zh-TW" dirty="0" smtClean="0">
                <a:latin typeface="Adobe 繁黑體 Std B" pitchFamily="34" charset="-120"/>
                <a:ea typeface="Adobe 繁黑體 Std B" pitchFamily="34" charset="-120"/>
              </a:rPr>
              <a:t>candidate</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a:latin typeface="Adobe 繁黑體 Std B" pitchFamily="34" charset="-120"/>
                <a:ea typeface="Adobe 繁黑體 Std B" pitchFamily="34" charset="-120"/>
              </a:rPr>
              <a:t>Students who are </a:t>
            </a:r>
            <a:r>
              <a:rPr lang="en-US" altLang="zh-TW" dirty="0">
                <a:solidFill>
                  <a:srgbClr val="FF0000"/>
                </a:solidFill>
                <a:latin typeface="Adobe 繁黑體 Std B" pitchFamily="34" charset="-120"/>
                <a:ea typeface="Adobe 繁黑體 Std B" pitchFamily="34" charset="-120"/>
              </a:rPr>
              <a:t>not major in CS</a:t>
            </a:r>
            <a:r>
              <a:rPr lang="en-US" altLang="zh-TW" dirty="0">
                <a:latin typeface="Adobe 繁黑體 Std B" pitchFamily="34" charset="-120"/>
                <a:ea typeface="Adobe 繁黑體 Std B" pitchFamily="34" charset="-120"/>
              </a:rPr>
              <a:t> or still senior </a:t>
            </a:r>
            <a:r>
              <a:rPr lang="en-US" altLang="zh-TW" dirty="0">
                <a:solidFill>
                  <a:srgbClr val="FF0000"/>
                </a:solidFill>
                <a:latin typeface="Adobe 繁黑體 Std B" pitchFamily="34" charset="-120"/>
                <a:ea typeface="Adobe 繁黑體 Std B" pitchFamily="34" charset="-120"/>
              </a:rPr>
              <a:t>high school students</a:t>
            </a:r>
            <a:r>
              <a:rPr lang="en-US" altLang="zh-TW" dirty="0">
                <a:latin typeface="Adobe 繁黑體 Std B" pitchFamily="34" charset="-120"/>
                <a:ea typeface="Adobe 繁黑體 Std B" pitchFamily="34" charset="-120"/>
              </a:rPr>
              <a:t>.</a:t>
            </a:r>
          </a:p>
          <a:p>
            <a:pPr lvl="1"/>
            <a:r>
              <a:rPr lang="en-US" altLang="zh-TW" dirty="0" smtClean="0">
                <a:latin typeface="Adobe 繁黑體 Std B" pitchFamily="34" charset="-120"/>
                <a:ea typeface="Adobe 繁黑體 Std B" pitchFamily="34" charset="-120"/>
              </a:rPr>
              <a:t> </a:t>
            </a:r>
            <a:r>
              <a:rPr lang="en-US" altLang="zh-TW" dirty="0" smtClean="0">
                <a:solidFill>
                  <a:srgbClr val="FF0000"/>
                </a:solidFill>
                <a:latin typeface="Adobe 繁黑體 Std B" pitchFamily="34" charset="-120"/>
                <a:ea typeface="Adobe 繁黑體 Std B" pitchFamily="34" charset="-120"/>
              </a:rPr>
              <a:t>Laymen</a:t>
            </a:r>
            <a:r>
              <a:rPr lang="en-US" altLang="zh-TW" dirty="0" smtClean="0">
                <a:latin typeface="Adobe 繁黑體 Std B" pitchFamily="34" charset="-120"/>
                <a:ea typeface="Adobe 繁黑體 Std B" pitchFamily="34" charset="-120"/>
              </a:rPr>
              <a:t> </a:t>
            </a:r>
            <a:r>
              <a:rPr lang="en-US" altLang="zh-TW" dirty="0">
                <a:latin typeface="Adobe 繁黑體 Std B" pitchFamily="34" charset="-120"/>
                <a:ea typeface="Adobe 繁黑體 Std B" pitchFamily="34" charset="-120"/>
              </a:rPr>
              <a:t>who are first time to coding.</a:t>
            </a:r>
          </a:p>
          <a:p>
            <a:pPr lvl="1"/>
            <a:r>
              <a:rPr lang="en-US" altLang="zh-TW" dirty="0">
                <a:latin typeface="Adobe 繁黑體 Std B" pitchFamily="34" charset="-120"/>
                <a:ea typeface="Adobe 繁黑體 Std B" pitchFamily="34" charset="-120"/>
              </a:rPr>
              <a:t>The </a:t>
            </a:r>
            <a:r>
              <a:rPr lang="en-US" altLang="zh-TW" dirty="0" smtClean="0">
                <a:latin typeface="Adobe 繁黑體 Std B" pitchFamily="34" charset="-120"/>
                <a:ea typeface="Adobe 繁黑體 Std B" pitchFamily="34" charset="-120"/>
              </a:rPr>
              <a:t>lecture before seems a little challenging to you.</a:t>
            </a:r>
          </a:p>
          <a:p>
            <a:r>
              <a:rPr lang="en-US" altLang="zh-TW" dirty="0" smtClean="0">
                <a:latin typeface="Adobe 繁黑體 Std B" pitchFamily="34" charset="-120"/>
                <a:ea typeface="Adobe 繁黑體 Std B" pitchFamily="34" charset="-120"/>
              </a:rPr>
              <a:t>Motivation</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Help you review what you learned in the past </a:t>
            </a:r>
            <a:r>
              <a:rPr lang="en-US" altLang="zh-TW" dirty="0">
                <a:latin typeface="Adobe 繁黑體 Std B" pitchFamily="34" charset="-120"/>
                <a:ea typeface="Adobe 繁黑體 Std B" pitchFamily="34" charset="-120"/>
              </a:rPr>
              <a:t>9</a:t>
            </a:r>
            <a:r>
              <a:rPr lang="en-US" altLang="zh-TW" dirty="0" smtClean="0">
                <a:latin typeface="Adobe 繁黑體 Std B" pitchFamily="34" charset="-120"/>
                <a:ea typeface="Adobe 繁黑體 Std B" pitchFamily="34" charset="-120"/>
              </a:rPr>
              <a:t> classes.</a:t>
            </a:r>
          </a:p>
          <a:p>
            <a:pPr lvl="1"/>
            <a:r>
              <a:rPr lang="en-US" altLang="zh-TW" dirty="0" smtClean="0">
                <a:latin typeface="Adobe 繁黑體 Std B" pitchFamily="34" charset="-120"/>
                <a:ea typeface="Adobe 繁黑體 Std B" pitchFamily="34" charset="-120"/>
              </a:rPr>
              <a:t>Make you be able to learn another coding language or deeper </a:t>
            </a:r>
            <a:r>
              <a:rPr lang="en-US" altLang="zh-TW" dirty="0" err="1" smtClean="0">
                <a:latin typeface="Adobe 繁黑體 Std B" pitchFamily="34" charset="-120"/>
                <a:ea typeface="Adobe 繁黑體 Std B" pitchFamily="34" charset="-120"/>
              </a:rPr>
              <a:t>c++</a:t>
            </a:r>
            <a:r>
              <a:rPr lang="en-US" altLang="zh-TW" dirty="0" smtClean="0">
                <a:latin typeface="Adobe 繁黑體 Std B" pitchFamily="34" charset="-120"/>
                <a:ea typeface="Adobe 繁黑體 Std B" pitchFamily="34" charset="-120"/>
              </a:rPr>
              <a:t> skill.</a:t>
            </a:r>
          </a:p>
          <a:p>
            <a:pPr lvl="1"/>
            <a:r>
              <a:rPr lang="en-US" altLang="zh-TW" dirty="0" smtClean="0">
                <a:latin typeface="Adobe 繁黑體 Std B" pitchFamily="34" charset="-120"/>
                <a:ea typeface="Adobe 繁黑體 Std B" pitchFamily="34" charset="-120"/>
              </a:rPr>
              <a:t>The mission can be completed by following the hint.</a:t>
            </a:r>
          </a:p>
        </p:txBody>
      </p:sp>
      <p:sp>
        <p:nvSpPr>
          <p:cNvPr id="4" name="日期版面配置區 3"/>
          <p:cNvSpPr>
            <a:spLocks noGrp="1"/>
          </p:cNvSpPr>
          <p:nvPr>
            <p:ph type="dt" sz="half" idx="10"/>
          </p:nvPr>
        </p:nvSpPr>
        <p:spPr/>
        <p:txBody>
          <a:bodyPr/>
          <a:lstStyle/>
          <a:p>
            <a:fld id="{545E3BF4-150F-4D32-AED6-A3379AC6D019}"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6</a:t>
            </a:fld>
            <a:endParaRPr lang="zh-TW" altLang="en-US"/>
          </a:p>
        </p:txBody>
      </p:sp>
    </p:spTree>
    <p:extLst>
      <p:ext uri="{BB962C8B-B14F-4D97-AF65-F5344CB8AC3E}">
        <p14:creationId xmlns:p14="http://schemas.microsoft.com/office/powerpoint/2010/main" val="3108230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340768"/>
            <a:ext cx="8229600" cy="1143000"/>
          </a:xfrm>
        </p:spPr>
        <p:txBody>
          <a:bodyPr>
            <a:noAutofit/>
          </a:bodyPr>
          <a:lstStyle/>
          <a:p>
            <a:r>
              <a:rPr lang="en-US" altLang="zh-TW" sz="5400" dirty="0" smtClean="0">
                <a:latin typeface="Adobe 繁黑體 Std B" pitchFamily="34" charset="-120"/>
                <a:ea typeface="Adobe 繁黑體 Std B" pitchFamily="34" charset="-120"/>
              </a:rPr>
              <a:t>Problem </a:t>
            </a:r>
            <a:r>
              <a:rPr lang="en-US" altLang="zh-TW" sz="5400" dirty="0">
                <a:latin typeface="Adobe 繁黑體 Std B" pitchFamily="34" charset="-120"/>
                <a:ea typeface="Adobe 繁黑體 Std B" pitchFamily="34" charset="-120"/>
              </a:rPr>
              <a:t>1 (100%)</a:t>
            </a:r>
            <a:r>
              <a:rPr lang="en-US" altLang="zh-TW" sz="5400" b="1" u="sng" dirty="0" smtClean="0">
                <a:latin typeface="Adobe 繁黑體 Std B" pitchFamily="34" charset="-120"/>
                <a:ea typeface="Adobe 繁黑體 Std B" pitchFamily="34" charset="-120"/>
              </a:rPr>
              <a:t/>
            </a:r>
            <a:br>
              <a:rPr lang="en-US" altLang="zh-TW" sz="5400" b="1" u="sng" dirty="0" smtClean="0">
                <a:latin typeface="Adobe 繁黑體 Std B" pitchFamily="34" charset="-120"/>
                <a:ea typeface="Adobe 繁黑體 Std B" pitchFamily="34" charset="-120"/>
              </a:rPr>
            </a:br>
            <a:r>
              <a:rPr lang="en-US" altLang="zh-TW" sz="5400" b="1" i="1" u="sng" dirty="0">
                <a:latin typeface="Adobe 繁黑體 Std B" pitchFamily="34" charset="-120"/>
                <a:ea typeface="Adobe 繁黑體 Std B" pitchFamily="34" charset="-120"/>
              </a:rPr>
              <a:t>Basic </a:t>
            </a:r>
            <a:r>
              <a:rPr lang="en-US" altLang="zh-TW" sz="5400" b="1" i="1" u="sng" dirty="0" smtClean="0">
                <a:latin typeface="Adobe 繁黑體 Std B" pitchFamily="34" charset="-120"/>
                <a:ea typeface="Adobe 繁黑體 Std B" pitchFamily="34" charset="-120"/>
              </a:rPr>
              <a:t>syntax(1) </a:t>
            </a:r>
            <a:endParaRPr lang="zh-TW" altLang="en-US" sz="5400" b="1" i="1" u="sng"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2924944"/>
            <a:ext cx="8640960" cy="4525963"/>
          </a:xfrm>
        </p:spPr>
        <p:txBody>
          <a:bodyPr>
            <a:normAutofit/>
          </a:bodyPr>
          <a:lstStyle/>
          <a:p>
            <a:pPr marL="457200" lvl="1" indent="0">
              <a:buNone/>
            </a:pPr>
            <a:endParaRPr lang="en-US" altLang="zh-TW"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946D1FEF-EEEC-4EA1-80A3-00084CC737AD}"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7</a:t>
            </a:fld>
            <a:endParaRPr lang="zh-TW" altLang="en-US"/>
          </a:p>
        </p:txBody>
      </p:sp>
    </p:spTree>
    <p:extLst>
      <p:ext uri="{BB962C8B-B14F-4D97-AF65-F5344CB8AC3E}">
        <p14:creationId xmlns:p14="http://schemas.microsoft.com/office/powerpoint/2010/main" val="1982497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1-1 (20%)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sz="2800" dirty="0" smtClean="0">
                <a:latin typeface="Adobe 繁黑體 Std B" pitchFamily="34" charset="-120"/>
                <a:ea typeface="Adobe 繁黑體 Std B" pitchFamily="34" charset="-120"/>
              </a:rPr>
              <a:t>Key words</a:t>
            </a:r>
            <a:r>
              <a:rPr lang="zh-TW" altLang="en-US" sz="2800" dirty="0" smtClean="0">
                <a:latin typeface="Adobe 繁黑體 Std B" pitchFamily="34" charset="-120"/>
                <a:ea typeface="Adobe 繁黑體 Std B" pitchFamily="34" charset="-120"/>
              </a:rPr>
              <a:t>：</a:t>
            </a:r>
            <a:r>
              <a:rPr lang="en-US" altLang="zh-TW" sz="2800" dirty="0" smtClean="0">
                <a:latin typeface="Adobe 繁黑體 Std B" pitchFamily="34" charset="-120"/>
                <a:ea typeface="Adobe 繁黑體 Std B" pitchFamily="34" charset="-120"/>
              </a:rPr>
              <a:t>File </a:t>
            </a:r>
            <a:r>
              <a:rPr lang="en-US" altLang="zh-TW" sz="2800" dirty="0">
                <a:latin typeface="Adobe 繁黑體 Std B" pitchFamily="34" charset="-120"/>
                <a:ea typeface="Adobe 繁黑體 Std B" pitchFamily="34" charset="-120"/>
              </a:rPr>
              <a:t>I</a:t>
            </a:r>
            <a:r>
              <a:rPr lang="en-US" altLang="zh-TW" sz="2800" dirty="0" smtClean="0">
                <a:latin typeface="Adobe 繁黑體 Std B" pitchFamily="34" charset="-120"/>
                <a:ea typeface="Adobe 繁黑體 Std B" pitchFamily="34" charset="-120"/>
              </a:rPr>
              <a:t>n and Array</a:t>
            </a:r>
          </a:p>
          <a:p>
            <a:r>
              <a:rPr lang="en-US" altLang="zh-TW" sz="2800" dirty="0" smtClean="0">
                <a:latin typeface="Adobe 繁黑體 Std B" pitchFamily="34" charset="-120"/>
                <a:ea typeface="Adobe 繁黑體 Std B" pitchFamily="34" charset="-120"/>
              </a:rPr>
              <a:t>Download the Test Data</a:t>
            </a:r>
            <a:r>
              <a:rPr lang="zh-TW" altLang="en-US" sz="2800" dirty="0" smtClean="0">
                <a:latin typeface="Adobe 繁黑體 Std B" pitchFamily="34" charset="-120"/>
                <a:ea typeface="Adobe 繁黑體 Std B" pitchFamily="34" charset="-120"/>
              </a:rPr>
              <a:t>：</a:t>
            </a:r>
            <a:endParaRPr lang="en-US" altLang="zh-TW" sz="2800" dirty="0">
              <a:latin typeface="Adobe 繁黑體 Std B" pitchFamily="34" charset="-120"/>
              <a:ea typeface="Adobe 繁黑體 Std B" pitchFamily="34" charset="-120"/>
            </a:endParaRPr>
          </a:p>
          <a:p>
            <a:pPr lvl="1"/>
            <a:r>
              <a:rPr lang="en-US" altLang="zh-TW" sz="2400" dirty="0">
                <a:latin typeface="+mn-ea"/>
                <a:hlinkClick r:id="rId3"/>
              </a:rPr>
              <a:t>https://</a:t>
            </a:r>
            <a:r>
              <a:rPr lang="en-US" altLang="zh-TW" sz="2400" dirty="0" smtClean="0">
                <a:latin typeface="+mn-ea"/>
                <a:hlinkClick r:id="rId3"/>
              </a:rPr>
              <a:t>goo.gl/PMyjjj</a:t>
            </a:r>
            <a:endParaRPr lang="en-US" altLang="zh-TW" sz="2400" dirty="0" smtClean="0">
              <a:latin typeface="+mn-ea"/>
            </a:endParaRPr>
          </a:p>
          <a:p>
            <a:pPr lvl="1"/>
            <a:r>
              <a:rPr lang="en-US" altLang="zh-TW" sz="2800" dirty="0" smtClean="0">
                <a:latin typeface="Adobe 繁黑體 Std B" pitchFamily="34" charset="-120"/>
                <a:ea typeface="Adobe 繁黑體 Std B" pitchFamily="34" charset="-120"/>
              </a:rPr>
              <a:t>Mission</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Read </a:t>
            </a:r>
            <a:r>
              <a:rPr lang="en-US" altLang="zh-TW" sz="2400" dirty="0">
                <a:latin typeface="Adobe 繁黑體 Std B" pitchFamily="34" charset="-120"/>
                <a:ea typeface="Adobe 繁黑體 Std B" pitchFamily="34" charset="-120"/>
              </a:rPr>
              <a:t>the data each </a:t>
            </a:r>
            <a:r>
              <a:rPr lang="en-US" altLang="zh-TW" sz="2400" dirty="0" smtClean="0">
                <a:latin typeface="Adobe 繁黑體 Std B" pitchFamily="34" charset="-120"/>
                <a:ea typeface="Adobe 繁黑體 Std B" pitchFamily="34" charset="-120"/>
              </a:rPr>
              <a:t>row, </a:t>
            </a:r>
            <a:r>
              <a:rPr lang="en-US" altLang="zh-TW" sz="2400" dirty="0">
                <a:latin typeface="Adobe 繁黑體 Std B" pitchFamily="34" charset="-120"/>
                <a:ea typeface="Adobe 繁黑體 Std B" pitchFamily="34" charset="-120"/>
              </a:rPr>
              <a:t>show it on the screen and store </a:t>
            </a:r>
            <a:r>
              <a:rPr lang="en-US" altLang="zh-TW" sz="2400" dirty="0" smtClean="0">
                <a:latin typeface="Adobe 繁黑體 Std B" pitchFamily="34" charset="-120"/>
                <a:ea typeface="Adobe 繁黑體 Std B" pitchFamily="34" charset="-120"/>
              </a:rPr>
              <a:t>each element in a 2D </a:t>
            </a:r>
            <a:r>
              <a:rPr lang="en-US" altLang="zh-TW" sz="2400" dirty="0">
                <a:latin typeface="Adobe 繁黑體 Std B" pitchFamily="34" charset="-120"/>
                <a:ea typeface="Adobe 繁黑體 Std B" pitchFamily="34" charset="-120"/>
              </a:rPr>
              <a:t>array, which will be used later</a:t>
            </a:r>
            <a:r>
              <a:rPr lang="en-US" altLang="zh-TW" sz="2400" dirty="0" smtClean="0">
                <a:latin typeface="Adobe 繁黑體 Std B" pitchFamily="34" charset="-120"/>
                <a:ea typeface="Adobe 繁黑體 Std B" pitchFamily="34" charset="-120"/>
              </a:rPr>
              <a:t>. </a:t>
            </a:r>
          </a:p>
          <a:p>
            <a:r>
              <a:rPr lang="en-US" altLang="zh-TW" sz="2800" dirty="0" smtClean="0">
                <a:latin typeface="Adobe 繁黑體 Std B" pitchFamily="34" charset="-120"/>
                <a:ea typeface="Adobe 繁黑體 Std B" pitchFamily="34" charset="-120"/>
              </a:rPr>
              <a:t>Hint</a:t>
            </a:r>
            <a:r>
              <a:rPr lang="zh-TW" altLang="en-US" sz="2800" dirty="0" smtClean="0">
                <a:latin typeface="Adobe 繁黑體 Std B" pitchFamily="34" charset="-120"/>
                <a:ea typeface="Adobe 繁黑體 Std B" pitchFamily="34" charset="-120"/>
              </a:rPr>
              <a:t>：</a:t>
            </a:r>
            <a:endParaRPr lang="en-US" altLang="zh-TW" sz="2800" dirty="0" smtClean="0">
              <a:latin typeface="Adobe 繁黑體 Std B" pitchFamily="34" charset="-120"/>
              <a:ea typeface="Adobe 繁黑體 Std B" pitchFamily="34" charset="-120"/>
            </a:endParaRPr>
          </a:p>
          <a:p>
            <a:pPr lvl="1"/>
            <a:r>
              <a:rPr lang="en-US" altLang="zh-TW" sz="2400" dirty="0" smtClean="0">
                <a:latin typeface="Adobe 繁黑體 Std B" pitchFamily="34" charset="-120"/>
                <a:ea typeface="Adobe 繁黑體 Std B" pitchFamily="34" charset="-120"/>
              </a:rPr>
              <a:t>It will looks like a 2D array like this array[M][N]</a:t>
            </a:r>
          </a:p>
          <a:p>
            <a:pPr lvl="1"/>
            <a:r>
              <a:rPr lang="en-US" altLang="zh-TW" sz="2400" dirty="0" smtClean="0">
                <a:latin typeface="Adobe 繁黑體 Std B" pitchFamily="34" charset="-120"/>
                <a:ea typeface="Adobe 繁黑體 Std B" pitchFamily="34" charset="-120"/>
              </a:rPr>
              <a:t>The example code is in comment, change the filename.</a:t>
            </a:r>
            <a:endParaRPr lang="en-US" altLang="zh-TW" sz="2400" dirty="0">
              <a:latin typeface="Adobe 繁黑體 Std B" pitchFamily="34" charset="-120"/>
              <a:ea typeface="Adobe 繁黑體 Std B" pitchFamily="34" charset="-120"/>
            </a:endParaRPr>
          </a:p>
          <a:p>
            <a:pPr lvl="1"/>
            <a:endParaRPr lang="en-US" altLang="zh-TW" sz="2400" dirty="0" smtClean="0">
              <a:latin typeface="Adobe 繁黑體 Std B" pitchFamily="34" charset="-120"/>
              <a:ea typeface="Adobe 繁黑體 Std B" pitchFamily="34" charset="-120"/>
            </a:endParaRPr>
          </a:p>
          <a:p>
            <a:pPr lvl="1"/>
            <a:endParaRPr lang="en-US" altLang="zh-TW" sz="2400" dirty="0" smtClean="0">
              <a:latin typeface="Adobe 繁黑體 Std B" pitchFamily="34" charset="-120"/>
              <a:ea typeface="Adobe 繁黑體 Std B" pitchFamily="34" charset="-120"/>
            </a:endParaRPr>
          </a:p>
        </p:txBody>
      </p:sp>
      <p:sp>
        <p:nvSpPr>
          <p:cNvPr id="4" name="日期版面配置區 3"/>
          <p:cNvSpPr>
            <a:spLocks noGrp="1"/>
          </p:cNvSpPr>
          <p:nvPr>
            <p:ph type="dt" sz="half" idx="10"/>
          </p:nvPr>
        </p:nvSpPr>
        <p:spPr/>
        <p:txBody>
          <a:bodyPr/>
          <a:lstStyle/>
          <a:p>
            <a:fld id="{FEEFBCF0-1FCE-42D4-9A38-7B2EAC3E1BBB}"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8</a:t>
            </a:fld>
            <a:endParaRPr lang="zh-TW" altLang="en-US"/>
          </a:p>
        </p:txBody>
      </p:sp>
    </p:spTree>
    <p:extLst>
      <p:ext uri="{BB962C8B-B14F-4D97-AF65-F5344CB8AC3E}">
        <p14:creationId xmlns:p14="http://schemas.microsoft.com/office/powerpoint/2010/main" val="2234031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Adobe 繁黑體 Std B" pitchFamily="34" charset="-120"/>
                <a:ea typeface="Adobe 繁黑體 Std B" pitchFamily="34" charset="-120"/>
              </a:rPr>
              <a:t>Problem 1-2 (20%)</a:t>
            </a:r>
            <a:endParaRPr lang="zh-TW" altLang="en-US" dirty="0">
              <a:latin typeface="Adobe 繁黑體 Std B" pitchFamily="34" charset="-120"/>
              <a:ea typeface="Adobe 繁黑體 Std B" pitchFamily="34" charset="-120"/>
            </a:endParaRPr>
          </a:p>
        </p:txBody>
      </p:sp>
      <p:sp>
        <p:nvSpPr>
          <p:cNvPr id="3" name="內容版面配置區 2"/>
          <p:cNvSpPr>
            <a:spLocks noGrp="1"/>
          </p:cNvSpPr>
          <p:nvPr>
            <p:ph idx="1"/>
          </p:nvPr>
        </p:nvSpPr>
        <p:spPr>
          <a:xfrm>
            <a:off x="251520" y="1600200"/>
            <a:ext cx="8640960" cy="4525963"/>
          </a:xfrm>
        </p:spPr>
        <p:txBody>
          <a:bodyPr>
            <a:normAutofit/>
          </a:bodyPr>
          <a:lstStyle/>
          <a:p>
            <a:r>
              <a:rPr lang="en-US" altLang="zh-TW" dirty="0">
                <a:latin typeface="Adobe 繁黑體 Std B" pitchFamily="34" charset="-120"/>
                <a:ea typeface="Adobe 繁黑體 Std B" pitchFamily="34" charset="-120"/>
              </a:rPr>
              <a:t>Key words</a:t>
            </a:r>
            <a:r>
              <a:rPr lang="zh-TW" altLang="en-US" dirty="0" smtClean="0">
                <a:latin typeface="Adobe 繁黑體 Std B" pitchFamily="34" charset="-120"/>
                <a:ea typeface="Adobe 繁黑體 Std B" pitchFamily="34" charset="-120"/>
              </a:rPr>
              <a:t>：</a:t>
            </a:r>
            <a:r>
              <a:rPr lang="en-US" altLang="zh-TW" dirty="0" smtClean="0">
                <a:latin typeface="Adobe 繁黑體 Std B" pitchFamily="34" charset="-120"/>
                <a:ea typeface="Adobe 繁黑體 Std B" pitchFamily="34" charset="-120"/>
              </a:rPr>
              <a:t>for/while/function</a:t>
            </a:r>
            <a:endParaRPr lang="en-US" altLang="zh-TW" dirty="0">
              <a:latin typeface="Adobe 繁黑體 Std B" pitchFamily="34" charset="-120"/>
              <a:ea typeface="Adobe 繁黑體 Std B" pitchFamily="34" charset="-120"/>
            </a:endParaRPr>
          </a:p>
          <a:p>
            <a:r>
              <a:rPr lang="en-US" altLang="zh-TW" dirty="0">
                <a:latin typeface="Adobe 繁黑體 Std B" pitchFamily="34" charset="-120"/>
                <a:ea typeface="Adobe 繁黑體 Std B" pitchFamily="34" charset="-120"/>
              </a:rPr>
              <a:t>Mission</a:t>
            </a:r>
            <a:r>
              <a:rPr lang="zh-TW" altLang="en-US" dirty="0" smtClean="0">
                <a:latin typeface="Adobe 繁黑體 Std B" pitchFamily="34" charset="-120"/>
                <a:ea typeface="Adobe 繁黑體 Std B" pitchFamily="34" charset="-120"/>
              </a:rPr>
              <a:t>：</a:t>
            </a:r>
            <a:endParaRPr lang="en-US" altLang="zh-TW" dirty="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Print the average </a:t>
            </a:r>
            <a:r>
              <a:rPr lang="en-US" altLang="zh-TW" dirty="0">
                <a:latin typeface="Adobe 繁黑體 Std B" pitchFamily="34" charset="-120"/>
                <a:ea typeface="Adobe 繁黑體 Std B" pitchFamily="34" charset="-120"/>
              </a:rPr>
              <a:t>value </a:t>
            </a:r>
            <a:r>
              <a:rPr lang="en-US" altLang="zh-TW" dirty="0" smtClean="0">
                <a:latin typeface="Adobe 繁黑體 Std B" pitchFamily="34" charset="-120"/>
                <a:ea typeface="Adobe 繁黑體 Std B" pitchFamily="34" charset="-120"/>
              </a:rPr>
              <a:t>of </a:t>
            </a:r>
            <a:r>
              <a:rPr lang="en-US" altLang="zh-TW">
                <a:latin typeface="Adobe 繁黑體 Std B" pitchFamily="34" charset="-120"/>
                <a:ea typeface="Adobe 繁黑體 Std B" pitchFamily="34" charset="-120"/>
              </a:rPr>
              <a:t>each </a:t>
            </a:r>
            <a:r>
              <a:rPr lang="en-US" altLang="zh-TW" smtClean="0">
                <a:latin typeface="Adobe 繁黑體 Std B" pitchFamily="34" charset="-120"/>
                <a:ea typeface="Adobe 繁黑體 Std B" pitchFamily="34" charset="-120"/>
              </a:rPr>
              <a:t>row.</a:t>
            </a:r>
            <a:endParaRPr lang="en-US" altLang="zh-TW" dirty="0">
              <a:latin typeface="Adobe 繁黑體 Std B" pitchFamily="34" charset="-120"/>
              <a:ea typeface="Adobe 繁黑體 Std B" pitchFamily="34" charset="-120"/>
            </a:endParaRPr>
          </a:p>
          <a:p>
            <a:pPr marL="0" indent="0">
              <a:buNone/>
            </a:pPr>
            <a:endParaRPr lang="en-US" altLang="zh-TW" dirty="0" smtClean="0">
              <a:latin typeface="Adobe 繁黑體 Std B" pitchFamily="34" charset="-120"/>
              <a:ea typeface="Adobe 繁黑體 Std B" pitchFamily="34" charset="-120"/>
            </a:endParaRPr>
          </a:p>
          <a:p>
            <a:r>
              <a:rPr lang="en-US" altLang="zh-TW" dirty="0" smtClean="0">
                <a:latin typeface="Adobe 繁黑體 Std B" pitchFamily="34" charset="-120"/>
                <a:ea typeface="Adobe 繁黑體 Std B" pitchFamily="34" charset="-120"/>
              </a:rPr>
              <a:t>Hint</a:t>
            </a:r>
            <a:r>
              <a:rPr lang="zh-TW" altLang="en-US" dirty="0" smtClean="0">
                <a:latin typeface="Adobe 繁黑體 Std B" pitchFamily="34" charset="-120"/>
                <a:ea typeface="Adobe 繁黑體 Std B" pitchFamily="34" charset="-120"/>
              </a:rPr>
              <a:t>：</a:t>
            </a:r>
            <a:endParaRPr lang="en-US" altLang="zh-TW" dirty="0" smtClean="0">
              <a:latin typeface="Adobe 繁黑體 Std B" pitchFamily="34" charset="-120"/>
              <a:ea typeface="Adobe 繁黑體 Std B" pitchFamily="34" charset="-120"/>
            </a:endParaRPr>
          </a:p>
          <a:p>
            <a:pPr lvl="1"/>
            <a:r>
              <a:rPr lang="en-US" altLang="zh-TW" dirty="0" smtClean="0">
                <a:latin typeface="Adobe 繁黑體 Std B" pitchFamily="34" charset="-120"/>
                <a:ea typeface="Adobe 繁黑體 Std B" pitchFamily="34" charset="-120"/>
              </a:rPr>
              <a:t>for (</a:t>
            </a:r>
            <a:r>
              <a:rPr lang="en-US" altLang="zh-TW" dirty="0" err="1" smtClean="0">
                <a:latin typeface="Adobe 繁黑體 Std B" pitchFamily="34" charset="-120"/>
                <a:ea typeface="Adobe 繁黑體 Std B" pitchFamily="34" charset="-120"/>
              </a:rPr>
              <a:t>int</a:t>
            </a:r>
            <a:r>
              <a:rPr lang="en-US" altLang="zh-TW" dirty="0" smtClean="0">
                <a:latin typeface="Adobe 繁黑體 Std B" pitchFamily="34" charset="-120"/>
                <a:ea typeface="Adobe 繁黑體 Std B" pitchFamily="34" charset="-120"/>
              </a:rPr>
              <a:t> </a:t>
            </a:r>
            <a:r>
              <a:rPr lang="en-US" altLang="zh-TW" dirty="0" err="1" smtClean="0">
                <a:latin typeface="Adobe 繁黑體 Std B" pitchFamily="34" charset="-120"/>
                <a:ea typeface="Adobe 繁黑體 Std B" pitchFamily="34" charset="-120"/>
              </a:rPr>
              <a:t>i</a:t>
            </a:r>
            <a:r>
              <a:rPr lang="en-US" altLang="zh-TW" dirty="0" smtClean="0">
                <a:latin typeface="Adobe 繁黑體 Std B" pitchFamily="34" charset="-120"/>
                <a:ea typeface="Adobe 繁黑體 Std B" pitchFamily="34" charset="-120"/>
              </a:rPr>
              <a:t>=0; </a:t>
            </a:r>
            <a:r>
              <a:rPr lang="en-US" altLang="zh-TW" dirty="0" err="1" smtClean="0">
                <a:latin typeface="Adobe 繁黑體 Std B" pitchFamily="34" charset="-120"/>
                <a:ea typeface="Adobe 繁黑體 Std B" pitchFamily="34" charset="-120"/>
              </a:rPr>
              <a:t>i</a:t>
            </a:r>
            <a:r>
              <a:rPr lang="en-US" altLang="zh-TW" dirty="0" smtClean="0">
                <a:latin typeface="Adobe 繁黑體 Std B" pitchFamily="34" charset="-120"/>
                <a:ea typeface="Adobe 繁黑體 Std B" pitchFamily="34" charset="-120"/>
              </a:rPr>
              <a:t>&lt;</a:t>
            </a:r>
            <a:r>
              <a:rPr lang="en-US" altLang="zh-TW" dirty="0" err="1" smtClean="0">
                <a:latin typeface="Adobe 繁黑體 Std B" pitchFamily="34" charset="-120"/>
                <a:ea typeface="Adobe 繁黑體 Std B" pitchFamily="34" charset="-120"/>
              </a:rPr>
              <a:t>len;i</a:t>
            </a:r>
            <a:r>
              <a:rPr lang="en-US" altLang="zh-TW" dirty="0" smtClean="0">
                <a:latin typeface="Adobe 繁黑體 Std B" pitchFamily="34" charset="-120"/>
                <a:ea typeface="Adobe 繁黑體 Std B" pitchFamily="34" charset="-120"/>
              </a:rPr>
              <a:t>++)……</a:t>
            </a:r>
          </a:p>
        </p:txBody>
      </p:sp>
      <p:sp>
        <p:nvSpPr>
          <p:cNvPr id="4" name="日期版面配置區 3"/>
          <p:cNvSpPr>
            <a:spLocks noGrp="1"/>
          </p:cNvSpPr>
          <p:nvPr>
            <p:ph type="dt" sz="half" idx="10"/>
          </p:nvPr>
        </p:nvSpPr>
        <p:spPr/>
        <p:txBody>
          <a:bodyPr/>
          <a:lstStyle/>
          <a:p>
            <a:fld id="{49131875-F1F5-4FE2-B4A5-4150E233C148}" type="datetime1">
              <a:rPr lang="zh-TW" altLang="en-US" smtClean="0"/>
              <a:t>2020/2/1</a:t>
            </a:fld>
            <a:endParaRPr lang="zh-TW" altLang="en-US" dirty="0"/>
          </a:p>
        </p:txBody>
      </p:sp>
      <p:sp>
        <p:nvSpPr>
          <p:cNvPr id="5" name="頁尾版面配置區 4"/>
          <p:cNvSpPr>
            <a:spLocks noGrp="1"/>
          </p:cNvSpPr>
          <p:nvPr>
            <p:ph type="ftr" sz="quarter" idx="11"/>
          </p:nvPr>
        </p:nvSpPr>
        <p:spPr/>
        <p:txBody>
          <a:bodyPr/>
          <a:lstStyle/>
          <a:p>
            <a:r>
              <a:rPr lang="zh-TW" altLang="en-US" smtClean="0"/>
              <a:t>李耕銘</a:t>
            </a:r>
            <a:endParaRPr lang="zh-TW" altLang="en-US"/>
          </a:p>
        </p:txBody>
      </p:sp>
      <p:sp>
        <p:nvSpPr>
          <p:cNvPr id="6" name="投影片編號版面配置區 5"/>
          <p:cNvSpPr>
            <a:spLocks noGrp="1"/>
          </p:cNvSpPr>
          <p:nvPr>
            <p:ph type="sldNum" sz="quarter" idx="12"/>
          </p:nvPr>
        </p:nvSpPr>
        <p:spPr/>
        <p:txBody>
          <a:bodyPr/>
          <a:lstStyle/>
          <a:p>
            <a:fld id="{7B4D74D8-060F-4EA9-A02B-A5E9C6769857}" type="slidenum">
              <a:rPr lang="zh-TW" altLang="en-US" smtClean="0"/>
              <a:t>9</a:t>
            </a:fld>
            <a:endParaRPr lang="zh-TW" altLang="en-US"/>
          </a:p>
        </p:txBody>
      </p:sp>
    </p:spTree>
    <p:extLst>
      <p:ext uri="{BB962C8B-B14F-4D97-AF65-F5344CB8AC3E}">
        <p14:creationId xmlns:p14="http://schemas.microsoft.com/office/powerpoint/2010/main" val="3191565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F8E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TotalTime>
  <Words>3452</Words>
  <Application>Microsoft Office PowerPoint</Application>
  <PresentationFormat>如螢幕大小 (4:3)</PresentationFormat>
  <Paragraphs>554</Paragraphs>
  <Slides>52</Slides>
  <Notes>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52</vt:i4>
      </vt:variant>
    </vt:vector>
  </HeadingPairs>
  <TitlesOfParts>
    <vt:vector size="57" baseType="lpstr">
      <vt:lpstr>Adobe 繁黑體 Std B</vt:lpstr>
      <vt:lpstr>新細明體</vt:lpstr>
      <vt:lpstr>Arial</vt:lpstr>
      <vt:lpstr>Calibri</vt:lpstr>
      <vt:lpstr>Office 佈景主題</vt:lpstr>
      <vt:lpstr>Final Exam</vt:lpstr>
      <vt:lpstr>Principle</vt:lpstr>
      <vt:lpstr>Introduction</vt:lpstr>
      <vt:lpstr>How to submit your result.</vt:lpstr>
      <vt:lpstr>PowerPoint 簡報</vt:lpstr>
      <vt:lpstr>Problem 1&amp;2</vt:lpstr>
      <vt:lpstr>Problem 1 (100%) Basic syntax(1) </vt:lpstr>
      <vt:lpstr>Problem 1-1 (20%)</vt:lpstr>
      <vt:lpstr>Problem 1-2 (20%)</vt:lpstr>
      <vt:lpstr>Problem 1-3 (30%)</vt:lpstr>
      <vt:lpstr>Problem 1-4 (30%)</vt:lpstr>
      <vt:lpstr>Problem 2 (100%) Code a game of Pokemon</vt:lpstr>
      <vt:lpstr>Problem 2-1 (15%)</vt:lpstr>
      <vt:lpstr>Problem 2-2-1 (10%)</vt:lpstr>
      <vt:lpstr>Problem 2-2-2 (10%)</vt:lpstr>
      <vt:lpstr>Problem 2-3 (20%)</vt:lpstr>
      <vt:lpstr>Problem 2-4 (15%)</vt:lpstr>
      <vt:lpstr>Problem 2-5 (15%)</vt:lpstr>
      <vt:lpstr>Problem 2-6 (15%)</vt:lpstr>
      <vt:lpstr>Problem 3 &amp; 4</vt:lpstr>
      <vt:lpstr>Problem 3 (100%) Google Code Jam  Africa 2010, Qualification Round (Medium)</vt:lpstr>
      <vt:lpstr>Problem 3 (100%) Google Code Jam</vt:lpstr>
      <vt:lpstr>Problem 3 Store Credit (100%)</vt:lpstr>
      <vt:lpstr>Problem 3 (100%) Store Credit - Input</vt:lpstr>
      <vt:lpstr>Problem 3 (100%) Store Credit - Output</vt:lpstr>
      <vt:lpstr>Problem 3 (100%) Store Credit – Grading Standard</vt:lpstr>
      <vt:lpstr>Problem 4 (100%)  ACM Programming Contest </vt:lpstr>
      <vt:lpstr>PowerPoint 簡報</vt:lpstr>
      <vt:lpstr>PowerPoint 簡報</vt:lpstr>
      <vt:lpstr>Problem 4 (100%) Seperating Pebbles </vt:lpstr>
      <vt:lpstr>Problem 5 &amp; 6</vt:lpstr>
      <vt:lpstr>Problem 5 (100%) Data Structure</vt:lpstr>
      <vt:lpstr>Problem 5 (100%) Building a Hash Table</vt:lpstr>
      <vt:lpstr>Problem 5 (100%) Building a Hash Table</vt:lpstr>
      <vt:lpstr>Problem 5 (100%) Building a Hash Table</vt:lpstr>
      <vt:lpstr>Problem 5-1 (30%) Building a Hash Table-Traditional Way</vt:lpstr>
      <vt:lpstr>Problem 5-2 (20%) Building a Hash Table-Hash Function</vt:lpstr>
      <vt:lpstr>Problem 5-2 (25%) Building a Hash Table-Hash Function</vt:lpstr>
      <vt:lpstr>Problem 5-3 (50%) Building a Hash Table</vt:lpstr>
      <vt:lpstr>Problem 5-3 (50%) Building a Hash Table</vt:lpstr>
      <vt:lpstr>Problem 6 (100%) Algorithm</vt:lpstr>
      <vt:lpstr>Problem 6 (100%) Quick Sort</vt:lpstr>
      <vt:lpstr>Problem 6 (100%) Quick Sort (from wikipedia)</vt:lpstr>
      <vt:lpstr>Problem 6 (100%) Quick Sort</vt:lpstr>
      <vt:lpstr>Problem 6-1 (20%) Quick Sort – Data Reading</vt:lpstr>
      <vt:lpstr>Problem 6-2 (20%) Quick Sort – Coding Functions</vt:lpstr>
      <vt:lpstr>Problem 6-2 (20%) Quick Sort – Coding Functions</vt:lpstr>
      <vt:lpstr>Problem 6-3 (25%) Quick Sort – Partitioning</vt:lpstr>
      <vt:lpstr>Problem 6-4 (25%) Quick Sort – Recursion</vt:lpstr>
      <vt:lpstr>Problem 6-5 (10%) Quick Sort – Sort all Test Data</vt:lpstr>
      <vt:lpstr>-------The End -------</vt:lpstr>
      <vt:lpstr>期末教學問券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C/C++基礎程式設計班 C/C++程式語言簡介</dc:title>
  <dc:creator>Lee,Keng-Ming</dc:creator>
  <cp:lastModifiedBy>耕銘 李</cp:lastModifiedBy>
  <cp:revision>169</cp:revision>
  <dcterms:created xsi:type="dcterms:W3CDTF">2016-06-24T07:32:38Z</dcterms:created>
  <dcterms:modified xsi:type="dcterms:W3CDTF">2020-02-01T01:15:53Z</dcterms:modified>
</cp:coreProperties>
</file>