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91" r:id="rId3"/>
    <p:sldId id="545" r:id="rId4"/>
    <p:sldId id="546" r:id="rId5"/>
    <p:sldId id="547" r:id="rId6"/>
    <p:sldId id="487" r:id="rId7"/>
    <p:sldId id="548" r:id="rId8"/>
    <p:sldId id="549" r:id="rId9"/>
    <p:sldId id="550" r:id="rId10"/>
    <p:sldId id="554" r:id="rId11"/>
    <p:sldId id="551" r:id="rId12"/>
    <p:sldId id="553" r:id="rId13"/>
    <p:sldId id="555" r:id="rId14"/>
    <p:sldId id="560" r:id="rId15"/>
    <p:sldId id="556" r:id="rId16"/>
    <p:sldId id="557" r:id="rId17"/>
    <p:sldId id="558" r:id="rId18"/>
    <p:sldId id="559" r:id="rId19"/>
    <p:sldId id="561" r:id="rId20"/>
    <p:sldId id="562" r:id="rId21"/>
    <p:sldId id="564" r:id="rId22"/>
    <p:sldId id="563" r:id="rId23"/>
    <p:sldId id="565" r:id="rId24"/>
    <p:sldId id="566" r:id="rId25"/>
    <p:sldId id="570" r:id="rId26"/>
    <p:sldId id="567" r:id="rId27"/>
    <p:sldId id="568" r:id="rId28"/>
    <p:sldId id="569" r:id="rId29"/>
    <p:sldId id="46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5A5"/>
    <a:srgbClr val="4CB8CA"/>
    <a:srgbClr val="94494E"/>
    <a:srgbClr val="3E4F65"/>
    <a:srgbClr val="303C4C"/>
    <a:srgbClr val="546989"/>
    <a:srgbClr val="FF5660"/>
    <a:srgbClr val="7B8FAA"/>
    <a:srgbClr val="6C7D93"/>
    <a:srgbClr val="5C6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1"/>
    <p:restoredTop sz="58072" autoAdjust="0"/>
  </p:normalViewPr>
  <p:slideViewPr>
    <p:cSldViewPr snapToGrid="0" snapToObjects="1">
      <p:cViewPr varScale="1">
        <p:scale>
          <a:sx n="67" d="100"/>
          <a:sy n="67" d="100"/>
        </p:scale>
        <p:origin x="2136" y="54"/>
      </p:cViewPr>
      <p:guideLst/>
    </p:cSldViewPr>
  </p:slideViewPr>
  <p:notesTextViewPr>
    <p:cViewPr>
      <p:scale>
        <a:sx n="1" d="1"/>
        <a:sy n="1" d="1"/>
      </p:scale>
      <p:origin x="0" y="-6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&lt;cstdlib&gt; // rand(), srand()</a:t>
            </a:r>
          </a:p>
          <a:p>
            <a:r>
              <a:rPr lang="en-US" altLang="zh-TW" dirty="0" smtClean="0"/>
              <a:t>#include &lt;ctime&gt;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time_t rawtime;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time (&amp;rawtime);</a:t>
            </a:r>
          </a:p>
          <a:p>
            <a:r>
              <a:rPr lang="en-US" altLang="zh-TW" dirty="0" smtClean="0"/>
              <a:t>  cout &lt;&lt; "The current local time is: " &lt;&lt; ctime (&amp;rawtime);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4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&lt;cstdlib&gt; // rand(), srand()</a:t>
            </a:r>
          </a:p>
          <a:p>
            <a:r>
              <a:rPr lang="en-US" altLang="zh-TW" dirty="0" smtClean="0"/>
              <a:t>#include &lt;ctime&gt;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Fibonacci (int 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if (n&lt;=2)</a:t>
            </a:r>
          </a:p>
          <a:p>
            <a:r>
              <a:rPr lang="en-US" altLang="zh-TW" dirty="0" smtClean="0"/>
              <a:t>        return 1;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return Fibonacci(n-1)+Fibonacci(n-2);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N;</a:t>
            </a:r>
          </a:p>
          <a:p>
            <a:r>
              <a:rPr lang="en-US" altLang="zh-TW" dirty="0" smtClean="0"/>
              <a:t>     cout &lt;&lt; "Please enter the the of N:"&lt;&lt;endl;</a:t>
            </a:r>
          </a:p>
          <a:p>
            <a:r>
              <a:rPr lang="en-US" altLang="zh-TW" dirty="0" smtClean="0"/>
              <a:t>     cin &gt;&gt;N;</a:t>
            </a:r>
          </a:p>
          <a:p>
            <a:r>
              <a:rPr lang="en-US" altLang="zh-TW" dirty="0" smtClean="0"/>
              <a:t>     clock_t start, finish; // typedef time_t long;</a:t>
            </a:r>
          </a:p>
          <a:p>
            <a:r>
              <a:rPr lang="en-US" altLang="zh-TW" dirty="0" smtClean="0"/>
              <a:t>     start = clock();</a:t>
            </a:r>
          </a:p>
          <a:p>
            <a:r>
              <a:rPr lang="en-US" altLang="zh-TW" dirty="0" smtClean="0"/>
              <a:t>     for (int i=1;i&lt;=N;i++)</a:t>
            </a:r>
          </a:p>
          <a:p>
            <a:r>
              <a:rPr lang="en-US" altLang="zh-TW" dirty="0" smtClean="0"/>
              <a:t>        cout &lt;&lt;Fibonacci(i)&lt;&lt;" ";</a:t>
            </a:r>
          </a:p>
          <a:p>
            <a:r>
              <a:rPr lang="en-US" altLang="zh-TW" dirty="0" smtClean="0"/>
              <a:t>     finish=clock();</a:t>
            </a:r>
          </a:p>
          <a:p>
            <a:r>
              <a:rPr lang="en-US" altLang="zh-TW" dirty="0" smtClean="0"/>
              <a:t>     cout &lt;&lt;endl&lt;&lt;"the time cost: "&lt;&lt;(finish-start)/(double)(CLOCKS_PER_SEC)&lt;&lt;" s"&lt;&lt;endl;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72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&lt;cstdlib&gt; // rand(), srand()</a:t>
            </a:r>
          </a:p>
          <a:p>
            <a:r>
              <a:rPr lang="en-US" altLang="zh-TW" dirty="0" smtClean="0"/>
              <a:t>#include &lt;ctime&gt;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srand( (unsigned) time(NULL) 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for(int i = 0; i&lt;10; i++)</a:t>
            </a:r>
          </a:p>
          <a:p>
            <a:r>
              <a:rPr lang="en-US" altLang="zh-TW" dirty="0" smtClean="0"/>
              <a:t>     {</a:t>
            </a:r>
          </a:p>
          <a:p>
            <a:r>
              <a:rPr lang="en-US" altLang="zh-TW" dirty="0" smtClean="0"/>
              <a:t>         cout &lt;&lt; rand()%100+1 &lt;&lt;endl;</a:t>
            </a:r>
          </a:p>
          <a:p>
            <a:r>
              <a:rPr lang="en-US" altLang="zh-TW" dirty="0" smtClean="0"/>
              <a:t>     }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196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&lt;cstdlib&gt; // rand(), srand()</a:t>
            </a:r>
          </a:p>
          <a:p>
            <a:r>
              <a:rPr lang="en-US" altLang="zh-TW" dirty="0" smtClean="0"/>
              <a:t>#include &lt;ctime&gt;   // time()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srand( (unsigned) time(NULL) );</a:t>
            </a:r>
          </a:p>
          <a:p>
            <a:r>
              <a:rPr lang="en-US" altLang="zh-TW" dirty="0" smtClean="0"/>
              <a:t>     int n_inside=0,n_outside=0;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for(int i = 0; i&lt;5000000; i++)</a:t>
            </a:r>
          </a:p>
          <a:p>
            <a:r>
              <a:rPr lang="en-US" altLang="zh-TW" dirty="0" smtClean="0"/>
              <a:t>     {</a:t>
            </a:r>
          </a:p>
          <a:p>
            <a:r>
              <a:rPr lang="en-US" altLang="zh-TW" dirty="0" smtClean="0"/>
              <a:t>         double x= (double) rand()/RAND_MAX;</a:t>
            </a:r>
          </a:p>
          <a:p>
            <a:r>
              <a:rPr lang="en-US" altLang="zh-TW" dirty="0" smtClean="0"/>
              <a:t>         double y= (double) rand()/RAND_MAX;</a:t>
            </a:r>
          </a:p>
          <a:p>
            <a:r>
              <a:rPr lang="en-US" altLang="zh-TW" dirty="0" smtClean="0"/>
              <a:t>         if ((x*x+y*y)&gt;1)</a:t>
            </a:r>
          </a:p>
          <a:p>
            <a:r>
              <a:rPr lang="en-US" altLang="zh-TW" dirty="0" smtClean="0"/>
              <a:t>            n_outside++;</a:t>
            </a:r>
          </a:p>
          <a:p>
            <a:r>
              <a:rPr lang="en-US" altLang="zh-TW" dirty="0" smtClean="0"/>
              <a:t>         else if ((x*x+y*y)&lt;1)</a:t>
            </a:r>
          </a:p>
          <a:p>
            <a:r>
              <a:rPr lang="en-US" altLang="zh-TW" dirty="0" smtClean="0"/>
              <a:t>            n_inside++;</a:t>
            </a:r>
          </a:p>
          <a:p>
            <a:r>
              <a:rPr lang="en-US" altLang="zh-TW" dirty="0" smtClean="0"/>
              <a:t>         if  (i==1000||i==10000||i==500000||i==5000000-1)</a:t>
            </a:r>
          </a:p>
          <a:p>
            <a:r>
              <a:rPr lang="en-US" altLang="zh-TW" dirty="0" smtClean="0"/>
              <a:t>            cout &lt;&lt; "The Guess Value in "&lt;&lt; i+1 &lt;&lt;" seeds is " &lt;&lt; 4.0*n_inside/(n_outside+n_inside) &lt;&lt;endl;</a:t>
            </a:r>
          </a:p>
          <a:p>
            <a:r>
              <a:rPr lang="en-US" altLang="zh-TW" dirty="0" smtClean="0"/>
              <a:t>     }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43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函式庫的使用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648493" y="2942937"/>
            <a:ext cx="6895005" cy="1614776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772008" y="3080569"/>
            <a:ext cx="6647974" cy="13651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你要怎麼知道你要的功能在哪？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比方說我想要開根號怎麼辦？</a:t>
            </a:r>
          </a:p>
        </p:txBody>
      </p:sp>
    </p:spTree>
    <p:extLst>
      <p:ext uri="{BB962C8B-B14F-4D97-AF65-F5344CB8AC3E}">
        <p14:creationId xmlns:p14="http://schemas.microsoft.com/office/powerpoint/2010/main" val="316665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D64643-B757-634C-954B-C43A3D62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87" y="0"/>
            <a:ext cx="8484025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0AFE618-EB66-2F45-A380-53895DE283B7}"/>
              </a:ext>
            </a:extLst>
          </p:cNvPr>
          <p:cNvSpPr/>
          <p:nvPr/>
        </p:nvSpPr>
        <p:spPr>
          <a:xfrm>
            <a:off x="3110135" y="1499180"/>
            <a:ext cx="6096209" cy="105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14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19BCD5-81DA-BB49-B3DE-F7A29834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81" y="0"/>
            <a:ext cx="8794377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70A5411-0058-D744-837A-85A773D4B156}"/>
              </a:ext>
            </a:extLst>
          </p:cNvPr>
          <p:cNvSpPr/>
          <p:nvPr/>
        </p:nvSpPr>
        <p:spPr>
          <a:xfrm>
            <a:off x="3499529" y="1061134"/>
            <a:ext cx="1621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AD515E-353A-E647-B892-CF877BEF5046}"/>
              </a:ext>
            </a:extLst>
          </p:cNvPr>
          <p:cNvSpPr/>
          <p:nvPr/>
        </p:nvSpPr>
        <p:spPr>
          <a:xfrm>
            <a:off x="3544685" y="1961830"/>
            <a:ext cx="416537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2D1F9E-BFF1-EB4A-B8BA-F648D891102F}"/>
              </a:ext>
            </a:extLst>
          </p:cNvPr>
          <p:cNvSpPr txBox="1"/>
          <p:nvPr/>
        </p:nvSpPr>
        <p:spPr>
          <a:xfrm>
            <a:off x="7710055" y="18117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Adobe 繁黑體 Std B" panose="020B0700000000000000"/>
              </a:rPr>
              <a:t>來源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914748-265D-3341-A4C6-2D27CB2FE48B}"/>
              </a:ext>
            </a:extLst>
          </p:cNvPr>
          <p:cNvSpPr txBox="1"/>
          <p:nvPr/>
        </p:nvSpPr>
        <p:spPr>
          <a:xfrm>
            <a:off x="5135239" y="1254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Adobe 繁黑體 Std B" panose="020B0700000000000000"/>
              </a:rPr>
              <a:t>語法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555E58-1A28-804F-8191-62DD7DF3E308}"/>
              </a:ext>
            </a:extLst>
          </p:cNvPr>
          <p:cNvSpPr/>
          <p:nvPr/>
        </p:nvSpPr>
        <p:spPr>
          <a:xfrm>
            <a:off x="3499528" y="4924370"/>
            <a:ext cx="3072727" cy="193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E5054-1983-FF40-B21B-F7ED594A87ED}"/>
              </a:ext>
            </a:extLst>
          </p:cNvPr>
          <p:cNvSpPr txBox="1"/>
          <p:nvPr/>
        </p:nvSpPr>
        <p:spPr>
          <a:xfrm>
            <a:off x="6683685" y="5116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Adobe 繁黑體 Std B" panose="020B0700000000000000"/>
              </a:rPr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77682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867937" y="164243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4856FF7-3E2B-5041-AE77-5922060C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95" y="5418571"/>
            <a:ext cx="9362209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原文一手的資料最有參考價值，英文很重要，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學校的英文請好好學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AF9D16-9BB5-134F-BC2A-3DCD00D3B528}"/>
              </a:ext>
            </a:extLst>
          </p:cNvPr>
          <p:cNvSpPr txBox="1"/>
          <p:nvPr/>
        </p:nvSpPr>
        <p:spPr>
          <a:xfrm>
            <a:off x="3412446" y="1818602"/>
            <a:ext cx="16587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strike="sngStrike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sqare</a:t>
            </a:r>
            <a:r>
              <a:rPr lang="zh-TW" altLang="en-US" sz="2400" strike="sngStrike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strike="sngStrike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</a:t>
            </a:r>
            <a:endParaRPr lang="zh-TW" altLang="en-US" sz="2400" strike="sngStrike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2E1B38-EA1F-EB4A-B656-62BCF38F7D18}"/>
              </a:ext>
            </a:extLst>
          </p:cNvPr>
          <p:cNvSpPr txBox="1"/>
          <p:nvPr/>
        </p:nvSpPr>
        <p:spPr>
          <a:xfrm>
            <a:off x="5941227" y="1816729"/>
            <a:ext cx="23961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24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sqare</a:t>
            </a:r>
            <a:r>
              <a:rPr lang="zh-TW" altLang="en-US" sz="24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root</a:t>
            </a:r>
            <a:endParaRPr lang="zh-TW" altLang="en-US" sz="2400" dirty="0">
              <a:solidFill>
                <a:schemeClr val="accent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CD8323-7923-B447-8E30-C79BE4DB199B}"/>
              </a:ext>
            </a:extLst>
          </p:cNvPr>
          <p:cNvSpPr txBox="1"/>
          <p:nvPr/>
        </p:nvSpPr>
        <p:spPr>
          <a:xfrm>
            <a:off x="3518207" y="3440000"/>
            <a:ext cx="51555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dirty="0"/>
              <a:t>Win10</a:t>
            </a:r>
            <a:r>
              <a:rPr lang="zh-TW" altLang="en-US" dirty="0"/>
              <a:t> </a:t>
            </a:r>
            <a:r>
              <a:rPr lang="en-US" altLang="zh-TW" dirty="0" err="1"/>
              <a:t>codeblocks</a:t>
            </a:r>
            <a:r>
              <a:rPr lang="zh-TW" altLang="en-US" dirty="0"/>
              <a:t> </a:t>
            </a:r>
            <a:r>
              <a:rPr lang="en-US" altLang="zh-TW" dirty="0"/>
              <a:t>cannot</a:t>
            </a:r>
            <a:r>
              <a:rPr lang="zh-TW" altLang="en-US" dirty="0"/>
              <a:t> </a:t>
            </a:r>
            <a:r>
              <a:rPr lang="en-US" altLang="zh-TW" dirty="0"/>
              <a:t>compile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3A1D6C-A8C4-8047-B75C-A7EC13AE4A7D}"/>
              </a:ext>
            </a:extLst>
          </p:cNvPr>
          <p:cNvSpPr/>
          <p:nvPr/>
        </p:nvSpPr>
        <p:spPr>
          <a:xfrm>
            <a:off x="3112092" y="1289620"/>
            <a:ext cx="5967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Google時至少附上程式語言、想找的功能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8F755B9-0778-6D48-A060-3B581DEED038}"/>
              </a:ext>
            </a:extLst>
          </p:cNvPr>
          <p:cNvCxnSpPr>
            <a:cxnSpLocks/>
          </p:cNvCxnSpPr>
          <p:nvPr/>
        </p:nvCxnSpPr>
        <p:spPr>
          <a:xfrm>
            <a:off x="2965856" y="1779924"/>
            <a:ext cx="622562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7C5C13A-0D2B-FE49-B3A0-8475B3BF0A2A}"/>
              </a:ext>
            </a:extLst>
          </p:cNvPr>
          <p:cNvSpPr/>
          <p:nvPr/>
        </p:nvSpPr>
        <p:spPr>
          <a:xfrm>
            <a:off x="3047997" y="28858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如果要解答Bug的話，開發環境一併附上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2CA17B7-AAF9-2C4C-82AE-82363326361A}"/>
              </a:ext>
            </a:extLst>
          </p:cNvPr>
          <p:cNvCxnSpPr>
            <a:cxnSpLocks/>
          </p:cNvCxnSpPr>
          <p:nvPr/>
        </p:nvCxnSpPr>
        <p:spPr>
          <a:xfrm>
            <a:off x="2918368" y="3349215"/>
            <a:ext cx="622562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145D436-7063-D148-ADFA-2627CFB4DEF6}"/>
              </a:ext>
            </a:extLst>
          </p:cNvPr>
          <p:cNvSpPr/>
          <p:nvPr/>
        </p:nvSpPr>
        <p:spPr>
          <a:xfrm>
            <a:off x="4222168" y="4320425"/>
            <a:ext cx="3747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盡量收斂你的問題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EB9C190-4A9A-4E4E-89EB-65D19AD28BB2}"/>
              </a:ext>
            </a:extLst>
          </p:cNvPr>
          <p:cNvCxnSpPr>
            <a:cxnSpLocks/>
          </p:cNvCxnSpPr>
          <p:nvPr/>
        </p:nvCxnSpPr>
        <p:spPr>
          <a:xfrm>
            <a:off x="4727738" y="4782090"/>
            <a:ext cx="27018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4E18262-54CA-0E43-A48D-EFBD2EA6B5EF}"/>
              </a:ext>
            </a:extLst>
          </p:cNvPr>
          <p:cNvCxnSpPr>
            <a:cxnSpLocks/>
          </p:cNvCxnSpPr>
          <p:nvPr/>
        </p:nvCxnSpPr>
        <p:spPr>
          <a:xfrm>
            <a:off x="1370904" y="5880236"/>
            <a:ext cx="932055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2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948213" y="1938231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6758214" y="1938231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4829427" y="3939528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3516668" y="2746135"/>
            <a:ext cx="141577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4991739" y="474521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時間函式庫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7531853" y="27461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</a:t>
            </a:r>
            <a:endParaRPr lang="en-US" altLang="zh-TW" sz="40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75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3" y="1490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時間函式庫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B6A902-26D2-8A4D-8765-35246E044667}"/>
              </a:ext>
            </a:extLst>
          </p:cNvPr>
          <p:cNvSpPr txBox="1">
            <a:spLocks noChangeArrowheads="1"/>
          </p:cNvSpPr>
          <p:nvPr/>
        </p:nvSpPr>
        <p:spPr>
          <a:xfrm>
            <a:off x="2583870" y="1582307"/>
            <a:ext cx="7024255" cy="4621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&lt;</a:t>
            </a:r>
            <a:r>
              <a:rPr lang="en-US" altLang="zh-TW" sz="1800" dirty="0" err="1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ctime</a:t>
            </a:r>
            <a:r>
              <a:rPr lang="en-US" altLang="zh-TW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1800" dirty="0" err="1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time.h</a:t>
            </a:r>
            <a:r>
              <a:rPr lang="en-US" altLang="zh-TW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裡頭時間的函式庫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&lt;chrono&gt;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 STL 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新增的物件導向時間函式庫，可處理不同精準度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sz="18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注意時間的單位與格式</a:t>
            </a:r>
            <a:endParaRPr lang="en-US" altLang="zh-TW" sz="1800" dirty="0"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UTC</a:t>
            </a:r>
            <a:r>
              <a:rPr lang="zh-TW" altLang="en-US"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：協調世界時間</a:t>
            </a:r>
            <a:endParaRPr lang="en-US" altLang="zh-TW" sz="18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GMT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：格林威治標準時間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 Time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：本地時間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=UTC+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時區差</a:t>
            </a:r>
            <a:endParaRPr lang="en-US" altLang="zh-TW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TAI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：國際原子時間</a:t>
            </a:r>
          </a:p>
        </p:txBody>
      </p:sp>
    </p:spTree>
    <p:extLst>
      <p:ext uri="{BB962C8B-B14F-4D97-AF65-F5344CB8AC3E}">
        <p14:creationId xmlns:p14="http://schemas.microsoft.com/office/powerpoint/2010/main" val="191991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647524" y="147062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的時間函式庫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E504D5D-533C-574B-9944-46E632F33F21}"/>
              </a:ext>
            </a:extLst>
          </p:cNvPr>
          <p:cNvSpPr txBox="1">
            <a:spLocks noChangeArrowheads="1"/>
          </p:cNvSpPr>
          <p:nvPr/>
        </p:nvSpPr>
        <p:spPr>
          <a:xfrm>
            <a:off x="2890401" y="1109288"/>
            <a:ext cx="6411191" cy="221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dirty="0" err="1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ctime</a:t>
            </a:r>
            <a:r>
              <a:rPr lang="en-US" altLang="zh-TW" sz="20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dirty="0" err="1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time.h</a:t>
            </a:r>
            <a:r>
              <a:rPr lang="en-US" altLang="zh-TW" sz="20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裡宣告時間的型態、結構跟函式</a:t>
            </a:r>
            <a:endParaRPr lang="en-US" altLang="zh-TW" sz="2000" dirty="0"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clock_t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處理器時間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time_t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日期與時間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struct tm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：保存日期時間的結構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5477B942-C4EC-834E-9599-8BDB27860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657285"/>
              </p:ext>
            </p:extLst>
          </p:nvPr>
        </p:nvGraphicFramePr>
        <p:xfrm>
          <a:off x="3210406" y="3429000"/>
          <a:ext cx="5771179" cy="29212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19263">
                  <a:extLst>
                    <a:ext uri="{9D8B030D-6E8A-4147-A177-3AD203B41FA5}">
                      <a16:colId xmlns:a16="http://schemas.microsoft.com/office/drawing/2014/main" val="3989295775"/>
                    </a:ext>
                  </a:extLst>
                </a:gridCol>
                <a:gridCol w="650274">
                  <a:extLst>
                    <a:ext uri="{9D8B030D-6E8A-4147-A177-3AD203B41FA5}">
                      <a16:colId xmlns:a16="http://schemas.microsoft.com/office/drawing/2014/main" val="1221899894"/>
                    </a:ext>
                  </a:extLst>
                </a:gridCol>
                <a:gridCol w="2458847">
                  <a:extLst>
                    <a:ext uri="{9D8B030D-6E8A-4147-A177-3AD203B41FA5}">
                      <a16:colId xmlns:a16="http://schemas.microsoft.com/office/drawing/2014/main" val="2870178245"/>
                    </a:ext>
                  </a:extLst>
                </a:gridCol>
                <a:gridCol w="1442795">
                  <a:extLst>
                    <a:ext uri="{9D8B030D-6E8A-4147-A177-3AD203B41FA5}">
                      <a16:colId xmlns:a16="http://schemas.microsoft.com/office/drawing/2014/main" val="733639945"/>
                    </a:ext>
                  </a:extLst>
                </a:gridCol>
              </a:tblGrid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Member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Type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Meaning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Range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9275033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tm_sec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seconds after the minute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0-61*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16258805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tm_min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minutes after the hour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0-59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6514420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tm_hour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hours since midnight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0-23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5849311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tm_mday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day of the month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1-31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5511731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tm_mon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months since January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0-11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28529144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tm_year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years since 1900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93555003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tm_wday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days since Sunday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0-6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0451718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tm_yday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days since January 1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0-365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1699839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tm_isdst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</a:t>
                      </a:r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Daylight Saving Time flag</a:t>
                      </a:r>
                      <a:endParaRPr lang="zh-TW" sz="1600" b="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endParaRPr lang="zh-TW" sz="1600" b="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302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2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005522" y="164243"/>
            <a:ext cx="4180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ctime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time.h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3C69F8B-5204-884A-AAD3-FFBABA65301A}"/>
              </a:ext>
            </a:extLst>
          </p:cNvPr>
          <p:cNvGrpSpPr/>
          <p:nvPr/>
        </p:nvGrpSpPr>
        <p:grpSpPr>
          <a:xfrm>
            <a:off x="1555692" y="1511085"/>
            <a:ext cx="3386698" cy="843135"/>
            <a:chOff x="1555692" y="1511085"/>
            <a:chExt cx="3386698" cy="843135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D48211EE-20EF-0D48-9B49-CAEB4AE6AA95}"/>
                </a:ext>
              </a:extLst>
            </p:cNvPr>
            <p:cNvSpPr/>
            <p:nvPr/>
          </p:nvSpPr>
          <p:spPr>
            <a:xfrm>
              <a:off x="1555692" y="1711140"/>
              <a:ext cx="3386698" cy="643080"/>
            </a:xfrm>
            <a:prstGeom prst="roundRect">
              <a:avLst/>
            </a:prstGeom>
            <a:ln w="57150">
              <a:solidFill>
                <a:srgbClr val="3D95A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1"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clock_t clock(void)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464F10-CD06-4A48-99BA-151634AF265D}"/>
                </a:ext>
              </a:extLst>
            </p:cNvPr>
            <p:cNvSpPr/>
            <p:nvPr/>
          </p:nvSpPr>
          <p:spPr>
            <a:xfrm>
              <a:off x="1803410" y="1511085"/>
              <a:ext cx="289126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3D95A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回傳目前的處理器時間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69C9838-D2CC-8F4A-80C6-134CEF93E8DA}"/>
              </a:ext>
            </a:extLst>
          </p:cNvPr>
          <p:cNvGrpSpPr/>
          <p:nvPr/>
        </p:nvGrpSpPr>
        <p:grpSpPr>
          <a:xfrm>
            <a:off x="5922415" y="1505079"/>
            <a:ext cx="4942390" cy="850488"/>
            <a:chOff x="4942390" y="2272752"/>
            <a:chExt cx="4942390" cy="850488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E62399CE-2EC0-FD4D-9382-3F50A5DFC140}"/>
                </a:ext>
              </a:extLst>
            </p:cNvPr>
            <p:cNvSpPr/>
            <p:nvPr/>
          </p:nvSpPr>
          <p:spPr>
            <a:xfrm>
              <a:off x="4942390" y="2483744"/>
              <a:ext cx="4942390" cy="639496"/>
            </a:xfrm>
            <a:prstGeom prst="roundRect">
              <a:avLst/>
            </a:prstGeom>
            <a:ln w="57150">
              <a:solidFill>
                <a:srgbClr val="3D95A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1"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char *ctime(const time_t *timer)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FCCDCE-00B1-D34C-B1DF-5BF2A8535C8C}"/>
                </a:ext>
              </a:extLst>
            </p:cNvPr>
            <p:cNvSpPr/>
            <p:nvPr/>
          </p:nvSpPr>
          <p:spPr>
            <a:xfrm>
              <a:off x="6050474" y="2272752"/>
              <a:ext cx="272622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3D95A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回傳目前的日期與時間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FCE072-86CB-0E4C-BDDD-D7A3B0440368}"/>
              </a:ext>
            </a:extLst>
          </p:cNvPr>
          <p:cNvGrpSpPr/>
          <p:nvPr/>
        </p:nvGrpSpPr>
        <p:grpSpPr>
          <a:xfrm>
            <a:off x="2708786" y="2900976"/>
            <a:ext cx="6498376" cy="848211"/>
            <a:chOff x="2576176" y="3291871"/>
            <a:chExt cx="6498376" cy="848211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E102EB2-A7FA-3D43-8D4F-7BE636B50D94}"/>
                </a:ext>
              </a:extLst>
            </p:cNvPr>
            <p:cNvSpPr/>
            <p:nvPr/>
          </p:nvSpPr>
          <p:spPr>
            <a:xfrm>
              <a:off x="2576176" y="3497002"/>
              <a:ext cx="6498376" cy="643080"/>
            </a:xfrm>
            <a:prstGeom prst="roundRect">
              <a:avLst/>
            </a:prstGeom>
            <a:ln w="57150">
              <a:solidFill>
                <a:srgbClr val="3D95A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1">
                <a:defRPr/>
              </a:pPr>
              <a:r>
                <a:rPr lang="en-US" altLang="zh-TW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double difftime(time_t time1, time_t time2)</a:t>
              </a:r>
              <a:endPara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964B75-A1F8-064F-8BE5-35AF02DD820F}"/>
                </a:ext>
              </a:extLst>
            </p:cNvPr>
            <p:cNvSpPr/>
            <p:nvPr/>
          </p:nvSpPr>
          <p:spPr>
            <a:xfrm>
              <a:off x="4312040" y="3291871"/>
              <a:ext cx="30164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3D95A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回傳兩time_t物件的差異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697C068-A10E-8F48-B958-3CAC0518C498}"/>
              </a:ext>
            </a:extLst>
          </p:cNvPr>
          <p:cNvGrpSpPr/>
          <p:nvPr/>
        </p:nvGrpSpPr>
        <p:grpSpPr>
          <a:xfrm>
            <a:off x="2909174" y="4198161"/>
            <a:ext cx="6026482" cy="897895"/>
            <a:chOff x="2573508" y="4248965"/>
            <a:chExt cx="6026482" cy="897895"/>
          </a:xfrm>
        </p:grpSpPr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9899AEF0-2D03-164D-B17B-43FDCCCE8706}"/>
                </a:ext>
              </a:extLst>
            </p:cNvPr>
            <p:cNvSpPr/>
            <p:nvPr/>
          </p:nvSpPr>
          <p:spPr>
            <a:xfrm>
              <a:off x="2573508" y="4454096"/>
              <a:ext cx="6026482" cy="692764"/>
            </a:xfrm>
            <a:prstGeom prst="roundRect">
              <a:avLst/>
            </a:prstGeom>
            <a:ln w="57150">
              <a:solidFill>
                <a:srgbClr val="3D95A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1">
                <a:defRPr/>
              </a:pPr>
              <a:r>
                <a:rPr lang="en-US" altLang="zh-TW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struct tm *localtime(const time_t *timer)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3AB911-5A9A-3A4B-942A-BAFFAC79D8C3}"/>
                </a:ext>
              </a:extLst>
            </p:cNvPr>
            <p:cNvSpPr/>
            <p:nvPr/>
          </p:nvSpPr>
          <p:spPr>
            <a:xfrm>
              <a:off x="3879823" y="4248965"/>
              <a:ext cx="34138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3D95A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傳入time_t並轉換成tm結構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55654B8-7AB9-AF4B-96F5-1AD04DC31D41}"/>
              </a:ext>
            </a:extLst>
          </p:cNvPr>
          <p:cNvGrpSpPr/>
          <p:nvPr/>
        </p:nvGrpSpPr>
        <p:grpSpPr>
          <a:xfrm>
            <a:off x="3979795" y="5493334"/>
            <a:ext cx="4232406" cy="892819"/>
            <a:chOff x="2573508" y="5263323"/>
            <a:chExt cx="4232406" cy="892819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F2FFC371-8D5E-4E45-ACEC-6D90F2039DA1}"/>
                </a:ext>
              </a:extLst>
            </p:cNvPr>
            <p:cNvSpPr/>
            <p:nvPr/>
          </p:nvSpPr>
          <p:spPr>
            <a:xfrm>
              <a:off x="2573508" y="5463378"/>
              <a:ext cx="4232406" cy="692764"/>
            </a:xfrm>
            <a:prstGeom prst="roundRect">
              <a:avLst/>
            </a:prstGeom>
            <a:ln w="57150">
              <a:solidFill>
                <a:srgbClr val="3D95A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lvl="1">
                <a:defRPr/>
              </a:pPr>
              <a:r>
                <a:rPr lang="en-US" altLang="zh-TW" sz="2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time_t time(time_t *timer)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2F2AFE-265A-8244-A8D8-BC6709C5E999}"/>
                </a:ext>
              </a:extLst>
            </p:cNvPr>
            <p:cNvSpPr/>
            <p:nvPr/>
          </p:nvSpPr>
          <p:spPr>
            <a:xfrm>
              <a:off x="2735178" y="5263323"/>
              <a:ext cx="390906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rgbClr val="3D95A5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回傳當下時間並轉成time_t格式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76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3D0037A0-77D1-AE44-9347-EBF465F2E33D}"/>
              </a:ext>
            </a:extLst>
          </p:cNvPr>
          <p:cNvSpPr/>
          <p:nvPr/>
        </p:nvSpPr>
        <p:spPr>
          <a:xfrm>
            <a:off x="2852523" y="1863524"/>
            <a:ext cx="6486950" cy="34724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316230" y="220816"/>
            <a:ext cx="55595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的時間函式庫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&lt;chrono&gt;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AC271A-D665-B242-8983-72C885CE26EB}"/>
              </a:ext>
            </a:extLst>
          </p:cNvPr>
          <p:cNvSpPr txBox="1">
            <a:spLocks noChangeArrowheads="1"/>
          </p:cNvSpPr>
          <p:nvPr/>
        </p:nvSpPr>
        <p:spPr>
          <a:xfrm>
            <a:off x="3131902" y="2132967"/>
            <a:ext cx="5928190" cy="3040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&lt;chrono&gt;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C++11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之後新增的函式庫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專門處理不同精準度的時間狀態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std::chrono::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time_point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：表示一個時間點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std::chrono::duration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：表示一段時間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 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時間的語法相當繁瑣，有需要上網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Google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5341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EABB9C0-68AA-EC4E-8F6E-FA0F4F9B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3" y="3779042"/>
            <a:ext cx="8167125" cy="144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FE1587BE-9C56-8C43-A40B-DD3A84E5022A}"/>
              </a:ext>
            </a:extLst>
          </p:cNvPr>
          <p:cNvSpPr/>
          <p:nvPr/>
        </p:nvSpPr>
        <p:spPr>
          <a:xfrm>
            <a:off x="3599726" y="1823596"/>
            <a:ext cx="5056913" cy="1035351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119A30-CC67-7D47-BAC3-0197E7430CCB}"/>
              </a:ext>
            </a:extLst>
          </p:cNvPr>
          <p:cNvSpPr/>
          <p:nvPr/>
        </p:nvSpPr>
        <p:spPr>
          <a:xfrm>
            <a:off x="5261824" y="1570458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D7515-06A5-244F-A9DC-2DCB1DC9FF1F}"/>
              </a:ext>
            </a:extLst>
          </p:cNvPr>
          <p:cNvSpPr/>
          <p:nvPr/>
        </p:nvSpPr>
        <p:spPr>
          <a:xfrm>
            <a:off x="4899784" y="2119599"/>
            <a:ext cx="2392424" cy="57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Output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：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Time now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83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948213" y="1938231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6758214" y="1938231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4829427" y="3939528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3516668" y="2746135"/>
            <a:ext cx="141577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4991739" y="474521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時間函式庫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7531853" y="27461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</a:t>
            </a:r>
            <a:endParaRPr lang="en-US" altLang="zh-TW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20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37F3C5-B771-CC48-B3DF-0CE5946DBB6A}"/>
              </a:ext>
            </a:extLst>
          </p:cNvPr>
          <p:cNvSpPr txBox="1">
            <a:spLocks/>
          </p:cNvSpPr>
          <p:nvPr/>
        </p:nvSpPr>
        <p:spPr>
          <a:xfrm>
            <a:off x="1426260" y="1914722"/>
            <a:ext cx="9339474" cy="23697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the 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to calculate the time needed in Fibonacci on live code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array and the time needed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</a:t>
            </a:r>
            <a:r>
              <a:rPr lang="zh-TW" alt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clock_t</a:t>
            </a:r>
            <a:r>
              <a:rPr lang="en-US" altLang="zh-TW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start, finish;    start = clock();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(finish-start)/(double)(CLOCKS_PER_SEC)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A63825D-412E-FB4A-B321-F59B30EC0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4"/>
          <a:stretch/>
        </p:blipFill>
        <p:spPr bwMode="auto">
          <a:xfrm>
            <a:off x="1817099" y="4616828"/>
            <a:ext cx="8557796" cy="167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B4FF36FA-C571-1448-8F30-3CDED827D1D4}"/>
              </a:ext>
            </a:extLst>
          </p:cNvPr>
          <p:cNvSpPr/>
          <p:nvPr/>
        </p:nvSpPr>
        <p:spPr>
          <a:xfrm>
            <a:off x="1426260" y="1649975"/>
            <a:ext cx="9488667" cy="2528485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5FD31B-6929-4F4F-80FC-9025E47FDA98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282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948213" y="1938231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6758214" y="1938231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4829427" y="3939528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3516668" y="2746135"/>
            <a:ext cx="141577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4991739" y="474521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時間函式庫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7531853" y="27461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</a:t>
            </a:r>
            <a:endParaRPr lang="en-US" altLang="zh-TW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04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1B23D777-8CB4-B545-B089-F564FF729196}"/>
              </a:ext>
            </a:extLst>
          </p:cNvPr>
          <p:cNvSpPr/>
          <p:nvPr/>
        </p:nvSpPr>
        <p:spPr>
          <a:xfrm>
            <a:off x="2852523" y="1504710"/>
            <a:ext cx="6486950" cy="43405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647524" y="164243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的標準函式庫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E4D4E9-6519-004E-9C76-F3EF7D195909}"/>
              </a:ext>
            </a:extLst>
          </p:cNvPr>
          <p:cNvSpPr txBox="1">
            <a:spLocks noChangeArrowheads="1"/>
          </p:cNvSpPr>
          <p:nvPr/>
        </p:nvSpPr>
        <p:spPr>
          <a:xfrm>
            <a:off x="3656632" y="1785395"/>
            <a:ext cx="48787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cstdlib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or 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stdlib.h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宣告許多作為通用工具的函數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亂數產生器 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rand(), </a:t>
            </a:r>
            <a:r>
              <a:rPr lang="en-US" altLang="zh-TW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srand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與環境做連結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整數運算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搜尋、排列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記憶體配置</a:t>
            </a:r>
          </a:p>
        </p:txBody>
      </p:sp>
    </p:spTree>
    <p:extLst>
      <p:ext uri="{BB962C8B-B14F-4D97-AF65-F5344CB8AC3E}">
        <p14:creationId xmlns:p14="http://schemas.microsoft.com/office/powerpoint/2010/main" val="422015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284170" y="164243"/>
            <a:ext cx="5623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偽隨機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Pseudorandomness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B83CFDB-7BC9-BD4E-8A0F-6A1A3280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640" y="1283064"/>
            <a:ext cx="6864713" cy="52088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隨機數的應用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基礎科學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物理、化學、統計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演算法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蒙特卡羅演算法、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Quick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sort)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看似是隨機的輸出，實際不然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同樣的演算法、參數、環境輸出同樣的結果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電腦無法產生一個完全隨機的數字</a:t>
            </a:r>
            <a:endParaRPr lang="en-US" altLang="zh-TW" sz="2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透過某些運算產出像隨機數的數字─擬隨機數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費波那契數列：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......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線性同餘法：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x(n)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x(n-1)+b) % RAND_MAX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10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3" y="16424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隨機的使用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25D2688-9212-4443-8471-6754CB3B6FA5}"/>
              </a:ext>
            </a:extLst>
          </p:cNvPr>
          <p:cNvSpPr/>
          <p:nvPr/>
        </p:nvSpPr>
        <p:spPr>
          <a:xfrm>
            <a:off x="2573506" y="1814401"/>
            <a:ext cx="7044984" cy="461484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#include &lt;stdlib.h&gt;;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52128C3-ACE2-1445-A692-467F57E07D68}"/>
              </a:ext>
            </a:extLst>
          </p:cNvPr>
          <p:cNvSpPr/>
          <p:nvPr/>
        </p:nvSpPr>
        <p:spPr>
          <a:xfrm>
            <a:off x="2573506" y="3634981"/>
            <a:ext cx="7044984" cy="461484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rand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(void);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F08630-D5E4-2A4F-BD8A-4276EF16BE95}"/>
              </a:ext>
            </a:extLst>
          </p:cNvPr>
          <p:cNvSpPr/>
          <p:nvPr/>
        </p:nvSpPr>
        <p:spPr>
          <a:xfrm>
            <a:off x="2852523" y="2437313"/>
            <a:ext cx="4747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隨機數函式在stdlib.h裡頭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80DC2-01AD-904F-A3AA-F7F0815733A5}"/>
              </a:ext>
            </a:extLst>
          </p:cNvPr>
          <p:cNvSpPr/>
          <p:nvPr/>
        </p:nvSpPr>
        <p:spPr>
          <a:xfrm>
            <a:off x="2852523" y="4214117"/>
            <a:ext cx="7476842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產生擬隨機數，可當亂數使用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擬隨機數範圍從 0 到 RAND_MAX，通常為 32767</a:t>
            </a:r>
          </a:p>
        </p:txBody>
      </p:sp>
    </p:spTree>
    <p:extLst>
      <p:ext uri="{BB962C8B-B14F-4D97-AF65-F5344CB8AC3E}">
        <p14:creationId xmlns:p14="http://schemas.microsoft.com/office/powerpoint/2010/main" val="327941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079510" y="2973566"/>
            <a:ext cx="8032968" cy="926922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079512" y="3080569"/>
            <a:ext cx="8032968" cy="700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每次執行程式產生的隨機數都一樣啊？</a:t>
            </a:r>
          </a:p>
        </p:txBody>
      </p:sp>
    </p:spTree>
    <p:extLst>
      <p:ext uri="{BB962C8B-B14F-4D97-AF65-F5344CB8AC3E}">
        <p14:creationId xmlns:p14="http://schemas.microsoft.com/office/powerpoint/2010/main" val="341064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3" y="16424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隨機的使用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2FE023BA-8AAD-6D47-AE0A-E09B13802ACB}"/>
              </a:ext>
            </a:extLst>
          </p:cNvPr>
          <p:cNvSpPr/>
          <p:nvPr/>
        </p:nvSpPr>
        <p:spPr>
          <a:xfrm>
            <a:off x="2572166" y="3310121"/>
            <a:ext cx="7044984" cy="461484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srand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種子</a:t>
            </a:r>
            <a:r>
              <a:rPr lang="en-US" altLang="zh-TW" sz="24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7DDF2C6F-0D7E-804C-8845-F99954BBED57}"/>
              </a:ext>
            </a:extLst>
          </p:cNvPr>
          <p:cNvSpPr/>
          <p:nvPr/>
        </p:nvSpPr>
        <p:spPr>
          <a:xfrm>
            <a:off x="2572166" y="5029086"/>
            <a:ext cx="7044984" cy="1287917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#include</a:t>
            </a:r>
            <a:r>
              <a:rPr lang="zh-TW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&lt;time.h&gt;</a:t>
            </a:r>
          </a:p>
          <a:p>
            <a:pPr lvl="1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#include</a:t>
            </a:r>
            <a:r>
              <a:rPr lang="zh-TW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&lt;stdlib.h&gt;</a:t>
            </a:r>
          </a:p>
          <a:p>
            <a:pPr lvl="1">
              <a:defRPr/>
            </a:pP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  <a:ea typeface="Adobe 繁黑體 Std B" pitchFamily="34" charset="-12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srand(time(NULL));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DC85926-508C-834A-A2D0-69C0DF6AAD2D}"/>
              </a:ext>
            </a:extLst>
          </p:cNvPr>
          <p:cNvCxnSpPr>
            <a:cxnSpLocks/>
          </p:cNvCxnSpPr>
          <p:nvPr/>
        </p:nvCxnSpPr>
        <p:spPr>
          <a:xfrm>
            <a:off x="2425779" y="1621940"/>
            <a:ext cx="76438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E6EA6B5-4D98-8C49-9631-482FEF18373E}"/>
              </a:ext>
            </a:extLst>
          </p:cNvPr>
          <p:cNvSpPr/>
          <p:nvPr/>
        </p:nvSpPr>
        <p:spPr>
          <a:xfrm>
            <a:off x="3859911" y="1062718"/>
            <a:ext cx="4469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利用時間替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rand()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產生種子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5A4D8B-B2E0-2B4B-811B-2DCFB2A70AFA}"/>
              </a:ext>
            </a:extLst>
          </p:cNvPr>
          <p:cNvSpPr/>
          <p:nvPr/>
        </p:nvSpPr>
        <p:spPr>
          <a:xfrm>
            <a:off x="3674178" y="1686554"/>
            <a:ext cx="4655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rand()會利用種子產生隨機數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C9B32A-6CC6-904E-A60E-DD2297BCA94A}"/>
              </a:ext>
            </a:extLst>
          </p:cNvPr>
          <p:cNvSpPr/>
          <p:nvPr/>
        </p:nvSpPr>
        <p:spPr>
          <a:xfrm>
            <a:off x="2411599" y="2562809"/>
            <a:ext cx="7366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執行時間不同→種子不同→產生不同的隨機數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6C1D53E-052E-B44C-B203-1D3E6A405B3B}"/>
              </a:ext>
            </a:extLst>
          </p:cNvPr>
          <p:cNvCxnSpPr>
            <a:cxnSpLocks/>
          </p:cNvCxnSpPr>
          <p:nvPr/>
        </p:nvCxnSpPr>
        <p:spPr>
          <a:xfrm>
            <a:off x="2403475" y="3086029"/>
            <a:ext cx="764381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2B61F2C-FDF1-CC46-90C3-4CE3958B690F}"/>
              </a:ext>
            </a:extLst>
          </p:cNvPr>
          <p:cNvSpPr/>
          <p:nvPr/>
        </p:nvSpPr>
        <p:spPr>
          <a:xfrm>
            <a:off x="2425779" y="3800181"/>
            <a:ext cx="7875509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利用srand()給予不同的種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子，通常給當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下的時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time(NULL)代表1970年1月1日到現在經過幾秒</a:t>
            </a:r>
          </a:p>
        </p:txBody>
      </p:sp>
    </p:spTree>
    <p:extLst>
      <p:ext uri="{BB962C8B-B14F-4D97-AF65-F5344CB8AC3E}">
        <p14:creationId xmlns:p14="http://schemas.microsoft.com/office/powerpoint/2010/main" val="93961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6DEEA56-55C9-E045-8EFF-91220C597ED4}"/>
              </a:ext>
            </a:extLst>
          </p:cNvPr>
          <p:cNvSpPr txBox="1">
            <a:spLocks/>
          </p:cNvSpPr>
          <p:nvPr/>
        </p:nvSpPr>
        <p:spPr>
          <a:xfrm>
            <a:off x="2736026" y="2077568"/>
            <a:ext cx="6719936" cy="4957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 10 random number between 1-100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08BAC7C7-CFBD-EC40-8FA9-6E6EFA41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3" y="3271839"/>
            <a:ext cx="8632183" cy="31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400D8A5B-0B00-9C43-8AEF-21C3F38ACE8A}"/>
              </a:ext>
            </a:extLst>
          </p:cNvPr>
          <p:cNvSpPr/>
          <p:nvPr/>
        </p:nvSpPr>
        <p:spPr>
          <a:xfrm>
            <a:off x="2328807" y="1638401"/>
            <a:ext cx="7534379" cy="1118821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1738D-9F7F-3D4F-A76B-E5F3AB2D98BF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6414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2" descr="https://upload.wikimedia.org/wikipedia/commons/8/84/Pi_30K.gif">
            <a:extLst>
              <a:ext uri="{FF2B5EF4-FFF2-40B4-BE49-F238E27FC236}">
                <a16:creationId xmlns:a16="http://schemas.microsoft.com/office/drawing/2014/main" id="{1DB24EE0-1E32-264D-898B-71B06445E5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98" y="3524977"/>
            <a:ext cx="2534364" cy="25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44C0256-1F51-2643-8671-3A96F579F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74"/>
          <a:stretch/>
        </p:blipFill>
        <p:spPr bwMode="auto">
          <a:xfrm>
            <a:off x="2075956" y="3889712"/>
            <a:ext cx="5072574" cy="216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69C72341-762F-2E40-B0DC-53ADFC82F016}"/>
              </a:ext>
            </a:extLst>
          </p:cNvPr>
          <p:cNvSpPr/>
          <p:nvPr/>
        </p:nvSpPr>
        <p:spPr>
          <a:xfrm>
            <a:off x="2328807" y="1638401"/>
            <a:ext cx="7534379" cy="163343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4248F3-4E89-5644-B27D-29922597AE4D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FCDA05-1042-3044-836D-15845BD93998}"/>
              </a:ext>
            </a:extLst>
          </p:cNvPr>
          <p:cNvSpPr/>
          <p:nvPr/>
        </p:nvSpPr>
        <p:spPr>
          <a:xfrm>
            <a:off x="2677712" y="1794511"/>
            <a:ext cx="68365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Monte Carlo to guess the value of pi.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Output：the value of Pi in different numbers of loop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 rand()/RAND_MAX</a:t>
            </a:r>
          </a:p>
        </p:txBody>
      </p:sp>
    </p:spTree>
    <p:extLst>
      <p:ext uri="{BB962C8B-B14F-4D97-AF65-F5344CB8AC3E}">
        <p14:creationId xmlns:p14="http://schemas.microsoft.com/office/powerpoint/2010/main" val="3176547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47011" y="165033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71D2ED0-B913-2743-BA5E-8706CDA38408}"/>
              </a:ext>
            </a:extLst>
          </p:cNvPr>
          <p:cNvSpPr/>
          <p:nvPr/>
        </p:nvSpPr>
        <p:spPr>
          <a:xfrm>
            <a:off x="2168807" y="1594535"/>
            <a:ext cx="7854378" cy="47177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BDB022-3C57-0442-93B6-DEE605106E93}"/>
              </a:ext>
            </a:extLst>
          </p:cNvPr>
          <p:cNvSpPr/>
          <p:nvPr/>
        </p:nvSpPr>
        <p:spPr>
          <a:xfrm>
            <a:off x="2577180" y="2023187"/>
            <a:ext cx="7037632" cy="386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標準函式庫的差異為何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time_t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en-US" altLang="zh-TW" sz="2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clock_t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的單位為何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如何計算某段程式碼執行所耗去的時間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如何產生一個隨機數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承上如何得知產生隨機數的最大值為何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srand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的功能為何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沒加</a:t>
            </a:r>
            <a:r>
              <a:rPr lang="en-US" altLang="zh-TW" sz="28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srand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會如何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339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2948213" y="1938231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6758214" y="1938231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4829427" y="3939528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3516668" y="2746135"/>
            <a:ext cx="141577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4991739" y="474521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時間函式庫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7531853" y="27461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</a:t>
            </a:r>
            <a:endParaRPr lang="en-US" altLang="zh-TW" sz="40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3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648493" y="2942937"/>
            <a:ext cx="6895005" cy="1614776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635913" y="3080569"/>
            <a:ext cx="6920164" cy="1361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我們已經會寫自己的函式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但每次都自己重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不是辦法啊？</a:t>
            </a:r>
          </a:p>
        </p:txBody>
      </p:sp>
    </p:spTree>
    <p:extLst>
      <p:ext uri="{BB962C8B-B14F-4D97-AF65-F5344CB8AC3E}">
        <p14:creationId xmlns:p14="http://schemas.microsoft.com/office/powerpoint/2010/main" val="2813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2274093" y="2602748"/>
            <a:ext cx="7643813" cy="1652504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023709" y="2828835"/>
            <a:ext cx="61445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客製化的函式我們才會自己打</a:t>
            </a:r>
            <a:r>
              <a:rPr lang="en-US" altLang="zh-TW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其他直接用別人寫好的！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78401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388112" y="18963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C69F48A-EA08-9A41-A6D5-8859CF4700E3}"/>
              </a:ext>
            </a:extLst>
          </p:cNvPr>
          <p:cNvSpPr txBox="1">
            <a:spLocks noChangeArrowheads="1"/>
          </p:cNvSpPr>
          <p:nvPr/>
        </p:nvSpPr>
        <p:spPr>
          <a:xfrm>
            <a:off x="830991" y="2004398"/>
            <a:ext cx="4630774" cy="16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包含變數或函式的宣告</a:t>
            </a:r>
            <a:endParaRPr lang="en-US" altLang="zh-TW" sz="24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宣告告訴編譯器該識別字的型態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宣告了函式的名稱、輸入、輸出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5DEB66-0F6E-F740-AA98-7B6D0B78722D}"/>
              </a:ext>
            </a:extLst>
          </p:cNvPr>
          <p:cNvSpPr/>
          <p:nvPr/>
        </p:nvSpPr>
        <p:spPr>
          <a:xfrm>
            <a:off x="6055461" y="2004398"/>
            <a:ext cx="5567152" cy="336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標頭檔的使用方式</a:t>
            </a:r>
            <a:endParaRPr lang="en-US" altLang="zh-TW" sz="24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-US" altLang="zh-TW" sz="20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file.h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編譯器會在程式碼的資料夾中找尋標頭檔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通常是由程式設計師自行定義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file.h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編譯器會在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standard list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之中找尋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通常是由編譯器內建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9638770-59B6-A84D-9E8A-03D79453DC20}"/>
              </a:ext>
            </a:extLst>
          </p:cNvPr>
          <p:cNvCxnSpPr>
            <a:cxnSpLocks/>
          </p:cNvCxnSpPr>
          <p:nvPr/>
        </p:nvCxnSpPr>
        <p:spPr>
          <a:xfrm>
            <a:off x="1052140" y="2714629"/>
            <a:ext cx="44096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97D881F-ECFE-2A46-8AE2-A054BD37B574}"/>
              </a:ext>
            </a:extLst>
          </p:cNvPr>
          <p:cNvCxnSpPr>
            <a:cxnSpLocks/>
          </p:cNvCxnSpPr>
          <p:nvPr/>
        </p:nvCxnSpPr>
        <p:spPr>
          <a:xfrm>
            <a:off x="6648077" y="2709870"/>
            <a:ext cx="44096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1557BB3C-5ACA-2B4F-992E-F30051B2F1C5}"/>
              </a:ext>
            </a:extLst>
          </p:cNvPr>
          <p:cNvSpPr/>
          <p:nvPr/>
        </p:nvSpPr>
        <p:spPr>
          <a:xfrm>
            <a:off x="2852523" y="1121636"/>
            <a:ext cx="6486950" cy="56292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647524" y="164243"/>
            <a:ext cx="2896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的標準函式庫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22151B8-CBC7-6240-9CE9-ECBF4BE7EC44}"/>
              </a:ext>
            </a:extLst>
          </p:cNvPr>
          <p:cNvSpPr txBox="1">
            <a:spLocks noChangeArrowheads="1"/>
          </p:cNvSpPr>
          <p:nvPr/>
        </p:nvSpPr>
        <p:spPr>
          <a:xfrm>
            <a:off x="3423054" y="1185997"/>
            <a:ext cx="5757863" cy="5572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編譯器內建的含式庫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ANSI C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C++11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標準下有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29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個標頭檔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常見的標頭檔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ctype.h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：字元處理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math.h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：數學運算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fontAlgn="t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stdio.h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：輸入與輸出</a:t>
            </a:r>
            <a:endParaRPr lang="zh-TW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fontAlgn="t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stdlib.h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：偽隨機數、動態記憶體配置</a:t>
            </a:r>
            <a:endParaRPr lang="zh-TW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string.h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：字串處理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fontAlgn="t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threads.h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：執行緒</a:t>
            </a:r>
            <a:endParaRPr lang="zh-TW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fontAlgn="t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time.h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：時間處理</a:t>
            </a:r>
            <a:endParaRPr lang="zh-TW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A4B8BF-795E-8F4C-8A1C-4DC8FD45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57856"/>
              </p:ext>
            </p:extLst>
          </p:nvPr>
        </p:nvGraphicFramePr>
        <p:xfrm>
          <a:off x="438149" y="328614"/>
          <a:ext cx="11315701" cy="592931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00126">
                  <a:extLst>
                    <a:ext uri="{9D8B030D-6E8A-4147-A177-3AD203B41FA5}">
                      <a16:colId xmlns:a16="http://schemas.microsoft.com/office/drawing/2014/main" val="218217334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626810841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277456775"/>
                    </a:ext>
                  </a:extLst>
                </a:gridCol>
                <a:gridCol w="1233926">
                  <a:extLst>
                    <a:ext uri="{9D8B030D-6E8A-4147-A177-3AD203B41FA5}">
                      <a16:colId xmlns:a16="http://schemas.microsoft.com/office/drawing/2014/main" val="526442203"/>
                    </a:ext>
                  </a:extLst>
                </a:gridCol>
                <a:gridCol w="466286">
                  <a:extLst>
                    <a:ext uri="{9D8B030D-6E8A-4147-A177-3AD203B41FA5}">
                      <a16:colId xmlns:a16="http://schemas.microsoft.com/office/drawing/2014/main" val="391426402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1229117234"/>
                    </a:ext>
                  </a:extLst>
                </a:gridCol>
              </a:tblGrid>
              <a:tr h="209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名字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117419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源自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117419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描述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117419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名字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117419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源自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117419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描述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117419" marT="17892" marB="17892"/>
                </a:tc>
                <a:extLst>
                  <a:ext uri="{0D108BD9-81ED-4DB2-BD59-A6C34878D82A}">
                    <a16:rowId xmlns:a16="http://schemas.microsoft.com/office/drawing/2014/main" val="22779066"/>
                  </a:ext>
                </a:extLst>
              </a:tr>
              <a:tr h="3806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&lt;assert.h&gt;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包含斷言宏，被用來在程式的除錯版本中幫助檢測邏輯錯誤以及其他類型的</a:t>
                      </a: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bug</a:t>
                      </a: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。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&lt;stddef.h&gt;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定義了幾個常見的類型與巨集。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59748776"/>
                  </a:ext>
                </a:extLst>
              </a:tr>
              <a:tr h="236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&lt;complex.h&gt;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C99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一組操作複數的函式。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&lt;stdint.h&gt;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C99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Defines exact width integer types.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658624586"/>
                  </a:ext>
                </a:extLst>
              </a:tr>
              <a:tr h="3806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&lt;ctype.h&gt;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定義了一組函式，用來根據類型來給字元分類，或者進行大小寫轉換，而不關心所使用的字元集。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&lt;stdio.h&gt;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定義輸入輸出函式。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582743688"/>
                  </a:ext>
                </a:extLst>
              </a:tr>
              <a:tr h="407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-US" sz="1050" kern="100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errno.h</a:t>
                      </a: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用來測試由庫函式報的錯誤代碼。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&lt;stdlib.h&gt;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定義數值轉換函式，偽亂數生成函式，動態記憶體分配函式，過程控制函式。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927395464"/>
                  </a:ext>
                </a:extLst>
              </a:tr>
              <a:tr h="368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&lt;fenv.h&gt;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C99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定義了一組用來控制浮點數環境的函式。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&lt;stdnoreturn.h&gt;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C11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For specifying non-returning functions.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57412681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&lt;float.h&gt;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Defines macro constants specifying the implementation-specific properties of the </a:t>
                      </a: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浮點數</a:t>
                      </a: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library.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&lt;string.h&gt;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定義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語言字串處理常式。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685982211"/>
                  </a:ext>
                </a:extLst>
              </a:tr>
              <a:tr h="236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&lt;inttypes.h&gt;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C99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Defines exact width integer types.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&lt;tgmath.h&gt;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C99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Defines type-generic mathematical functions.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93729416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&lt;iso646.h&gt;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NA1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Defines several macros that are equivalent to some of the operators in C. For programming in ISO 646 variant character sets.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&lt;threads.h&gt;</a:t>
                      </a:r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C11</a:t>
                      </a:r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Defines functions for managing multiple threads as well as mutexes and condition variables.</a:t>
                      </a:r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949488094"/>
                  </a:ext>
                </a:extLst>
              </a:tr>
              <a:tr h="5048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&lt;limits.h&gt;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Defines macro constants specifying the implementation-specific properties of the </a:t>
                      </a: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整數</a:t>
                      </a: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types.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&lt;time.h&gt;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Defines date and time handling functions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174455616"/>
                  </a:ext>
                </a:extLst>
              </a:tr>
              <a:tr h="3686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&lt;locale.h&gt;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</a:t>
                      </a: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語言在地化函式。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&lt;uchar.h&gt;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C11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Types and functions for manipulating Unicode characters.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210275124"/>
                  </a:ext>
                </a:extLst>
              </a:tr>
              <a:tr h="236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&lt;math.h&gt;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r>
                        <a:rPr lang="zh-TW" sz="1050" kern="100" dirty="0">
                          <a:solidFill>
                            <a:srgbClr val="FF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語言數學函式。</a:t>
                      </a:r>
                      <a:endParaRPr lang="zh-TW" sz="1050" kern="100" dirty="0">
                        <a:solidFill>
                          <a:srgbClr val="FF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&lt;wchar.h&gt;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NA1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Defines wide string handling functions.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436539176"/>
                  </a:ext>
                </a:extLst>
              </a:tr>
              <a:tr h="526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&lt;setjmp.h&gt;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定義了巨集</a:t>
                      </a: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setjmp</a:t>
                      </a: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和</a:t>
                      </a: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longjmp</a:t>
                      </a: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，在非局部跳轉的時候使用。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&lt;wctype.h&gt;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NA1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Times New Roman" panose="02020603050405020304" pitchFamily="18" charset="0"/>
                        </a:rPr>
                        <a:t>Defines set of functions used to classify wide characters by their types or to convert between upper and lower case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340470"/>
                  </a:ext>
                </a:extLst>
              </a:tr>
              <a:tr h="346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&lt;signal.h&gt;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</a:t>
                      </a: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</a:t>
                      </a:r>
                      <a:r>
                        <a:rPr lang="zh-TW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語言訊號處理常式。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&lt;stdatomic.h&gt;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C11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For atomic operations on data shared between threads.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extLst>
                  <a:ext uri="{0D108BD9-81ED-4DB2-BD59-A6C34878D82A}">
                    <a16:rowId xmlns:a16="http://schemas.microsoft.com/office/drawing/2014/main" val="332250399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&lt;stdalign.h&gt;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C11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For querying and specifying the data structure alignment of objects.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&lt;stdbool.h&gt;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C99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定義布林資料類型。</a:t>
                      </a: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extLst>
                  <a:ext uri="{0D108BD9-81ED-4DB2-BD59-A6C34878D82A}">
                    <a16:rowId xmlns:a16="http://schemas.microsoft.com/office/drawing/2014/main" val="2361660870"/>
                  </a:ext>
                </a:extLst>
              </a:tr>
              <a:tr h="3468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&lt;stdarg.h&gt;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For accessing a varying number of arguments passed to functions.</a:t>
                      </a: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50" kern="10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050" kern="1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35785" marR="35785" marT="17892" marB="17892"/>
                </a:tc>
                <a:extLst>
                  <a:ext uri="{0D108BD9-81ED-4DB2-BD59-A6C34878D82A}">
                    <a16:rowId xmlns:a16="http://schemas.microsoft.com/office/drawing/2014/main" val="333177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7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328527" y="164243"/>
            <a:ext cx="3534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的標準函式庫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FC62CBD-D20F-4445-B4C9-A32A62C0DA91}"/>
              </a:ext>
            </a:extLst>
          </p:cNvPr>
          <p:cNvSpPr txBox="1">
            <a:spLocks noChangeArrowheads="1"/>
          </p:cNvSpPr>
          <p:nvPr/>
        </p:nvSpPr>
        <p:spPr>
          <a:xfrm>
            <a:off x="1421338" y="1640252"/>
            <a:ext cx="9829800" cy="4360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的標準函式庫是跟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相容的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向後相容、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C90)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函式庫裏頭有類別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和函式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新版函式庫的名稱不需要加上「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.h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標準函式庫包含： 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容器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&lt;list&gt;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&lt;map&gt;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&lt;queue&gt;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&lt;set&gt;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&lt;stack&gt;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&lt;vector&gt;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輸入與輸出串流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fstream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ios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&lt;iostream&gt;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iomanip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sstream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演算法               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&lt;algorithm&gt;</a:t>
            </a: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迭代器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&lt;iterator&gt;</a:t>
            </a:r>
          </a:p>
          <a:p>
            <a:pPr lvl="1">
              <a:lnSpc>
                <a:spcPct val="150000"/>
              </a:lnSpc>
            </a:pP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78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17407</TotalTime>
  <Words>2717</Words>
  <Application>Microsoft Office PowerPoint</Application>
  <PresentationFormat>寬螢幕</PresentationFormat>
  <Paragraphs>416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159</cp:revision>
  <dcterms:created xsi:type="dcterms:W3CDTF">2019-10-27T07:58:56Z</dcterms:created>
  <dcterms:modified xsi:type="dcterms:W3CDTF">2019-12-09T16:38:55Z</dcterms:modified>
</cp:coreProperties>
</file>