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546" r:id="rId3"/>
    <p:sldId id="391" r:id="rId4"/>
    <p:sldId id="572" r:id="rId5"/>
    <p:sldId id="573" r:id="rId6"/>
    <p:sldId id="574" r:id="rId7"/>
    <p:sldId id="575" r:id="rId8"/>
    <p:sldId id="576" r:id="rId9"/>
    <p:sldId id="577" r:id="rId10"/>
    <p:sldId id="578" r:id="rId11"/>
    <p:sldId id="579" r:id="rId12"/>
    <p:sldId id="580" r:id="rId13"/>
    <p:sldId id="581" r:id="rId14"/>
    <p:sldId id="582" r:id="rId15"/>
    <p:sldId id="583" r:id="rId16"/>
    <p:sldId id="584" r:id="rId17"/>
    <p:sldId id="585" r:id="rId18"/>
    <p:sldId id="586" r:id="rId19"/>
    <p:sldId id="587" r:id="rId20"/>
    <p:sldId id="590" r:id="rId21"/>
    <p:sldId id="588" r:id="rId22"/>
    <p:sldId id="589" r:id="rId23"/>
    <p:sldId id="591" r:id="rId24"/>
    <p:sldId id="592" r:id="rId25"/>
    <p:sldId id="593" r:id="rId26"/>
    <p:sldId id="594" r:id="rId27"/>
    <p:sldId id="595" r:id="rId28"/>
    <p:sldId id="596" r:id="rId29"/>
    <p:sldId id="605" r:id="rId30"/>
    <p:sldId id="597" r:id="rId31"/>
    <p:sldId id="598" r:id="rId32"/>
    <p:sldId id="599" r:id="rId33"/>
    <p:sldId id="600" r:id="rId34"/>
    <p:sldId id="601" r:id="rId35"/>
    <p:sldId id="606" r:id="rId36"/>
    <p:sldId id="602" r:id="rId37"/>
    <p:sldId id="603" r:id="rId38"/>
    <p:sldId id="609" r:id="rId39"/>
    <p:sldId id="610" r:id="rId40"/>
    <p:sldId id="464" r:id="rId4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8FAA"/>
    <a:srgbClr val="6C7D93"/>
    <a:srgbClr val="3D95A5"/>
    <a:srgbClr val="3E4F65"/>
    <a:srgbClr val="5C6B7F"/>
    <a:srgbClr val="303C4C"/>
    <a:srgbClr val="546989"/>
    <a:srgbClr val="90A4C1"/>
    <a:srgbClr val="4CB8CA"/>
    <a:srgbClr val="9449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佈景主題樣式 2 - 輔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1"/>
    <p:restoredTop sz="75610" autoAdjust="0"/>
  </p:normalViewPr>
  <p:slideViewPr>
    <p:cSldViewPr snapToGrid="0" snapToObjects="1">
      <p:cViewPr varScale="1">
        <p:scale>
          <a:sx n="87" d="100"/>
          <a:sy n="87" d="100"/>
        </p:scale>
        <p:origin x="13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D9F77-65D7-3F46-9054-FF7BF11B5B51}" type="datetimeFigureOut">
              <a:rPr kumimoji="1" lang="zh-TW" altLang="en-US" smtClean="0"/>
              <a:t>2019/12/10</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CC312-6DE8-8049-8009-5E025E319039}" type="slidenum">
              <a:rPr kumimoji="1" lang="zh-TW" altLang="en-US" smtClean="0"/>
              <a:t>‹#›</a:t>
            </a:fld>
            <a:endParaRPr kumimoji="1" lang="zh-TW" altLang="en-US"/>
          </a:p>
        </p:txBody>
      </p:sp>
    </p:spTree>
    <p:extLst>
      <p:ext uri="{BB962C8B-B14F-4D97-AF65-F5344CB8AC3E}">
        <p14:creationId xmlns:p14="http://schemas.microsoft.com/office/powerpoint/2010/main" val="394709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#include &lt;fstream&gt;</a:t>
            </a:r>
          </a:p>
          <a:p>
            <a:r>
              <a:rPr lang="en-US" altLang="zh-TW" dirty="0" smtClean="0"/>
              <a:t>using namespace std;</a:t>
            </a:r>
          </a:p>
          <a:p>
            <a:endParaRPr lang="en-US" altLang="zh-TW" dirty="0" smtClean="0"/>
          </a:p>
          <a:p>
            <a:r>
              <a:rPr lang="en-US" altLang="zh-TW" dirty="0" smtClean="0"/>
              <a:t>int main () {</a:t>
            </a:r>
          </a:p>
          <a:p>
            <a:r>
              <a:rPr lang="en-US" altLang="zh-TW" dirty="0" smtClean="0"/>
              <a:t>    string str;</a:t>
            </a:r>
          </a:p>
          <a:p>
            <a:r>
              <a:rPr lang="en-US" altLang="zh-TW" dirty="0" smtClean="0"/>
              <a:t>    ifstream ifile;</a:t>
            </a:r>
          </a:p>
          <a:p>
            <a:r>
              <a:rPr lang="en-US" altLang="zh-TW" dirty="0" smtClean="0"/>
              <a:t>    cout &lt;&lt; "Please enter the filename." &lt;&lt; endl;</a:t>
            </a:r>
          </a:p>
          <a:p>
            <a:r>
              <a:rPr lang="en-US" altLang="zh-TW" dirty="0" smtClean="0"/>
              <a:t>    cin &gt;&gt; str;</a:t>
            </a:r>
          </a:p>
          <a:p>
            <a:r>
              <a:rPr lang="en-US" altLang="zh-TW" dirty="0" smtClean="0"/>
              <a:t>    ifile.open(str);</a:t>
            </a:r>
          </a:p>
          <a:p>
            <a:r>
              <a:rPr lang="en-US" altLang="zh-TW" dirty="0" smtClean="0"/>
              <a:t>    if (ifile)</a:t>
            </a:r>
          </a:p>
          <a:p>
            <a:r>
              <a:rPr lang="en-US" altLang="zh-TW" dirty="0" smtClean="0"/>
              <a:t>    {</a:t>
            </a:r>
          </a:p>
          <a:p>
            <a:r>
              <a:rPr lang="en-US" altLang="zh-TW" dirty="0" smtClean="0"/>
              <a:t>        cout &lt;&lt;"The content on the "&lt;&lt;str&lt;&lt;" is ......" &lt;&lt; endl;</a:t>
            </a:r>
          </a:p>
          <a:p>
            <a:r>
              <a:rPr lang="en-US" altLang="zh-TW" dirty="0" smtClean="0"/>
              <a:t>        while (getline (ifile,str) ){</a:t>
            </a:r>
          </a:p>
          <a:p>
            <a:r>
              <a:rPr lang="en-US" altLang="zh-TW" dirty="0" smtClean="0"/>
              <a:t>            cout &lt;&lt; str &lt;&lt; endl;</a:t>
            </a:r>
          </a:p>
          <a:p>
            <a:r>
              <a:rPr lang="en-US" altLang="zh-TW" dirty="0" smtClean="0"/>
              <a:t>        }</a:t>
            </a:r>
          </a:p>
          <a:p>
            <a:r>
              <a:rPr lang="en-US" altLang="zh-TW" dirty="0" smtClean="0"/>
              <a:t>        cout &lt;&lt; "Finish reading data from Test.txt" &lt;&lt; endl;</a:t>
            </a:r>
          </a:p>
          <a:p>
            <a:r>
              <a:rPr lang="en-US" altLang="zh-TW" dirty="0" smtClean="0"/>
              <a:t>    }</a:t>
            </a:r>
          </a:p>
          <a:p>
            <a:r>
              <a:rPr lang="en-US" altLang="zh-TW" dirty="0" smtClean="0"/>
              <a:t>    else</a:t>
            </a:r>
          </a:p>
          <a:p>
            <a:r>
              <a:rPr lang="en-US" altLang="zh-TW" dirty="0" smtClean="0"/>
              <a:t>    {</a:t>
            </a:r>
          </a:p>
          <a:p>
            <a:r>
              <a:rPr lang="en-US" altLang="zh-TW" dirty="0" smtClean="0"/>
              <a:t>        cout &lt;&lt; "Error, no file named "&lt;&lt; str &lt;&lt;endl;</a:t>
            </a:r>
          </a:p>
          <a:p>
            <a:r>
              <a:rPr lang="en-US" altLang="zh-TW" dirty="0" smtClean="0"/>
              <a:t>    }</a:t>
            </a:r>
          </a:p>
          <a:p>
            <a:r>
              <a:rPr lang="en-US" altLang="zh-TW" dirty="0" smtClean="0"/>
              <a:t>    ifile.close();</a:t>
            </a:r>
          </a:p>
          <a:p>
            <a:r>
              <a:rPr lang="en-US" altLang="zh-TW" dirty="0" smtClean="0"/>
              <a:t>    return 0;</a:t>
            </a:r>
          </a:p>
          <a:p>
            <a:r>
              <a:rPr lang="en-US" altLang="zh-TW" dirty="0" smtClean="0"/>
              <a:t>}</a:t>
            </a:r>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3A1CC312-6DE8-8049-8009-5E025E319039}" type="slidenum">
              <a:rPr kumimoji="1" lang="zh-TW" altLang="en-US" smtClean="0"/>
              <a:t>17</a:t>
            </a:fld>
            <a:endParaRPr kumimoji="1" lang="zh-TW" altLang="en-US"/>
          </a:p>
        </p:txBody>
      </p:sp>
    </p:spTree>
    <p:extLst>
      <p:ext uri="{BB962C8B-B14F-4D97-AF65-F5344CB8AC3E}">
        <p14:creationId xmlns:p14="http://schemas.microsoft.com/office/powerpoint/2010/main" val="3952362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#include &lt;fstream&gt;</a:t>
            </a:r>
          </a:p>
          <a:p>
            <a:r>
              <a:rPr lang="en-US" altLang="zh-TW" dirty="0" smtClean="0"/>
              <a:t>using namespace std;</a:t>
            </a:r>
          </a:p>
          <a:p>
            <a:endParaRPr lang="en-US" altLang="zh-TW" dirty="0" smtClean="0"/>
          </a:p>
          <a:p>
            <a:r>
              <a:rPr lang="en-US" altLang="zh-TW" dirty="0" smtClean="0"/>
              <a:t>int main () {</a:t>
            </a:r>
          </a:p>
          <a:p>
            <a:r>
              <a:rPr lang="en-US" altLang="zh-TW" dirty="0" smtClean="0"/>
              <a:t>    ofstream file;</a:t>
            </a:r>
          </a:p>
          <a:p>
            <a:r>
              <a:rPr lang="en-US" altLang="zh-TW" dirty="0" smtClean="0"/>
              <a:t>    string str;</a:t>
            </a:r>
          </a:p>
          <a:p>
            <a:r>
              <a:rPr lang="en-US" altLang="zh-TW" dirty="0" smtClean="0"/>
              <a:t>    file.open("Test.txt");</a:t>
            </a:r>
          </a:p>
          <a:p>
            <a:r>
              <a:rPr lang="en-US" altLang="zh-TW" dirty="0" smtClean="0"/>
              <a:t>    if (file)</a:t>
            </a:r>
          </a:p>
          <a:p>
            <a:r>
              <a:rPr lang="en-US" altLang="zh-TW" dirty="0" smtClean="0"/>
              <a:t>    {</a:t>
            </a:r>
          </a:p>
          <a:p>
            <a:r>
              <a:rPr lang="en-US" altLang="zh-TW" dirty="0" smtClean="0"/>
              <a:t>        cout &lt;&lt;"Please enter your string" &lt;&lt; endl;</a:t>
            </a:r>
          </a:p>
          <a:p>
            <a:r>
              <a:rPr lang="en-US" altLang="zh-TW" dirty="0" smtClean="0"/>
              <a:t>        getline (cin,str);</a:t>
            </a:r>
          </a:p>
          <a:p>
            <a:r>
              <a:rPr lang="en-US" altLang="zh-TW" dirty="0" smtClean="0"/>
              <a:t>        file &lt;&lt; str &lt;&lt; "\n";</a:t>
            </a:r>
          </a:p>
          <a:p>
            <a:r>
              <a:rPr lang="en-US" altLang="zh-TW" dirty="0" smtClean="0"/>
              <a:t>        cout &lt;&lt; "Finish writing data into Test.txt" &lt;&lt; endl;</a:t>
            </a:r>
          </a:p>
          <a:p>
            <a:r>
              <a:rPr lang="en-US" altLang="zh-TW" dirty="0" smtClean="0"/>
              <a:t>    }</a:t>
            </a:r>
          </a:p>
          <a:p>
            <a:r>
              <a:rPr lang="en-US" altLang="zh-TW" dirty="0" smtClean="0"/>
              <a:t>    else</a:t>
            </a:r>
          </a:p>
          <a:p>
            <a:r>
              <a:rPr lang="en-US" altLang="zh-TW" dirty="0" smtClean="0"/>
              <a:t>    {</a:t>
            </a:r>
          </a:p>
          <a:p>
            <a:r>
              <a:rPr lang="en-US" altLang="zh-TW" dirty="0" smtClean="0"/>
              <a:t>        cout &lt;&lt; "Error" &lt;&lt;endl;</a:t>
            </a:r>
          </a:p>
          <a:p>
            <a:r>
              <a:rPr lang="en-US" altLang="zh-TW" dirty="0" smtClean="0"/>
              <a:t>    }</a:t>
            </a:r>
          </a:p>
          <a:p>
            <a:endParaRPr lang="en-US" altLang="zh-TW" dirty="0" smtClean="0"/>
          </a:p>
          <a:p>
            <a:r>
              <a:rPr lang="en-US" altLang="zh-TW" dirty="0" smtClean="0"/>
              <a:t>    file.close();</a:t>
            </a:r>
          </a:p>
          <a:p>
            <a:r>
              <a:rPr lang="en-US" altLang="zh-TW" dirty="0" smtClean="0"/>
              <a:t>    ifstream ifile;</a:t>
            </a:r>
          </a:p>
          <a:p>
            <a:endParaRPr lang="en-US" altLang="zh-TW" dirty="0" smtClean="0"/>
          </a:p>
          <a:p>
            <a:r>
              <a:rPr lang="en-US" altLang="zh-TW" dirty="0" smtClean="0"/>
              <a:t>    ifile.open("Test.txt");</a:t>
            </a:r>
          </a:p>
          <a:p>
            <a:r>
              <a:rPr lang="en-US" altLang="zh-TW" dirty="0" smtClean="0"/>
              <a:t>    if (ifile)</a:t>
            </a:r>
          </a:p>
          <a:p>
            <a:r>
              <a:rPr lang="en-US" altLang="zh-TW" dirty="0" smtClean="0"/>
              <a:t>    {</a:t>
            </a:r>
          </a:p>
          <a:p>
            <a:r>
              <a:rPr lang="en-US" altLang="zh-TW" dirty="0" smtClean="0"/>
              <a:t>        cout &lt;&lt;"The content on the Test.txt is ......" &lt;&lt; endl;</a:t>
            </a:r>
          </a:p>
          <a:p>
            <a:r>
              <a:rPr lang="en-US" altLang="zh-TW" dirty="0" smtClean="0"/>
              <a:t>        while (getline (ifile,str) ){</a:t>
            </a:r>
          </a:p>
          <a:p>
            <a:r>
              <a:rPr lang="en-US" altLang="zh-TW" dirty="0" smtClean="0"/>
              <a:t>            cout &lt;&lt; str &lt;&lt; endl;</a:t>
            </a:r>
          </a:p>
          <a:p>
            <a:r>
              <a:rPr lang="en-US" altLang="zh-TW" dirty="0" smtClean="0"/>
              <a:t>        }</a:t>
            </a:r>
          </a:p>
          <a:p>
            <a:r>
              <a:rPr lang="en-US" altLang="zh-TW" dirty="0" smtClean="0"/>
              <a:t>        cout &lt;&lt; "Finish reading data from Test.txt" &lt;&lt; endl;</a:t>
            </a:r>
          </a:p>
          <a:p>
            <a:r>
              <a:rPr lang="en-US" altLang="zh-TW" dirty="0" smtClean="0"/>
              <a:t>    }</a:t>
            </a:r>
          </a:p>
          <a:p>
            <a:r>
              <a:rPr lang="en-US" altLang="zh-TW" dirty="0" smtClean="0"/>
              <a:t>    else</a:t>
            </a:r>
          </a:p>
          <a:p>
            <a:r>
              <a:rPr lang="en-US" altLang="zh-TW" dirty="0" smtClean="0"/>
              <a:t>    {</a:t>
            </a:r>
          </a:p>
          <a:p>
            <a:r>
              <a:rPr lang="en-US" altLang="zh-TW" dirty="0" smtClean="0"/>
              <a:t>        cout &lt;&lt; "Error" &lt;&lt;endl;</a:t>
            </a:r>
          </a:p>
          <a:p>
            <a:r>
              <a:rPr lang="en-US" altLang="zh-TW" dirty="0" smtClean="0"/>
              <a:t>    }</a:t>
            </a:r>
          </a:p>
          <a:p>
            <a:r>
              <a:rPr lang="en-US" altLang="zh-TW" dirty="0" smtClean="0"/>
              <a:t>    ifile.close();</a:t>
            </a:r>
          </a:p>
          <a:p>
            <a:r>
              <a:rPr lang="en-US" altLang="zh-TW" dirty="0" smtClean="0"/>
              <a:t>    return 0;</a:t>
            </a:r>
          </a:p>
          <a:p>
            <a:r>
              <a:rPr lang="en-US" altLang="zh-TW" dirty="0" smtClean="0"/>
              <a:t>}</a:t>
            </a:r>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3A1CC312-6DE8-8049-8009-5E025E319039}" type="slidenum">
              <a:rPr kumimoji="1" lang="zh-TW" altLang="en-US" smtClean="0"/>
              <a:t>18</a:t>
            </a:fld>
            <a:endParaRPr kumimoji="1" lang="zh-TW" altLang="en-US"/>
          </a:p>
        </p:txBody>
      </p:sp>
    </p:spTree>
    <p:extLst>
      <p:ext uri="{BB962C8B-B14F-4D97-AF65-F5344CB8AC3E}">
        <p14:creationId xmlns:p14="http://schemas.microsoft.com/office/powerpoint/2010/main" val="219244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#include &lt;fstream&gt;</a:t>
            </a:r>
          </a:p>
          <a:p>
            <a:r>
              <a:rPr lang="en-US" altLang="zh-TW" dirty="0" smtClean="0"/>
              <a:t>using namespace std;</a:t>
            </a:r>
          </a:p>
          <a:p>
            <a:endParaRPr lang="en-US" altLang="zh-TW" dirty="0" smtClean="0"/>
          </a:p>
          <a:p>
            <a:r>
              <a:rPr lang="en-US" altLang="zh-TW" dirty="0" smtClean="0"/>
              <a:t>int main () {</a:t>
            </a:r>
          </a:p>
          <a:p>
            <a:r>
              <a:rPr lang="en-US" altLang="zh-TW" dirty="0" smtClean="0"/>
              <a:t>    ofstream file;</a:t>
            </a:r>
          </a:p>
          <a:p>
            <a:r>
              <a:rPr lang="en-US" altLang="zh-TW" dirty="0" smtClean="0"/>
              <a:t>    string str;</a:t>
            </a:r>
          </a:p>
          <a:p>
            <a:r>
              <a:rPr lang="en-US" altLang="zh-TW" dirty="0" smtClean="0"/>
              <a:t>    file.open("Test.txt");</a:t>
            </a:r>
          </a:p>
          <a:p>
            <a:r>
              <a:rPr lang="en-US" altLang="zh-TW" dirty="0" smtClean="0"/>
              <a:t>    if (file)</a:t>
            </a:r>
          </a:p>
          <a:p>
            <a:r>
              <a:rPr lang="en-US" altLang="zh-TW" dirty="0" smtClean="0"/>
              <a:t>    {</a:t>
            </a:r>
          </a:p>
          <a:p>
            <a:r>
              <a:rPr lang="en-US" altLang="zh-TW" dirty="0" smtClean="0"/>
              <a:t>        for (int i=1;i&lt;=9;i++)</a:t>
            </a:r>
          </a:p>
          <a:p>
            <a:r>
              <a:rPr lang="en-US" altLang="zh-TW" dirty="0" smtClean="0"/>
              <a:t>        {</a:t>
            </a:r>
          </a:p>
          <a:p>
            <a:r>
              <a:rPr lang="en-US" altLang="zh-TW" dirty="0" smtClean="0"/>
              <a:t>            str="";</a:t>
            </a:r>
          </a:p>
          <a:p>
            <a:r>
              <a:rPr lang="en-US" altLang="zh-TW" dirty="0" smtClean="0"/>
              <a:t>            for (int j=1; j&lt;=9; j++){</a:t>
            </a:r>
          </a:p>
          <a:p>
            <a:r>
              <a:rPr lang="en-US" altLang="zh-TW" dirty="0" smtClean="0"/>
              <a:t>                file &lt;&lt; i &lt;&lt; "*" &lt;&lt; j &lt;&lt; "=" &lt;&lt; i*j &lt;&lt; "\t";</a:t>
            </a:r>
          </a:p>
          <a:p>
            <a:r>
              <a:rPr lang="en-US" altLang="zh-TW" dirty="0" smtClean="0"/>
              <a:t>            }</a:t>
            </a:r>
          </a:p>
          <a:p>
            <a:r>
              <a:rPr lang="en-US" altLang="zh-TW" dirty="0" smtClean="0"/>
              <a:t>            file &lt;&lt; "\n";</a:t>
            </a:r>
          </a:p>
          <a:p>
            <a:r>
              <a:rPr lang="en-US" altLang="zh-TW" dirty="0" smtClean="0"/>
              <a:t>        }</a:t>
            </a:r>
          </a:p>
          <a:p>
            <a:r>
              <a:rPr lang="en-US" altLang="zh-TW" dirty="0" smtClean="0"/>
              <a:t>        cout &lt;&lt; "Finish writing data into Test.txt" &lt;&lt; endl;</a:t>
            </a:r>
          </a:p>
          <a:p>
            <a:r>
              <a:rPr lang="en-US" altLang="zh-TW" dirty="0" smtClean="0"/>
              <a:t>    }</a:t>
            </a:r>
          </a:p>
          <a:p>
            <a:r>
              <a:rPr lang="en-US" altLang="zh-TW" dirty="0" smtClean="0"/>
              <a:t>    else</a:t>
            </a:r>
          </a:p>
          <a:p>
            <a:r>
              <a:rPr lang="en-US" altLang="zh-TW" dirty="0" smtClean="0"/>
              <a:t>    {</a:t>
            </a:r>
          </a:p>
          <a:p>
            <a:r>
              <a:rPr lang="en-US" altLang="zh-TW" dirty="0" smtClean="0"/>
              <a:t>        cout &lt;&lt; "Error" &lt;&lt;endl;</a:t>
            </a:r>
          </a:p>
          <a:p>
            <a:r>
              <a:rPr lang="en-US" altLang="zh-TW" dirty="0" smtClean="0"/>
              <a:t>    }</a:t>
            </a:r>
          </a:p>
          <a:p>
            <a:endParaRPr lang="en-US" altLang="zh-TW" dirty="0" smtClean="0"/>
          </a:p>
          <a:p>
            <a:r>
              <a:rPr lang="en-US" altLang="zh-TW" dirty="0" smtClean="0"/>
              <a:t>    file.close();</a:t>
            </a:r>
          </a:p>
          <a:p>
            <a:r>
              <a:rPr lang="en-US" altLang="zh-TW" dirty="0" smtClean="0"/>
              <a:t>    ifstream ifile;</a:t>
            </a:r>
          </a:p>
          <a:p>
            <a:endParaRPr lang="en-US" altLang="zh-TW" dirty="0" smtClean="0"/>
          </a:p>
          <a:p>
            <a:r>
              <a:rPr lang="en-US" altLang="zh-TW" dirty="0" smtClean="0"/>
              <a:t>    ifile.open("Test.txt");</a:t>
            </a:r>
          </a:p>
          <a:p>
            <a:r>
              <a:rPr lang="en-US" altLang="zh-TW" dirty="0" smtClean="0"/>
              <a:t>    if (ifile)</a:t>
            </a:r>
          </a:p>
          <a:p>
            <a:r>
              <a:rPr lang="en-US" altLang="zh-TW" dirty="0" smtClean="0"/>
              <a:t>    {</a:t>
            </a:r>
          </a:p>
          <a:p>
            <a:r>
              <a:rPr lang="en-US" altLang="zh-TW" dirty="0" smtClean="0"/>
              <a:t>        cout &lt;&lt;"The content on the Test.txt is ......" &lt;&lt; endl;</a:t>
            </a:r>
          </a:p>
          <a:p>
            <a:r>
              <a:rPr lang="en-US" altLang="zh-TW" dirty="0" smtClean="0"/>
              <a:t>        while (getline (ifile,str) ){</a:t>
            </a:r>
          </a:p>
          <a:p>
            <a:r>
              <a:rPr lang="en-US" altLang="zh-TW" dirty="0" smtClean="0"/>
              <a:t>            cout &lt;&lt; str &lt;&lt; endl;</a:t>
            </a:r>
          </a:p>
          <a:p>
            <a:r>
              <a:rPr lang="en-US" altLang="zh-TW" dirty="0" smtClean="0"/>
              <a:t>        }</a:t>
            </a:r>
          </a:p>
          <a:p>
            <a:r>
              <a:rPr lang="en-US" altLang="zh-TW" dirty="0" smtClean="0"/>
              <a:t>        cout &lt;&lt; "Finish reading data from Test.txt" &lt;&lt; endl;</a:t>
            </a:r>
          </a:p>
          <a:p>
            <a:r>
              <a:rPr lang="en-US" altLang="zh-TW" dirty="0" smtClean="0"/>
              <a:t>    }</a:t>
            </a:r>
          </a:p>
          <a:p>
            <a:r>
              <a:rPr lang="en-US" altLang="zh-TW" dirty="0" smtClean="0"/>
              <a:t>    else</a:t>
            </a:r>
          </a:p>
          <a:p>
            <a:r>
              <a:rPr lang="en-US" altLang="zh-TW" dirty="0" smtClean="0"/>
              <a:t>    {</a:t>
            </a:r>
          </a:p>
          <a:p>
            <a:r>
              <a:rPr lang="en-US" altLang="zh-TW" dirty="0" smtClean="0"/>
              <a:t>        cout &lt;&lt; "Error" &lt;&lt;endl;</a:t>
            </a:r>
          </a:p>
          <a:p>
            <a:r>
              <a:rPr lang="en-US" altLang="zh-TW" dirty="0" smtClean="0"/>
              <a:t>    }</a:t>
            </a:r>
          </a:p>
          <a:p>
            <a:r>
              <a:rPr lang="en-US" altLang="zh-TW" dirty="0" smtClean="0"/>
              <a:t>    ifile.close();</a:t>
            </a:r>
          </a:p>
          <a:p>
            <a:r>
              <a:rPr lang="en-US" altLang="zh-TW" dirty="0" smtClean="0"/>
              <a:t>    return 0;</a:t>
            </a:r>
          </a:p>
          <a:p>
            <a:r>
              <a:rPr lang="en-US" altLang="zh-TW" dirty="0" smtClean="0"/>
              <a:t>}</a:t>
            </a:r>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3A1CC312-6DE8-8049-8009-5E025E319039}" type="slidenum">
              <a:rPr kumimoji="1" lang="zh-TW" altLang="en-US" smtClean="0"/>
              <a:t>19</a:t>
            </a:fld>
            <a:endParaRPr kumimoji="1" lang="zh-TW" altLang="en-US"/>
          </a:p>
        </p:txBody>
      </p:sp>
    </p:spTree>
    <p:extLst>
      <p:ext uri="{BB962C8B-B14F-4D97-AF65-F5344CB8AC3E}">
        <p14:creationId xmlns:p14="http://schemas.microsoft.com/office/powerpoint/2010/main" val="341584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#include &lt;fstream&gt;</a:t>
            </a:r>
          </a:p>
          <a:p>
            <a:r>
              <a:rPr lang="en-US" altLang="zh-TW" dirty="0" smtClean="0"/>
              <a:t>#include &lt;sstream&gt;</a:t>
            </a:r>
          </a:p>
          <a:p>
            <a:r>
              <a:rPr lang="en-US" altLang="zh-TW" dirty="0" smtClean="0"/>
              <a:t>using namespace std;</a:t>
            </a:r>
          </a:p>
          <a:p>
            <a:endParaRPr lang="en-US" altLang="zh-TW" dirty="0" smtClean="0"/>
          </a:p>
          <a:p>
            <a:r>
              <a:rPr lang="en-US" altLang="zh-TW" dirty="0" smtClean="0"/>
              <a:t>int main () {</a:t>
            </a:r>
          </a:p>
          <a:p>
            <a:r>
              <a:rPr lang="en-US" altLang="zh-TW" dirty="0" smtClean="0"/>
              <a:t>    ofstream file;</a:t>
            </a:r>
          </a:p>
          <a:p>
            <a:r>
              <a:rPr lang="en-US" altLang="zh-TW" dirty="0" smtClean="0"/>
              <a:t>    string str;</a:t>
            </a:r>
          </a:p>
          <a:p>
            <a:r>
              <a:rPr lang="en-US" altLang="zh-TW" dirty="0" smtClean="0"/>
              <a:t>    file.open("Test.csv");</a:t>
            </a:r>
          </a:p>
          <a:p>
            <a:r>
              <a:rPr lang="en-US" altLang="zh-TW" dirty="0" smtClean="0"/>
              <a:t>    if (file)</a:t>
            </a:r>
          </a:p>
          <a:p>
            <a:r>
              <a:rPr lang="en-US" altLang="zh-TW" dirty="0" smtClean="0"/>
              <a:t>    {</a:t>
            </a:r>
          </a:p>
          <a:p>
            <a:r>
              <a:rPr lang="en-US" altLang="zh-TW" dirty="0" smtClean="0"/>
              <a:t>        for (int i=1;i&lt;=9;i++)</a:t>
            </a:r>
          </a:p>
          <a:p>
            <a:r>
              <a:rPr lang="en-US" altLang="zh-TW" dirty="0" smtClean="0"/>
              <a:t>        {</a:t>
            </a:r>
          </a:p>
          <a:p>
            <a:r>
              <a:rPr lang="en-US" altLang="zh-TW" dirty="0" smtClean="0"/>
              <a:t>            str="";</a:t>
            </a:r>
          </a:p>
          <a:p>
            <a:r>
              <a:rPr lang="en-US" altLang="zh-TW" dirty="0" smtClean="0"/>
              <a:t>            for (int j=1; j&lt;=9; j++){</a:t>
            </a:r>
          </a:p>
          <a:p>
            <a:r>
              <a:rPr lang="en-US" altLang="zh-TW" dirty="0" smtClean="0"/>
              <a:t>                stringstream  temp;</a:t>
            </a:r>
          </a:p>
          <a:p>
            <a:r>
              <a:rPr lang="en-US" altLang="zh-TW" dirty="0" smtClean="0"/>
              <a:t>                temp &lt;&lt; i*j;</a:t>
            </a:r>
          </a:p>
          <a:p>
            <a:r>
              <a:rPr lang="en-US" altLang="zh-TW" dirty="0" smtClean="0"/>
              <a:t>                str+=temp.str()+",";</a:t>
            </a:r>
          </a:p>
          <a:p>
            <a:r>
              <a:rPr lang="en-US" altLang="zh-TW" dirty="0" smtClean="0"/>
              <a:t>            }</a:t>
            </a:r>
          </a:p>
          <a:p>
            <a:r>
              <a:rPr lang="en-US" altLang="zh-TW" dirty="0" smtClean="0"/>
              <a:t>            cout &lt;&lt; str &lt;&lt;endl;</a:t>
            </a:r>
          </a:p>
          <a:p>
            <a:r>
              <a:rPr lang="en-US" altLang="zh-TW" dirty="0" smtClean="0"/>
              <a:t>            file &lt;&lt; str &lt;&lt; "\n";</a:t>
            </a:r>
          </a:p>
          <a:p>
            <a:r>
              <a:rPr lang="en-US" altLang="zh-TW" dirty="0" smtClean="0"/>
              <a:t>        }</a:t>
            </a:r>
          </a:p>
          <a:p>
            <a:r>
              <a:rPr lang="en-US" altLang="zh-TW" dirty="0" smtClean="0"/>
              <a:t>        cout &lt;&lt; "Finish writing data into Test.txt" &lt;&lt; endl;</a:t>
            </a:r>
          </a:p>
          <a:p>
            <a:r>
              <a:rPr lang="en-US" altLang="zh-TW" dirty="0" smtClean="0"/>
              <a:t>    }</a:t>
            </a:r>
          </a:p>
          <a:p>
            <a:r>
              <a:rPr lang="en-US" altLang="zh-TW" dirty="0" smtClean="0"/>
              <a:t>    else</a:t>
            </a:r>
          </a:p>
          <a:p>
            <a:r>
              <a:rPr lang="en-US" altLang="zh-TW" dirty="0" smtClean="0"/>
              <a:t>    {</a:t>
            </a:r>
          </a:p>
          <a:p>
            <a:r>
              <a:rPr lang="en-US" altLang="zh-TW" dirty="0" smtClean="0"/>
              <a:t>        cout &lt;&lt; "Error" &lt;&lt;endl;</a:t>
            </a:r>
          </a:p>
          <a:p>
            <a:r>
              <a:rPr lang="en-US" altLang="zh-TW" dirty="0" smtClean="0"/>
              <a:t>    }</a:t>
            </a:r>
          </a:p>
          <a:p>
            <a:endParaRPr lang="en-US" altLang="zh-TW" dirty="0" smtClean="0"/>
          </a:p>
          <a:p>
            <a:r>
              <a:rPr lang="en-US" altLang="zh-TW" dirty="0" smtClean="0"/>
              <a:t>    file.close();</a:t>
            </a:r>
          </a:p>
          <a:p>
            <a:r>
              <a:rPr lang="en-US" altLang="zh-TW" dirty="0" smtClean="0"/>
              <a:t>    ifstream ifile;</a:t>
            </a:r>
          </a:p>
          <a:p>
            <a:endParaRPr lang="en-US" altLang="zh-TW" dirty="0" smtClean="0"/>
          </a:p>
          <a:p>
            <a:r>
              <a:rPr lang="en-US" altLang="zh-TW" dirty="0" smtClean="0"/>
              <a:t>    ifile.open("Test.csv");</a:t>
            </a:r>
          </a:p>
          <a:p>
            <a:r>
              <a:rPr lang="en-US" altLang="zh-TW" dirty="0" smtClean="0"/>
              <a:t>    if (ifile)</a:t>
            </a:r>
          </a:p>
          <a:p>
            <a:r>
              <a:rPr lang="en-US" altLang="zh-TW" dirty="0" smtClean="0"/>
              <a:t>    {</a:t>
            </a:r>
          </a:p>
          <a:p>
            <a:r>
              <a:rPr lang="en-US" altLang="zh-TW" dirty="0" smtClean="0"/>
              <a:t>        cout &lt;&lt;"The content on the Test.txt is ......" &lt;&lt; endl;</a:t>
            </a:r>
          </a:p>
          <a:p>
            <a:r>
              <a:rPr lang="en-US" altLang="zh-TW" dirty="0" smtClean="0"/>
              <a:t>        while (getline (ifile,str,',') ){</a:t>
            </a:r>
          </a:p>
          <a:p>
            <a:r>
              <a:rPr lang="en-US" altLang="zh-TW" dirty="0" smtClean="0"/>
              <a:t>            cout &lt;&lt; str &lt;&lt; endl;</a:t>
            </a:r>
          </a:p>
          <a:p>
            <a:r>
              <a:rPr lang="en-US" altLang="zh-TW" dirty="0" smtClean="0"/>
              <a:t>        }</a:t>
            </a:r>
          </a:p>
          <a:p>
            <a:r>
              <a:rPr lang="en-US" altLang="zh-TW" dirty="0" smtClean="0"/>
              <a:t>        cout &lt;&lt; "Finish reading data from Test.txt" &lt;&lt; endl;</a:t>
            </a:r>
          </a:p>
          <a:p>
            <a:r>
              <a:rPr lang="en-US" altLang="zh-TW" dirty="0" smtClean="0"/>
              <a:t>    }</a:t>
            </a:r>
          </a:p>
          <a:p>
            <a:r>
              <a:rPr lang="en-US" altLang="zh-TW" dirty="0" smtClean="0"/>
              <a:t>    else</a:t>
            </a:r>
          </a:p>
          <a:p>
            <a:r>
              <a:rPr lang="en-US" altLang="zh-TW" dirty="0" smtClean="0"/>
              <a:t>    {</a:t>
            </a:r>
          </a:p>
          <a:p>
            <a:r>
              <a:rPr lang="en-US" altLang="zh-TW" dirty="0" smtClean="0"/>
              <a:t>        cout &lt;&lt; "Error" &lt;&lt;endl;</a:t>
            </a:r>
          </a:p>
          <a:p>
            <a:r>
              <a:rPr lang="en-US" altLang="zh-TW" dirty="0" smtClean="0"/>
              <a:t>    }</a:t>
            </a:r>
          </a:p>
          <a:p>
            <a:r>
              <a:rPr lang="en-US" altLang="zh-TW" dirty="0" smtClean="0"/>
              <a:t>    ifile.close();</a:t>
            </a:r>
          </a:p>
          <a:p>
            <a:r>
              <a:rPr lang="en-US" altLang="zh-TW" dirty="0" smtClean="0"/>
              <a:t>    return 0;</a:t>
            </a:r>
          </a:p>
          <a:p>
            <a:r>
              <a:rPr lang="en-US" altLang="zh-TW" dirty="0" smtClean="0"/>
              <a:t>}</a:t>
            </a:r>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3A1CC312-6DE8-8049-8009-5E025E319039}" type="slidenum">
              <a:rPr kumimoji="1" lang="zh-TW" altLang="en-US" smtClean="0"/>
              <a:t>24</a:t>
            </a:fld>
            <a:endParaRPr kumimoji="1" lang="zh-TW" altLang="en-US"/>
          </a:p>
        </p:txBody>
      </p:sp>
    </p:spTree>
    <p:extLst>
      <p:ext uri="{BB962C8B-B14F-4D97-AF65-F5344CB8AC3E}">
        <p14:creationId xmlns:p14="http://schemas.microsoft.com/office/powerpoint/2010/main" val="312116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#include &lt;fstream&gt;</a:t>
            </a:r>
          </a:p>
          <a:p>
            <a:r>
              <a:rPr lang="en-US" altLang="zh-TW" dirty="0" smtClean="0"/>
              <a:t>using namespace std;</a:t>
            </a:r>
          </a:p>
          <a:p>
            <a:endParaRPr lang="en-US" altLang="zh-TW" dirty="0" smtClean="0"/>
          </a:p>
          <a:p>
            <a:r>
              <a:rPr lang="en-US" altLang="zh-TW" dirty="0" smtClean="0"/>
              <a:t>int main () {</a:t>
            </a:r>
          </a:p>
          <a:p>
            <a:r>
              <a:rPr lang="en-US" altLang="zh-TW" dirty="0" smtClean="0"/>
              <a:t>    ifstream file;</a:t>
            </a:r>
          </a:p>
          <a:p>
            <a:r>
              <a:rPr lang="en-US" altLang="zh-TW" dirty="0" smtClean="0"/>
              <a:t>    string str;</a:t>
            </a:r>
          </a:p>
          <a:p>
            <a:r>
              <a:rPr lang="en-US" altLang="zh-TW" dirty="0" smtClean="0"/>
              <a:t>    file.open("TestData.csv");</a:t>
            </a:r>
          </a:p>
          <a:p>
            <a:endParaRPr lang="en-US" altLang="zh-TW" dirty="0" smtClean="0"/>
          </a:p>
          <a:p>
            <a:r>
              <a:rPr lang="en-US" altLang="zh-TW" dirty="0" smtClean="0"/>
              <a:t>    if(file){</a:t>
            </a:r>
          </a:p>
          <a:p>
            <a:r>
              <a:rPr lang="en-US" altLang="zh-TW" dirty="0" smtClean="0"/>
              <a:t>        int c = 1;</a:t>
            </a:r>
          </a:p>
          <a:p>
            <a:r>
              <a:rPr lang="en-US" altLang="zh-TW" dirty="0" smtClean="0"/>
              <a:t>        while(getline(file,str,',')){</a:t>
            </a:r>
          </a:p>
          <a:p>
            <a:r>
              <a:rPr lang="en-US" altLang="zh-TW" dirty="0" smtClean="0"/>
              <a:t>            if(c%8==2)</a:t>
            </a:r>
          </a:p>
          <a:p>
            <a:r>
              <a:rPr lang="en-US" altLang="zh-TW" dirty="0" smtClean="0"/>
              <a:t>                cout &lt;&lt; str &lt;&lt; endl;</a:t>
            </a:r>
          </a:p>
          <a:p>
            <a:r>
              <a:rPr lang="en-US" altLang="zh-TW" dirty="0" smtClean="0"/>
              <a:t>            c++;</a:t>
            </a:r>
          </a:p>
          <a:p>
            <a:r>
              <a:rPr lang="en-US" altLang="zh-TW" dirty="0" smtClean="0"/>
              <a:t>        }</a:t>
            </a:r>
          </a:p>
          <a:p>
            <a:r>
              <a:rPr lang="en-US" altLang="zh-TW" dirty="0" smtClean="0"/>
              <a:t>    }</a:t>
            </a:r>
          </a:p>
          <a:p>
            <a:r>
              <a:rPr lang="en-US" altLang="zh-TW" dirty="0" smtClean="0"/>
              <a:t>    else</a:t>
            </a:r>
          </a:p>
          <a:p>
            <a:r>
              <a:rPr lang="en-US" altLang="zh-TW" dirty="0" smtClean="0"/>
              <a:t>        cout &lt;&lt; "File not exist" &lt;&lt; endl;</a:t>
            </a:r>
          </a:p>
          <a:p>
            <a:endParaRPr lang="en-US" altLang="zh-TW" dirty="0" smtClean="0"/>
          </a:p>
          <a:p>
            <a:r>
              <a:rPr lang="en-US" altLang="zh-TW" dirty="0" smtClean="0"/>
              <a:t>    file.close();</a:t>
            </a:r>
          </a:p>
          <a:p>
            <a:r>
              <a:rPr lang="en-US" altLang="zh-TW" dirty="0" smtClean="0"/>
              <a:t>    return 0;</a:t>
            </a:r>
          </a:p>
          <a:p>
            <a:r>
              <a:rPr lang="en-US" altLang="zh-TW" dirty="0" smtClean="0"/>
              <a:t>}</a:t>
            </a:r>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3A1CC312-6DE8-8049-8009-5E025E319039}" type="slidenum">
              <a:rPr kumimoji="1" lang="zh-TW" altLang="en-US" smtClean="0"/>
              <a:t>25</a:t>
            </a:fld>
            <a:endParaRPr kumimoji="1" lang="zh-TW" altLang="en-US"/>
          </a:p>
        </p:txBody>
      </p:sp>
    </p:spTree>
    <p:extLst>
      <p:ext uri="{BB962C8B-B14F-4D97-AF65-F5344CB8AC3E}">
        <p14:creationId xmlns:p14="http://schemas.microsoft.com/office/powerpoint/2010/main" val="310395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#include &lt;fstream&gt;</a:t>
            </a:r>
          </a:p>
          <a:p>
            <a:r>
              <a:rPr lang="en-US" altLang="zh-TW" dirty="0" smtClean="0"/>
              <a:t>#include &lt;sstream&gt;</a:t>
            </a:r>
          </a:p>
          <a:p>
            <a:r>
              <a:rPr lang="en-US" altLang="zh-TW" dirty="0" smtClean="0"/>
              <a:t>using namespace std;</a:t>
            </a:r>
          </a:p>
          <a:p>
            <a:endParaRPr lang="en-US" altLang="zh-TW" dirty="0" smtClean="0"/>
          </a:p>
          <a:p>
            <a:r>
              <a:rPr lang="en-US" altLang="zh-TW" dirty="0" smtClean="0"/>
              <a:t>int main () {</a:t>
            </a:r>
          </a:p>
          <a:p>
            <a:r>
              <a:rPr lang="en-US" altLang="zh-TW" dirty="0" smtClean="0"/>
              <a:t>    ofstream file;</a:t>
            </a:r>
          </a:p>
          <a:p>
            <a:r>
              <a:rPr lang="en-US" altLang="zh-TW" dirty="0" smtClean="0"/>
              <a:t>    string str;</a:t>
            </a:r>
          </a:p>
          <a:p>
            <a:r>
              <a:rPr lang="en-US" altLang="zh-TW" dirty="0" smtClean="0"/>
              <a:t>    file.open("Test.csv");</a:t>
            </a:r>
          </a:p>
          <a:p>
            <a:r>
              <a:rPr lang="en-US" altLang="zh-TW" dirty="0" smtClean="0"/>
              <a:t>    if (file)</a:t>
            </a:r>
          </a:p>
          <a:p>
            <a:r>
              <a:rPr lang="en-US" altLang="zh-TW" dirty="0" smtClean="0"/>
              <a:t>    {</a:t>
            </a:r>
          </a:p>
          <a:p>
            <a:r>
              <a:rPr lang="en-US" altLang="zh-TW" dirty="0" smtClean="0"/>
              <a:t>        for (int i=1;i&lt;=9;i++)</a:t>
            </a:r>
          </a:p>
          <a:p>
            <a:r>
              <a:rPr lang="en-US" altLang="zh-TW" dirty="0" smtClean="0"/>
              <a:t>        {</a:t>
            </a:r>
          </a:p>
          <a:p>
            <a:r>
              <a:rPr lang="en-US" altLang="zh-TW" dirty="0" smtClean="0"/>
              <a:t>            str="";</a:t>
            </a:r>
          </a:p>
          <a:p>
            <a:r>
              <a:rPr lang="en-US" altLang="zh-TW" dirty="0" smtClean="0"/>
              <a:t>            for (int j=1; j&lt;=9; j++){</a:t>
            </a:r>
          </a:p>
          <a:p>
            <a:r>
              <a:rPr lang="en-US" altLang="zh-TW" dirty="0" smtClean="0"/>
              <a:t>                stringstream  temp;</a:t>
            </a:r>
          </a:p>
          <a:p>
            <a:r>
              <a:rPr lang="en-US" altLang="zh-TW" dirty="0" smtClean="0"/>
              <a:t>                temp &lt;&lt; i*j;</a:t>
            </a:r>
          </a:p>
          <a:p>
            <a:r>
              <a:rPr lang="en-US" altLang="zh-TW" dirty="0" smtClean="0"/>
              <a:t>                str+=temp.str()+",";</a:t>
            </a:r>
          </a:p>
          <a:p>
            <a:r>
              <a:rPr lang="en-US" altLang="zh-TW" dirty="0" smtClean="0"/>
              <a:t>            }</a:t>
            </a:r>
          </a:p>
          <a:p>
            <a:r>
              <a:rPr lang="en-US" altLang="zh-TW" dirty="0" smtClean="0"/>
              <a:t>            cout &lt;&lt; str &lt;&lt;endl;</a:t>
            </a:r>
          </a:p>
          <a:p>
            <a:r>
              <a:rPr lang="en-US" altLang="zh-TW" dirty="0" smtClean="0"/>
              <a:t>            file &lt;&lt; str &lt;&lt; "\n";</a:t>
            </a:r>
          </a:p>
          <a:p>
            <a:r>
              <a:rPr lang="en-US" altLang="zh-TW" dirty="0" smtClean="0"/>
              <a:t>        }</a:t>
            </a:r>
          </a:p>
          <a:p>
            <a:r>
              <a:rPr lang="en-US" altLang="zh-TW" dirty="0" smtClean="0"/>
              <a:t>        cout &lt;&lt; "Finish writing data into Test.txt" &lt;&lt; endl;</a:t>
            </a:r>
          </a:p>
          <a:p>
            <a:r>
              <a:rPr lang="en-US" altLang="zh-TW" dirty="0" smtClean="0"/>
              <a:t>    }</a:t>
            </a:r>
          </a:p>
          <a:p>
            <a:r>
              <a:rPr lang="en-US" altLang="zh-TW" dirty="0" smtClean="0"/>
              <a:t>    else</a:t>
            </a:r>
          </a:p>
          <a:p>
            <a:r>
              <a:rPr lang="en-US" altLang="zh-TW" dirty="0" smtClean="0"/>
              <a:t>    {</a:t>
            </a:r>
          </a:p>
          <a:p>
            <a:r>
              <a:rPr lang="en-US" altLang="zh-TW" dirty="0" smtClean="0"/>
              <a:t>        cout &lt;&lt; "Error" &lt;&lt;endl;</a:t>
            </a:r>
          </a:p>
          <a:p>
            <a:r>
              <a:rPr lang="en-US" altLang="zh-TW" dirty="0" smtClean="0"/>
              <a:t>    }</a:t>
            </a:r>
          </a:p>
          <a:p>
            <a:endParaRPr lang="en-US" altLang="zh-TW" dirty="0" smtClean="0"/>
          </a:p>
          <a:p>
            <a:r>
              <a:rPr lang="en-US" altLang="zh-TW" dirty="0" smtClean="0"/>
              <a:t>    file.close();</a:t>
            </a:r>
          </a:p>
          <a:p>
            <a:r>
              <a:rPr lang="en-US" altLang="zh-TW" dirty="0" smtClean="0"/>
              <a:t>    ifstream ifile;</a:t>
            </a:r>
          </a:p>
          <a:p>
            <a:endParaRPr lang="en-US" altLang="zh-TW" dirty="0" smtClean="0"/>
          </a:p>
          <a:p>
            <a:r>
              <a:rPr lang="en-US" altLang="zh-TW" dirty="0" smtClean="0"/>
              <a:t>    ifile.open("Test.csv");</a:t>
            </a:r>
          </a:p>
          <a:p>
            <a:r>
              <a:rPr lang="en-US" altLang="zh-TW" dirty="0" smtClean="0"/>
              <a:t>    if (ifile)</a:t>
            </a:r>
          </a:p>
          <a:p>
            <a:r>
              <a:rPr lang="en-US" altLang="zh-TW" dirty="0" smtClean="0"/>
              <a:t>    {</a:t>
            </a:r>
          </a:p>
          <a:p>
            <a:r>
              <a:rPr lang="en-US" altLang="zh-TW" dirty="0" smtClean="0"/>
              <a:t>        cout &lt;&lt;"The content on the Test.txt is ......" &lt;&lt; endl;</a:t>
            </a:r>
          </a:p>
          <a:p>
            <a:r>
              <a:rPr lang="en-US" altLang="zh-TW" dirty="0" smtClean="0"/>
              <a:t>        while (getline (ifile,str,',') ){</a:t>
            </a:r>
          </a:p>
          <a:p>
            <a:r>
              <a:rPr lang="en-US" altLang="zh-TW" dirty="0" smtClean="0"/>
              <a:t>            cout &lt;&lt; str &lt;&lt; endl;</a:t>
            </a:r>
          </a:p>
          <a:p>
            <a:r>
              <a:rPr lang="en-US" altLang="zh-TW" dirty="0" smtClean="0"/>
              <a:t>        }</a:t>
            </a:r>
          </a:p>
          <a:p>
            <a:r>
              <a:rPr lang="en-US" altLang="zh-TW" dirty="0" smtClean="0"/>
              <a:t>        cout &lt;&lt; "Finish reading data from Test.txt" &lt;&lt; endl;</a:t>
            </a:r>
          </a:p>
          <a:p>
            <a:r>
              <a:rPr lang="en-US" altLang="zh-TW" dirty="0" smtClean="0"/>
              <a:t>    }</a:t>
            </a:r>
          </a:p>
          <a:p>
            <a:r>
              <a:rPr lang="en-US" altLang="zh-TW" dirty="0" smtClean="0"/>
              <a:t>    else</a:t>
            </a:r>
          </a:p>
          <a:p>
            <a:r>
              <a:rPr lang="en-US" altLang="zh-TW" dirty="0" smtClean="0"/>
              <a:t>    {</a:t>
            </a:r>
          </a:p>
          <a:p>
            <a:r>
              <a:rPr lang="en-US" altLang="zh-TW" dirty="0" smtClean="0"/>
              <a:t>        cout &lt;&lt; "Error" &lt;&lt;endl;</a:t>
            </a:r>
          </a:p>
          <a:p>
            <a:r>
              <a:rPr lang="en-US" altLang="zh-TW" dirty="0" smtClean="0"/>
              <a:t>    }</a:t>
            </a:r>
          </a:p>
          <a:p>
            <a:r>
              <a:rPr lang="en-US" altLang="zh-TW" dirty="0" smtClean="0"/>
              <a:t>    ifile.close();</a:t>
            </a:r>
          </a:p>
          <a:p>
            <a:r>
              <a:rPr lang="en-US" altLang="zh-TW" dirty="0" smtClean="0"/>
              <a:t>    return 0;</a:t>
            </a:r>
          </a:p>
          <a:p>
            <a:r>
              <a:rPr lang="en-US" altLang="zh-TW" dirty="0" smtClean="0"/>
              <a:t>}</a:t>
            </a:r>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3A1CC312-6DE8-8049-8009-5E025E319039}" type="slidenum">
              <a:rPr kumimoji="1" lang="zh-TW" altLang="en-US" smtClean="0"/>
              <a:t>28</a:t>
            </a:fld>
            <a:endParaRPr kumimoji="1" lang="zh-TW" altLang="en-US"/>
          </a:p>
        </p:txBody>
      </p:sp>
    </p:spTree>
    <p:extLst>
      <p:ext uri="{BB962C8B-B14F-4D97-AF65-F5344CB8AC3E}">
        <p14:creationId xmlns:p14="http://schemas.microsoft.com/office/powerpoint/2010/main" val="32614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C1A01A-F722-124D-9CFE-37571D357C6A}"/>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3E78884C-066E-834D-BCC5-D467BE1A7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87441C91-2368-8E47-9E12-292690391A5A}"/>
              </a:ext>
            </a:extLst>
          </p:cNvPr>
          <p:cNvSpPr>
            <a:spLocks noGrp="1"/>
          </p:cNvSpPr>
          <p:nvPr>
            <p:ph type="dt" sz="half" idx="10"/>
          </p:nvPr>
        </p:nvSpPr>
        <p:spPr/>
        <p:txBody>
          <a:bodyPr/>
          <a:lstStyle/>
          <a:p>
            <a:fld id="{0E25704F-9359-C244-8E59-C59A014090E0}" type="datetimeFigureOut">
              <a:rPr kumimoji="1" lang="zh-TW" altLang="en-US" smtClean="0"/>
              <a:t>2019/12/10</a:t>
            </a:fld>
            <a:endParaRPr kumimoji="1" lang="zh-TW" altLang="en-US"/>
          </a:p>
        </p:txBody>
      </p:sp>
      <p:sp>
        <p:nvSpPr>
          <p:cNvPr id="5" name="頁尾版面配置區 4">
            <a:extLst>
              <a:ext uri="{FF2B5EF4-FFF2-40B4-BE49-F238E27FC236}">
                <a16:creationId xmlns:a16="http://schemas.microsoft.com/office/drawing/2014/main" id="{B99A74FA-7BFE-EA46-8F6E-4AD3D0E5CA9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160AAFE-803D-8E4B-99C9-A95EB80F35D8}"/>
              </a:ext>
            </a:extLst>
          </p:cNvPr>
          <p:cNvSpPr>
            <a:spLocks noGrp="1"/>
          </p:cNvSpPr>
          <p:nvPr>
            <p:ph type="sldNum" sz="quarter" idx="12"/>
          </p:nvPr>
        </p:nvSpPr>
        <p:spPr/>
        <p:txBody>
          <a:bodyPr/>
          <a:lstStyle/>
          <a:p>
            <a:fld id="{000430E7-E8EC-2D4F-9C8E-11E4FCB04E3E}" type="slidenum">
              <a:rPr kumimoji="1" lang="zh-TW" altLang="en-US" smtClean="0"/>
              <a:t>‹#›</a:t>
            </a:fld>
            <a:endParaRPr kumimoji="1" lang="zh-TW" altLang="en-US"/>
          </a:p>
        </p:txBody>
      </p:sp>
    </p:spTree>
    <p:extLst>
      <p:ext uri="{BB962C8B-B14F-4D97-AF65-F5344CB8AC3E}">
        <p14:creationId xmlns:p14="http://schemas.microsoft.com/office/powerpoint/2010/main" val="327140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2080D4-BDD5-0143-B757-848473125222}"/>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DDA47486-A23A-1147-AEE8-192533171E13}"/>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95B2E078-A731-1941-86AA-DED59ED6B25E}"/>
              </a:ext>
            </a:extLst>
          </p:cNvPr>
          <p:cNvSpPr>
            <a:spLocks noGrp="1"/>
          </p:cNvSpPr>
          <p:nvPr>
            <p:ph type="dt" sz="half" idx="10"/>
          </p:nvPr>
        </p:nvSpPr>
        <p:spPr/>
        <p:txBody>
          <a:bodyPr/>
          <a:lstStyle/>
          <a:p>
            <a:fld id="{0E25704F-9359-C244-8E59-C59A014090E0}" type="datetimeFigureOut">
              <a:rPr kumimoji="1" lang="zh-TW" altLang="en-US" smtClean="0"/>
              <a:t>2019/12/10</a:t>
            </a:fld>
            <a:endParaRPr kumimoji="1" lang="zh-TW" altLang="en-US"/>
          </a:p>
        </p:txBody>
      </p:sp>
      <p:sp>
        <p:nvSpPr>
          <p:cNvPr id="5" name="頁尾版面配置區 4">
            <a:extLst>
              <a:ext uri="{FF2B5EF4-FFF2-40B4-BE49-F238E27FC236}">
                <a16:creationId xmlns:a16="http://schemas.microsoft.com/office/drawing/2014/main" id="{B591F3AB-97E5-A94C-AA64-97E93C8369D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1CEF486-33E3-8B41-9EEA-84FA36303BF6}"/>
              </a:ext>
            </a:extLst>
          </p:cNvPr>
          <p:cNvSpPr>
            <a:spLocks noGrp="1"/>
          </p:cNvSpPr>
          <p:nvPr>
            <p:ph type="sldNum" sz="quarter" idx="12"/>
          </p:nvPr>
        </p:nvSpPr>
        <p:spPr/>
        <p:txBody>
          <a:bodyPr/>
          <a:lstStyle/>
          <a:p>
            <a:fld id="{000430E7-E8EC-2D4F-9C8E-11E4FCB04E3E}" type="slidenum">
              <a:rPr kumimoji="1" lang="zh-TW" altLang="en-US" smtClean="0"/>
              <a:t>‹#›</a:t>
            </a:fld>
            <a:endParaRPr kumimoji="1" lang="zh-TW" altLang="en-US"/>
          </a:p>
        </p:txBody>
      </p:sp>
    </p:spTree>
    <p:extLst>
      <p:ext uri="{BB962C8B-B14F-4D97-AF65-F5344CB8AC3E}">
        <p14:creationId xmlns:p14="http://schemas.microsoft.com/office/powerpoint/2010/main" val="14503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38E666F-88C1-9846-BCC0-2A2FB40420C6}"/>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6F13066B-564D-4448-BC49-B957482F89DE}"/>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45191444-F8B2-7F40-A801-EC424090C068}"/>
              </a:ext>
            </a:extLst>
          </p:cNvPr>
          <p:cNvSpPr>
            <a:spLocks noGrp="1"/>
          </p:cNvSpPr>
          <p:nvPr>
            <p:ph type="dt" sz="half" idx="10"/>
          </p:nvPr>
        </p:nvSpPr>
        <p:spPr/>
        <p:txBody>
          <a:bodyPr/>
          <a:lstStyle/>
          <a:p>
            <a:fld id="{0E25704F-9359-C244-8E59-C59A014090E0}" type="datetimeFigureOut">
              <a:rPr kumimoji="1" lang="zh-TW" altLang="en-US" smtClean="0"/>
              <a:t>2019/12/10</a:t>
            </a:fld>
            <a:endParaRPr kumimoji="1" lang="zh-TW" altLang="en-US"/>
          </a:p>
        </p:txBody>
      </p:sp>
      <p:sp>
        <p:nvSpPr>
          <p:cNvPr id="5" name="頁尾版面配置區 4">
            <a:extLst>
              <a:ext uri="{FF2B5EF4-FFF2-40B4-BE49-F238E27FC236}">
                <a16:creationId xmlns:a16="http://schemas.microsoft.com/office/drawing/2014/main" id="{EF40B3C2-0C27-6A40-A36A-3D99744A9119}"/>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CCCC068-EE47-1F42-9513-8273A2001378}"/>
              </a:ext>
            </a:extLst>
          </p:cNvPr>
          <p:cNvSpPr>
            <a:spLocks noGrp="1"/>
          </p:cNvSpPr>
          <p:nvPr>
            <p:ph type="sldNum" sz="quarter" idx="12"/>
          </p:nvPr>
        </p:nvSpPr>
        <p:spPr/>
        <p:txBody>
          <a:bodyPr/>
          <a:lstStyle/>
          <a:p>
            <a:fld id="{000430E7-E8EC-2D4F-9C8E-11E4FCB04E3E}" type="slidenum">
              <a:rPr kumimoji="1" lang="zh-TW" altLang="en-US" smtClean="0"/>
              <a:t>‹#›</a:t>
            </a:fld>
            <a:endParaRPr kumimoji="1" lang="zh-TW" altLang="en-US"/>
          </a:p>
        </p:txBody>
      </p:sp>
    </p:spTree>
    <p:extLst>
      <p:ext uri="{BB962C8B-B14F-4D97-AF65-F5344CB8AC3E}">
        <p14:creationId xmlns:p14="http://schemas.microsoft.com/office/powerpoint/2010/main" val="428012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17BC1-8034-FD48-983D-4DFA2F483FB0}"/>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D1A75A8-B5E7-0D42-9BD6-CD8CDE42914B}"/>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EA387B2-DCE5-6D49-83E0-EF19878AB89A}"/>
              </a:ext>
            </a:extLst>
          </p:cNvPr>
          <p:cNvSpPr>
            <a:spLocks noGrp="1"/>
          </p:cNvSpPr>
          <p:nvPr>
            <p:ph type="dt" sz="half" idx="10"/>
          </p:nvPr>
        </p:nvSpPr>
        <p:spPr/>
        <p:txBody>
          <a:bodyPr/>
          <a:lstStyle/>
          <a:p>
            <a:fld id="{0E25704F-9359-C244-8E59-C59A014090E0}" type="datetimeFigureOut">
              <a:rPr kumimoji="1" lang="zh-TW" altLang="en-US" smtClean="0"/>
              <a:t>2019/12/10</a:t>
            </a:fld>
            <a:endParaRPr kumimoji="1" lang="zh-TW" altLang="en-US"/>
          </a:p>
        </p:txBody>
      </p:sp>
      <p:sp>
        <p:nvSpPr>
          <p:cNvPr id="5" name="頁尾版面配置區 4">
            <a:extLst>
              <a:ext uri="{FF2B5EF4-FFF2-40B4-BE49-F238E27FC236}">
                <a16:creationId xmlns:a16="http://schemas.microsoft.com/office/drawing/2014/main" id="{2D9ADF68-CDBB-4A4B-8463-17954277D6D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E7EF946-3E79-4F42-ABA3-948D178B0356}"/>
              </a:ext>
            </a:extLst>
          </p:cNvPr>
          <p:cNvSpPr>
            <a:spLocks noGrp="1"/>
          </p:cNvSpPr>
          <p:nvPr>
            <p:ph type="sldNum" sz="quarter" idx="12"/>
          </p:nvPr>
        </p:nvSpPr>
        <p:spPr/>
        <p:txBody>
          <a:bodyPr/>
          <a:lstStyle/>
          <a:p>
            <a:fld id="{000430E7-E8EC-2D4F-9C8E-11E4FCB04E3E}" type="slidenum">
              <a:rPr kumimoji="1" lang="zh-TW" altLang="en-US" smtClean="0"/>
              <a:t>‹#›</a:t>
            </a:fld>
            <a:endParaRPr kumimoji="1" lang="zh-TW" altLang="en-US"/>
          </a:p>
        </p:txBody>
      </p:sp>
    </p:spTree>
    <p:extLst>
      <p:ext uri="{BB962C8B-B14F-4D97-AF65-F5344CB8AC3E}">
        <p14:creationId xmlns:p14="http://schemas.microsoft.com/office/powerpoint/2010/main" val="4266818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00100C-98A9-0C49-9DE4-7EA607156150}"/>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C2A86604-31A5-BC46-92E8-D0D23538FA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BBA8D299-5CEE-F444-99C4-1334A197F01E}"/>
              </a:ext>
            </a:extLst>
          </p:cNvPr>
          <p:cNvSpPr>
            <a:spLocks noGrp="1"/>
          </p:cNvSpPr>
          <p:nvPr>
            <p:ph type="dt" sz="half" idx="10"/>
          </p:nvPr>
        </p:nvSpPr>
        <p:spPr/>
        <p:txBody>
          <a:bodyPr/>
          <a:lstStyle/>
          <a:p>
            <a:fld id="{0E25704F-9359-C244-8E59-C59A014090E0}" type="datetimeFigureOut">
              <a:rPr kumimoji="1" lang="zh-TW" altLang="en-US" smtClean="0"/>
              <a:t>2019/12/10</a:t>
            </a:fld>
            <a:endParaRPr kumimoji="1" lang="zh-TW" altLang="en-US"/>
          </a:p>
        </p:txBody>
      </p:sp>
      <p:sp>
        <p:nvSpPr>
          <p:cNvPr id="5" name="頁尾版面配置區 4">
            <a:extLst>
              <a:ext uri="{FF2B5EF4-FFF2-40B4-BE49-F238E27FC236}">
                <a16:creationId xmlns:a16="http://schemas.microsoft.com/office/drawing/2014/main" id="{F845E203-E001-8045-B175-0BF540080C6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F6EC9BD-5ED2-6C49-BCD5-9A67CC0883B1}"/>
              </a:ext>
            </a:extLst>
          </p:cNvPr>
          <p:cNvSpPr>
            <a:spLocks noGrp="1"/>
          </p:cNvSpPr>
          <p:nvPr>
            <p:ph type="sldNum" sz="quarter" idx="12"/>
          </p:nvPr>
        </p:nvSpPr>
        <p:spPr/>
        <p:txBody>
          <a:bodyPr/>
          <a:lstStyle/>
          <a:p>
            <a:fld id="{000430E7-E8EC-2D4F-9C8E-11E4FCB04E3E}" type="slidenum">
              <a:rPr kumimoji="1" lang="zh-TW" altLang="en-US" smtClean="0"/>
              <a:t>‹#›</a:t>
            </a:fld>
            <a:endParaRPr kumimoji="1" lang="zh-TW" altLang="en-US"/>
          </a:p>
        </p:txBody>
      </p:sp>
    </p:spTree>
    <p:extLst>
      <p:ext uri="{BB962C8B-B14F-4D97-AF65-F5344CB8AC3E}">
        <p14:creationId xmlns:p14="http://schemas.microsoft.com/office/powerpoint/2010/main" val="328460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B65FF-03F9-0C46-B47A-2A8F30F2CA4F}"/>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2917164-80FD-EC41-B151-5424555A0C57}"/>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255F8381-8C63-7842-B32F-7E16D1EF81A4}"/>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FC15DE25-DE40-4547-8F41-F2D6614DB1A4}"/>
              </a:ext>
            </a:extLst>
          </p:cNvPr>
          <p:cNvSpPr>
            <a:spLocks noGrp="1"/>
          </p:cNvSpPr>
          <p:nvPr>
            <p:ph type="dt" sz="half" idx="10"/>
          </p:nvPr>
        </p:nvSpPr>
        <p:spPr/>
        <p:txBody>
          <a:bodyPr/>
          <a:lstStyle/>
          <a:p>
            <a:fld id="{0E25704F-9359-C244-8E59-C59A014090E0}" type="datetimeFigureOut">
              <a:rPr kumimoji="1" lang="zh-TW" altLang="en-US" smtClean="0"/>
              <a:t>2019/12/10</a:t>
            </a:fld>
            <a:endParaRPr kumimoji="1" lang="zh-TW" altLang="en-US"/>
          </a:p>
        </p:txBody>
      </p:sp>
      <p:sp>
        <p:nvSpPr>
          <p:cNvPr id="6" name="頁尾版面配置區 5">
            <a:extLst>
              <a:ext uri="{FF2B5EF4-FFF2-40B4-BE49-F238E27FC236}">
                <a16:creationId xmlns:a16="http://schemas.microsoft.com/office/drawing/2014/main" id="{4EBBFF25-6AF3-F24E-94A5-0CEA5C284A5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B7E207D-8C25-7045-A7AF-23EAAFF39BA3}"/>
              </a:ext>
            </a:extLst>
          </p:cNvPr>
          <p:cNvSpPr>
            <a:spLocks noGrp="1"/>
          </p:cNvSpPr>
          <p:nvPr>
            <p:ph type="sldNum" sz="quarter" idx="12"/>
          </p:nvPr>
        </p:nvSpPr>
        <p:spPr/>
        <p:txBody>
          <a:bodyPr/>
          <a:lstStyle/>
          <a:p>
            <a:fld id="{000430E7-E8EC-2D4F-9C8E-11E4FCB04E3E}" type="slidenum">
              <a:rPr kumimoji="1" lang="zh-TW" altLang="en-US" smtClean="0"/>
              <a:t>‹#›</a:t>
            </a:fld>
            <a:endParaRPr kumimoji="1" lang="zh-TW" altLang="en-US"/>
          </a:p>
        </p:txBody>
      </p:sp>
    </p:spTree>
    <p:extLst>
      <p:ext uri="{BB962C8B-B14F-4D97-AF65-F5344CB8AC3E}">
        <p14:creationId xmlns:p14="http://schemas.microsoft.com/office/powerpoint/2010/main" val="28228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159CA8-2AFE-7C4A-89D2-203BA679DBB5}"/>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79E3874-6BA6-8C4B-BFEC-C51B43218B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9CDCF1B5-0F34-DA4E-8569-1FE11403796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24917D58-929F-DC44-A056-99A111E9C2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33E91199-AE6D-F247-A7C1-0A714CA86EA4}"/>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3AA2555E-AFA2-484B-B7F0-BB80EF33455C}"/>
              </a:ext>
            </a:extLst>
          </p:cNvPr>
          <p:cNvSpPr>
            <a:spLocks noGrp="1"/>
          </p:cNvSpPr>
          <p:nvPr>
            <p:ph type="dt" sz="half" idx="10"/>
          </p:nvPr>
        </p:nvSpPr>
        <p:spPr/>
        <p:txBody>
          <a:bodyPr/>
          <a:lstStyle/>
          <a:p>
            <a:fld id="{0E25704F-9359-C244-8E59-C59A014090E0}" type="datetimeFigureOut">
              <a:rPr kumimoji="1" lang="zh-TW" altLang="en-US" smtClean="0"/>
              <a:t>2019/12/10</a:t>
            </a:fld>
            <a:endParaRPr kumimoji="1" lang="zh-TW" altLang="en-US"/>
          </a:p>
        </p:txBody>
      </p:sp>
      <p:sp>
        <p:nvSpPr>
          <p:cNvPr id="8" name="頁尾版面配置區 7">
            <a:extLst>
              <a:ext uri="{FF2B5EF4-FFF2-40B4-BE49-F238E27FC236}">
                <a16:creationId xmlns:a16="http://schemas.microsoft.com/office/drawing/2014/main" id="{8CBA4975-9DFD-C34E-84C4-6420516FC763}"/>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FDE886F6-7AD0-7942-8B37-CA3C46001582}"/>
              </a:ext>
            </a:extLst>
          </p:cNvPr>
          <p:cNvSpPr>
            <a:spLocks noGrp="1"/>
          </p:cNvSpPr>
          <p:nvPr>
            <p:ph type="sldNum" sz="quarter" idx="12"/>
          </p:nvPr>
        </p:nvSpPr>
        <p:spPr/>
        <p:txBody>
          <a:bodyPr/>
          <a:lstStyle/>
          <a:p>
            <a:fld id="{000430E7-E8EC-2D4F-9C8E-11E4FCB04E3E}" type="slidenum">
              <a:rPr kumimoji="1" lang="zh-TW" altLang="en-US" smtClean="0"/>
              <a:t>‹#›</a:t>
            </a:fld>
            <a:endParaRPr kumimoji="1" lang="zh-TW" altLang="en-US"/>
          </a:p>
        </p:txBody>
      </p:sp>
    </p:spTree>
    <p:extLst>
      <p:ext uri="{BB962C8B-B14F-4D97-AF65-F5344CB8AC3E}">
        <p14:creationId xmlns:p14="http://schemas.microsoft.com/office/powerpoint/2010/main" val="324916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92624C-6D2D-A544-85BB-9C093E08DDA9}"/>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EA627D05-0C39-D54D-BB14-6CDDCD885579}"/>
              </a:ext>
            </a:extLst>
          </p:cNvPr>
          <p:cNvSpPr>
            <a:spLocks noGrp="1"/>
          </p:cNvSpPr>
          <p:nvPr>
            <p:ph type="dt" sz="half" idx="10"/>
          </p:nvPr>
        </p:nvSpPr>
        <p:spPr/>
        <p:txBody>
          <a:bodyPr/>
          <a:lstStyle/>
          <a:p>
            <a:fld id="{0E25704F-9359-C244-8E59-C59A014090E0}" type="datetimeFigureOut">
              <a:rPr kumimoji="1" lang="zh-TW" altLang="en-US" smtClean="0"/>
              <a:t>2019/12/10</a:t>
            </a:fld>
            <a:endParaRPr kumimoji="1" lang="zh-TW" altLang="en-US"/>
          </a:p>
        </p:txBody>
      </p:sp>
      <p:sp>
        <p:nvSpPr>
          <p:cNvPr id="4" name="頁尾版面配置區 3">
            <a:extLst>
              <a:ext uri="{FF2B5EF4-FFF2-40B4-BE49-F238E27FC236}">
                <a16:creationId xmlns:a16="http://schemas.microsoft.com/office/drawing/2014/main" id="{DD2A58B0-2FC3-B44A-B0E2-7C4A717143CD}"/>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0BF074DC-B8A4-F246-B07E-F8C2F64BFE1D}"/>
              </a:ext>
            </a:extLst>
          </p:cNvPr>
          <p:cNvSpPr>
            <a:spLocks noGrp="1"/>
          </p:cNvSpPr>
          <p:nvPr>
            <p:ph type="sldNum" sz="quarter" idx="12"/>
          </p:nvPr>
        </p:nvSpPr>
        <p:spPr/>
        <p:txBody>
          <a:bodyPr/>
          <a:lstStyle/>
          <a:p>
            <a:fld id="{000430E7-E8EC-2D4F-9C8E-11E4FCB04E3E}" type="slidenum">
              <a:rPr kumimoji="1" lang="zh-TW" altLang="en-US" smtClean="0"/>
              <a:t>‹#›</a:t>
            </a:fld>
            <a:endParaRPr kumimoji="1" lang="zh-TW" altLang="en-US"/>
          </a:p>
        </p:txBody>
      </p:sp>
    </p:spTree>
    <p:extLst>
      <p:ext uri="{BB962C8B-B14F-4D97-AF65-F5344CB8AC3E}">
        <p14:creationId xmlns:p14="http://schemas.microsoft.com/office/powerpoint/2010/main" val="295826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ECDD480-9FC0-8D46-8855-E0E3557674BF}"/>
              </a:ext>
            </a:extLst>
          </p:cNvPr>
          <p:cNvSpPr>
            <a:spLocks noGrp="1"/>
          </p:cNvSpPr>
          <p:nvPr>
            <p:ph type="dt" sz="half" idx="10"/>
          </p:nvPr>
        </p:nvSpPr>
        <p:spPr/>
        <p:txBody>
          <a:bodyPr/>
          <a:lstStyle/>
          <a:p>
            <a:fld id="{0E25704F-9359-C244-8E59-C59A014090E0}" type="datetimeFigureOut">
              <a:rPr kumimoji="1" lang="zh-TW" altLang="en-US" smtClean="0"/>
              <a:t>2019/12/10</a:t>
            </a:fld>
            <a:endParaRPr kumimoji="1" lang="zh-TW" altLang="en-US"/>
          </a:p>
        </p:txBody>
      </p:sp>
      <p:sp>
        <p:nvSpPr>
          <p:cNvPr id="3" name="頁尾版面配置區 2">
            <a:extLst>
              <a:ext uri="{FF2B5EF4-FFF2-40B4-BE49-F238E27FC236}">
                <a16:creationId xmlns:a16="http://schemas.microsoft.com/office/drawing/2014/main" id="{476A118E-2E54-DE49-AED0-04229712BBD3}"/>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C77363C4-D944-A942-81ED-61F8C2A38D3C}"/>
              </a:ext>
            </a:extLst>
          </p:cNvPr>
          <p:cNvSpPr>
            <a:spLocks noGrp="1"/>
          </p:cNvSpPr>
          <p:nvPr>
            <p:ph type="sldNum" sz="quarter" idx="12"/>
          </p:nvPr>
        </p:nvSpPr>
        <p:spPr/>
        <p:txBody>
          <a:bodyPr/>
          <a:lstStyle/>
          <a:p>
            <a:fld id="{000430E7-E8EC-2D4F-9C8E-11E4FCB04E3E}" type="slidenum">
              <a:rPr kumimoji="1" lang="zh-TW" altLang="en-US" smtClean="0"/>
              <a:t>‹#›</a:t>
            </a:fld>
            <a:endParaRPr kumimoji="1" lang="zh-TW" altLang="en-US"/>
          </a:p>
        </p:txBody>
      </p:sp>
    </p:spTree>
    <p:extLst>
      <p:ext uri="{BB962C8B-B14F-4D97-AF65-F5344CB8AC3E}">
        <p14:creationId xmlns:p14="http://schemas.microsoft.com/office/powerpoint/2010/main" val="134309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2923CA-22F1-F148-AAA4-6BA9D8A5DA1C}"/>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FCC7682-DD6E-D64D-817C-FF70A7061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4E064BFC-BF82-354C-A812-E343D940A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7B9989A9-4498-3E42-BBF6-B78810C5E9E8}"/>
              </a:ext>
            </a:extLst>
          </p:cNvPr>
          <p:cNvSpPr>
            <a:spLocks noGrp="1"/>
          </p:cNvSpPr>
          <p:nvPr>
            <p:ph type="dt" sz="half" idx="10"/>
          </p:nvPr>
        </p:nvSpPr>
        <p:spPr/>
        <p:txBody>
          <a:bodyPr/>
          <a:lstStyle/>
          <a:p>
            <a:fld id="{0E25704F-9359-C244-8E59-C59A014090E0}" type="datetimeFigureOut">
              <a:rPr kumimoji="1" lang="zh-TW" altLang="en-US" smtClean="0"/>
              <a:t>2019/12/10</a:t>
            </a:fld>
            <a:endParaRPr kumimoji="1" lang="zh-TW" altLang="en-US"/>
          </a:p>
        </p:txBody>
      </p:sp>
      <p:sp>
        <p:nvSpPr>
          <p:cNvPr id="6" name="頁尾版面配置區 5">
            <a:extLst>
              <a:ext uri="{FF2B5EF4-FFF2-40B4-BE49-F238E27FC236}">
                <a16:creationId xmlns:a16="http://schemas.microsoft.com/office/drawing/2014/main" id="{8491D05E-E9DE-B449-8875-C929642E3BE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FF79345-5AEC-B643-A826-682127BC5FB0}"/>
              </a:ext>
            </a:extLst>
          </p:cNvPr>
          <p:cNvSpPr>
            <a:spLocks noGrp="1"/>
          </p:cNvSpPr>
          <p:nvPr>
            <p:ph type="sldNum" sz="quarter" idx="12"/>
          </p:nvPr>
        </p:nvSpPr>
        <p:spPr/>
        <p:txBody>
          <a:bodyPr/>
          <a:lstStyle/>
          <a:p>
            <a:fld id="{000430E7-E8EC-2D4F-9C8E-11E4FCB04E3E}" type="slidenum">
              <a:rPr kumimoji="1" lang="zh-TW" altLang="en-US" smtClean="0"/>
              <a:t>‹#›</a:t>
            </a:fld>
            <a:endParaRPr kumimoji="1" lang="zh-TW" altLang="en-US"/>
          </a:p>
        </p:txBody>
      </p:sp>
    </p:spTree>
    <p:extLst>
      <p:ext uri="{BB962C8B-B14F-4D97-AF65-F5344CB8AC3E}">
        <p14:creationId xmlns:p14="http://schemas.microsoft.com/office/powerpoint/2010/main" val="64883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B7E202-0B17-3443-9A14-F2C26F4A47B4}"/>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26CAB04D-DA23-4045-AEEB-82DF9CFA92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0A8B2680-6710-B040-A217-A0F6484B4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1BA7BC33-E803-3648-BADD-C9C9C06F9A40}"/>
              </a:ext>
            </a:extLst>
          </p:cNvPr>
          <p:cNvSpPr>
            <a:spLocks noGrp="1"/>
          </p:cNvSpPr>
          <p:nvPr>
            <p:ph type="dt" sz="half" idx="10"/>
          </p:nvPr>
        </p:nvSpPr>
        <p:spPr/>
        <p:txBody>
          <a:bodyPr/>
          <a:lstStyle/>
          <a:p>
            <a:fld id="{0E25704F-9359-C244-8E59-C59A014090E0}" type="datetimeFigureOut">
              <a:rPr kumimoji="1" lang="zh-TW" altLang="en-US" smtClean="0"/>
              <a:t>2019/12/10</a:t>
            </a:fld>
            <a:endParaRPr kumimoji="1" lang="zh-TW" altLang="en-US"/>
          </a:p>
        </p:txBody>
      </p:sp>
      <p:sp>
        <p:nvSpPr>
          <p:cNvPr id="6" name="頁尾版面配置區 5">
            <a:extLst>
              <a:ext uri="{FF2B5EF4-FFF2-40B4-BE49-F238E27FC236}">
                <a16:creationId xmlns:a16="http://schemas.microsoft.com/office/drawing/2014/main" id="{2C34192D-5F57-5742-92B1-0B9CDF04A442}"/>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7BA3AEF2-EB56-3040-98A8-45717C6C21B0}"/>
              </a:ext>
            </a:extLst>
          </p:cNvPr>
          <p:cNvSpPr>
            <a:spLocks noGrp="1"/>
          </p:cNvSpPr>
          <p:nvPr>
            <p:ph type="sldNum" sz="quarter" idx="12"/>
          </p:nvPr>
        </p:nvSpPr>
        <p:spPr/>
        <p:txBody>
          <a:bodyPr/>
          <a:lstStyle/>
          <a:p>
            <a:fld id="{000430E7-E8EC-2D4F-9C8E-11E4FCB04E3E}" type="slidenum">
              <a:rPr kumimoji="1" lang="zh-TW" altLang="en-US" smtClean="0"/>
              <a:t>‹#›</a:t>
            </a:fld>
            <a:endParaRPr kumimoji="1" lang="zh-TW" altLang="en-US"/>
          </a:p>
        </p:txBody>
      </p:sp>
    </p:spTree>
    <p:extLst>
      <p:ext uri="{BB962C8B-B14F-4D97-AF65-F5344CB8AC3E}">
        <p14:creationId xmlns:p14="http://schemas.microsoft.com/office/powerpoint/2010/main" val="227831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653563D-E72A-BC4B-A877-3F83E41BD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509B49F4-727A-664F-A13B-BDF15F61B9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B91AEC8A-CAA0-ED4D-B12F-F30603093F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5704F-9359-C244-8E59-C59A014090E0}" type="datetimeFigureOut">
              <a:rPr kumimoji="1" lang="zh-TW" altLang="en-US" smtClean="0"/>
              <a:t>2019/12/10</a:t>
            </a:fld>
            <a:endParaRPr kumimoji="1" lang="zh-TW" altLang="en-US"/>
          </a:p>
        </p:txBody>
      </p:sp>
      <p:sp>
        <p:nvSpPr>
          <p:cNvPr id="5" name="頁尾版面配置區 4">
            <a:extLst>
              <a:ext uri="{FF2B5EF4-FFF2-40B4-BE49-F238E27FC236}">
                <a16:creationId xmlns:a16="http://schemas.microsoft.com/office/drawing/2014/main" id="{28A957AE-9DD9-8B44-971B-AF67FE12CA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D2B9C625-A1C2-9043-A59C-F6AE23288A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430E7-E8EC-2D4F-9C8E-11E4FCB04E3E}" type="slidenum">
              <a:rPr kumimoji="1" lang="zh-TW" altLang="en-US" smtClean="0"/>
              <a:t>‹#›</a:t>
            </a:fld>
            <a:endParaRPr kumimoji="1" lang="zh-TW" altLang="en-US"/>
          </a:p>
        </p:txBody>
      </p:sp>
    </p:spTree>
    <p:extLst>
      <p:ext uri="{BB962C8B-B14F-4D97-AF65-F5344CB8AC3E}">
        <p14:creationId xmlns:p14="http://schemas.microsoft.com/office/powerpoint/2010/main" val="239124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oo.gl/YbDcZ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upport.spatialkey.com/spatialkey-sample-csv-data/"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hyperlink" Target="http://www.cplusplus.com/reference/fstream/fstream/ope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202E2EA-8EE7-1440-80F2-9DEA53DC74DB}"/>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0" y="7620"/>
            <a:ext cx="12192001" cy="6858000"/>
          </a:xfrm>
          <a:prstGeom prst="rect">
            <a:avLst/>
          </a:prstGeom>
        </p:spPr>
      </p:pic>
      <p:sp>
        <p:nvSpPr>
          <p:cNvPr id="2" name="矩形 1">
            <a:extLst>
              <a:ext uri="{FF2B5EF4-FFF2-40B4-BE49-F238E27FC236}">
                <a16:creationId xmlns:a16="http://schemas.microsoft.com/office/drawing/2014/main" id="{37B2624C-F86C-8342-8785-FB58CB6630A7}"/>
              </a:ext>
            </a:extLst>
          </p:cNvPr>
          <p:cNvSpPr/>
          <p:nvPr/>
        </p:nvSpPr>
        <p:spPr>
          <a:xfrm>
            <a:off x="0" y="7620"/>
            <a:ext cx="12192001" cy="6858000"/>
          </a:xfrm>
          <a:prstGeom prst="rect">
            <a:avLst/>
          </a:prstGeom>
          <a:solidFill>
            <a:schemeClr val="bg1">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6" name="圓角矩形 5">
            <a:extLst>
              <a:ext uri="{FF2B5EF4-FFF2-40B4-BE49-F238E27FC236}">
                <a16:creationId xmlns:a16="http://schemas.microsoft.com/office/drawing/2014/main" id="{B777AB48-CDD4-DA4F-81FF-C179BE98E114}"/>
              </a:ext>
            </a:extLst>
          </p:cNvPr>
          <p:cNvSpPr/>
          <p:nvPr/>
        </p:nvSpPr>
        <p:spPr>
          <a:xfrm>
            <a:off x="3323164" y="2914357"/>
            <a:ext cx="5545671" cy="1044525"/>
          </a:xfrm>
          <a:prstGeom prst="roundRect">
            <a:avLst/>
          </a:prstGeom>
          <a:solidFill>
            <a:schemeClr val="tx1">
              <a:alpha val="69000"/>
            </a:schemeClr>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文字方塊 6">
            <a:extLst>
              <a:ext uri="{FF2B5EF4-FFF2-40B4-BE49-F238E27FC236}">
                <a16:creationId xmlns:a16="http://schemas.microsoft.com/office/drawing/2014/main" id="{88387855-35B1-2144-8CC5-E103501437F7}"/>
              </a:ext>
            </a:extLst>
          </p:cNvPr>
          <p:cNvSpPr txBox="1"/>
          <p:nvPr/>
        </p:nvSpPr>
        <p:spPr>
          <a:xfrm>
            <a:off x="3544567" y="2265149"/>
            <a:ext cx="5102862" cy="646331"/>
          </a:xfrm>
          <a:prstGeom prst="rect">
            <a:avLst/>
          </a:prstGeom>
          <a:noFill/>
        </p:spPr>
        <p:txBody>
          <a:bodyPr wrap="square" rtlCol="0" anchor="ctr">
            <a:spAutoFit/>
          </a:bodyPr>
          <a:lstStyle/>
          <a:p>
            <a:pPr algn="ctr"/>
            <a:r>
              <a:rPr kumimoji="1" lang="en-US" altLang="zh-TW" sz="3600" b="1" dirty="0">
                <a:latin typeface="Microsoft JhengHei" panose="020B0604030504040204" pitchFamily="34" charset="-120"/>
                <a:ea typeface="Microsoft JhengHei" panose="020B0604030504040204" pitchFamily="34" charset="-120"/>
              </a:rPr>
              <a:t>C/C++ </a:t>
            </a:r>
            <a:r>
              <a:rPr kumimoji="1" lang="zh-CN" altLang="en-US" sz="3600" b="1" dirty="0">
                <a:latin typeface="Microsoft JhengHei" panose="020B0604030504040204" pitchFamily="34" charset="-120"/>
                <a:ea typeface="Microsoft JhengHei" panose="020B0604030504040204" pitchFamily="34" charset="-120"/>
              </a:rPr>
              <a:t>基礎程式設計班</a:t>
            </a:r>
            <a:endParaRPr kumimoji="1" lang="zh-TW" altLang="en-US" sz="3600" b="1"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95C43AE2-7DFC-B245-AFC1-7DEEAFE9EFE7}"/>
              </a:ext>
            </a:extLst>
          </p:cNvPr>
          <p:cNvSpPr txBox="1"/>
          <p:nvPr/>
        </p:nvSpPr>
        <p:spPr>
          <a:xfrm>
            <a:off x="3756658" y="3105834"/>
            <a:ext cx="4678681" cy="646331"/>
          </a:xfrm>
          <a:prstGeom prst="rect">
            <a:avLst/>
          </a:prstGeom>
          <a:noFill/>
        </p:spPr>
        <p:txBody>
          <a:bodyPr wrap="square" rtlCol="0" anchor="ctr">
            <a:spAutoFit/>
          </a:bodyPr>
          <a:lstStyle/>
          <a:p>
            <a:pPr algn="ctr"/>
            <a:r>
              <a:rPr lang="zh-TW" altLang="en-US" sz="3600" b="1" dirty="0">
                <a:solidFill>
                  <a:schemeClr val="bg1"/>
                </a:solidFill>
                <a:latin typeface="Microsoft JhengHei" panose="020B0604030504040204" pitchFamily="34" charset="-120"/>
                <a:ea typeface="Microsoft JhengHei" panose="020B0604030504040204" pitchFamily="34" charset="-120"/>
              </a:rPr>
              <a:t>檔案處理</a:t>
            </a:r>
            <a:r>
              <a:rPr lang="en-US" altLang="zh-TW" sz="3600" b="1" dirty="0">
                <a:solidFill>
                  <a:schemeClr val="bg1"/>
                </a:solidFill>
                <a:latin typeface="Microsoft JhengHei" panose="020B0604030504040204" pitchFamily="34" charset="-120"/>
                <a:ea typeface="Microsoft JhengHei" panose="020B0604030504040204" pitchFamily="34" charset="-120"/>
              </a:rPr>
              <a:t>(File)</a:t>
            </a:r>
            <a:endParaRPr kumimoji="1" lang="zh-TW" altLang="en-US" sz="3600" b="1" dirty="0">
              <a:solidFill>
                <a:schemeClr val="bg1"/>
              </a:solidFill>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39D31CCF-C437-EE49-A63E-F45518DB779C}"/>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bg1"/>
                </a:solidFill>
                <a:latin typeface="Microsoft JhengHei" panose="020B0604030504040204" pitchFamily="34" charset="-120"/>
                <a:ea typeface="Microsoft JhengHei" panose="020B0604030504040204" pitchFamily="34" charset="-120"/>
              </a:rPr>
              <a:t>C/C++</a:t>
            </a:r>
            <a:r>
              <a:rPr kumimoji="1" lang="zh-CN" altLang="en-US" sz="1000" dirty="0">
                <a:solidFill>
                  <a:schemeClr val="bg1"/>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bg1"/>
              </a:solidFill>
              <a:latin typeface="Microsoft JhengHei" panose="020B0604030504040204" pitchFamily="34" charset="-120"/>
              <a:ea typeface="Microsoft JhengHei" panose="020B0604030504040204" pitchFamily="34" charset="-120"/>
            </a:endParaRPr>
          </a:p>
        </p:txBody>
      </p:sp>
      <p:sp>
        <p:nvSpPr>
          <p:cNvPr id="11" name="文字方塊 10">
            <a:extLst>
              <a:ext uri="{FF2B5EF4-FFF2-40B4-BE49-F238E27FC236}">
                <a16:creationId xmlns:a16="http://schemas.microsoft.com/office/drawing/2014/main" id="{89528E2F-6AE1-C24A-AC68-292163ECB656}"/>
              </a:ext>
            </a:extLst>
          </p:cNvPr>
          <p:cNvSpPr txBox="1"/>
          <p:nvPr/>
        </p:nvSpPr>
        <p:spPr>
          <a:xfrm>
            <a:off x="5618944" y="4019169"/>
            <a:ext cx="954107" cy="400110"/>
          </a:xfrm>
          <a:prstGeom prst="rect">
            <a:avLst/>
          </a:prstGeom>
          <a:noFill/>
        </p:spPr>
        <p:txBody>
          <a:bodyPr wrap="none" rtlCol="0" anchor="ctr">
            <a:spAutoFit/>
          </a:bodyPr>
          <a:lstStyle/>
          <a:p>
            <a:r>
              <a:rPr lang="zh-TW" altLang="en-US" sz="2000" b="1" dirty="0">
                <a:latin typeface="Microsoft JhengHei" panose="020B0604030504040204" pitchFamily="34" charset="-120"/>
                <a:ea typeface="Microsoft JhengHei" panose="020B0604030504040204" pitchFamily="34" charset="-120"/>
              </a:rPr>
              <a:t>李耕銘</a:t>
            </a:r>
          </a:p>
        </p:txBody>
      </p:sp>
      <p:sp>
        <p:nvSpPr>
          <p:cNvPr id="10" name="文字方塊 9">
            <a:extLst>
              <a:ext uri="{FF2B5EF4-FFF2-40B4-BE49-F238E27FC236}">
                <a16:creationId xmlns:a16="http://schemas.microsoft.com/office/drawing/2014/main" id="{0D47C232-D231-4749-BE0E-80091BFCD985}"/>
              </a:ext>
            </a:extLst>
          </p:cNvPr>
          <p:cNvSpPr txBox="1"/>
          <p:nvPr/>
        </p:nvSpPr>
        <p:spPr>
          <a:xfrm>
            <a:off x="11622612" y="6611743"/>
            <a:ext cx="569387" cy="246221"/>
          </a:xfrm>
          <a:prstGeom prst="rect">
            <a:avLst/>
          </a:prstGeom>
          <a:noFill/>
        </p:spPr>
        <p:txBody>
          <a:bodyPr wrap="none" rtlCol="0" anchor="ctr">
            <a:spAutoFit/>
          </a:bodyPr>
          <a:lstStyle/>
          <a:p>
            <a:r>
              <a:rPr lang="zh-TW" altLang="en-US" sz="1000" dirty="0">
                <a:solidFill>
                  <a:schemeClr val="bg1"/>
                </a:solidFill>
                <a:latin typeface="Microsoft JhengHei" panose="020B0604030504040204" pitchFamily="34" charset="-120"/>
                <a:ea typeface="Microsoft JhengHei" panose="020B0604030504040204" pitchFamily="34" charset="-120"/>
              </a:rPr>
              <a:t>李耕銘</a:t>
            </a:r>
          </a:p>
        </p:txBody>
      </p:sp>
    </p:spTree>
    <p:extLst>
      <p:ext uri="{BB962C8B-B14F-4D97-AF65-F5344CB8AC3E}">
        <p14:creationId xmlns:p14="http://schemas.microsoft.com/office/powerpoint/2010/main" val="312471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5182928" y="154021"/>
            <a:ext cx="1826141" cy="584775"/>
          </a:xfrm>
          <a:prstGeom prst="rect">
            <a:avLst/>
          </a:prstGeom>
        </p:spPr>
        <p:txBody>
          <a:bodyPr wrap="none">
            <a:spAutoFit/>
          </a:bodyPr>
          <a:lstStyle/>
          <a:p>
            <a:r>
              <a:rPr lang="zh-TW" altLang="en-US" sz="3200" b="1" dirty="0">
                <a:solidFill>
                  <a:schemeClr val="bg1"/>
                </a:solidFill>
                <a:latin typeface="Microsoft JhengHei" panose="020B0604030504040204" pitchFamily="34" charset="-120"/>
                <a:ea typeface="Microsoft JhengHei" panose="020B0604030504040204" pitchFamily="34" charset="-120"/>
              </a:rPr>
              <a:t>課程大綱</a:t>
            </a:r>
          </a:p>
        </p:txBody>
      </p:sp>
      <p:sp>
        <p:nvSpPr>
          <p:cNvPr id="8" name="六邊形 7">
            <a:extLst>
              <a:ext uri="{FF2B5EF4-FFF2-40B4-BE49-F238E27FC236}">
                <a16:creationId xmlns:a16="http://schemas.microsoft.com/office/drawing/2014/main" id="{291EA27E-A092-2A4F-BE37-AA38D7ADEF3F}"/>
              </a:ext>
            </a:extLst>
          </p:cNvPr>
          <p:cNvSpPr/>
          <p:nvPr/>
        </p:nvSpPr>
        <p:spPr>
          <a:xfrm>
            <a:off x="971310" y="2009668"/>
            <a:ext cx="2552683" cy="2200589"/>
          </a:xfrm>
          <a:prstGeom prst="hexagon">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六邊形 8">
            <a:extLst>
              <a:ext uri="{FF2B5EF4-FFF2-40B4-BE49-F238E27FC236}">
                <a16:creationId xmlns:a16="http://schemas.microsoft.com/office/drawing/2014/main" id="{2CD478EC-4C2C-ED44-A7B9-6A41E2DA33D9}"/>
              </a:ext>
            </a:extLst>
          </p:cNvPr>
          <p:cNvSpPr/>
          <p:nvPr/>
        </p:nvSpPr>
        <p:spPr>
          <a:xfrm>
            <a:off x="4781311" y="2009668"/>
            <a:ext cx="2552683" cy="2200589"/>
          </a:xfrm>
          <a:prstGeom prst="hexagon">
            <a:avLst/>
          </a:prstGeom>
          <a:solidFill>
            <a:srgbClr val="50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六邊形 9">
            <a:extLst>
              <a:ext uri="{FF2B5EF4-FFF2-40B4-BE49-F238E27FC236}">
                <a16:creationId xmlns:a16="http://schemas.microsoft.com/office/drawing/2014/main" id="{B962FE17-78EC-D749-8E04-030057C25E04}"/>
              </a:ext>
            </a:extLst>
          </p:cNvPr>
          <p:cNvSpPr/>
          <p:nvPr/>
        </p:nvSpPr>
        <p:spPr>
          <a:xfrm>
            <a:off x="8591312" y="2009668"/>
            <a:ext cx="2552683" cy="2200589"/>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六邊形 10">
            <a:extLst>
              <a:ext uri="{FF2B5EF4-FFF2-40B4-BE49-F238E27FC236}">
                <a16:creationId xmlns:a16="http://schemas.microsoft.com/office/drawing/2014/main" id="{C3EC62CE-30E4-854C-8949-FF9DD734D5D0}"/>
              </a:ext>
            </a:extLst>
          </p:cNvPr>
          <p:cNvSpPr/>
          <p:nvPr/>
        </p:nvSpPr>
        <p:spPr>
          <a:xfrm>
            <a:off x="2852524" y="4010965"/>
            <a:ext cx="2552683" cy="2200589"/>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六邊形 11">
            <a:extLst>
              <a:ext uri="{FF2B5EF4-FFF2-40B4-BE49-F238E27FC236}">
                <a16:creationId xmlns:a16="http://schemas.microsoft.com/office/drawing/2014/main" id="{6A361707-6A4A-C342-8FD7-11DE5EE870B4}"/>
              </a:ext>
            </a:extLst>
          </p:cNvPr>
          <p:cNvSpPr/>
          <p:nvPr/>
        </p:nvSpPr>
        <p:spPr>
          <a:xfrm>
            <a:off x="6662525" y="4010965"/>
            <a:ext cx="2552683" cy="2200589"/>
          </a:xfrm>
          <a:prstGeom prst="hexagon">
            <a:avLst/>
          </a:prstGeom>
          <a:solidFill>
            <a:srgbClr val="6C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id="{1FBAFCD0-64DB-DB4E-AEF9-8AE7C10A3827}"/>
              </a:ext>
            </a:extLst>
          </p:cNvPr>
          <p:cNvSpPr/>
          <p:nvPr/>
        </p:nvSpPr>
        <p:spPr>
          <a:xfrm>
            <a:off x="1100631" y="2637208"/>
            <a:ext cx="2294039" cy="954107"/>
          </a:xfrm>
          <a:prstGeom prst="rect">
            <a:avLst/>
          </a:prstGeom>
        </p:spPr>
        <p:txBody>
          <a:bodyPr wrap="square" anchor="ctr">
            <a:spAutoFit/>
          </a:bodyPr>
          <a:lstStyle/>
          <a:p>
            <a:pPr algn="ctr"/>
            <a:r>
              <a:rPr lang="en-US" altLang="zh-TW" sz="2800" b="1" dirty="0">
                <a:solidFill>
                  <a:srgbClr val="3E4F65"/>
                </a:solidFill>
                <a:latin typeface="Microsoft JhengHei" panose="020B0604030504040204" pitchFamily="34" charset="-120"/>
                <a:ea typeface="Microsoft JhengHei" panose="020B0604030504040204" pitchFamily="34" charset="-120"/>
              </a:rPr>
              <a:t>C++</a:t>
            </a:r>
            <a:r>
              <a:rPr lang="zh-TW" altLang="en-US" sz="2800" b="1" dirty="0">
                <a:solidFill>
                  <a:srgbClr val="3E4F65"/>
                </a:solidFill>
                <a:latin typeface="Microsoft JhengHei" panose="020B0604030504040204" pitchFamily="34" charset="-120"/>
                <a:ea typeface="Microsoft JhengHei" panose="020B0604030504040204" pitchFamily="34" charset="-120"/>
              </a:rPr>
              <a:t>的檔案輸入輸出</a:t>
            </a:r>
            <a:endParaRPr lang="en-US" altLang="zh-TW" sz="2800" b="1" dirty="0">
              <a:solidFill>
                <a:srgbClr val="3E4F65"/>
              </a:solidFill>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EB57FF8E-7DBA-284F-AE5B-B0FFB1854E42}"/>
              </a:ext>
            </a:extLst>
          </p:cNvPr>
          <p:cNvSpPr/>
          <p:nvPr/>
        </p:nvSpPr>
        <p:spPr>
          <a:xfrm>
            <a:off x="3318386" y="4845350"/>
            <a:ext cx="1620957" cy="523220"/>
          </a:xfrm>
          <a:prstGeom prst="rect">
            <a:avLst/>
          </a:prstGeom>
        </p:spPr>
        <p:txBody>
          <a:bodyPr wrap="none">
            <a:spAutoFit/>
          </a:bodyPr>
          <a:lstStyle/>
          <a:p>
            <a:r>
              <a:rPr lang="zh-TW" altLang="en-US" sz="2800" b="1" dirty="0">
                <a:solidFill>
                  <a:schemeClr val="bg1"/>
                </a:solidFill>
                <a:latin typeface="Microsoft JhengHei" panose="020B0604030504040204" pitchFamily="34" charset="-120"/>
                <a:ea typeface="Microsoft JhengHei" panose="020B0604030504040204" pitchFamily="34" charset="-120"/>
              </a:rPr>
              <a:t>狀態檢查</a:t>
            </a:r>
            <a:endParaRPr lang="en-US" altLang="zh-TW" sz="2800" b="1" dirty="0">
              <a:solidFill>
                <a:schemeClr val="bg1"/>
              </a:solidFill>
              <a:latin typeface="Microsoft JhengHei" panose="020B0604030504040204" pitchFamily="34" charset="-120"/>
              <a:ea typeface="Microsoft JhengHei" panose="020B0604030504040204" pitchFamily="34" charset="-120"/>
            </a:endParaRPr>
          </a:p>
        </p:txBody>
      </p:sp>
      <p:sp>
        <p:nvSpPr>
          <p:cNvPr id="15" name="矩形 14">
            <a:extLst>
              <a:ext uri="{FF2B5EF4-FFF2-40B4-BE49-F238E27FC236}">
                <a16:creationId xmlns:a16="http://schemas.microsoft.com/office/drawing/2014/main" id="{2F84643A-C53A-7B4A-91CE-D1E9F28D5A90}"/>
              </a:ext>
            </a:extLst>
          </p:cNvPr>
          <p:cNvSpPr/>
          <p:nvPr/>
        </p:nvSpPr>
        <p:spPr>
          <a:xfrm>
            <a:off x="5108250" y="2637208"/>
            <a:ext cx="1907452" cy="954107"/>
          </a:xfrm>
          <a:prstGeom prst="rect">
            <a:avLst/>
          </a:prstGeom>
        </p:spPr>
        <p:txBody>
          <a:bodyPr wrap="square">
            <a:spAutoFit/>
          </a:bodyPr>
          <a:lstStyle/>
          <a:p>
            <a:pPr algn="ctr"/>
            <a:r>
              <a:rPr lang="en-US" altLang="zh-TW" sz="2800" b="1" dirty="0">
                <a:solidFill>
                  <a:srgbClr val="5C6B7F"/>
                </a:solidFill>
                <a:latin typeface="Microsoft JhengHei" panose="020B0604030504040204" pitchFamily="34" charset="-120"/>
                <a:ea typeface="Microsoft JhengHei" panose="020B0604030504040204" pitchFamily="34" charset="-120"/>
              </a:rPr>
              <a:t>csv</a:t>
            </a:r>
            <a:r>
              <a:rPr lang="zh-TW" altLang="en-US" sz="2800" b="1" dirty="0">
                <a:solidFill>
                  <a:srgbClr val="5C6B7F"/>
                </a:solidFill>
                <a:latin typeface="Microsoft JhengHei" panose="020B0604030504040204" pitchFamily="34" charset="-120"/>
                <a:ea typeface="Microsoft JhengHei" panose="020B0604030504040204" pitchFamily="34" charset="-120"/>
              </a:rPr>
              <a:t>格式的處理</a:t>
            </a:r>
            <a:endParaRPr lang="en-US" altLang="zh-TW" sz="2800" b="1" dirty="0">
              <a:solidFill>
                <a:srgbClr val="5C6B7F"/>
              </a:solidFill>
              <a:latin typeface="Microsoft JhengHei" panose="020B0604030504040204" pitchFamily="34" charset="-120"/>
              <a:ea typeface="Microsoft JhengHei" panose="020B0604030504040204" pitchFamily="34" charset="-120"/>
            </a:endParaRPr>
          </a:p>
        </p:txBody>
      </p:sp>
      <p:sp>
        <p:nvSpPr>
          <p:cNvPr id="16" name="矩形 15">
            <a:extLst>
              <a:ext uri="{FF2B5EF4-FFF2-40B4-BE49-F238E27FC236}">
                <a16:creationId xmlns:a16="http://schemas.microsoft.com/office/drawing/2014/main" id="{76197D70-FB86-154C-ABED-BAE7E13A5AB3}"/>
              </a:ext>
            </a:extLst>
          </p:cNvPr>
          <p:cNvSpPr/>
          <p:nvPr/>
        </p:nvSpPr>
        <p:spPr>
          <a:xfrm>
            <a:off x="6815454" y="4629907"/>
            <a:ext cx="2246823" cy="954107"/>
          </a:xfrm>
          <a:prstGeom prst="rect">
            <a:avLst/>
          </a:prstGeom>
        </p:spPr>
        <p:txBody>
          <a:bodyPr wrap="square">
            <a:spAutoFit/>
          </a:bodyPr>
          <a:lstStyle/>
          <a:p>
            <a:pPr algn="ctr"/>
            <a:r>
              <a:rPr lang="zh-TW" altLang="en-US" sz="2800" b="1" dirty="0">
                <a:solidFill>
                  <a:srgbClr val="7B8FAA"/>
                </a:solidFill>
                <a:latin typeface="Microsoft JhengHei" panose="020B0604030504040204" pitchFamily="34" charset="-120"/>
                <a:ea typeface="Microsoft JhengHei" panose="020B0604030504040204" pitchFamily="34" charset="-120"/>
              </a:rPr>
              <a:t>檔案處理的補充用法</a:t>
            </a:r>
            <a:endParaRPr lang="en-US" altLang="zh-TW" sz="2800" b="1" dirty="0">
              <a:solidFill>
                <a:srgbClr val="7B8FAA"/>
              </a:solidFill>
              <a:latin typeface="Microsoft JhengHei" panose="020B0604030504040204" pitchFamily="34" charset="-120"/>
              <a:ea typeface="Microsoft JhengHei" panose="020B0604030504040204" pitchFamily="34" charset="-120"/>
            </a:endParaRPr>
          </a:p>
        </p:txBody>
      </p:sp>
      <p:sp>
        <p:nvSpPr>
          <p:cNvPr id="17" name="矩形 16">
            <a:extLst>
              <a:ext uri="{FF2B5EF4-FFF2-40B4-BE49-F238E27FC236}">
                <a16:creationId xmlns:a16="http://schemas.microsoft.com/office/drawing/2014/main" id="{D5F4C4A4-3280-C44B-91CB-A4AC95C86E9E}"/>
              </a:ext>
            </a:extLst>
          </p:cNvPr>
          <p:cNvSpPr/>
          <p:nvPr/>
        </p:nvSpPr>
        <p:spPr>
          <a:xfrm>
            <a:off x="8706043" y="2637208"/>
            <a:ext cx="2323220" cy="954107"/>
          </a:xfrm>
          <a:prstGeom prst="rect">
            <a:avLst/>
          </a:prstGeom>
        </p:spPr>
        <p:txBody>
          <a:bodyPr wrap="square">
            <a:spAutoFit/>
          </a:bodyPr>
          <a:lstStyle/>
          <a:p>
            <a:pPr algn="ctr"/>
            <a:r>
              <a:rPr lang="en-US" altLang="zh-TW" sz="2800" b="1" dirty="0">
                <a:solidFill>
                  <a:srgbClr val="90A4C1"/>
                </a:solidFill>
                <a:latin typeface="Microsoft JhengHei" panose="020B0604030504040204" pitchFamily="34" charset="-120"/>
                <a:ea typeface="Microsoft JhengHei" panose="020B0604030504040204" pitchFamily="34" charset="-120"/>
              </a:rPr>
              <a:t>C</a:t>
            </a:r>
            <a:r>
              <a:rPr lang="zh-TW" altLang="en-US" sz="2800" b="1" dirty="0">
                <a:solidFill>
                  <a:srgbClr val="90A4C1"/>
                </a:solidFill>
                <a:latin typeface="Microsoft JhengHei" panose="020B0604030504040204" pitchFamily="34" charset="-120"/>
                <a:ea typeface="Microsoft JhengHei" panose="020B0604030504040204" pitchFamily="34" charset="-120"/>
              </a:rPr>
              <a:t>語言裡頭的檔案處理</a:t>
            </a:r>
            <a:endParaRPr lang="en-US" altLang="zh-TW" sz="2800" b="1" dirty="0">
              <a:solidFill>
                <a:srgbClr val="90A4C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50811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5182927" y="154021"/>
            <a:ext cx="1826142" cy="584775"/>
          </a:xfrm>
          <a:prstGeom prst="rect">
            <a:avLst/>
          </a:prstGeom>
        </p:spPr>
        <p:txBody>
          <a:bodyPr wrap="none">
            <a:spAutoFit/>
          </a:bodyPr>
          <a:lstStyle/>
          <a:p>
            <a:pPr algn="ctr"/>
            <a:r>
              <a:rPr lang="zh-TW" altLang="en-US" sz="3200" b="1" dirty="0">
                <a:solidFill>
                  <a:schemeClr val="bg1"/>
                </a:solidFill>
                <a:latin typeface="Microsoft JhengHei" panose="020B0604030504040204" pitchFamily="34" charset="-120"/>
                <a:ea typeface="Microsoft JhengHei" panose="020B0604030504040204" pitchFamily="34" charset="-120"/>
              </a:rPr>
              <a:t>狀態檢查</a:t>
            </a:r>
          </a:p>
        </p:txBody>
      </p:sp>
      <p:sp>
        <p:nvSpPr>
          <p:cNvPr id="9" name="內容版面配置區 2">
            <a:extLst>
              <a:ext uri="{FF2B5EF4-FFF2-40B4-BE49-F238E27FC236}">
                <a16:creationId xmlns:a16="http://schemas.microsoft.com/office/drawing/2014/main" id="{AF570882-DFC8-AA40-8EBB-363705EA1EC1}"/>
              </a:ext>
            </a:extLst>
          </p:cNvPr>
          <p:cNvSpPr>
            <a:spLocks noGrp="1"/>
          </p:cNvSpPr>
          <p:nvPr>
            <p:ph idx="1"/>
          </p:nvPr>
        </p:nvSpPr>
        <p:spPr>
          <a:xfrm>
            <a:off x="3134253" y="4803949"/>
            <a:ext cx="5923487" cy="668485"/>
          </a:xfrm>
        </p:spPr>
        <p:txBody>
          <a:bodyPr anchor="ctr"/>
          <a:lstStyle/>
          <a:p>
            <a:pPr marL="0" indent="0" algn="ctr">
              <a:buNone/>
            </a:pPr>
            <a:r>
              <a:rPr lang="zh-TW" altLang="en-US" b="1" dirty="0">
                <a:solidFill>
                  <a:srgbClr val="C00000"/>
                </a:solidFill>
                <a:latin typeface="Microsoft JhengHei" panose="020B0604030504040204" pitchFamily="34" charset="-120"/>
                <a:ea typeface="Microsoft JhengHei" panose="020B0604030504040204" pitchFamily="34" charset="-120"/>
              </a:rPr>
              <a:t>發生錯誤必須馬上停止檔案的讀寫</a:t>
            </a:r>
          </a:p>
        </p:txBody>
      </p:sp>
      <p:cxnSp>
        <p:nvCxnSpPr>
          <p:cNvPr id="10" name="直線接點 9">
            <a:extLst>
              <a:ext uri="{FF2B5EF4-FFF2-40B4-BE49-F238E27FC236}">
                <a16:creationId xmlns:a16="http://schemas.microsoft.com/office/drawing/2014/main" id="{D8F5B0B1-F91B-184F-BAF5-066A78532C02}"/>
              </a:ext>
            </a:extLst>
          </p:cNvPr>
          <p:cNvCxnSpPr>
            <a:cxnSpLocks/>
          </p:cNvCxnSpPr>
          <p:nvPr/>
        </p:nvCxnSpPr>
        <p:spPr>
          <a:xfrm>
            <a:off x="2733907" y="2476219"/>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479FE876-0CC3-914C-9A07-31BFE2C712F1}"/>
              </a:ext>
            </a:extLst>
          </p:cNvPr>
          <p:cNvSpPr/>
          <p:nvPr/>
        </p:nvSpPr>
        <p:spPr>
          <a:xfrm>
            <a:off x="3830442" y="1960289"/>
            <a:ext cx="4531112" cy="523220"/>
          </a:xfrm>
          <a:prstGeom prst="rect">
            <a:avLst/>
          </a:prstGeom>
        </p:spPr>
        <p:txBody>
          <a:bodyPr wrap="square">
            <a:spAutoFit/>
          </a:bodyPr>
          <a:lstStyle/>
          <a:p>
            <a:pPr algn="ctr"/>
            <a:r>
              <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rPr>
              <a:t>檔案讀寫時有可能發生錯誤！</a:t>
            </a:r>
          </a:p>
        </p:txBody>
      </p:sp>
      <p:sp>
        <p:nvSpPr>
          <p:cNvPr id="12" name="矩形 11">
            <a:extLst>
              <a:ext uri="{FF2B5EF4-FFF2-40B4-BE49-F238E27FC236}">
                <a16:creationId xmlns:a16="http://schemas.microsoft.com/office/drawing/2014/main" id="{E7F4AB9E-9059-BB40-8274-1F50E701DC67}"/>
              </a:ext>
            </a:extLst>
          </p:cNvPr>
          <p:cNvSpPr/>
          <p:nvPr/>
        </p:nvSpPr>
        <p:spPr>
          <a:xfrm>
            <a:off x="4428595" y="2579912"/>
            <a:ext cx="3334801"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資料流(通道)錯誤</a:t>
            </a:r>
            <a:endParaRPr lang="en-US" altLang="zh-TW" sz="2400" b="1" dirty="0">
              <a:latin typeface="Microsoft JhengHei" panose="020B0604030504040204" pitchFamily="34" charset="-120"/>
              <a:ea typeface="Microsoft JhengHei" panose="020B0604030504040204" pitchFamily="34" charset="-120"/>
            </a:endParaRPr>
          </a:p>
          <a:p>
            <a:pPr marL="285750" indent="-28575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檔案開啟錯誤</a:t>
            </a:r>
            <a:endParaRPr lang="en-US" altLang="zh-TW" sz="2400" b="1" dirty="0">
              <a:latin typeface="Microsoft JhengHei" panose="020B0604030504040204" pitchFamily="34" charset="-120"/>
              <a:ea typeface="Microsoft JhengHei" panose="020B0604030504040204" pitchFamily="34" charset="-120"/>
            </a:endParaRPr>
          </a:p>
          <a:p>
            <a:pPr marL="285750" indent="-28575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檢查是否為檔案結尾</a:t>
            </a:r>
          </a:p>
        </p:txBody>
      </p:sp>
      <p:pic>
        <p:nvPicPr>
          <p:cNvPr id="14" name="圖片 13">
            <a:extLst>
              <a:ext uri="{FF2B5EF4-FFF2-40B4-BE49-F238E27FC236}">
                <a16:creationId xmlns:a16="http://schemas.microsoft.com/office/drawing/2014/main" id="{8DAF9BDD-DAD0-3A46-8AB7-738B47998E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0179" y1="9778" x2="48661" y2="24000"/>
                        <a14:foregroundMark x1="45536" y1="10667" x2="47768" y2="29333"/>
                      </a14:backgroundRemoval>
                    </a14:imgEffect>
                  </a14:imgLayer>
                </a14:imgProps>
              </a:ext>
            </a:extLst>
          </a:blip>
          <a:stretch>
            <a:fillRect/>
          </a:stretch>
        </p:blipFill>
        <p:spPr>
          <a:xfrm>
            <a:off x="2187019" y="4381781"/>
            <a:ext cx="1560364" cy="1560364"/>
          </a:xfrm>
          <a:prstGeom prst="rect">
            <a:avLst/>
          </a:prstGeom>
        </p:spPr>
      </p:pic>
      <p:pic>
        <p:nvPicPr>
          <p:cNvPr id="15" name="圖片 14">
            <a:extLst>
              <a:ext uri="{FF2B5EF4-FFF2-40B4-BE49-F238E27FC236}">
                <a16:creationId xmlns:a16="http://schemas.microsoft.com/office/drawing/2014/main" id="{3EB70CE7-6800-AD45-8036-7C77654EC210}"/>
              </a:ext>
            </a:extLst>
          </p:cNvPr>
          <p:cNvPicPr>
            <a:picLocks noChangeAspect="1"/>
          </p:cNvPicPr>
          <p:nvPr/>
        </p:nvPicPr>
        <p:blipFill>
          <a:blip r:embed="rId2">
            <a:extLst>
              <a:ext uri="{BEBA8EAE-BF5A-486C-A8C5-ECC9F3942E4B}">
                <a14:imgProps xmlns:a14="http://schemas.microsoft.com/office/drawing/2010/main">
                  <a14:imgLayer r:embed="rId4">
                    <a14:imgEffect>
                      <a14:backgroundRemoval t="10000" b="90000" l="10000" r="90000">
                        <a14:foregroundMark x1="40179" y1="9778" x2="48661" y2="24000"/>
                        <a14:foregroundMark x1="45536" y1="10667" x2="47768" y2="29333"/>
                      </a14:backgroundRemoval>
                    </a14:imgEffect>
                  </a14:imgLayer>
                </a14:imgProps>
              </a:ext>
            </a:extLst>
          </a:blip>
          <a:stretch>
            <a:fillRect/>
          </a:stretch>
        </p:blipFill>
        <p:spPr>
          <a:xfrm>
            <a:off x="8444619" y="4381781"/>
            <a:ext cx="1560364" cy="1560364"/>
          </a:xfrm>
          <a:prstGeom prst="rect">
            <a:avLst/>
          </a:prstGeom>
        </p:spPr>
      </p:pic>
    </p:spTree>
    <p:extLst>
      <p:ext uri="{BB962C8B-B14F-4D97-AF65-F5344CB8AC3E}">
        <p14:creationId xmlns:p14="http://schemas.microsoft.com/office/powerpoint/2010/main" val="348608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3336269" y="154021"/>
            <a:ext cx="5519460" cy="584775"/>
          </a:xfrm>
          <a:prstGeom prst="rect">
            <a:avLst/>
          </a:prstGeom>
        </p:spPr>
        <p:txBody>
          <a:bodyPr wrap="none">
            <a:spAutoFit/>
          </a:bodyPr>
          <a:lstStyle/>
          <a:p>
            <a:pPr algn="ctr"/>
            <a:r>
              <a:rPr lang="zh-TW" altLang="en-US" sz="3200" b="1" dirty="0">
                <a:solidFill>
                  <a:schemeClr val="bg1"/>
                </a:solidFill>
                <a:latin typeface="Microsoft JhengHei" panose="020B0604030504040204" pitchFamily="34" charset="-120"/>
                <a:ea typeface="Microsoft JhengHei" panose="020B0604030504040204" pitchFamily="34" charset="-120"/>
              </a:rPr>
              <a:t>檢查資料流與檔案開啟的錯誤</a:t>
            </a:r>
          </a:p>
        </p:txBody>
      </p:sp>
      <p:sp>
        <p:nvSpPr>
          <p:cNvPr id="9" name="圓角矩形 8">
            <a:extLst>
              <a:ext uri="{FF2B5EF4-FFF2-40B4-BE49-F238E27FC236}">
                <a16:creationId xmlns:a16="http://schemas.microsoft.com/office/drawing/2014/main" id="{BE7D9D68-C985-5443-A62F-64CFF0A6517E}"/>
              </a:ext>
            </a:extLst>
          </p:cNvPr>
          <p:cNvSpPr/>
          <p:nvPr/>
        </p:nvSpPr>
        <p:spPr>
          <a:xfrm>
            <a:off x="1643132" y="1336466"/>
            <a:ext cx="3469267" cy="5165025"/>
          </a:xfrm>
          <a:prstGeom prst="roundRect">
            <a:avLst/>
          </a:prstGeom>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TW" sz="1600" dirty="0">
                <a:latin typeface="Consolas" panose="020B0609020204030204" pitchFamily="49" charset="0"/>
                <a:cs typeface="Consolas" panose="020B0609020204030204" pitchFamily="49" charset="0"/>
              </a:rPr>
              <a:t>#include &lt;iostream&gt;</a:t>
            </a:r>
          </a:p>
          <a:p>
            <a:r>
              <a:rPr lang="en-US" altLang="zh-TW" sz="1600" dirty="0">
                <a:latin typeface="Consolas" panose="020B0609020204030204" pitchFamily="49" charset="0"/>
                <a:cs typeface="Consolas" panose="020B0609020204030204" pitchFamily="49" charset="0"/>
              </a:rPr>
              <a:t>#include &lt;fstream&gt;</a:t>
            </a:r>
          </a:p>
          <a:p>
            <a:r>
              <a:rPr lang="en-US" altLang="zh-TW" sz="1600" dirty="0">
                <a:latin typeface="Consolas" panose="020B0609020204030204" pitchFamily="49" charset="0"/>
                <a:cs typeface="Consolas" panose="020B0609020204030204" pitchFamily="49" charset="0"/>
              </a:rPr>
              <a:t>using namespace std;</a:t>
            </a:r>
          </a:p>
          <a:p>
            <a:endParaRPr lang="en-US" altLang="zh-TW" sz="1600" dirty="0">
              <a:latin typeface="Consolas" panose="020B0609020204030204" pitchFamily="49" charset="0"/>
              <a:cs typeface="Consolas" panose="020B0609020204030204" pitchFamily="49" charset="0"/>
            </a:endParaRPr>
          </a:p>
          <a:p>
            <a:r>
              <a:rPr lang="en-US" altLang="zh-TW" sz="1600" dirty="0">
                <a:latin typeface="Consolas" panose="020B0609020204030204" pitchFamily="49" charset="0"/>
                <a:cs typeface="Consolas" panose="020B0609020204030204" pitchFamily="49" charset="0"/>
              </a:rPr>
              <a:t>int main () {</a:t>
            </a:r>
          </a:p>
          <a:p>
            <a:r>
              <a:rPr lang="en-US" altLang="zh-TW" sz="1600" dirty="0">
                <a:latin typeface="Consolas" panose="020B0609020204030204" pitchFamily="49" charset="0"/>
                <a:cs typeface="Consolas" panose="020B0609020204030204" pitchFamily="49" charset="0"/>
              </a:rPr>
              <a:t>    ifstream file;</a:t>
            </a:r>
          </a:p>
          <a:p>
            <a:r>
              <a:rPr lang="en-US" altLang="zh-TW" sz="1600" dirty="0">
                <a:latin typeface="Consolas" panose="020B0609020204030204" pitchFamily="49" charset="0"/>
                <a:cs typeface="Consolas" panose="020B0609020204030204" pitchFamily="49" charset="0"/>
              </a:rPr>
              <a:t>    file.open ("example.txt");</a:t>
            </a:r>
          </a:p>
          <a:p>
            <a:r>
              <a:rPr lang="en-US" altLang="zh-TW" sz="1600" dirty="0">
                <a:latin typeface="Consolas" panose="020B0609020204030204" pitchFamily="49" charset="0"/>
                <a:cs typeface="Consolas" panose="020B0609020204030204" pitchFamily="49" charset="0"/>
              </a:rPr>
              <a:t>    string str;</a:t>
            </a:r>
          </a:p>
          <a:p>
            <a:r>
              <a:rPr lang="en-US" altLang="zh-TW" sz="1600" dirty="0">
                <a:latin typeface="Consolas" panose="020B0609020204030204" pitchFamily="49" charset="0"/>
                <a:cs typeface="Consolas" panose="020B0609020204030204" pitchFamily="49" charset="0"/>
              </a:rPr>
              <a:t>    if (</a:t>
            </a:r>
            <a:r>
              <a:rPr lang="en-US" altLang="zh-TW" sz="1600" b="1" dirty="0">
                <a:solidFill>
                  <a:srgbClr val="7030A0"/>
                </a:solidFill>
                <a:latin typeface="Consolas" panose="020B0609020204030204" pitchFamily="49" charset="0"/>
                <a:cs typeface="Consolas" panose="020B0609020204030204" pitchFamily="49" charset="0"/>
              </a:rPr>
              <a:t>file.is_open()</a:t>
            </a:r>
            <a:r>
              <a:rPr lang="en-US" altLang="zh-TW" sz="1600" dirty="0">
                <a:latin typeface="Consolas" panose="020B0609020204030204" pitchFamily="49" charset="0"/>
                <a:cs typeface="Consolas" panose="020B0609020204030204" pitchFamily="49" charset="0"/>
              </a:rPr>
              <a:t>)</a:t>
            </a:r>
            <a:endParaRPr lang="zh-TW" altLang="en-US" sz="1600" dirty="0">
              <a:latin typeface="Consolas" panose="020B0609020204030204" pitchFamily="49" charset="0"/>
              <a:cs typeface="Consolas" panose="020B0609020204030204" pitchFamily="49" charset="0"/>
            </a:endParaRPr>
          </a:p>
          <a:p>
            <a:r>
              <a:rPr lang="zh-TW" altLang="en-US" sz="1600" dirty="0">
                <a:latin typeface="Consolas" panose="020B0609020204030204" pitchFamily="49" charset="0"/>
                <a:cs typeface="Consolas" panose="020B0609020204030204" pitchFamily="49" charset="0"/>
              </a:rPr>
              <a:t>    </a:t>
            </a:r>
            <a:r>
              <a:rPr lang="en-US" altLang="zh-TW" sz="1600" dirty="0">
                <a:latin typeface="Consolas" panose="020B0609020204030204" pitchFamily="49" charset="0"/>
                <a:cs typeface="Consolas" panose="020B0609020204030204" pitchFamily="49" charset="0"/>
              </a:rPr>
              <a:t>{</a:t>
            </a:r>
          </a:p>
          <a:p>
            <a:r>
              <a:rPr lang="en-US" altLang="zh-TW" sz="1600" dirty="0">
                <a:latin typeface="Consolas" panose="020B0609020204030204" pitchFamily="49" charset="0"/>
                <a:cs typeface="Consolas" panose="020B0609020204030204" pitchFamily="49" charset="0"/>
              </a:rPr>
              <a:t>      </a:t>
            </a:r>
            <a:r>
              <a:rPr lang="zh-TW" altLang="en-US" sz="1600" dirty="0">
                <a:latin typeface="Consolas" panose="020B0609020204030204" pitchFamily="49" charset="0"/>
                <a:cs typeface="Consolas" panose="020B0609020204030204" pitchFamily="49" charset="0"/>
              </a:rPr>
              <a:t>  </a:t>
            </a:r>
            <a:r>
              <a:rPr lang="en-US" altLang="zh-TW" sz="1600" dirty="0">
                <a:latin typeface="Consolas" panose="020B0609020204030204" pitchFamily="49" charset="0"/>
                <a:cs typeface="Consolas" panose="020B0609020204030204" pitchFamily="49" charset="0"/>
              </a:rPr>
              <a:t> getline(file,str);</a:t>
            </a:r>
          </a:p>
          <a:p>
            <a:r>
              <a:rPr lang="en-US" altLang="zh-TW" sz="1600" dirty="0">
                <a:latin typeface="Consolas" panose="020B0609020204030204" pitchFamily="49" charset="0"/>
                <a:cs typeface="Consolas" panose="020B0609020204030204" pitchFamily="49" charset="0"/>
              </a:rPr>
              <a:t>     </a:t>
            </a:r>
            <a:r>
              <a:rPr lang="zh-TW" altLang="en-US" sz="1600" dirty="0">
                <a:latin typeface="Consolas" panose="020B0609020204030204" pitchFamily="49" charset="0"/>
                <a:cs typeface="Consolas" panose="020B0609020204030204" pitchFamily="49" charset="0"/>
              </a:rPr>
              <a:t>  </a:t>
            </a:r>
            <a:r>
              <a:rPr lang="en-US" altLang="zh-TW" sz="1600" dirty="0">
                <a:latin typeface="Consolas" panose="020B0609020204030204" pitchFamily="49" charset="0"/>
                <a:cs typeface="Consolas" panose="020B0609020204030204" pitchFamily="49" charset="0"/>
              </a:rPr>
              <a:t>  cout&lt;&lt;str&lt;&lt;endl;</a:t>
            </a:r>
          </a:p>
          <a:p>
            <a:r>
              <a:rPr lang="en-US" altLang="zh-TW" sz="1600" dirty="0">
                <a:latin typeface="Consolas" panose="020B0609020204030204" pitchFamily="49" charset="0"/>
                <a:cs typeface="Consolas" panose="020B0609020204030204" pitchFamily="49" charset="0"/>
              </a:rPr>
              <a:t>    }</a:t>
            </a:r>
          </a:p>
          <a:p>
            <a:r>
              <a:rPr lang="en-US" altLang="zh-TW" sz="1600" dirty="0">
                <a:latin typeface="Consolas" panose="020B0609020204030204" pitchFamily="49" charset="0"/>
                <a:cs typeface="Consolas" panose="020B0609020204030204" pitchFamily="49" charset="0"/>
              </a:rPr>
              <a:t>    else</a:t>
            </a:r>
          </a:p>
          <a:p>
            <a:r>
              <a:rPr lang="en-US" altLang="zh-TW" sz="1600" dirty="0">
                <a:latin typeface="Consolas" panose="020B0609020204030204" pitchFamily="49" charset="0"/>
                <a:cs typeface="Consolas" panose="020B0609020204030204" pitchFamily="49" charset="0"/>
              </a:rPr>
              <a:t>       </a:t>
            </a:r>
            <a:r>
              <a:rPr lang="zh-TW" altLang="en-US" sz="1600" dirty="0">
                <a:latin typeface="Consolas" panose="020B0609020204030204" pitchFamily="49" charset="0"/>
                <a:cs typeface="Consolas" panose="020B0609020204030204" pitchFamily="49" charset="0"/>
              </a:rPr>
              <a:t>  </a:t>
            </a:r>
            <a:r>
              <a:rPr lang="en-US" altLang="zh-TW" sz="1600" dirty="0">
                <a:latin typeface="Consolas" panose="020B0609020204030204" pitchFamily="49" charset="0"/>
                <a:cs typeface="Consolas" panose="020B0609020204030204" pitchFamily="49" charset="0"/>
              </a:rPr>
              <a:t> cout &lt;&lt; "Error" &lt;&lt;endl;</a:t>
            </a:r>
          </a:p>
          <a:p>
            <a:r>
              <a:rPr lang="en-US" altLang="zh-TW" sz="1600" dirty="0">
                <a:latin typeface="Consolas" panose="020B0609020204030204" pitchFamily="49" charset="0"/>
                <a:cs typeface="Consolas" panose="020B0609020204030204" pitchFamily="49" charset="0"/>
              </a:rPr>
              <a:t>    return 0;</a:t>
            </a:r>
          </a:p>
          <a:p>
            <a:r>
              <a:rPr lang="en-US" altLang="zh-TW" sz="1600" dirty="0">
                <a:latin typeface="Consolas" panose="020B0609020204030204" pitchFamily="49" charset="0"/>
                <a:cs typeface="Consolas" panose="020B0609020204030204" pitchFamily="49" charset="0"/>
              </a:rPr>
              <a:t>}</a:t>
            </a:r>
          </a:p>
        </p:txBody>
      </p:sp>
      <p:sp>
        <p:nvSpPr>
          <p:cNvPr id="10" name="矩形 9">
            <a:extLst>
              <a:ext uri="{FF2B5EF4-FFF2-40B4-BE49-F238E27FC236}">
                <a16:creationId xmlns:a16="http://schemas.microsoft.com/office/drawing/2014/main" id="{5661C85A-C517-9741-BADB-FDF64B18C7A8}"/>
              </a:ext>
            </a:extLst>
          </p:cNvPr>
          <p:cNvSpPr/>
          <p:nvPr/>
        </p:nvSpPr>
        <p:spPr>
          <a:xfrm>
            <a:off x="2293604" y="3744121"/>
            <a:ext cx="2373766" cy="3161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a:extLst>
              <a:ext uri="{FF2B5EF4-FFF2-40B4-BE49-F238E27FC236}">
                <a16:creationId xmlns:a16="http://schemas.microsoft.com/office/drawing/2014/main" id="{249F2D83-FABD-6843-9473-403B02A6EB74}"/>
              </a:ext>
            </a:extLst>
          </p:cNvPr>
          <p:cNvSpPr/>
          <p:nvPr/>
        </p:nvSpPr>
        <p:spPr>
          <a:xfrm>
            <a:off x="6727387" y="1336467"/>
            <a:ext cx="3469267" cy="5165025"/>
          </a:xfrm>
          <a:prstGeom prst="roundRect">
            <a:avLst/>
          </a:prstGeom>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TW" sz="1600" dirty="0">
                <a:latin typeface="Consolas" panose="020B0609020204030204" pitchFamily="49" charset="0"/>
                <a:cs typeface="Consolas" panose="020B0609020204030204" pitchFamily="49" charset="0"/>
              </a:rPr>
              <a:t>#include &lt;iostream&gt;</a:t>
            </a:r>
          </a:p>
          <a:p>
            <a:r>
              <a:rPr lang="en-US" altLang="zh-TW" sz="1600" dirty="0">
                <a:latin typeface="Consolas" panose="020B0609020204030204" pitchFamily="49" charset="0"/>
                <a:cs typeface="Consolas" panose="020B0609020204030204" pitchFamily="49" charset="0"/>
              </a:rPr>
              <a:t>#include &lt;fstream&gt;</a:t>
            </a:r>
          </a:p>
          <a:p>
            <a:r>
              <a:rPr lang="en-US" altLang="zh-TW" sz="1600" dirty="0">
                <a:latin typeface="Consolas" panose="020B0609020204030204" pitchFamily="49" charset="0"/>
                <a:cs typeface="Consolas" panose="020B0609020204030204" pitchFamily="49" charset="0"/>
              </a:rPr>
              <a:t>using namespace std;</a:t>
            </a:r>
          </a:p>
          <a:p>
            <a:endParaRPr lang="en-US" altLang="zh-TW" sz="1600" dirty="0">
              <a:latin typeface="Consolas" panose="020B0609020204030204" pitchFamily="49" charset="0"/>
              <a:cs typeface="Consolas" panose="020B0609020204030204" pitchFamily="49" charset="0"/>
            </a:endParaRPr>
          </a:p>
          <a:p>
            <a:r>
              <a:rPr lang="en-US" altLang="zh-TW" sz="1600" dirty="0">
                <a:latin typeface="Consolas" panose="020B0609020204030204" pitchFamily="49" charset="0"/>
                <a:cs typeface="Consolas" panose="020B0609020204030204" pitchFamily="49" charset="0"/>
              </a:rPr>
              <a:t>int main () {</a:t>
            </a:r>
          </a:p>
          <a:p>
            <a:r>
              <a:rPr lang="en-US" altLang="zh-TW" sz="1600" dirty="0">
                <a:latin typeface="Consolas" panose="020B0609020204030204" pitchFamily="49" charset="0"/>
                <a:cs typeface="Consolas" panose="020B0609020204030204" pitchFamily="49" charset="0"/>
              </a:rPr>
              <a:t>    ifstream file;</a:t>
            </a:r>
          </a:p>
          <a:p>
            <a:r>
              <a:rPr lang="en-US" altLang="zh-TW" sz="1600" dirty="0">
                <a:latin typeface="Consolas" panose="020B0609020204030204" pitchFamily="49" charset="0"/>
                <a:cs typeface="Consolas" panose="020B0609020204030204" pitchFamily="49" charset="0"/>
              </a:rPr>
              <a:t>    file.open ("example.txt");</a:t>
            </a:r>
          </a:p>
          <a:p>
            <a:r>
              <a:rPr lang="en-US" altLang="zh-TW" sz="1600" dirty="0">
                <a:latin typeface="Consolas" panose="020B0609020204030204" pitchFamily="49" charset="0"/>
                <a:cs typeface="Consolas" panose="020B0609020204030204" pitchFamily="49" charset="0"/>
              </a:rPr>
              <a:t>    string str;</a:t>
            </a:r>
          </a:p>
          <a:p>
            <a:r>
              <a:rPr lang="en-US" altLang="zh-TW" sz="1600" dirty="0">
                <a:latin typeface="Consolas" panose="020B0609020204030204" pitchFamily="49" charset="0"/>
                <a:cs typeface="Consolas" panose="020B0609020204030204" pitchFamily="49" charset="0"/>
              </a:rPr>
              <a:t>    if (</a:t>
            </a:r>
            <a:r>
              <a:rPr lang="en-US" altLang="zh-TW" sz="1600" b="1" dirty="0">
                <a:solidFill>
                  <a:srgbClr val="7030A0"/>
                </a:solidFill>
                <a:latin typeface="Consolas" panose="020B0609020204030204" pitchFamily="49" charset="0"/>
                <a:cs typeface="Consolas" panose="020B0609020204030204" pitchFamily="49" charset="0"/>
              </a:rPr>
              <a:t>file</a:t>
            </a:r>
            <a:r>
              <a:rPr lang="en-US" altLang="zh-TW" sz="1600" dirty="0">
                <a:latin typeface="Consolas" panose="020B0609020204030204" pitchFamily="49" charset="0"/>
                <a:cs typeface="Consolas" panose="020B0609020204030204" pitchFamily="49" charset="0"/>
              </a:rPr>
              <a:t>)</a:t>
            </a:r>
            <a:endParaRPr lang="zh-TW" altLang="en-US" sz="1600" dirty="0">
              <a:latin typeface="Consolas" panose="020B0609020204030204" pitchFamily="49" charset="0"/>
              <a:cs typeface="Consolas" panose="020B0609020204030204" pitchFamily="49" charset="0"/>
            </a:endParaRPr>
          </a:p>
          <a:p>
            <a:r>
              <a:rPr lang="zh-TW" altLang="en-US" sz="1600" dirty="0">
                <a:latin typeface="Consolas" panose="020B0609020204030204" pitchFamily="49" charset="0"/>
                <a:cs typeface="Consolas" panose="020B0609020204030204" pitchFamily="49" charset="0"/>
              </a:rPr>
              <a:t>    </a:t>
            </a:r>
            <a:r>
              <a:rPr lang="en-US" altLang="zh-TW" sz="1600" dirty="0">
                <a:latin typeface="Consolas" panose="020B0609020204030204" pitchFamily="49" charset="0"/>
                <a:cs typeface="Consolas" panose="020B0609020204030204" pitchFamily="49" charset="0"/>
              </a:rPr>
              <a:t>{</a:t>
            </a:r>
          </a:p>
          <a:p>
            <a:r>
              <a:rPr lang="en-US" altLang="zh-TW" sz="1600" dirty="0">
                <a:latin typeface="Consolas" panose="020B0609020204030204" pitchFamily="49" charset="0"/>
                <a:cs typeface="Consolas" panose="020B0609020204030204" pitchFamily="49" charset="0"/>
              </a:rPr>
              <a:t>      </a:t>
            </a:r>
            <a:r>
              <a:rPr lang="zh-TW" altLang="en-US" sz="1600" dirty="0">
                <a:latin typeface="Consolas" panose="020B0609020204030204" pitchFamily="49" charset="0"/>
                <a:cs typeface="Consolas" panose="020B0609020204030204" pitchFamily="49" charset="0"/>
              </a:rPr>
              <a:t>  </a:t>
            </a:r>
            <a:r>
              <a:rPr lang="en-US" altLang="zh-TW" sz="1600" dirty="0">
                <a:latin typeface="Consolas" panose="020B0609020204030204" pitchFamily="49" charset="0"/>
                <a:cs typeface="Consolas" panose="020B0609020204030204" pitchFamily="49" charset="0"/>
              </a:rPr>
              <a:t> getline(file,str);</a:t>
            </a:r>
          </a:p>
          <a:p>
            <a:r>
              <a:rPr lang="en-US" altLang="zh-TW" sz="1600" dirty="0">
                <a:latin typeface="Consolas" panose="020B0609020204030204" pitchFamily="49" charset="0"/>
                <a:cs typeface="Consolas" panose="020B0609020204030204" pitchFamily="49" charset="0"/>
              </a:rPr>
              <a:t>     </a:t>
            </a:r>
            <a:r>
              <a:rPr lang="zh-TW" altLang="en-US" sz="1600" dirty="0">
                <a:latin typeface="Consolas" panose="020B0609020204030204" pitchFamily="49" charset="0"/>
                <a:cs typeface="Consolas" panose="020B0609020204030204" pitchFamily="49" charset="0"/>
              </a:rPr>
              <a:t>  </a:t>
            </a:r>
            <a:r>
              <a:rPr lang="en-US" altLang="zh-TW" sz="1600" dirty="0">
                <a:latin typeface="Consolas" panose="020B0609020204030204" pitchFamily="49" charset="0"/>
                <a:cs typeface="Consolas" panose="020B0609020204030204" pitchFamily="49" charset="0"/>
              </a:rPr>
              <a:t>  cout&lt;&lt;str&lt;&lt;endl;</a:t>
            </a:r>
          </a:p>
          <a:p>
            <a:r>
              <a:rPr lang="en-US" altLang="zh-TW" sz="1600" dirty="0">
                <a:latin typeface="Consolas" panose="020B0609020204030204" pitchFamily="49" charset="0"/>
                <a:cs typeface="Consolas" panose="020B0609020204030204" pitchFamily="49" charset="0"/>
              </a:rPr>
              <a:t>    }</a:t>
            </a:r>
          </a:p>
          <a:p>
            <a:r>
              <a:rPr lang="en-US" altLang="zh-TW" sz="1600" dirty="0">
                <a:latin typeface="Consolas" panose="020B0609020204030204" pitchFamily="49" charset="0"/>
                <a:cs typeface="Consolas" panose="020B0609020204030204" pitchFamily="49" charset="0"/>
              </a:rPr>
              <a:t>    else</a:t>
            </a:r>
          </a:p>
          <a:p>
            <a:r>
              <a:rPr lang="en-US" altLang="zh-TW" sz="1600" dirty="0">
                <a:latin typeface="Consolas" panose="020B0609020204030204" pitchFamily="49" charset="0"/>
                <a:cs typeface="Consolas" panose="020B0609020204030204" pitchFamily="49" charset="0"/>
              </a:rPr>
              <a:t>       </a:t>
            </a:r>
            <a:r>
              <a:rPr lang="zh-TW" altLang="en-US" sz="1600" dirty="0">
                <a:latin typeface="Consolas" panose="020B0609020204030204" pitchFamily="49" charset="0"/>
                <a:cs typeface="Consolas" panose="020B0609020204030204" pitchFamily="49" charset="0"/>
              </a:rPr>
              <a:t>  </a:t>
            </a:r>
            <a:r>
              <a:rPr lang="en-US" altLang="zh-TW" sz="1600" dirty="0">
                <a:latin typeface="Consolas" panose="020B0609020204030204" pitchFamily="49" charset="0"/>
                <a:cs typeface="Consolas" panose="020B0609020204030204" pitchFamily="49" charset="0"/>
              </a:rPr>
              <a:t> cout &lt;&lt; "Error" &lt;&lt;endl;</a:t>
            </a:r>
          </a:p>
          <a:p>
            <a:r>
              <a:rPr lang="en-US" altLang="zh-TW" sz="1600" dirty="0">
                <a:latin typeface="Consolas" panose="020B0609020204030204" pitchFamily="49" charset="0"/>
                <a:cs typeface="Consolas" panose="020B0609020204030204" pitchFamily="49" charset="0"/>
              </a:rPr>
              <a:t>    return 0;</a:t>
            </a:r>
          </a:p>
          <a:p>
            <a:r>
              <a:rPr lang="en-US" altLang="zh-TW" sz="1600" dirty="0">
                <a:latin typeface="Consolas" panose="020B0609020204030204" pitchFamily="49" charset="0"/>
                <a:cs typeface="Consolas" panose="020B0609020204030204" pitchFamily="49" charset="0"/>
              </a:rPr>
              <a:t>}</a:t>
            </a:r>
          </a:p>
        </p:txBody>
      </p:sp>
      <p:sp>
        <p:nvSpPr>
          <p:cNvPr id="12" name="矩形 11">
            <a:extLst>
              <a:ext uri="{FF2B5EF4-FFF2-40B4-BE49-F238E27FC236}">
                <a16:creationId xmlns:a16="http://schemas.microsoft.com/office/drawing/2014/main" id="{FBFE3446-E10D-4344-B487-C59D3B8FD968}"/>
              </a:ext>
            </a:extLst>
          </p:cNvPr>
          <p:cNvSpPr/>
          <p:nvPr/>
        </p:nvSpPr>
        <p:spPr>
          <a:xfrm>
            <a:off x="7260745" y="3734314"/>
            <a:ext cx="1800200" cy="3161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380C89D0-0224-464A-80EA-846E6F525477}"/>
              </a:ext>
            </a:extLst>
          </p:cNvPr>
          <p:cNvSpPr txBox="1"/>
          <p:nvPr/>
        </p:nvSpPr>
        <p:spPr>
          <a:xfrm>
            <a:off x="4800709" y="3702124"/>
            <a:ext cx="2193357" cy="369332"/>
          </a:xfrm>
          <a:prstGeom prst="rect">
            <a:avLst/>
          </a:prstGeom>
          <a:solidFill>
            <a:srgbClr val="FFFF00"/>
          </a:solidFill>
        </p:spPr>
        <p:txBody>
          <a:bodyPr wrap="none" rtlCol="0">
            <a:spAutoFit/>
          </a:bodyPr>
          <a:lstStyle/>
          <a:p>
            <a:r>
              <a:rPr lang="zh-TW" altLang="en-US" b="1" dirty="0">
                <a:solidFill>
                  <a:srgbClr val="FF0000"/>
                </a:solidFill>
                <a:ea typeface="Adobe 繁黑體 Std B" panose="020B0700000000000000"/>
              </a:rPr>
              <a:t>有開成功→回傳</a:t>
            </a:r>
            <a:r>
              <a:rPr lang="en-US" altLang="zh-TW" b="1" dirty="0">
                <a:solidFill>
                  <a:srgbClr val="FF0000"/>
                </a:solidFill>
                <a:ea typeface="Adobe 繁黑體 Std B" panose="020B0700000000000000"/>
              </a:rPr>
              <a:t>True</a:t>
            </a:r>
            <a:endParaRPr lang="zh-TW" altLang="en-US" b="1" dirty="0">
              <a:solidFill>
                <a:srgbClr val="FF0000"/>
              </a:solidFill>
              <a:ea typeface="Adobe 繁黑體 Std B" panose="020B0700000000000000"/>
            </a:endParaRPr>
          </a:p>
        </p:txBody>
      </p:sp>
    </p:spTree>
    <p:extLst>
      <p:ext uri="{BB962C8B-B14F-4D97-AF65-F5344CB8AC3E}">
        <p14:creationId xmlns:p14="http://schemas.microsoft.com/office/powerpoint/2010/main" val="202229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157006" y="154021"/>
            <a:ext cx="3877986" cy="584775"/>
          </a:xfrm>
          <a:prstGeom prst="rect">
            <a:avLst/>
          </a:prstGeom>
        </p:spPr>
        <p:txBody>
          <a:bodyPr wrap="none">
            <a:spAutoFit/>
          </a:bodyPr>
          <a:lstStyle/>
          <a:p>
            <a:pPr algn="ctr"/>
            <a:r>
              <a:rPr lang="zh-TW" altLang="en-US" sz="3200" b="1" dirty="0">
                <a:solidFill>
                  <a:schemeClr val="bg1"/>
                </a:solidFill>
                <a:latin typeface="Microsoft JhengHei" panose="020B0604030504040204" pitchFamily="34" charset="-120"/>
                <a:ea typeface="Microsoft JhengHei" panose="020B0604030504040204" pitchFamily="34" charset="-120"/>
              </a:rPr>
              <a:t>檢查是否為檔案結尾</a:t>
            </a:r>
          </a:p>
        </p:txBody>
      </p:sp>
      <p:sp>
        <p:nvSpPr>
          <p:cNvPr id="10" name="圓角矩形 9">
            <a:extLst>
              <a:ext uri="{FF2B5EF4-FFF2-40B4-BE49-F238E27FC236}">
                <a16:creationId xmlns:a16="http://schemas.microsoft.com/office/drawing/2014/main" id="{29556883-EAC4-6940-BAD2-231CC0BAF9BB}"/>
              </a:ext>
            </a:extLst>
          </p:cNvPr>
          <p:cNvSpPr/>
          <p:nvPr/>
        </p:nvSpPr>
        <p:spPr>
          <a:xfrm>
            <a:off x="1910202" y="1712975"/>
            <a:ext cx="4255467" cy="4132632"/>
          </a:xfrm>
          <a:prstGeom prst="roundRect">
            <a:avLst/>
          </a:prstGeom>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TW" sz="1600" dirty="0">
                <a:latin typeface="Consolas" panose="020B0609020204030204" pitchFamily="49" charset="0"/>
                <a:cs typeface="Consolas" panose="020B0609020204030204" pitchFamily="49" charset="0"/>
              </a:rPr>
              <a:t>#include &lt;iostream&gt;</a:t>
            </a:r>
          </a:p>
          <a:p>
            <a:r>
              <a:rPr lang="en-US" altLang="zh-TW" sz="1600" dirty="0">
                <a:latin typeface="Consolas" panose="020B0609020204030204" pitchFamily="49" charset="0"/>
                <a:cs typeface="Consolas" panose="020B0609020204030204" pitchFamily="49" charset="0"/>
              </a:rPr>
              <a:t>#include &lt;fstream&gt;</a:t>
            </a:r>
          </a:p>
          <a:p>
            <a:r>
              <a:rPr lang="en-US" altLang="zh-TW" sz="1600" dirty="0">
                <a:latin typeface="Consolas" panose="020B0609020204030204" pitchFamily="49" charset="0"/>
                <a:cs typeface="Consolas" panose="020B0609020204030204" pitchFamily="49" charset="0"/>
              </a:rPr>
              <a:t>using namespace std;</a:t>
            </a:r>
          </a:p>
          <a:p>
            <a:endParaRPr lang="en-US" altLang="zh-TW" sz="1600" dirty="0">
              <a:latin typeface="Consolas" panose="020B0609020204030204" pitchFamily="49" charset="0"/>
              <a:cs typeface="Consolas" panose="020B0609020204030204" pitchFamily="49" charset="0"/>
            </a:endParaRPr>
          </a:p>
          <a:p>
            <a:r>
              <a:rPr lang="en-US" altLang="zh-TW" sz="1600" dirty="0">
                <a:latin typeface="Consolas" panose="020B0609020204030204" pitchFamily="49" charset="0"/>
                <a:cs typeface="Consolas" panose="020B0609020204030204" pitchFamily="49" charset="0"/>
              </a:rPr>
              <a:t>int main () {</a:t>
            </a:r>
          </a:p>
          <a:p>
            <a:r>
              <a:rPr lang="en-US" altLang="zh-TW" sz="1600" dirty="0">
                <a:latin typeface="Consolas" panose="020B0609020204030204" pitchFamily="49" charset="0"/>
                <a:cs typeface="Consolas" panose="020B0609020204030204" pitchFamily="49" charset="0"/>
              </a:rPr>
              <a:t>    ifstream file;</a:t>
            </a:r>
          </a:p>
          <a:p>
            <a:r>
              <a:rPr lang="en-US" altLang="zh-TW" sz="1600" dirty="0">
                <a:latin typeface="Consolas" panose="020B0609020204030204" pitchFamily="49" charset="0"/>
                <a:cs typeface="Consolas" panose="020B0609020204030204" pitchFamily="49" charset="0"/>
              </a:rPr>
              <a:t>    file.open ("example.txt");</a:t>
            </a:r>
          </a:p>
          <a:p>
            <a:r>
              <a:rPr lang="en-US" altLang="zh-TW" sz="1600" dirty="0">
                <a:latin typeface="Consolas" panose="020B0609020204030204" pitchFamily="49" charset="0"/>
                <a:cs typeface="Consolas" panose="020B0609020204030204" pitchFamily="49" charset="0"/>
              </a:rPr>
              <a:t>    string str;</a:t>
            </a:r>
          </a:p>
          <a:p>
            <a:r>
              <a:rPr lang="en-US" altLang="zh-TW" sz="1600" dirty="0">
                <a:latin typeface="Consolas" panose="020B0609020204030204" pitchFamily="49" charset="0"/>
                <a:cs typeface="Consolas" panose="020B0609020204030204" pitchFamily="49" charset="0"/>
              </a:rPr>
              <a:t>    while(</a:t>
            </a:r>
            <a:r>
              <a:rPr lang="en-US" altLang="zh-TW" sz="1600" b="1" dirty="0">
                <a:solidFill>
                  <a:srgbClr val="FF0000"/>
                </a:solidFill>
                <a:latin typeface="Consolas" panose="020B0609020204030204" pitchFamily="49" charset="0"/>
                <a:cs typeface="Consolas" panose="020B0609020204030204" pitchFamily="49" charset="0"/>
              </a:rPr>
              <a:t>!file.eof()</a:t>
            </a:r>
            <a:r>
              <a:rPr lang="en-US" altLang="zh-TW" sz="1600" dirty="0">
                <a:latin typeface="Consolas" panose="020B0609020204030204" pitchFamily="49" charset="0"/>
                <a:cs typeface="Consolas" panose="020B0609020204030204" pitchFamily="49" charset="0"/>
              </a:rPr>
              <a:t>){</a:t>
            </a:r>
          </a:p>
          <a:p>
            <a:r>
              <a:rPr lang="en-US" altLang="zh-TW" sz="1600" dirty="0">
                <a:latin typeface="Consolas" panose="020B0609020204030204" pitchFamily="49" charset="0"/>
                <a:cs typeface="Consolas" panose="020B0609020204030204" pitchFamily="49" charset="0"/>
              </a:rPr>
              <a:t>       file&gt;&gt;str;</a:t>
            </a:r>
          </a:p>
          <a:p>
            <a:r>
              <a:rPr lang="en-US" altLang="zh-TW" sz="1600" dirty="0">
                <a:latin typeface="Consolas" panose="020B0609020204030204" pitchFamily="49" charset="0"/>
                <a:cs typeface="Consolas" panose="020B0609020204030204" pitchFamily="49" charset="0"/>
              </a:rPr>
              <a:t>       cout&lt;&lt;str&lt;&lt;endl;</a:t>
            </a:r>
          </a:p>
          <a:p>
            <a:r>
              <a:rPr lang="en-US" altLang="zh-TW" sz="1600" dirty="0">
                <a:latin typeface="Consolas" panose="020B0609020204030204" pitchFamily="49" charset="0"/>
                <a:cs typeface="Consolas" panose="020B0609020204030204" pitchFamily="49" charset="0"/>
              </a:rPr>
              <a:t>    }</a:t>
            </a:r>
          </a:p>
          <a:p>
            <a:r>
              <a:rPr lang="en-US" altLang="zh-TW" sz="1600" dirty="0">
                <a:latin typeface="Consolas" panose="020B0609020204030204" pitchFamily="49" charset="0"/>
                <a:cs typeface="Consolas" panose="020B0609020204030204" pitchFamily="49" charset="0"/>
              </a:rPr>
              <a:t>    return 0;</a:t>
            </a:r>
          </a:p>
          <a:p>
            <a:r>
              <a:rPr lang="en-US" altLang="zh-TW" sz="1600" dirty="0">
                <a:latin typeface="Consolas" panose="020B0609020204030204" pitchFamily="49" charset="0"/>
                <a:cs typeface="Consolas" panose="020B0609020204030204" pitchFamily="49" charset="0"/>
              </a:rPr>
              <a:t>}</a:t>
            </a:r>
            <a:endParaRPr lang="zh-TW" altLang="en-US" sz="1600" dirty="0">
              <a:latin typeface="Consolas" panose="020B0609020204030204" pitchFamily="49" charset="0"/>
              <a:cs typeface="Consolas" panose="020B0609020204030204" pitchFamily="49" charset="0"/>
            </a:endParaRPr>
          </a:p>
        </p:txBody>
      </p:sp>
      <p:sp>
        <p:nvSpPr>
          <p:cNvPr id="12" name="矩形 11">
            <a:extLst>
              <a:ext uri="{FF2B5EF4-FFF2-40B4-BE49-F238E27FC236}">
                <a16:creationId xmlns:a16="http://schemas.microsoft.com/office/drawing/2014/main" id="{C186B513-D302-F248-9B5C-1838BBFF27B8}"/>
              </a:ext>
            </a:extLst>
          </p:cNvPr>
          <p:cNvSpPr/>
          <p:nvPr/>
        </p:nvSpPr>
        <p:spPr>
          <a:xfrm>
            <a:off x="6584089" y="2624427"/>
            <a:ext cx="4414836" cy="1754326"/>
          </a:xfrm>
          <a:prstGeom prst="rect">
            <a:avLst/>
          </a:prstGeom>
        </p:spPr>
        <p:txBody>
          <a:bodyPr wrap="square">
            <a:spAutoFit/>
          </a:bodyPr>
          <a:lstStyle/>
          <a:p>
            <a:pPr>
              <a:lnSpc>
                <a:spcPct val="150000"/>
              </a:lnSpc>
            </a:pPr>
            <a:r>
              <a:rPr lang="zh-TW" altLang="en-US" sz="2400" b="1" dirty="0">
                <a:latin typeface="Microsoft JhengHei" panose="020B0604030504040204" pitchFamily="34" charset="-120"/>
                <a:ea typeface="Microsoft JhengHei" panose="020B0604030504040204" pitchFamily="34" charset="-120"/>
              </a:rPr>
              <a:t>eof=end of file</a:t>
            </a:r>
          </a:p>
          <a:p>
            <a:pPr>
              <a:lnSpc>
                <a:spcPct val="150000"/>
              </a:lnSpc>
            </a:pPr>
            <a:r>
              <a:rPr lang="zh-TW" altLang="en-US" sz="2400" b="1" dirty="0">
                <a:latin typeface="Microsoft JhengHei" panose="020B0604030504040204" pitchFamily="34" charset="-120"/>
                <a:ea typeface="Microsoft JhengHei" panose="020B0604030504040204" pitchFamily="34" charset="-120"/>
              </a:rPr>
              <a:t>已到檔案結</a:t>
            </a:r>
            <a:r>
              <a:rPr lang="zh-TW" altLang="en-US" sz="2400" b="1" dirty="0" smtClean="0">
                <a:latin typeface="Microsoft JhengHei" panose="020B0604030504040204" pitchFamily="34" charset="-120"/>
                <a:ea typeface="Microsoft JhengHei" panose="020B0604030504040204" pitchFamily="34" charset="-120"/>
              </a:rPr>
              <a:t>尾→e</a:t>
            </a:r>
            <a:r>
              <a:rPr lang="zh-TW" altLang="en-US" sz="2400" b="1" dirty="0">
                <a:latin typeface="Microsoft JhengHei" panose="020B0604030504040204" pitchFamily="34" charset="-120"/>
                <a:ea typeface="Microsoft JhengHei" panose="020B0604030504040204" pitchFamily="34" charset="-120"/>
              </a:rPr>
              <a:t>of：true</a:t>
            </a:r>
          </a:p>
          <a:p>
            <a:pPr>
              <a:lnSpc>
                <a:spcPct val="150000"/>
              </a:lnSpc>
            </a:pPr>
            <a:r>
              <a:rPr lang="zh-TW" altLang="en-US" sz="2400" b="1" dirty="0">
                <a:latin typeface="Microsoft JhengHei" panose="020B0604030504040204" pitchFamily="34" charset="-120"/>
                <a:ea typeface="Microsoft JhengHei" panose="020B0604030504040204" pitchFamily="34" charset="-120"/>
              </a:rPr>
              <a:t>未到檔案結</a:t>
            </a:r>
            <a:r>
              <a:rPr lang="zh-TW" altLang="en-US" sz="2400" b="1" dirty="0">
                <a:latin typeface="Microsoft JhengHei" panose="020B0604030504040204" pitchFamily="34" charset="-120"/>
                <a:ea typeface="Microsoft JhengHei" panose="020B0604030504040204" pitchFamily="34" charset="-120"/>
              </a:rPr>
              <a:t>尾</a:t>
            </a:r>
            <a:r>
              <a:rPr lang="zh-TW" altLang="en-US" sz="2400" b="1" dirty="0" smtClean="0">
                <a:latin typeface="Microsoft JhengHei" panose="020B0604030504040204" pitchFamily="34" charset="-120"/>
                <a:ea typeface="Microsoft JhengHei" panose="020B0604030504040204" pitchFamily="34" charset="-120"/>
              </a:rPr>
              <a:t>→e</a:t>
            </a:r>
            <a:r>
              <a:rPr lang="zh-TW" altLang="en-US" sz="2400" b="1" dirty="0">
                <a:latin typeface="Microsoft JhengHei" panose="020B0604030504040204" pitchFamily="34" charset="-120"/>
                <a:ea typeface="Microsoft JhengHei" panose="020B0604030504040204" pitchFamily="34" charset="-120"/>
              </a:rPr>
              <a:t>of：false</a:t>
            </a:r>
          </a:p>
        </p:txBody>
      </p:sp>
    </p:spTree>
    <p:extLst>
      <p:ext uri="{BB962C8B-B14F-4D97-AF65-F5344CB8AC3E}">
        <p14:creationId xmlns:p14="http://schemas.microsoft.com/office/powerpoint/2010/main" val="130994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圓角矩形 9">
            <a:extLst>
              <a:ext uri="{FF2B5EF4-FFF2-40B4-BE49-F238E27FC236}">
                <a16:creationId xmlns:a16="http://schemas.microsoft.com/office/drawing/2014/main" id="{24ACBFC5-AA83-6C44-BEDF-0C234AF2E552}"/>
              </a:ext>
            </a:extLst>
          </p:cNvPr>
          <p:cNvSpPr/>
          <p:nvPr/>
        </p:nvSpPr>
        <p:spPr>
          <a:xfrm>
            <a:off x="2641744" y="1982728"/>
            <a:ext cx="6908507" cy="3472405"/>
          </a:xfrm>
          <a:prstGeom prst="roundRect">
            <a:avLst/>
          </a:prstGeom>
          <a:solidFill>
            <a:schemeClr val="tx2">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5593297" y="154021"/>
            <a:ext cx="1005403" cy="584775"/>
          </a:xfrm>
          <a:prstGeom prst="rect">
            <a:avLst/>
          </a:prstGeom>
        </p:spPr>
        <p:txBody>
          <a:bodyPr wrap="none">
            <a:spAutoFit/>
          </a:bodyPr>
          <a:lstStyle/>
          <a:p>
            <a:pPr algn="ctr"/>
            <a:r>
              <a:rPr lang="zh-TW" altLang="en-US" sz="3200" b="1" dirty="0">
                <a:solidFill>
                  <a:schemeClr val="bg1"/>
                </a:solidFill>
                <a:latin typeface="Microsoft JhengHei" panose="020B0604030504040204" pitchFamily="34" charset="-120"/>
                <a:ea typeface="Microsoft JhengHei" panose="020B0604030504040204" pitchFamily="34" charset="-120"/>
              </a:rPr>
              <a:t>關檔</a:t>
            </a:r>
          </a:p>
        </p:txBody>
      </p:sp>
      <p:sp>
        <p:nvSpPr>
          <p:cNvPr id="8" name="Rectangle 3">
            <a:extLst>
              <a:ext uri="{FF2B5EF4-FFF2-40B4-BE49-F238E27FC236}">
                <a16:creationId xmlns:a16="http://schemas.microsoft.com/office/drawing/2014/main" id="{5B786D5F-D549-B34F-84B8-BB376CC2A705}"/>
              </a:ext>
            </a:extLst>
          </p:cNvPr>
          <p:cNvSpPr>
            <a:spLocks noGrp="1" noChangeArrowheads="1"/>
          </p:cNvSpPr>
          <p:nvPr>
            <p:ph idx="1"/>
          </p:nvPr>
        </p:nvSpPr>
        <p:spPr>
          <a:xfrm>
            <a:off x="2902101" y="2451201"/>
            <a:ext cx="6387792" cy="2535458"/>
          </a:xfrm>
        </p:spPr>
        <p:txBody>
          <a:bodyPr>
            <a:normAutofit lnSpcReduction="10000"/>
          </a:bodyPr>
          <a:lstStyle/>
          <a:p>
            <a:pPr marL="0" indent="0">
              <a:lnSpc>
                <a:spcPct val="150000"/>
              </a:lnSpc>
              <a:buNone/>
            </a:pPr>
            <a:r>
              <a:rPr lang="en-US" altLang="zh-TW" sz="2400" b="1" dirty="0">
                <a:latin typeface="Microsoft JhengHei" panose="020B0604030504040204" pitchFamily="34" charset="-120"/>
                <a:ea typeface="Microsoft JhengHei" panose="020B0604030504040204" pitchFamily="34" charset="-120"/>
              </a:rPr>
              <a:t>close()</a:t>
            </a:r>
            <a:r>
              <a:rPr lang="zh-TW" altLang="en-US" sz="2400" b="1" dirty="0">
                <a:latin typeface="Microsoft JhengHei" panose="020B0604030504040204" pitchFamily="34" charset="-120"/>
                <a:ea typeface="Microsoft JhengHei" panose="020B0604030504040204" pitchFamily="34" charset="-120"/>
              </a:rPr>
              <a:t>用來關閉不會用到的檔案</a:t>
            </a:r>
            <a:endParaRPr lang="en-US" altLang="zh-TW" sz="2400" b="1" dirty="0">
              <a:latin typeface="Microsoft JhengHei" panose="020B0604030504040204" pitchFamily="34" charset="-120"/>
              <a:ea typeface="Microsoft JhengHei" panose="020B0604030504040204" pitchFamily="34" charset="-120"/>
            </a:endParaRPr>
          </a:p>
          <a:p>
            <a:pPr marL="0" indent="0" eaLnBrk="1" hangingPunct="1">
              <a:lnSpc>
                <a:spcPct val="150000"/>
              </a:lnSpc>
              <a:buNone/>
            </a:pPr>
            <a:r>
              <a:rPr lang="zh-TW" altLang="en-US" sz="2400" b="1" dirty="0">
                <a:latin typeface="Microsoft JhengHei" panose="020B0604030504040204" pitchFamily="34" charset="-120"/>
                <a:ea typeface="Microsoft JhengHei" panose="020B0604030504040204" pitchFamily="34" charset="-120"/>
              </a:rPr>
              <a:t>關檔的目：</a:t>
            </a:r>
          </a:p>
          <a:p>
            <a:pPr lvl="1">
              <a:lnSpc>
                <a:spcPct val="150000"/>
              </a:lnSpc>
            </a:pPr>
            <a:r>
              <a:rPr lang="zh-TW" altLang="en-US" b="1" dirty="0">
                <a:latin typeface="Microsoft JhengHei" panose="020B0604030504040204" pitchFamily="34" charset="-120"/>
                <a:ea typeface="Microsoft JhengHei" panose="020B0604030504040204" pitchFamily="34" charset="-120"/>
              </a:rPr>
              <a:t>切換讀寫的模式</a:t>
            </a:r>
            <a:endParaRPr lang="en-US" altLang="zh-TW" b="1" dirty="0">
              <a:latin typeface="Microsoft JhengHei" panose="020B0604030504040204" pitchFamily="34" charset="-120"/>
              <a:ea typeface="Microsoft JhengHei" panose="020B0604030504040204" pitchFamily="34" charset="-120"/>
            </a:endParaRPr>
          </a:p>
          <a:p>
            <a:pPr lvl="1">
              <a:lnSpc>
                <a:spcPct val="150000"/>
              </a:lnSpc>
            </a:pPr>
            <a:r>
              <a:rPr lang="zh-TW" altLang="en-US" b="1" dirty="0">
                <a:latin typeface="Microsoft JhengHei" panose="020B0604030504040204" pitchFamily="34" charset="-120"/>
                <a:ea typeface="Microsoft JhengHei" panose="020B0604030504040204" pitchFamily="34" charset="-120"/>
              </a:rPr>
              <a:t>確保把檔案緩衝區的資料寫入磁碟檔案內</a:t>
            </a:r>
            <a:endParaRPr lang="zh-TW" altLang="en-US" sz="2400" b="1" dirty="0">
              <a:latin typeface="Microsoft JhengHei" panose="020B0604030504040204" pitchFamily="34" charset="-120"/>
              <a:ea typeface="Microsoft JhengHei" panose="020B0604030504040204" pitchFamily="34" charset="-120"/>
            </a:endParaRPr>
          </a:p>
          <a:p>
            <a:pPr lvl="2" eaLnBrk="1" hangingPunct="1">
              <a:lnSpc>
                <a:spcPct val="150000"/>
              </a:lnSpc>
            </a:pPr>
            <a:endParaRPr lang="en-US" altLang="zh-TW" sz="2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536423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圓角矩形 27">
            <a:extLst>
              <a:ext uri="{FF2B5EF4-FFF2-40B4-BE49-F238E27FC236}">
                <a16:creationId xmlns:a16="http://schemas.microsoft.com/office/drawing/2014/main" id="{FDD66B87-45AD-434F-B25F-20DB3A177182}"/>
              </a:ext>
            </a:extLst>
          </p:cNvPr>
          <p:cNvSpPr/>
          <p:nvPr/>
        </p:nvSpPr>
        <p:spPr>
          <a:xfrm>
            <a:off x="3107729" y="5170304"/>
            <a:ext cx="7100577" cy="981308"/>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7" name="圓角矩形 26">
            <a:extLst>
              <a:ext uri="{FF2B5EF4-FFF2-40B4-BE49-F238E27FC236}">
                <a16:creationId xmlns:a16="http://schemas.microsoft.com/office/drawing/2014/main" id="{4A178E15-D9BB-B945-A03A-8B2ACEB8B891}"/>
              </a:ext>
            </a:extLst>
          </p:cNvPr>
          <p:cNvSpPr/>
          <p:nvPr/>
        </p:nvSpPr>
        <p:spPr>
          <a:xfrm>
            <a:off x="3107730" y="3936382"/>
            <a:ext cx="7100577" cy="98130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圓角矩形 25">
            <a:extLst>
              <a:ext uri="{FF2B5EF4-FFF2-40B4-BE49-F238E27FC236}">
                <a16:creationId xmlns:a16="http://schemas.microsoft.com/office/drawing/2014/main" id="{05B0C625-3104-CA47-A6E7-1AEC4134EA5B}"/>
              </a:ext>
            </a:extLst>
          </p:cNvPr>
          <p:cNvSpPr/>
          <p:nvPr/>
        </p:nvSpPr>
        <p:spPr>
          <a:xfrm>
            <a:off x="3107731" y="2696662"/>
            <a:ext cx="7100577" cy="981308"/>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圓角矩形 24">
            <a:extLst>
              <a:ext uri="{FF2B5EF4-FFF2-40B4-BE49-F238E27FC236}">
                <a16:creationId xmlns:a16="http://schemas.microsoft.com/office/drawing/2014/main" id="{645833DA-B1FD-664C-846C-CB49E85149FD}"/>
              </a:ext>
            </a:extLst>
          </p:cNvPr>
          <p:cNvSpPr/>
          <p:nvPr/>
        </p:nvSpPr>
        <p:spPr>
          <a:xfrm>
            <a:off x="3107730" y="1438761"/>
            <a:ext cx="7100577" cy="98130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576993" y="154021"/>
            <a:ext cx="3038011" cy="584775"/>
          </a:xfrm>
          <a:prstGeom prst="rect">
            <a:avLst/>
          </a:prstGeom>
        </p:spPr>
        <p:txBody>
          <a:bodyPr wrap="none">
            <a:spAutoFit/>
          </a:bodyPr>
          <a:lstStyle/>
          <a:p>
            <a:pPr algn="ctr"/>
            <a:r>
              <a:rPr lang="zh-TW" altLang="en-US" sz="3200" b="1" dirty="0">
                <a:solidFill>
                  <a:schemeClr val="bg1"/>
                </a:solidFill>
                <a:latin typeface="Microsoft JhengHei" panose="020B0604030504040204" pitchFamily="34" charset="-120"/>
                <a:ea typeface="Microsoft JhengHei" panose="020B0604030504040204" pitchFamily="34" charset="-120"/>
              </a:rPr>
              <a:t>其他狀態 </a:t>
            </a:r>
            <a:r>
              <a:rPr lang="en-US" altLang="zh-TW" sz="3200" b="1" dirty="0">
                <a:solidFill>
                  <a:schemeClr val="bg1"/>
                </a:solidFill>
                <a:latin typeface="Microsoft JhengHei" panose="020B0604030504040204" pitchFamily="34" charset="-120"/>
                <a:ea typeface="Microsoft JhengHei" panose="020B0604030504040204" pitchFamily="34" charset="-120"/>
              </a:rPr>
              <a:t>(</a:t>
            </a:r>
            <a:r>
              <a:rPr lang="zh-TW" altLang="en-US" sz="3200" b="1" dirty="0">
                <a:solidFill>
                  <a:schemeClr val="bg1"/>
                </a:solidFill>
                <a:latin typeface="Microsoft JhengHei" panose="020B0604030504040204" pitchFamily="34" charset="-120"/>
                <a:ea typeface="Microsoft JhengHei" panose="020B0604030504040204" pitchFamily="34" charset="-120"/>
              </a:rPr>
              <a:t>補充</a:t>
            </a:r>
            <a:r>
              <a:rPr lang="en-US" altLang="zh-TW" sz="3200" b="1" dirty="0">
                <a:solidFill>
                  <a:schemeClr val="bg1"/>
                </a:solidFill>
                <a:latin typeface="Microsoft JhengHei" panose="020B0604030504040204" pitchFamily="34" charset="-120"/>
                <a:ea typeface="Microsoft JhengHei" panose="020B0604030504040204" pitchFamily="34" charset="-120"/>
              </a:rPr>
              <a:t>)</a:t>
            </a:r>
            <a:endParaRPr lang="zh-TW" altLang="en-US" sz="3200" b="1" dirty="0">
              <a:solidFill>
                <a:schemeClr val="bg1"/>
              </a:solidFill>
              <a:latin typeface="Microsoft JhengHei" panose="020B0604030504040204" pitchFamily="34" charset="-120"/>
              <a:ea typeface="Microsoft JhengHei" panose="020B0604030504040204" pitchFamily="34" charset="-120"/>
            </a:endParaRPr>
          </a:p>
        </p:txBody>
      </p:sp>
      <p:sp>
        <p:nvSpPr>
          <p:cNvPr id="10" name="橢圓 9">
            <a:extLst>
              <a:ext uri="{FF2B5EF4-FFF2-40B4-BE49-F238E27FC236}">
                <a16:creationId xmlns:a16="http://schemas.microsoft.com/office/drawing/2014/main" id="{9947A78D-999F-9746-9905-3B86314D63AB}"/>
              </a:ext>
            </a:extLst>
          </p:cNvPr>
          <p:cNvSpPr/>
          <p:nvPr/>
        </p:nvSpPr>
        <p:spPr>
          <a:xfrm>
            <a:off x="1895709" y="1449660"/>
            <a:ext cx="981308" cy="981308"/>
          </a:xfrm>
          <a:prstGeom prst="ellipse">
            <a:avLst/>
          </a:prstGeom>
          <a:solidFill>
            <a:schemeClr val="accent4">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A4E77CDD-46D6-DE49-979D-6B52008571A2}"/>
              </a:ext>
            </a:extLst>
          </p:cNvPr>
          <p:cNvSpPr/>
          <p:nvPr/>
        </p:nvSpPr>
        <p:spPr>
          <a:xfrm>
            <a:off x="1965414" y="1736305"/>
            <a:ext cx="841897" cy="400110"/>
          </a:xfrm>
          <a:prstGeom prst="rect">
            <a:avLst/>
          </a:prstGeom>
        </p:spPr>
        <p:txBody>
          <a:bodyPr wrap="none">
            <a:spAutoFit/>
          </a:bodyPr>
          <a:lstStyle/>
          <a:p>
            <a:pPr algn="ctr"/>
            <a:r>
              <a:rPr lang="en-US" altLang="zh-TW" sz="2000" b="1" dirty="0">
                <a:latin typeface="Microsoft JhengHei" panose="020B0604030504040204" pitchFamily="34" charset="-120"/>
                <a:ea typeface="Microsoft JhengHei" panose="020B0604030504040204" pitchFamily="34" charset="-120"/>
              </a:rPr>
              <a:t>bad()</a:t>
            </a:r>
          </a:p>
        </p:txBody>
      </p:sp>
      <p:sp>
        <p:nvSpPr>
          <p:cNvPr id="12" name="橢圓 11">
            <a:extLst>
              <a:ext uri="{FF2B5EF4-FFF2-40B4-BE49-F238E27FC236}">
                <a16:creationId xmlns:a16="http://schemas.microsoft.com/office/drawing/2014/main" id="{A839F327-2351-E24A-99C8-CDDD4A4DF807}"/>
              </a:ext>
            </a:extLst>
          </p:cNvPr>
          <p:cNvSpPr/>
          <p:nvPr/>
        </p:nvSpPr>
        <p:spPr>
          <a:xfrm>
            <a:off x="1895709" y="2693021"/>
            <a:ext cx="981308" cy="981308"/>
          </a:xfrm>
          <a:prstGeom prst="ellipse">
            <a:avLst/>
          </a:prstGeom>
          <a:solidFill>
            <a:schemeClr val="tx2">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id="{858DE858-0A35-D444-9583-41CC32BFD546}"/>
              </a:ext>
            </a:extLst>
          </p:cNvPr>
          <p:cNvSpPr/>
          <p:nvPr/>
        </p:nvSpPr>
        <p:spPr>
          <a:xfrm>
            <a:off x="2015107" y="2979666"/>
            <a:ext cx="742511" cy="400110"/>
          </a:xfrm>
          <a:prstGeom prst="rect">
            <a:avLst/>
          </a:prstGeom>
        </p:spPr>
        <p:txBody>
          <a:bodyPr wrap="none">
            <a:spAutoFit/>
          </a:bodyPr>
          <a:lstStyle/>
          <a:p>
            <a:pPr algn="ctr"/>
            <a:r>
              <a:rPr lang="en-US" altLang="zh-TW" sz="2000" b="1" dirty="0">
                <a:latin typeface="Microsoft JhengHei" panose="020B0604030504040204" pitchFamily="34" charset="-120"/>
                <a:ea typeface="Microsoft JhengHei" panose="020B0604030504040204" pitchFamily="34" charset="-120"/>
              </a:rPr>
              <a:t>fail()</a:t>
            </a:r>
          </a:p>
        </p:txBody>
      </p:sp>
      <p:sp>
        <p:nvSpPr>
          <p:cNvPr id="14" name="橢圓 13">
            <a:extLst>
              <a:ext uri="{FF2B5EF4-FFF2-40B4-BE49-F238E27FC236}">
                <a16:creationId xmlns:a16="http://schemas.microsoft.com/office/drawing/2014/main" id="{2AF4609E-C9FA-D54F-BC57-47E5965BC433}"/>
              </a:ext>
            </a:extLst>
          </p:cNvPr>
          <p:cNvSpPr/>
          <p:nvPr/>
        </p:nvSpPr>
        <p:spPr>
          <a:xfrm>
            <a:off x="1895709" y="3936382"/>
            <a:ext cx="981308" cy="981308"/>
          </a:xfrm>
          <a:prstGeom prst="ellipse">
            <a:avLst/>
          </a:prstGeom>
          <a:solidFill>
            <a:schemeClr val="accent4">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矩形 14">
            <a:extLst>
              <a:ext uri="{FF2B5EF4-FFF2-40B4-BE49-F238E27FC236}">
                <a16:creationId xmlns:a16="http://schemas.microsoft.com/office/drawing/2014/main" id="{9DD1EA74-6817-EF44-AAAC-5CA289A05BBA}"/>
              </a:ext>
            </a:extLst>
          </p:cNvPr>
          <p:cNvSpPr/>
          <p:nvPr/>
        </p:nvSpPr>
        <p:spPr>
          <a:xfrm>
            <a:off x="1872439" y="4223027"/>
            <a:ext cx="1027846" cy="400110"/>
          </a:xfrm>
          <a:prstGeom prst="rect">
            <a:avLst/>
          </a:prstGeom>
        </p:spPr>
        <p:txBody>
          <a:bodyPr wrap="none">
            <a:spAutoFit/>
          </a:bodyPr>
          <a:lstStyle/>
          <a:p>
            <a:pPr algn="ctr"/>
            <a:r>
              <a:rPr lang="en-US" altLang="zh-TW" sz="2000" b="1" dirty="0">
                <a:latin typeface="Microsoft JhengHei" panose="020B0604030504040204" pitchFamily="34" charset="-120"/>
                <a:ea typeface="Microsoft JhengHei" panose="020B0604030504040204" pitchFamily="34" charset="-120"/>
              </a:rPr>
              <a:t>good()</a:t>
            </a:r>
          </a:p>
        </p:txBody>
      </p:sp>
      <p:sp>
        <p:nvSpPr>
          <p:cNvPr id="16" name="橢圓 15">
            <a:extLst>
              <a:ext uri="{FF2B5EF4-FFF2-40B4-BE49-F238E27FC236}">
                <a16:creationId xmlns:a16="http://schemas.microsoft.com/office/drawing/2014/main" id="{F1E2B30A-403B-EF47-AE60-A3625559BB54}"/>
              </a:ext>
            </a:extLst>
          </p:cNvPr>
          <p:cNvSpPr/>
          <p:nvPr/>
        </p:nvSpPr>
        <p:spPr>
          <a:xfrm>
            <a:off x="1872439" y="5179743"/>
            <a:ext cx="981308" cy="981308"/>
          </a:xfrm>
          <a:prstGeom prst="ellipse">
            <a:avLst/>
          </a:prstGeom>
          <a:solidFill>
            <a:schemeClr val="tx2">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矩形 16">
            <a:extLst>
              <a:ext uri="{FF2B5EF4-FFF2-40B4-BE49-F238E27FC236}">
                <a16:creationId xmlns:a16="http://schemas.microsoft.com/office/drawing/2014/main" id="{9121E1BF-4C3B-A448-BFAF-C0DB14902FEB}"/>
              </a:ext>
            </a:extLst>
          </p:cNvPr>
          <p:cNvSpPr/>
          <p:nvPr/>
        </p:nvSpPr>
        <p:spPr>
          <a:xfrm>
            <a:off x="1885238" y="5466388"/>
            <a:ext cx="955711" cy="400110"/>
          </a:xfrm>
          <a:prstGeom prst="rect">
            <a:avLst/>
          </a:prstGeom>
        </p:spPr>
        <p:txBody>
          <a:bodyPr wrap="none">
            <a:spAutoFit/>
          </a:bodyPr>
          <a:lstStyle/>
          <a:p>
            <a:pPr algn="ctr"/>
            <a:r>
              <a:rPr lang="en-US" altLang="zh-TW" sz="2000" b="1" dirty="0">
                <a:latin typeface="Microsoft JhengHei" panose="020B0604030504040204" pitchFamily="34" charset="-120"/>
                <a:ea typeface="Microsoft JhengHei" panose="020B0604030504040204" pitchFamily="34" charset="-120"/>
              </a:rPr>
              <a:t>clear()</a:t>
            </a:r>
          </a:p>
        </p:txBody>
      </p:sp>
      <p:sp>
        <p:nvSpPr>
          <p:cNvPr id="18" name="矩形 17">
            <a:extLst>
              <a:ext uri="{FF2B5EF4-FFF2-40B4-BE49-F238E27FC236}">
                <a16:creationId xmlns:a16="http://schemas.microsoft.com/office/drawing/2014/main" id="{1B89B085-45F8-4041-8824-693717C597AD}"/>
              </a:ext>
            </a:extLst>
          </p:cNvPr>
          <p:cNvSpPr/>
          <p:nvPr/>
        </p:nvSpPr>
        <p:spPr>
          <a:xfrm>
            <a:off x="3209364" y="1473640"/>
            <a:ext cx="6096000" cy="923330"/>
          </a:xfrm>
          <a:prstGeom prst="rect">
            <a:avLst/>
          </a:prstGeom>
        </p:spPr>
        <p:txBody>
          <a:bodyPr>
            <a:spAutoFit/>
          </a:bodyPr>
          <a:lstStyle/>
          <a:p>
            <a:r>
              <a:rPr lang="zh-TW" altLang="en-US" dirty="0"/>
              <a:t>Returns true if a reading or writing operation fails. For example, in the case that we try to write to a file that is not open for writing or if the device where we try to write has no space left.</a:t>
            </a:r>
          </a:p>
        </p:txBody>
      </p:sp>
      <p:sp>
        <p:nvSpPr>
          <p:cNvPr id="19" name="矩形 18">
            <a:extLst>
              <a:ext uri="{FF2B5EF4-FFF2-40B4-BE49-F238E27FC236}">
                <a16:creationId xmlns:a16="http://schemas.microsoft.com/office/drawing/2014/main" id="{FD1FDC65-F03F-3D46-A84E-82333F57C8CB}"/>
              </a:ext>
            </a:extLst>
          </p:cNvPr>
          <p:cNvSpPr/>
          <p:nvPr/>
        </p:nvSpPr>
        <p:spPr>
          <a:xfrm>
            <a:off x="3209364" y="2718056"/>
            <a:ext cx="6608956" cy="923330"/>
          </a:xfrm>
          <a:prstGeom prst="rect">
            <a:avLst/>
          </a:prstGeom>
        </p:spPr>
        <p:txBody>
          <a:bodyPr wrap="square">
            <a:spAutoFit/>
          </a:bodyPr>
          <a:lstStyle/>
          <a:p>
            <a:r>
              <a:rPr lang="zh-TW" altLang="en-US" dirty="0"/>
              <a:t>Returns true in the same cases as bad(), but also in the case that a format error happens, like when an alphabetical character is extracted when we are trying to read an integer number.</a:t>
            </a:r>
          </a:p>
        </p:txBody>
      </p:sp>
      <p:sp>
        <p:nvSpPr>
          <p:cNvPr id="21" name="矩形 20">
            <a:extLst>
              <a:ext uri="{FF2B5EF4-FFF2-40B4-BE49-F238E27FC236}">
                <a16:creationId xmlns:a16="http://schemas.microsoft.com/office/drawing/2014/main" id="{F209E59F-B0A8-0542-B0FC-D7ACC12C82AE}"/>
              </a:ext>
            </a:extLst>
          </p:cNvPr>
          <p:cNvSpPr/>
          <p:nvPr/>
        </p:nvSpPr>
        <p:spPr>
          <a:xfrm>
            <a:off x="3209364" y="3962472"/>
            <a:ext cx="7100577" cy="923330"/>
          </a:xfrm>
          <a:prstGeom prst="rect">
            <a:avLst/>
          </a:prstGeom>
        </p:spPr>
        <p:txBody>
          <a:bodyPr wrap="square">
            <a:spAutoFit/>
          </a:bodyPr>
          <a:lstStyle/>
          <a:p>
            <a:r>
              <a:rPr lang="zh-TW" altLang="en-US" dirty="0"/>
              <a:t>It is the most generic state flag: it returns false in the same cases in which calling any of the previous functions would return true. Note that good and bad are not exact opposites (good checks more state flags at once).</a:t>
            </a:r>
          </a:p>
        </p:txBody>
      </p:sp>
      <p:sp>
        <p:nvSpPr>
          <p:cNvPr id="22" name="矩形 21">
            <a:extLst>
              <a:ext uri="{FF2B5EF4-FFF2-40B4-BE49-F238E27FC236}">
                <a16:creationId xmlns:a16="http://schemas.microsoft.com/office/drawing/2014/main" id="{1103581D-11BC-E045-BBD0-2E06762E38AA}"/>
              </a:ext>
            </a:extLst>
          </p:cNvPr>
          <p:cNvSpPr/>
          <p:nvPr/>
        </p:nvSpPr>
        <p:spPr>
          <a:xfrm>
            <a:off x="3209364" y="5481777"/>
            <a:ext cx="6096000" cy="369332"/>
          </a:xfrm>
          <a:prstGeom prst="rect">
            <a:avLst/>
          </a:prstGeom>
        </p:spPr>
        <p:txBody>
          <a:bodyPr>
            <a:spAutoFit/>
          </a:bodyPr>
          <a:lstStyle/>
          <a:p>
            <a:r>
              <a:rPr lang="zh-TW" altLang="en-US" dirty="0"/>
              <a:t>can be used to reset the state flags.</a:t>
            </a:r>
          </a:p>
        </p:txBody>
      </p:sp>
    </p:spTree>
    <p:extLst>
      <p:ext uri="{BB962C8B-B14F-4D97-AF65-F5344CB8AC3E}">
        <p14:creationId xmlns:p14="http://schemas.microsoft.com/office/powerpoint/2010/main" val="279371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圓角矩形 15">
            <a:extLst>
              <a:ext uri="{FF2B5EF4-FFF2-40B4-BE49-F238E27FC236}">
                <a16:creationId xmlns:a16="http://schemas.microsoft.com/office/drawing/2014/main" id="{A130E504-61E5-3B4E-B6A8-B2E80122AD35}"/>
              </a:ext>
            </a:extLst>
          </p:cNvPr>
          <p:cNvSpPr/>
          <p:nvPr/>
        </p:nvSpPr>
        <p:spPr>
          <a:xfrm>
            <a:off x="1831472" y="1818470"/>
            <a:ext cx="3786652" cy="4325853"/>
          </a:xfrm>
          <a:prstGeom prst="roundRect">
            <a:avLst/>
          </a:prstGeom>
          <a:noFill/>
          <a:ln w="38100">
            <a:solidFill>
              <a:srgbClr val="3D9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869DE495-5014-BC47-B792-CFB706F251DD}"/>
              </a:ext>
            </a:extLst>
          </p:cNvPr>
          <p:cNvSpPr/>
          <p:nvPr/>
        </p:nvSpPr>
        <p:spPr>
          <a:xfrm>
            <a:off x="6149083" y="1818470"/>
            <a:ext cx="3786652" cy="4325853"/>
          </a:xfrm>
          <a:prstGeom prst="roundRect">
            <a:avLst/>
          </a:prstGeom>
          <a:noFill/>
          <a:ln w="38100">
            <a:solidFill>
              <a:srgbClr val="3D9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5182927" y="154021"/>
            <a:ext cx="1826142" cy="584775"/>
          </a:xfrm>
          <a:prstGeom prst="rect">
            <a:avLst/>
          </a:prstGeom>
        </p:spPr>
        <p:txBody>
          <a:bodyPr wrap="none">
            <a:spAutoFit/>
          </a:bodyPr>
          <a:lstStyle/>
          <a:p>
            <a:pPr algn="ctr"/>
            <a:r>
              <a:rPr lang="zh-TW" altLang="en-US" sz="3200" b="1" dirty="0">
                <a:solidFill>
                  <a:schemeClr val="bg1"/>
                </a:solidFill>
                <a:latin typeface="Microsoft JhengHei" panose="020B0604030504040204" pitchFamily="34" charset="-120"/>
                <a:ea typeface="Microsoft JhengHei" panose="020B0604030504040204" pitchFamily="34" charset="-120"/>
              </a:rPr>
              <a:t>步驟複習</a:t>
            </a:r>
          </a:p>
        </p:txBody>
      </p:sp>
      <p:sp>
        <p:nvSpPr>
          <p:cNvPr id="9" name="內容版面配置區 2">
            <a:extLst>
              <a:ext uri="{FF2B5EF4-FFF2-40B4-BE49-F238E27FC236}">
                <a16:creationId xmlns:a16="http://schemas.microsoft.com/office/drawing/2014/main" id="{58DF662E-4D17-D946-B840-F23EEF88322A}"/>
              </a:ext>
            </a:extLst>
          </p:cNvPr>
          <p:cNvSpPr>
            <a:spLocks noGrp="1"/>
          </p:cNvSpPr>
          <p:nvPr>
            <p:ph idx="1"/>
          </p:nvPr>
        </p:nvSpPr>
        <p:spPr>
          <a:xfrm>
            <a:off x="1556408" y="2315663"/>
            <a:ext cx="4006252" cy="3537942"/>
          </a:xfrm>
        </p:spPr>
        <p:txBody>
          <a:bodyPr>
            <a:noAutofit/>
          </a:bodyPr>
          <a:lstStyle/>
          <a:p>
            <a:pPr lvl="1">
              <a:lnSpc>
                <a:spcPct val="150000"/>
              </a:lnSpc>
            </a:pPr>
            <a:r>
              <a:rPr lang="en-US" altLang="zh-TW" b="1" dirty="0">
                <a:latin typeface="Microsoft JhengHei" panose="020B0604030504040204" pitchFamily="34" charset="-120"/>
                <a:ea typeface="Microsoft JhengHei" panose="020B0604030504040204" pitchFamily="34" charset="-120"/>
              </a:rPr>
              <a:t>#include &lt;fstream&gt;</a:t>
            </a:r>
          </a:p>
          <a:p>
            <a:pPr lvl="1">
              <a:lnSpc>
                <a:spcPct val="150000"/>
              </a:lnSpc>
            </a:pPr>
            <a:r>
              <a:rPr lang="zh-TW" altLang="en-US" b="1" dirty="0">
                <a:latin typeface="Microsoft JhengHei" panose="020B0604030504040204" pitchFamily="34" charset="-120"/>
                <a:ea typeface="Microsoft JhengHei" panose="020B0604030504040204" pitchFamily="34" charset="-120"/>
              </a:rPr>
              <a:t>準備</a:t>
            </a:r>
            <a:r>
              <a:rPr lang="en-US" altLang="zh-TW" b="1" dirty="0">
                <a:solidFill>
                  <a:srgbClr val="FF0000"/>
                </a:solidFill>
                <a:latin typeface="Microsoft JhengHei" panose="020B0604030504040204" pitchFamily="34" charset="-120"/>
                <a:ea typeface="Microsoft JhengHei" panose="020B0604030504040204" pitchFamily="34" charset="-120"/>
              </a:rPr>
              <a:t>ifstream</a:t>
            </a:r>
          </a:p>
          <a:p>
            <a:pPr lvl="1">
              <a:lnSpc>
                <a:spcPct val="150000"/>
              </a:lnSpc>
            </a:pPr>
            <a:r>
              <a:rPr lang="zh-TW" altLang="en-US" b="1" dirty="0">
                <a:latin typeface="Microsoft JhengHei" panose="020B0604030504040204" pitchFamily="34" charset="-120"/>
                <a:ea typeface="Microsoft JhengHei" panose="020B0604030504040204" pitchFamily="34" charset="-120"/>
              </a:rPr>
              <a:t>利用</a:t>
            </a:r>
            <a:r>
              <a:rPr lang="en-US" altLang="zh-TW" b="1" dirty="0">
                <a:latin typeface="Microsoft JhengHei" panose="020B0604030504040204" pitchFamily="34" charset="-120"/>
                <a:ea typeface="Microsoft JhengHei" panose="020B0604030504040204" pitchFamily="34" charset="-120"/>
              </a:rPr>
              <a:t>open()</a:t>
            </a:r>
            <a:r>
              <a:rPr lang="zh-TW" altLang="en-US" b="1" dirty="0">
                <a:latin typeface="Microsoft JhengHei" panose="020B0604030504040204" pitchFamily="34" charset="-120"/>
                <a:ea typeface="Microsoft JhengHei" panose="020B0604030504040204" pitchFamily="34" charset="-120"/>
              </a:rPr>
              <a:t>開檔</a:t>
            </a:r>
            <a:endParaRPr lang="en-US" altLang="zh-TW" b="1" dirty="0">
              <a:latin typeface="Microsoft JhengHei" panose="020B0604030504040204" pitchFamily="34" charset="-120"/>
              <a:ea typeface="Microsoft JhengHei" panose="020B0604030504040204" pitchFamily="34" charset="-120"/>
            </a:endParaRPr>
          </a:p>
          <a:p>
            <a:pPr lvl="1">
              <a:lnSpc>
                <a:spcPct val="150000"/>
              </a:lnSpc>
            </a:pPr>
            <a:r>
              <a:rPr lang="zh-TW" altLang="en-US" b="1" dirty="0">
                <a:latin typeface="Microsoft JhengHei" panose="020B0604030504040204" pitchFamily="34" charset="-120"/>
                <a:ea typeface="Microsoft JhengHei" panose="020B0604030504040204" pitchFamily="34" charset="-120"/>
              </a:rPr>
              <a:t>確認是否有開成功</a:t>
            </a:r>
            <a:endParaRPr lang="en-US" altLang="zh-TW" b="1" dirty="0">
              <a:latin typeface="Microsoft JhengHei" panose="020B0604030504040204" pitchFamily="34" charset="-120"/>
              <a:ea typeface="Microsoft JhengHei" panose="020B0604030504040204" pitchFamily="34" charset="-120"/>
            </a:endParaRPr>
          </a:p>
          <a:p>
            <a:pPr lvl="1">
              <a:lnSpc>
                <a:spcPct val="150000"/>
              </a:lnSpc>
            </a:pPr>
            <a:r>
              <a:rPr lang="zh-TW" altLang="en-US" b="1" dirty="0">
                <a:latin typeface="Microsoft JhengHei" panose="020B0604030504040204" pitchFamily="34" charset="-120"/>
                <a:ea typeface="Microsoft JhengHei" panose="020B0604030504040204" pitchFamily="34" charset="-120"/>
              </a:rPr>
              <a:t>確認是否有讀到最結尾</a:t>
            </a:r>
            <a:endParaRPr lang="en-US" altLang="zh-TW" b="1" dirty="0">
              <a:latin typeface="Microsoft JhengHei" panose="020B0604030504040204" pitchFamily="34" charset="-120"/>
              <a:ea typeface="Microsoft JhengHei" panose="020B0604030504040204" pitchFamily="34" charset="-120"/>
            </a:endParaRPr>
          </a:p>
          <a:p>
            <a:pPr lvl="1">
              <a:lnSpc>
                <a:spcPct val="150000"/>
              </a:lnSpc>
            </a:pPr>
            <a:r>
              <a:rPr lang="zh-TW" altLang="en-US" b="1" dirty="0">
                <a:latin typeface="Microsoft JhengHei" panose="020B0604030504040204" pitchFamily="34" charset="-120"/>
                <a:ea typeface="Microsoft JhengHei" panose="020B0604030504040204" pitchFamily="34" charset="-120"/>
              </a:rPr>
              <a:t>利用</a:t>
            </a:r>
            <a:r>
              <a:rPr lang="en-US" altLang="zh-TW" b="1" dirty="0">
                <a:latin typeface="Microsoft JhengHei" panose="020B0604030504040204" pitchFamily="34" charset="-120"/>
                <a:ea typeface="Microsoft JhengHei" panose="020B0604030504040204" pitchFamily="34" charset="-120"/>
              </a:rPr>
              <a:t>close()</a:t>
            </a:r>
            <a:r>
              <a:rPr lang="zh-TW" altLang="en-US" b="1" dirty="0">
                <a:latin typeface="Microsoft JhengHei" panose="020B0604030504040204" pitchFamily="34" charset="-120"/>
                <a:ea typeface="Microsoft JhengHei" panose="020B0604030504040204" pitchFamily="34" charset="-120"/>
              </a:rPr>
              <a:t>關檔</a:t>
            </a:r>
          </a:p>
        </p:txBody>
      </p:sp>
      <p:sp>
        <p:nvSpPr>
          <p:cNvPr id="10" name="內容版面配置區 2">
            <a:extLst>
              <a:ext uri="{FF2B5EF4-FFF2-40B4-BE49-F238E27FC236}">
                <a16:creationId xmlns:a16="http://schemas.microsoft.com/office/drawing/2014/main" id="{BAF9337B-F24A-CD48-B071-40B811637AF3}"/>
              </a:ext>
            </a:extLst>
          </p:cNvPr>
          <p:cNvSpPr txBox="1">
            <a:spLocks/>
          </p:cNvSpPr>
          <p:nvPr/>
        </p:nvSpPr>
        <p:spPr>
          <a:xfrm>
            <a:off x="5893188" y="2310371"/>
            <a:ext cx="3899674" cy="337593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Adobe 繁黑體 Std B"/>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Adobe 繁黑體 Std B"/>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Adobe 繁黑體 Std B"/>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Adobe 繁黑體 Std B"/>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Adobe 繁黑體 Std B"/>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buFont typeface="Arial" panose="020B0604020202020204" pitchFamily="34" charset="0"/>
              <a:buChar char="•"/>
            </a:pPr>
            <a:r>
              <a:rPr lang="en-US" altLang="zh-TW" sz="2400" b="1" dirty="0">
                <a:latin typeface="Microsoft JhengHei" panose="020B0604030504040204" pitchFamily="34" charset="-120"/>
                <a:ea typeface="Microsoft JhengHei" panose="020B0604030504040204" pitchFamily="34" charset="-120"/>
              </a:rPr>
              <a:t>#include &lt;</a:t>
            </a:r>
            <a:r>
              <a:rPr lang="en-US" altLang="zh-TW" sz="2400" b="1" dirty="0" err="1">
                <a:latin typeface="Microsoft JhengHei" panose="020B0604030504040204" pitchFamily="34" charset="-120"/>
                <a:ea typeface="Microsoft JhengHei" panose="020B0604030504040204" pitchFamily="34" charset="-120"/>
              </a:rPr>
              <a:t>fstream</a:t>
            </a:r>
            <a:r>
              <a:rPr lang="en-US" altLang="zh-TW" sz="2400" b="1" dirty="0">
                <a:latin typeface="Microsoft JhengHei" panose="020B0604030504040204" pitchFamily="34" charset="-120"/>
                <a:ea typeface="Microsoft JhengHei" panose="020B0604030504040204" pitchFamily="34" charset="-120"/>
              </a:rPr>
              <a:t>&gt;</a:t>
            </a:r>
          </a:p>
          <a:p>
            <a:pPr lvl="1">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準備</a:t>
            </a:r>
            <a:r>
              <a:rPr lang="en-US" altLang="zh-TW" sz="2400" b="1" dirty="0" err="1">
                <a:solidFill>
                  <a:srgbClr val="FF0000"/>
                </a:solidFill>
                <a:latin typeface="Microsoft JhengHei" panose="020B0604030504040204" pitchFamily="34" charset="-120"/>
                <a:ea typeface="Microsoft JhengHei" panose="020B0604030504040204" pitchFamily="34" charset="-120"/>
              </a:rPr>
              <a:t>ofstream</a:t>
            </a:r>
            <a:endParaRPr lang="en-US" altLang="zh-TW" sz="2400" b="1" dirty="0">
              <a:solidFill>
                <a:srgbClr val="FF0000"/>
              </a:solidFill>
              <a:latin typeface="Microsoft JhengHei" panose="020B0604030504040204" pitchFamily="34" charset="-120"/>
              <a:ea typeface="Microsoft JhengHei" panose="020B0604030504040204" pitchFamily="34" charset="-120"/>
            </a:endParaRPr>
          </a:p>
          <a:p>
            <a:pPr lvl="1">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利用</a:t>
            </a:r>
            <a:r>
              <a:rPr lang="en-US" altLang="zh-TW" sz="2400" b="1" dirty="0">
                <a:latin typeface="Microsoft JhengHei" panose="020B0604030504040204" pitchFamily="34" charset="-120"/>
                <a:ea typeface="Microsoft JhengHei" panose="020B0604030504040204" pitchFamily="34" charset="-120"/>
              </a:rPr>
              <a:t>open()</a:t>
            </a:r>
            <a:r>
              <a:rPr lang="zh-TW" altLang="en-US" sz="2400" b="1" dirty="0">
                <a:latin typeface="Microsoft JhengHei" panose="020B0604030504040204" pitchFamily="34" charset="-120"/>
                <a:ea typeface="Microsoft JhengHei" panose="020B0604030504040204" pitchFamily="34" charset="-120"/>
              </a:rPr>
              <a:t>開檔</a:t>
            </a:r>
            <a:endParaRPr lang="en-US" altLang="zh-TW" sz="2400" b="1" dirty="0">
              <a:latin typeface="Microsoft JhengHei" panose="020B0604030504040204" pitchFamily="34" charset="-120"/>
              <a:ea typeface="Microsoft JhengHei" panose="020B0604030504040204" pitchFamily="34" charset="-120"/>
            </a:endParaRPr>
          </a:p>
          <a:p>
            <a:pPr lvl="1">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確認是否有開成功</a:t>
            </a:r>
            <a:endParaRPr lang="en-US" altLang="zh-TW" sz="2400" b="1" dirty="0">
              <a:latin typeface="Microsoft JhengHei" panose="020B0604030504040204" pitchFamily="34" charset="-120"/>
              <a:ea typeface="Microsoft JhengHei" panose="020B0604030504040204" pitchFamily="34" charset="-120"/>
            </a:endParaRPr>
          </a:p>
          <a:p>
            <a:pPr lvl="1">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寫入資料</a:t>
            </a:r>
            <a:endParaRPr lang="en-US" altLang="zh-TW" sz="2400" b="1" dirty="0">
              <a:latin typeface="Microsoft JhengHei" panose="020B0604030504040204" pitchFamily="34" charset="-120"/>
              <a:ea typeface="Microsoft JhengHei" panose="020B0604030504040204" pitchFamily="34" charset="-120"/>
            </a:endParaRPr>
          </a:p>
          <a:p>
            <a:pPr lvl="1">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利用</a:t>
            </a:r>
            <a:r>
              <a:rPr lang="en-US" altLang="zh-TW" sz="2400" b="1" dirty="0">
                <a:latin typeface="Microsoft JhengHei" panose="020B0604030504040204" pitchFamily="34" charset="-120"/>
                <a:ea typeface="Microsoft JhengHei" panose="020B0604030504040204" pitchFamily="34" charset="-120"/>
              </a:rPr>
              <a:t>close()</a:t>
            </a:r>
            <a:r>
              <a:rPr lang="zh-TW" altLang="en-US" sz="2400" b="1" dirty="0">
                <a:latin typeface="Microsoft JhengHei" panose="020B0604030504040204" pitchFamily="34" charset="-120"/>
                <a:ea typeface="Microsoft JhengHei" panose="020B0604030504040204" pitchFamily="34" charset="-120"/>
              </a:rPr>
              <a:t>關檔</a:t>
            </a:r>
          </a:p>
          <a:p>
            <a:pPr lvl="1">
              <a:lnSpc>
                <a:spcPct val="150000"/>
              </a:lnSpc>
            </a:pPr>
            <a:endParaRPr lang="zh-TW" altLang="en-US" sz="2400" b="1" dirty="0">
              <a:latin typeface="Microsoft JhengHei" panose="020B0604030504040204" pitchFamily="34" charset="-120"/>
              <a:ea typeface="Microsoft JhengHei" panose="020B0604030504040204" pitchFamily="34" charset="-120"/>
            </a:endParaRPr>
          </a:p>
        </p:txBody>
      </p:sp>
      <p:sp>
        <p:nvSpPr>
          <p:cNvPr id="11" name="圓角矩形 10">
            <a:extLst>
              <a:ext uri="{FF2B5EF4-FFF2-40B4-BE49-F238E27FC236}">
                <a16:creationId xmlns:a16="http://schemas.microsoft.com/office/drawing/2014/main" id="{9D937191-3FD6-BD48-8DEF-31D07F3F0EE3}"/>
              </a:ext>
            </a:extLst>
          </p:cNvPr>
          <p:cNvSpPr/>
          <p:nvPr/>
        </p:nvSpPr>
        <p:spPr>
          <a:xfrm>
            <a:off x="2919612" y="1530250"/>
            <a:ext cx="1505415" cy="577048"/>
          </a:xfrm>
          <a:prstGeom prst="roundRect">
            <a:avLst/>
          </a:prstGeom>
          <a:solidFill>
            <a:srgbClr val="3D95A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矩形 11">
            <a:extLst>
              <a:ext uri="{FF2B5EF4-FFF2-40B4-BE49-F238E27FC236}">
                <a16:creationId xmlns:a16="http://schemas.microsoft.com/office/drawing/2014/main" id="{96ED9268-9D0E-EC45-95AA-7C371CE3DE8A}"/>
              </a:ext>
            </a:extLst>
          </p:cNvPr>
          <p:cNvSpPr/>
          <p:nvPr/>
        </p:nvSpPr>
        <p:spPr>
          <a:xfrm>
            <a:off x="3194675" y="1557164"/>
            <a:ext cx="955288" cy="523220"/>
          </a:xfrm>
          <a:prstGeom prst="rect">
            <a:avLst/>
          </a:prstGeom>
        </p:spPr>
        <p:txBody>
          <a:bodyPr wrap="square">
            <a:spAutoFit/>
          </a:bodyPr>
          <a:lstStyle/>
          <a:p>
            <a:pPr algn="ctr"/>
            <a:r>
              <a:rPr lang="zh-TW" altLang="en-US" sz="2800" b="1" dirty="0">
                <a:solidFill>
                  <a:schemeClr val="bg1"/>
                </a:solidFill>
                <a:latin typeface="Microsoft JhengHei" panose="020B0604030504040204" pitchFamily="34" charset="-120"/>
                <a:ea typeface="Microsoft JhengHei" panose="020B0604030504040204" pitchFamily="34" charset="-120"/>
              </a:rPr>
              <a:t>讀檔</a:t>
            </a:r>
          </a:p>
        </p:txBody>
      </p:sp>
      <p:sp>
        <p:nvSpPr>
          <p:cNvPr id="13" name="圓角矩形 12">
            <a:extLst>
              <a:ext uri="{FF2B5EF4-FFF2-40B4-BE49-F238E27FC236}">
                <a16:creationId xmlns:a16="http://schemas.microsoft.com/office/drawing/2014/main" id="{E4058D6C-6FD3-4749-B09C-607BDD28441F}"/>
              </a:ext>
            </a:extLst>
          </p:cNvPr>
          <p:cNvSpPr/>
          <p:nvPr/>
        </p:nvSpPr>
        <p:spPr>
          <a:xfrm>
            <a:off x="7332453" y="1530250"/>
            <a:ext cx="1505415" cy="577048"/>
          </a:xfrm>
          <a:prstGeom prst="roundRect">
            <a:avLst/>
          </a:prstGeom>
          <a:solidFill>
            <a:srgbClr val="3D95A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矩形 13">
            <a:extLst>
              <a:ext uri="{FF2B5EF4-FFF2-40B4-BE49-F238E27FC236}">
                <a16:creationId xmlns:a16="http://schemas.microsoft.com/office/drawing/2014/main" id="{EDCB9374-682D-8749-87FB-17D908216221}"/>
              </a:ext>
            </a:extLst>
          </p:cNvPr>
          <p:cNvSpPr/>
          <p:nvPr/>
        </p:nvSpPr>
        <p:spPr>
          <a:xfrm>
            <a:off x="7607516" y="1557164"/>
            <a:ext cx="955288" cy="523220"/>
          </a:xfrm>
          <a:prstGeom prst="rect">
            <a:avLst/>
          </a:prstGeom>
        </p:spPr>
        <p:txBody>
          <a:bodyPr wrap="square">
            <a:spAutoFit/>
          </a:bodyPr>
          <a:lstStyle/>
          <a:p>
            <a:pPr algn="ctr"/>
            <a:r>
              <a:rPr lang="zh-CN" altLang="en-US" sz="2800" b="1" dirty="0">
                <a:solidFill>
                  <a:schemeClr val="bg1"/>
                </a:solidFill>
                <a:latin typeface="Microsoft JhengHei" panose="020B0604030504040204" pitchFamily="34" charset="-120"/>
                <a:ea typeface="Microsoft JhengHei" panose="020B0604030504040204" pitchFamily="34" charset="-120"/>
              </a:rPr>
              <a:t>寫</a:t>
            </a:r>
            <a:r>
              <a:rPr lang="zh-TW" altLang="en-US" sz="2800" b="1" dirty="0">
                <a:solidFill>
                  <a:schemeClr val="bg1"/>
                </a:solidFill>
                <a:latin typeface="Microsoft JhengHei" panose="020B0604030504040204" pitchFamily="34" charset="-120"/>
                <a:ea typeface="Microsoft JhengHei" panose="020B0604030504040204" pitchFamily="34" charset="-120"/>
              </a:rPr>
              <a:t>檔</a:t>
            </a:r>
          </a:p>
        </p:txBody>
      </p:sp>
    </p:spTree>
    <p:extLst>
      <p:ext uri="{BB962C8B-B14F-4D97-AF65-F5344CB8AC3E}">
        <p14:creationId xmlns:p14="http://schemas.microsoft.com/office/powerpoint/2010/main" val="180643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591417" y="161508"/>
            <a:ext cx="3009157" cy="584775"/>
          </a:xfrm>
          <a:prstGeom prst="rect">
            <a:avLst/>
          </a:prstGeom>
        </p:spPr>
        <p:txBody>
          <a:bodyPr wrap="none">
            <a:spAutoFit/>
          </a:bodyPr>
          <a:lstStyle/>
          <a:p>
            <a:r>
              <a:rPr lang="en-US" altLang="zh-TW" sz="3200" b="1" dirty="0">
                <a:solidFill>
                  <a:schemeClr val="bg1"/>
                </a:solidFill>
                <a:latin typeface="Microsoft JhengHei" panose="020B0604030504040204" pitchFamily="34" charset="-120"/>
                <a:ea typeface="Microsoft JhengHei" panose="020B0604030504040204" pitchFamily="34" charset="-120"/>
              </a:rPr>
              <a:t>Example Code</a:t>
            </a:r>
            <a:endParaRPr lang="zh-TW" altLang="en-US" sz="3200" b="1" dirty="0">
              <a:solidFill>
                <a:schemeClr val="bg1"/>
              </a:solidFill>
              <a:latin typeface="Microsoft JhengHei" panose="020B0604030504040204" pitchFamily="34" charset="-120"/>
              <a:ea typeface="Microsoft JhengHei" panose="020B0604030504040204" pitchFamily="34" charset="-120"/>
            </a:endParaRPr>
          </a:p>
        </p:txBody>
      </p:sp>
      <p:pic>
        <p:nvPicPr>
          <p:cNvPr id="9" name="Picture 3">
            <a:extLst>
              <a:ext uri="{FF2B5EF4-FFF2-40B4-BE49-F238E27FC236}">
                <a16:creationId xmlns:a16="http://schemas.microsoft.com/office/drawing/2014/main" id="{D10FE9EE-6FD5-3A4A-AD2C-76B52A70E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909" y="3391874"/>
            <a:ext cx="8794170" cy="1097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a:extLst>
              <a:ext uri="{FF2B5EF4-FFF2-40B4-BE49-F238E27FC236}">
                <a16:creationId xmlns:a16="http://schemas.microsoft.com/office/drawing/2014/main" id="{B3050233-CF96-DF46-9A8D-331490F55E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244" y="4765731"/>
            <a:ext cx="8141501" cy="1659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內容版面配置區 2">
            <a:extLst>
              <a:ext uri="{FF2B5EF4-FFF2-40B4-BE49-F238E27FC236}">
                <a16:creationId xmlns:a16="http://schemas.microsoft.com/office/drawing/2014/main" id="{D4E1F659-C453-5749-92E8-1C48C7DD6E0F}"/>
              </a:ext>
            </a:extLst>
          </p:cNvPr>
          <p:cNvSpPr txBox="1">
            <a:spLocks/>
          </p:cNvSpPr>
          <p:nvPr/>
        </p:nvSpPr>
        <p:spPr>
          <a:xfrm>
            <a:off x="3370729" y="1908483"/>
            <a:ext cx="5576047" cy="9313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r>
              <a:rPr lang="en-US" altLang="zh-TW" b="1" dirty="0">
                <a:latin typeface="Microsoft JhengHei" panose="020B0604030504040204" pitchFamily="34" charset="-120"/>
                <a:ea typeface="Microsoft JhengHei" panose="020B0604030504040204" pitchFamily="34" charset="-120"/>
              </a:rPr>
              <a:t>Input : The filename</a:t>
            </a:r>
          </a:p>
          <a:p>
            <a:pPr marL="457200" lvl="1" indent="0">
              <a:buNone/>
            </a:pPr>
            <a:r>
              <a:rPr lang="en-US" altLang="zh-TW" b="1" dirty="0">
                <a:latin typeface="Microsoft JhengHei" panose="020B0604030504040204" pitchFamily="34" charset="-120"/>
                <a:ea typeface="Microsoft JhengHei" panose="020B0604030504040204" pitchFamily="34" charset="-120"/>
              </a:rPr>
              <a:t>Output : The content of the file</a:t>
            </a:r>
          </a:p>
          <a:p>
            <a:pPr marL="457200" lvl="1" indent="0">
              <a:lnSpc>
                <a:spcPct val="150000"/>
              </a:lnSpc>
              <a:buFont typeface="Arial" panose="020B0604020202020204" pitchFamily="34" charset="0"/>
              <a:buNone/>
            </a:pPr>
            <a:endParaRPr lang="en-US" altLang="zh-TW" b="1" dirty="0">
              <a:latin typeface="Microsoft JhengHei" panose="020B0604030504040204" pitchFamily="34" charset="-120"/>
              <a:ea typeface="Microsoft JhengHei" panose="020B0604030504040204" pitchFamily="34" charset="-120"/>
            </a:endParaRPr>
          </a:p>
        </p:txBody>
      </p:sp>
      <p:sp>
        <p:nvSpPr>
          <p:cNvPr id="12" name="圓角矩形 11">
            <a:extLst>
              <a:ext uri="{FF2B5EF4-FFF2-40B4-BE49-F238E27FC236}">
                <a16:creationId xmlns:a16="http://schemas.microsoft.com/office/drawing/2014/main" id="{E1003958-F206-4C4B-82D4-5ACA114411E0}"/>
              </a:ext>
            </a:extLst>
          </p:cNvPr>
          <p:cNvSpPr/>
          <p:nvPr/>
        </p:nvSpPr>
        <p:spPr>
          <a:xfrm>
            <a:off x="3034439" y="1649975"/>
            <a:ext cx="6123116" cy="1416258"/>
          </a:xfrm>
          <a:prstGeom prst="roundRect">
            <a:avLst/>
          </a:prstGeom>
          <a:noFill/>
          <a:ln w="38100">
            <a:solidFill>
              <a:srgbClr val="944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id="{A7F2BA50-292B-1F46-A437-8D0DAF065432}"/>
              </a:ext>
            </a:extLst>
          </p:cNvPr>
          <p:cNvSpPr/>
          <p:nvPr/>
        </p:nvSpPr>
        <p:spPr>
          <a:xfrm>
            <a:off x="5261824" y="1385263"/>
            <a:ext cx="1668347" cy="523220"/>
          </a:xfrm>
          <a:prstGeom prst="rect">
            <a:avLst/>
          </a:prstGeom>
          <a:solidFill>
            <a:schemeClr val="bg1"/>
          </a:solidFill>
        </p:spPr>
        <p:txBody>
          <a:bodyPr wrap="square">
            <a:spAutoFit/>
          </a:bodyPr>
          <a:lstStyle/>
          <a:p>
            <a:pPr algn="ctr"/>
            <a:r>
              <a:rPr lang="en-US" altLang="zh-TW" sz="2800" b="1" dirty="0">
                <a:latin typeface="Microsoft JhengHei" panose="020B0604030504040204" pitchFamily="34" charset="-120"/>
                <a:ea typeface="Microsoft JhengHei" panose="020B0604030504040204" pitchFamily="34" charset="-120"/>
              </a:rPr>
              <a:t>Mission</a:t>
            </a:r>
            <a:endParaRPr lang="zh-TW" altLang="en-US" sz="2800" dirty="0"/>
          </a:p>
        </p:txBody>
      </p:sp>
    </p:spTree>
    <p:extLst>
      <p:ext uri="{BB962C8B-B14F-4D97-AF65-F5344CB8AC3E}">
        <p14:creationId xmlns:p14="http://schemas.microsoft.com/office/powerpoint/2010/main" val="725556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5043467" y="154021"/>
            <a:ext cx="2105063"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Practice</a:t>
            </a:r>
            <a:r>
              <a:rPr lang="zh-TW" altLang="en-US" sz="3200" b="1" dirty="0">
                <a:solidFill>
                  <a:schemeClr val="bg1"/>
                </a:solidFill>
                <a:latin typeface="Microsoft JhengHei" panose="020B0604030504040204" pitchFamily="34" charset="-120"/>
                <a:ea typeface="Microsoft JhengHei" panose="020B0604030504040204" pitchFamily="34" charset="-120"/>
              </a:rPr>
              <a:t> </a:t>
            </a:r>
            <a:r>
              <a:rPr lang="en-US" altLang="zh-TW" sz="3200" b="1" dirty="0">
                <a:solidFill>
                  <a:schemeClr val="bg1"/>
                </a:solidFill>
                <a:latin typeface="Microsoft JhengHei" panose="020B0604030504040204" pitchFamily="34" charset="-120"/>
                <a:ea typeface="Microsoft JhengHei" panose="020B0604030504040204" pitchFamily="34" charset="-120"/>
              </a:rPr>
              <a:t>1</a:t>
            </a:r>
            <a:endParaRPr lang="zh-TW" altLang="en-US" sz="3200" b="1" dirty="0">
              <a:solidFill>
                <a:schemeClr val="bg1"/>
              </a:solidFill>
              <a:latin typeface="Microsoft JhengHei" panose="020B0604030504040204" pitchFamily="34" charset="-120"/>
              <a:ea typeface="Microsoft JhengHei" panose="020B0604030504040204" pitchFamily="34" charset="-120"/>
            </a:endParaRPr>
          </a:p>
        </p:txBody>
      </p:sp>
      <p:sp>
        <p:nvSpPr>
          <p:cNvPr id="8" name="內容版面配置區 2">
            <a:extLst>
              <a:ext uri="{FF2B5EF4-FFF2-40B4-BE49-F238E27FC236}">
                <a16:creationId xmlns:a16="http://schemas.microsoft.com/office/drawing/2014/main" id="{C424C217-3B5B-074F-B874-E55AD31BEFB9}"/>
              </a:ext>
            </a:extLst>
          </p:cNvPr>
          <p:cNvSpPr txBox="1">
            <a:spLocks/>
          </p:cNvSpPr>
          <p:nvPr/>
        </p:nvSpPr>
        <p:spPr>
          <a:xfrm>
            <a:off x="2095117" y="2082169"/>
            <a:ext cx="7604694" cy="5232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zh-TW" sz="2800" b="1" dirty="0">
                <a:latin typeface="Microsoft JhengHei" panose="020B0604030504040204" pitchFamily="34" charset="-120"/>
                <a:ea typeface="Microsoft JhengHei" panose="020B0604030504040204" pitchFamily="34" charset="-120"/>
              </a:rPr>
              <a:t>Write a sentence to a txt and read it out.</a:t>
            </a:r>
          </a:p>
        </p:txBody>
      </p:sp>
      <p:pic>
        <p:nvPicPr>
          <p:cNvPr id="10" name="Picture 2">
            <a:extLst>
              <a:ext uri="{FF2B5EF4-FFF2-40B4-BE49-F238E27FC236}">
                <a16:creationId xmlns:a16="http://schemas.microsoft.com/office/drawing/2014/main" id="{BF406EF7-DF5B-5347-BCFD-F56AE8661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028" y="3530491"/>
            <a:ext cx="8845937" cy="2391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圓角矩形 10">
            <a:extLst>
              <a:ext uri="{FF2B5EF4-FFF2-40B4-BE49-F238E27FC236}">
                <a16:creationId xmlns:a16="http://schemas.microsoft.com/office/drawing/2014/main" id="{4B23F59E-BBBB-864D-A4F5-623297623EB7}"/>
              </a:ext>
            </a:extLst>
          </p:cNvPr>
          <p:cNvSpPr/>
          <p:nvPr/>
        </p:nvSpPr>
        <p:spPr>
          <a:xfrm>
            <a:off x="1918447" y="1649975"/>
            <a:ext cx="8229600" cy="1176954"/>
          </a:xfrm>
          <a:prstGeom prst="roundRect">
            <a:avLst/>
          </a:prstGeom>
          <a:noFill/>
          <a:ln w="38100">
            <a:solidFill>
              <a:srgbClr val="944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矩形 11">
            <a:extLst>
              <a:ext uri="{FF2B5EF4-FFF2-40B4-BE49-F238E27FC236}">
                <a16:creationId xmlns:a16="http://schemas.microsoft.com/office/drawing/2014/main" id="{BCA65EA1-98B1-9348-A70F-9F6979F5A8E5}"/>
              </a:ext>
            </a:extLst>
          </p:cNvPr>
          <p:cNvSpPr/>
          <p:nvPr/>
        </p:nvSpPr>
        <p:spPr>
          <a:xfrm>
            <a:off x="5261824" y="1385263"/>
            <a:ext cx="1668347" cy="523220"/>
          </a:xfrm>
          <a:prstGeom prst="rect">
            <a:avLst/>
          </a:prstGeom>
          <a:solidFill>
            <a:schemeClr val="bg1"/>
          </a:solidFill>
        </p:spPr>
        <p:txBody>
          <a:bodyPr wrap="square">
            <a:spAutoFit/>
          </a:bodyPr>
          <a:lstStyle/>
          <a:p>
            <a:pPr algn="ctr"/>
            <a:r>
              <a:rPr lang="en-US" altLang="zh-TW" sz="2800" b="1" dirty="0">
                <a:latin typeface="Microsoft JhengHei" panose="020B0604030504040204" pitchFamily="34" charset="-120"/>
                <a:ea typeface="Microsoft JhengHei" panose="020B0604030504040204" pitchFamily="34" charset="-120"/>
              </a:rPr>
              <a:t>Mission</a:t>
            </a:r>
            <a:endParaRPr lang="zh-TW" altLang="en-US" sz="2800" dirty="0"/>
          </a:p>
        </p:txBody>
      </p:sp>
    </p:spTree>
    <p:extLst>
      <p:ext uri="{BB962C8B-B14F-4D97-AF65-F5344CB8AC3E}">
        <p14:creationId xmlns:p14="http://schemas.microsoft.com/office/powerpoint/2010/main" val="1751136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pic>
        <p:nvPicPr>
          <p:cNvPr id="10" name="Picture 3">
            <a:extLst>
              <a:ext uri="{FF2B5EF4-FFF2-40B4-BE49-F238E27FC236}">
                <a16:creationId xmlns:a16="http://schemas.microsoft.com/office/drawing/2014/main" id="{F97D2DEF-5B1F-8D48-A14E-8E141EFA5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779" y="3710912"/>
            <a:ext cx="8460432" cy="174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a:extLst>
              <a:ext uri="{FF2B5EF4-FFF2-40B4-BE49-F238E27FC236}">
                <a16:creationId xmlns:a16="http://schemas.microsoft.com/office/drawing/2014/main" id="{9111B77B-3849-5744-BD80-0BAD0F3A1206}"/>
              </a:ext>
            </a:extLst>
          </p:cNvPr>
          <p:cNvSpPr/>
          <p:nvPr/>
        </p:nvSpPr>
        <p:spPr>
          <a:xfrm>
            <a:off x="5043467" y="154021"/>
            <a:ext cx="2105064"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Practice</a:t>
            </a:r>
            <a:r>
              <a:rPr lang="zh-TW" altLang="en-US" sz="3200" b="1" dirty="0">
                <a:solidFill>
                  <a:schemeClr val="bg1"/>
                </a:solidFill>
                <a:latin typeface="Microsoft JhengHei" panose="020B0604030504040204" pitchFamily="34" charset="-120"/>
                <a:ea typeface="Microsoft JhengHei" panose="020B0604030504040204" pitchFamily="34" charset="-120"/>
              </a:rPr>
              <a:t> </a:t>
            </a:r>
            <a:r>
              <a:rPr lang="en-US" altLang="zh-TW" sz="3200" b="1" dirty="0">
                <a:solidFill>
                  <a:schemeClr val="bg1"/>
                </a:solidFill>
                <a:latin typeface="Microsoft JhengHei" panose="020B0604030504040204" pitchFamily="34" charset="-120"/>
                <a:ea typeface="Microsoft JhengHei" panose="020B0604030504040204" pitchFamily="34" charset="-120"/>
              </a:rPr>
              <a:t>2</a:t>
            </a:r>
            <a:endParaRPr lang="zh-TW" altLang="en-US" sz="3200" b="1" dirty="0">
              <a:solidFill>
                <a:schemeClr val="bg1"/>
              </a:solidFill>
              <a:latin typeface="Microsoft JhengHei" panose="020B0604030504040204" pitchFamily="34" charset="-120"/>
              <a:ea typeface="Microsoft JhengHei" panose="020B0604030504040204" pitchFamily="34" charset="-120"/>
            </a:endParaRPr>
          </a:p>
        </p:txBody>
      </p:sp>
      <p:sp>
        <p:nvSpPr>
          <p:cNvPr id="13" name="圓角矩形 12">
            <a:extLst>
              <a:ext uri="{FF2B5EF4-FFF2-40B4-BE49-F238E27FC236}">
                <a16:creationId xmlns:a16="http://schemas.microsoft.com/office/drawing/2014/main" id="{8DBA59CC-283A-284A-9F3C-A818842C8EDB}"/>
              </a:ext>
            </a:extLst>
          </p:cNvPr>
          <p:cNvSpPr/>
          <p:nvPr/>
        </p:nvSpPr>
        <p:spPr>
          <a:xfrm>
            <a:off x="2159615" y="1670975"/>
            <a:ext cx="7872761" cy="1279408"/>
          </a:xfrm>
          <a:prstGeom prst="roundRect">
            <a:avLst/>
          </a:prstGeom>
          <a:noFill/>
          <a:ln w="38100">
            <a:solidFill>
              <a:srgbClr val="944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矩形 13">
            <a:extLst>
              <a:ext uri="{FF2B5EF4-FFF2-40B4-BE49-F238E27FC236}">
                <a16:creationId xmlns:a16="http://schemas.microsoft.com/office/drawing/2014/main" id="{BA31EEC1-6FE0-0D4C-8E74-5766E722E2FC}"/>
              </a:ext>
            </a:extLst>
          </p:cNvPr>
          <p:cNvSpPr/>
          <p:nvPr/>
        </p:nvSpPr>
        <p:spPr>
          <a:xfrm>
            <a:off x="5261824" y="1385263"/>
            <a:ext cx="1668347" cy="523220"/>
          </a:xfrm>
          <a:prstGeom prst="rect">
            <a:avLst/>
          </a:prstGeom>
          <a:solidFill>
            <a:schemeClr val="bg1"/>
          </a:solidFill>
        </p:spPr>
        <p:txBody>
          <a:bodyPr wrap="square">
            <a:spAutoFit/>
          </a:bodyPr>
          <a:lstStyle/>
          <a:p>
            <a:pPr algn="ctr"/>
            <a:r>
              <a:rPr lang="en-US" altLang="zh-TW" sz="2800" b="1" dirty="0">
                <a:latin typeface="Microsoft JhengHei" panose="020B0604030504040204" pitchFamily="34" charset="-120"/>
                <a:ea typeface="Microsoft JhengHei" panose="020B0604030504040204" pitchFamily="34" charset="-120"/>
              </a:rPr>
              <a:t>Mission</a:t>
            </a:r>
            <a:endParaRPr lang="zh-TW" altLang="en-US" sz="2800" dirty="0"/>
          </a:p>
        </p:txBody>
      </p:sp>
      <p:sp>
        <p:nvSpPr>
          <p:cNvPr id="2" name="矩形 1">
            <a:extLst>
              <a:ext uri="{FF2B5EF4-FFF2-40B4-BE49-F238E27FC236}">
                <a16:creationId xmlns:a16="http://schemas.microsoft.com/office/drawing/2014/main" id="{083ED71E-EAB4-9D4E-8F6B-ED2F1ADEE6C8}"/>
              </a:ext>
            </a:extLst>
          </p:cNvPr>
          <p:cNvSpPr/>
          <p:nvPr/>
        </p:nvSpPr>
        <p:spPr>
          <a:xfrm>
            <a:off x="2438804" y="1831125"/>
            <a:ext cx="7314385" cy="959109"/>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Write a 9x9 table to txt, separating each element by tab.</a:t>
            </a:r>
            <a:endParaRPr lang="en-US" altLang="zh-TW" sz="2000" b="1" dirty="0">
              <a:latin typeface="Microsoft JhengHei" panose="020B0604030504040204" pitchFamily="34" charset="-120"/>
              <a:ea typeface="Microsoft JhengHei" panose="020B0604030504040204" pitchFamily="34" charset="-120"/>
            </a:endParaRPr>
          </a:p>
          <a:p>
            <a:pPr marL="285750" indent="-285750">
              <a:lnSpc>
                <a:spcPct val="150000"/>
              </a:lnSpc>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Read it out.</a:t>
            </a:r>
          </a:p>
        </p:txBody>
      </p:sp>
    </p:spTree>
    <p:extLst>
      <p:ext uri="{BB962C8B-B14F-4D97-AF65-F5344CB8AC3E}">
        <p14:creationId xmlns:p14="http://schemas.microsoft.com/office/powerpoint/2010/main" val="180664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54808311-E07F-054A-8C90-E9AF00715DA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63000"/>
                    </a14:imgEffect>
                  </a14:imgLayer>
                </a14:imgProps>
              </a:ext>
            </a:extLst>
          </a:blip>
          <a:stretch>
            <a:fillRect/>
          </a:stretch>
        </p:blipFill>
        <p:spPr>
          <a:xfrm>
            <a:off x="-2" y="-1"/>
            <a:ext cx="12191999" cy="6858000"/>
          </a:xfrm>
          <a:prstGeom prst="rect">
            <a:avLst/>
          </a:prstGeom>
        </p:spPr>
      </p:pic>
      <p:sp>
        <p:nvSpPr>
          <p:cNvPr id="5" name="文字方塊 4">
            <a:extLst>
              <a:ext uri="{FF2B5EF4-FFF2-40B4-BE49-F238E27FC236}">
                <a16:creationId xmlns:a16="http://schemas.microsoft.com/office/drawing/2014/main" id="{306B4CD5-1FC1-0948-A8B0-05E00D788709}"/>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bg1"/>
                </a:solidFill>
                <a:latin typeface="Microsoft JhengHei" panose="020B0604030504040204" pitchFamily="34" charset="-120"/>
                <a:ea typeface="Microsoft JhengHei" panose="020B0604030504040204" pitchFamily="34" charset="-120"/>
              </a:rPr>
              <a:t>C/C++</a:t>
            </a:r>
            <a:r>
              <a:rPr kumimoji="1" lang="zh-CN" altLang="en-US" sz="1000" dirty="0">
                <a:solidFill>
                  <a:schemeClr val="bg1"/>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bg1"/>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DAB873D4-5593-B042-8EAB-A5B45106F11D}"/>
              </a:ext>
            </a:extLst>
          </p:cNvPr>
          <p:cNvSpPr txBox="1"/>
          <p:nvPr/>
        </p:nvSpPr>
        <p:spPr>
          <a:xfrm>
            <a:off x="11622612" y="6611743"/>
            <a:ext cx="569387" cy="246221"/>
          </a:xfrm>
          <a:prstGeom prst="rect">
            <a:avLst/>
          </a:prstGeom>
          <a:noFill/>
        </p:spPr>
        <p:txBody>
          <a:bodyPr wrap="none" rtlCol="0" anchor="ctr">
            <a:spAutoFit/>
          </a:bodyPr>
          <a:lstStyle/>
          <a:p>
            <a:r>
              <a:rPr lang="zh-TW" altLang="en-US" sz="1000" dirty="0">
                <a:solidFill>
                  <a:schemeClr val="bg1"/>
                </a:solidFill>
                <a:latin typeface="Microsoft JhengHei" panose="020B0604030504040204" pitchFamily="34" charset="-120"/>
                <a:ea typeface="Microsoft JhengHei" panose="020B0604030504040204" pitchFamily="34" charset="-120"/>
              </a:rPr>
              <a:t>李耕銘</a:t>
            </a:r>
          </a:p>
        </p:txBody>
      </p:sp>
      <p:sp>
        <p:nvSpPr>
          <p:cNvPr id="13" name="圓角矩形 12">
            <a:extLst>
              <a:ext uri="{FF2B5EF4-FFF2-40B4-BE49-F238E27FC236}">
                <a16:creationId xmlns:a16="http://schemas.microsoft.com/office/drawing/2014/main" id="{A4DBFAC9-33D2-C14F-9161-B3817D710065}"/>
              </a:ext>
            </a:extLst>
          </p:cNvPr>
          <p:cNvSpPr/>
          <p:nvPr/>
        </p:nvSpPr>
        <p:spPr>
          <a:xfrm>
            <a:off x="2648493" y="2942937"/>
            <a:ext cx="6895005" cy="1614776"/>
          </a:xfrm>
          <a:prstGeom prst="roundRect">
            <a:avLst/>
          </a:prstGeom>
          <a:solidFill>
            <a:schemeClr val="bg1">
              <a:alpha val="82000"/>
            </a:schemeClr>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BEDA5B88-5B1A-1440-B106-FB2694682719}"/>
              </a:ext>
            </a:extLst>
          </p:cNvPr>
          <p:cNvSpPr/>
          <p:nvPr/>
        </p:nvSpPr>
        <p:spPr>
          <a:xfrm>
            <a:off x="2772008" y="3080569"/>
            <a:ext cx="6647974" cy="1354602"/>
          </a:xfrm>
          <a:prstGeom prst="rect">
            <a:avLst/>
          </a:prstGeom>
        </p:spPr>
        <p:txBody>
          <a:bodyPr wrap="none">
            <a:spAutoFit/>
          </a:bodyPr>
          <a:lstStyle/>
          <a:p>
            <a:pPr algn="ctr">
              <a:lnSpc>
                <a:spcPct val="120000"/>
              </a:lnSpc>
            </a:pPr>
            <a:r>
              <a:rPr lang="zh-TW" altLang="en-US" sz="3600" b="1" dirty="0">
                <a:latin typeface="Microsoft JhengHei" panose="020B0604030504040204" pitchFamily="34" charset="-120"/>
                <a:ea typeface="Microsoft JhengHei" panose="020B0604030504040204" pitchFamily="34" charset="-120"/>
              </a:rPr>
              <a:t>不想要再輸入了</a:t>
            </a:r>
            <a:r>
              <a:rPr lang="en-US" altLang="zh-TW" sz="3600" b="1" dirty="0">
                <a:latin typeface="Microsoft JhengHei" panose="020B0604030504040204" pitchFamily="34" charset="-120"/>
                <a:ea typeface="Microsoft JhengHei" panose="020B0604030504040204" pitchFamily="34" charset="-120"/>
              </a:rPr>
              <a:t>,</a:t>
            </a:r>
            <a:br>
              <a:rPr lang="en-US" altLang="zh-TW" sz="3600" b="1" dirty="0">
                <a:latin typeface="Microsoft JhengHei" panose="020B0604030504040204" pitchFamily="34" charset="-120"/>
                <a:ea typeface="Microsoft JhengHei" panose="020B0604030504040204" pitchFamily="34" charset="-120"/>
              </a:rPr>
            </a:br>
            <a:r>
              <a:rPr lang="zh-TW" altLang="en-US" sz="3600" b="1" dirty="0">
                <a:latin typeface="Microsoft JhengHei" panose="020B0604030504040204" pitchFamily="34" charset="-120"/>
                <a:ea typeface="Microsoft JhengHei" panose="020B0604030504040204" pitchFamily="34" charset="-120"/>
              </a:rPr>
              <a:t>可不可以直接把資料存起來用？</a:t>
            </a:r>
          </a:p>
        </p:txBody>
      </p:sp>
      <p:pic>
        <p:nvPicPr>
          <p:cNvPr id="8" name="Picture 2">
            <a:extLst>
              <a:ext uri="{FF2B5EF4-FFF2-40B4-BE49-F238E27FC236}">
                <a16:creationId xmlns:a16="http://schemas.microsoft.com/office/drawing/2014/main" id="{BA368EFE-591E-A44A-9EDA-BBA8B5EF5C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9845"/>
          <a:stretch/>
        </p:blipFill>
        <p:spPr bwMode="auto">
          <a:xfrm>
            <a:off x="2007118" y="4801904"/>
            <a:ext cx="8177753" cy="158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390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5182928" y="154021"/>
            <a:ext cx="1826141" cy="584775"/>
          </a:xfrm>
          <a:prstGeom prst="rect">
            <a:avLst/>
          </a:prstGeom>
        </p:spPr>
        <p:txBody>
          <a:bodyPr wrap="none">
            <a:spAutoFit/>
          </a:bodyPr>
          <a:lstStyle/>
          <a:p>
            <a:r>
              <a:rPr lang="zh-TW" altLang="en-US" sz="3200" b="1" dirty="0">
                <a:solidFill>
                  <a:schemeClr val="bg1"/>
                </a:solidFill>
                <a:latin typeface="Microsoft JhengHei" panose="020B0604030504040204" pitchFamily="34" charset="-120"/>
                <a:ea typeface="Microsoft JhengHei" panose="020B0604030504040204" pitchFamily="34" charset="-120"/>
              </a:rPr>
              <a:t>課程大綱</a:t>
            </a:r>
          </a:p>
        </p:txBody>
      </p:sp>
      <p:sp>
        <p:nvSpPr>
          <p:cNvPr id="8" name="六邊形 7">
            <a:extLst>
              <a:ext uri="{FF2B5EF4-FFF2-40B4-BE49-F238E27FC236}">
                <a16:creationId xmlns:a16="http://schemas.microsoft.com/office/drawing/2014/main" id="{291EA27E-A092-2A4F-BE37-AA38D7ADEF3F}"/>
              </a:ext>
            </a:extLst>
          </p:cNvPr>
          <p:cNvSpPr/>
          <p:nvPr/>
        </p:nvSpPr>
        <p:spPr>
          <a:xfrm>
            <a:off x="971310" y="2009668"/>
            <a:ext cx="2552683" cy="2200589"/>
          </a:xfrm>
          <a:prstGeom prst="hexagon">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六邊形 8">
            <a:extLst>
              <a:ext uri="{FF2B5EF4-FFF2-40B4-BE49-F238E27FC236}">
                <a16:creationId xmlns:a16="http://schemas.microsoft.com/office/drawing/2014/main" id="{2CD478EC-4C2C-ED44-A7B9-6A41E2DA33D9}"/>
              </a:ext>
            </a:extLst>
          </p:cNvPr>
          <p:cNvSpPr/>
          <p:nvPr/>
        </p:nvSpPr>
        <p:spPr>
          <a:xfrm>
            <a:off x="4781311" y="2009668"/>
            <a:ext cx="2552683" cy="2200589"/>
          </a:xfrm>
          <a:prstGeom prst="hexagon">
            <a:avLst/>
          </a:prstGeom>
          <a:solidFill>
            <a:srgbClr val="50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六邊形 9">
            <a:extLst>
              <a:ext uri="{FF2B5EF4-FFF2-40B4-BE49-F238E27FC236}">
                <a16:creationId xmlns:a16="http://schemas.microsoft.com/office/drawing/2014/main" id="{B962FE17-78EC-D749-8E04-030057C25E04}"/>
              </a:ext>
            </a:extLst>
          </p:cNvPr>
          <p:cNvSpPr/>
          <p:nvPr/>
        </p:nvSpPr>
        <p:spPr>
          <a:xfrm>
            <a:off x="8591312" y="2009668"/>
            <a:ext cx="2552683" cy="2200589"/>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六邊形 10">
            <a:extLst>
              <a:ext uri="{FF2B5EF4-FFF2-40B4-BE49-F238E27FC236}">
                <a16:creationId xmlns:a16="http://schemas.microsoft.com/office/drawing/2014/main" id="{C3EC62CE-30E4-854C-8949-FF9DD734D5D0}"/>
              </a:ext>
            </a:extLst>
          </p:cNvPr>
          <p:cNvSpPr/>
          <p:nvPr/>
        </p:nvSpPr>
        <p:spPr>
          <a:xfrm>
            <a:off x="2852524" y="4010965"/>
            <a:ext cx="2552683" cy="2200589"/>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六邊形 11">
            <a:extLst>
              <a:ext uri="{FF2B5EF4-FFF2-40B4-BE49-F238E27FC236}">
                <a16:creationId xmlns:a16="http://schemas.microsoft.com/office/drawing/2014/main" id="{6A361707-6A4A-C342-8FD7-11DE5EE870B4}"/>
              </a:ext>
            </a:extLst>
          </p:cNvPr>
          <p:cNvSpPr/>
          <p:nvPr/>
        </p:nvSpPr>
        <p:spPr>
          <a:xfrm>
            <a:off x="6662525" y="4010965"/>
            <a:ext cx="2552683" cy="2200589"/>
          </a:xfrm>
          <a:prstGeom prst="hexagon">
            <a:avLst/>
          </a:prstGeom>
          <a:solidFill>
            <a:srgbClr val="6C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id="{1FBAFCD0-64DB-DB4E-AEF9-8AE7C10A3827}"/>
              </a:ext>
            </a:extLst>
          </p:cNvPr>
          <p:cNvSpPr/>
          <p:nvPr/>
        </p:nvSpPr>
        <p:spPr>
          <a:xfrm>
            <a:off x="1100631" y="2637208"/>
            <a:ext cx="2294039" cy="954107"/>
          </a:xfrm>
          <a:prstGeom prst="rect">
            <a:avLst/>
          </a:prstGeom>
        </p:spPr>
        <p:txBody>
          <a:bodyPr wrap="square" anchor="ctr">
            <a:spAutoFit/>
          </a:bodyPr>
          <a:lstStyle/>
          <a:p>
            <a:pPr algn="ctr"/>
            <a:r>
              <a:rPr lang="en-US" altLang="zh-TW" sz="2800" b="1" dirty="0">
                <a:solidFill>
                  <a:srgbClr val="3E4F65"/>
                </a:solidFill>
                <a:latin typeface="Microsoft JhengHei" panose="020B0604030504040204" pitchFamily="34" charset="-120"/>
                <a:ea typeface="Microsoft JhengHei" panose="020B0604030504040204" pitchFamily="34" charset="-120"/>
              </a:rPr>
              <a:t>C++</a:t>
            </a:r>
            <a:r>
              <a:rPr lang="zh-TW" altLang="en-US" sz="2800" b="1" dirty="0">
                <a:solidFill>
                  <a:srgbClr val="3E4F65"/>
                </a:solidFill>
                <a:latin typeface="Microsoft JhengHei" panose="020B0604030504040204" pitchFamily="34" charset="-120"/>
                <a:ea typeface="Microsoft JhengHei" panose="020B0604030504040204" pitchFamily="34" charset="-120"/>
              </a:rPr>
              <a:t>的檔案輸入輸出</a:t>
            </a:r>
            <a:endParaRPr lang="en-US" altLang="zh-TW" sz="2800" b="1" dirty="0">
              <a:solidFill>
                <a:srgbClr val="3E4F65"/>
              </a:solidFill>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EB57FF8E-7DBA-284F-AE5B-B0FFB1854E42}"/>
              </a:ext>
            </a:extLst>
          </p:cNvPr>
          <p:cNvSpPr/>
          <p:nvPr/>
        </p:nvSpPr>
        <p:spPr>
          <a:xfrm>
            <a:off x="3318386" y="4845350"/>
            <a:ext cx="1620957" cy="523220"/>
          </a:xfrm>
          <a:prstGeom prst="rect">
            <a:avLst/>
          </a:prstGeom>
        </p:spPr>
        <p:txBody>
          <a:bodyPr wrap="none">
            <a:spAutoFit/>
          </a:bodyPr>
          <a:lstStyle/>
          <a:p>
            <a:r>
              <a:rPr lang="zh-TW" altLang="en-US" sz="2800" b="1" dirty="0">
                <a:solidFill>
                  <a:srgbClr val="3E4F65"/>
                </a:solidFill>
                <a:latin typeface="Microsoft JhengHei" panose="020B0604030504040204" pitchFamily="34" charset="-120"/>
                <a:ea typeface="Microsoft JhengHei" panose="020B0604030504040204" pitchFamily="34" charset="-120"/>
              </a:rPr>
              <a:t>狀態檢查</a:t>
            </a:r>
            <a:endParaRPr lang="en-US" altLang="zh-TW" sz="2800" b="1" dirty="0">
              <a:solidFill>
                <a:srgbClr val="3E4F65"/>
              </a:solidFill>
              <a:latin typeface="Microsoft JhengHei" panose="020B0604030504040204" pitchFamily="34" charset="-120"/>
              <a:ea typeface="Microsoft JhengHei" panose="020B0604030504040204" pitchFamily="34" charset="-120"/>
            </a:endParaRPr>
          </a:p>
        </p:txBody>
      </p:sp>
      <p:sp>
        <p:nvSpPr>
          <p:cNvPr id="15" name="矩形 14">
            <a:extLst>
              <a:ext uri="{FF2B5EF4-FFF2-40B4-BE49-F238E27FC236}">
                <a16:creationId xmlns:a16="http://schemas.microsoft.com/office/drawing/2014/main" id="{2F84643A-C53A-7B4A-91CE-D1E9F28D5A90}"/>
              </a:ext>
            </a:extLst>
          </p:cNvPr>
          <p:cNvSpPr/>
          <p:nvPr/>
        </p:nvSpPr>
        <p:spPr>
          <a:xfrm>
            <a:off x="5108250" y="2637208"/>
            <a:ext cx="1907452" cy="954107"/>
          </a:xfrm>
          <a:prstGeom prst="rect">
            <a:avLst/>
          </a:prstGeom>
        </p:spPr>
        <p:txBody>
          <a:bodyPr wrap="square">
            <a:spAutoFit/>
          </a:bodyPr>
          <a:lstStyle/>
          <a:p>
            <a:pPr algn="ctr"/>
            <a:r>
              <a:rPr lang="en-US" altLang="zh-TW" sz="2800" b="1" dirty="0">
                <a:solidFill>
                  <a:schemeClr val="bg1"/>
                </a:solidFill>
                <a:latin typeface="Microsoft JhengHei" panose="020B0604030504040204" pitchFamily="34" charset="-120"/>
                <a:ea typeface="Microsoft JhengHei" panose="020B0604030504040204" pitchFamily="34" charset="-120"/>
              </a:rPr>
              <a:t>csv</a:t>
            </a:r>
            <a:r>
              <a:rPr lang="zh-TW" altLang="en-US" sz="2800" b="1" dirty="0">
                <a:solidFill>
                  <a:schemeClr val="bg1"/>
                </a:solidFill>
                <a:latin typeface="Microsoft JhengHei" panose="020B0604030504040204" pitchFamily="34" charset="-120"/>
                <a:ea typeface="Microsoft JhengHei" panose="020B0604030504040204" pitchFamily="34" charset="-120"/>
              </a:rPr>
              <a:t>格式的處理</a:t>
            </a:r>
            <a:endParaRPr lang="en-US" altLang="zh-TW" sz="2800" b="1" dirty="0">
              <a:solidFill>
                <a:schemeClr val="bg1"/>
              </a:solidFill>
              <a:latin typeface="Microsoft JhengHei" panose="020B0604030504040204" pitchFamily="34" charset="-120"/>
              <a:ea typeface="Microsoft JhengHei" panose="020B0604030504040204" pitchFamily="34" charset="-120"/>
            </a:endParaRPr>
          </a:p>
        </p:txBody>
      </p:sp>
      <p:sp>
        <p:nvSpPr>
          <p:cNvPr id="16" name="矩形 15">
            <a:extLst>
              <a:ext uri="{FF2B5EF4-FFF2-40B4-BE49-F238E27FC236}">
                <a16:creationId xmlns:a16="http://schemas.microsoft.com/office/drawing/2014/main" id="{76197D70-FB86-154C-ABED-BAE7E13A5AB3}"/>
              </a:ext>
            </a:extLst>
          </p:cNvPr>
          <p:cNvSpPr/>
          <p:nvPr/>
        </p:nvSpPr>
        <p:spPr>
          <a:xfrm>
            <a:off x="6815454" y="4629907"/>
            <a:ext cx="2246823" cy="954107"/>
          </a:xfrm>
          <a:prstGeom prst="rect">
            <a:avLst/>
          </a:prstGeom>
        </p:spPr>
        <p:txBody>
          <a:bodyPr wrap="square">
            <a:spAutoFit/>
          </a:bodyPr>
          <a:lstStyle/>
          <a:p>
            <a:pPr algn="ctr"/>
            <a:r>
              <a:rPr lang="zh-TW" altLang="en-US" sz="2800" b="1" dirty="0">
                <a:solidFill>
                  <a:srgbClr val="7B8FAA"/>
                </a:solidFill>
                <a:latin typeface="Microsoft JhengHei" panose="020B0604030504040204" pitchFamily="34" charset="-120"/>
                <a:ea typeface="Microsoft JhengHei" panose="020B0604030504040204" pitchFamily="34" charset="-120"/>
              </a:rPr>
              <a:t>檔案處理的補充用法</a:t>
            </a:r>
            <a:endParaRPr lang="en-US" altLang="zh-TW" sz="2800" b="1" dirty="0">
              <a:solidFill>
                <a:srgbClr val="7B8FAA"/>
              </a:solidFill>
              <a:latin typeface="Microsoft JhengHei" panose="020B0604030504040204" pitchFamily="34" charset="-120"/>
              <a:ea typeface="Microsoft JhengHei" panose="020B0604030504040204" pitchFamily="34" charset="-120"/>
            </a:endParaRPr>
          </a:p>
        </p:txBody>
      </p:sp>
      <p:sp>
        <p:nvSpPr>
          <p:cNvPr id="17" name="矩形 16">
            <a:extLst>
              <a:ext uri="{FF2B5EF4-FFF2-40B4-BE49-F238E27FC236}">
                <a16:creationId xmlns:a16="http://schemas.microsoft.com/office/drawing/2014/main" id="{D5F4C4A4-3280-C44B-91CB-A4AC95C86E9E}"/>
              </a:ext>
            </a:extLst>
          </p:cNvPr>
          <p:cNvSpPr/>
          <p:nvPr/>
        </p:nvSpPr>
        <p:spPr>
          <a:xfrm>
            <a:off x="8706043" y="2637208"/>
            <a:ext cx="2323220" cy="954107"/>
          </a:xfrm>
          <a:prstGeom prst="rect">
            <a:avLst/>
          </a:prstGeom>
        </p:spPr>
        <p:txBody>
          <a:bodyPr wrap="square">
            <a:spAutoFit/>
          </a:bodyPr>
          <a:lstStyle/>
          <a:p>
            <a:pPr algn="ctr"/>
            <a:r>
              <a:rPr lang="en-US" altLang="zh-TW" sz="2800" b="1" dirty="0">
                <a:solidFill>
                  <a:srgbClr val="90A4C1"/>
                </a:solidFill>
                <a:latin typeface="Microsoft JhengHei" panose="020B0604030504040204" pitchFamily="34" charset="-120"/>
                <a:ea typeface="Microsoft JhengHei" panose="020B0604030504040204" pitchFamily="34" charset="-120"/>
              </a:rPr>
              <a:t>C</a:t>
            </a:r>
            <a:r>
              <a:rPr lang="zh-TW" altLang="en-US" sz="2800" b="1" dirty="0">
                <a:solidFill>
                  <a:srgbClr val="90A4C1"/>
                </a:solidFill>
                <a:latin typeface="Microsoft JhengHei" panose="020B0604030504040204" pitchFamily="34" charset="-120"/>
                <a:ea typeface="Microsoft JhengHei" panose="020B0604030504040204" pitchFamily="34" charset="-120"/>
              </a:rPr>
              <a:t>語言裡頭的檔案處理</a:t>
            </a:r>
            <a:endParaRPr lang="en-US" altLang="zh-TW" sz="2800" b="1" dirty="0">
              <a:solidFill>
                <a:srgbClr val="90A4C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46941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5691079" y="180792"/>
            <a:ext cx="809838"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csv</a:t>
            </a:r>
            <a:endParaRPr lang="zh-TW" altLang="en-US" sz="3200" b="1" dirty="0">
              <a:solidFill>
                <a:schemeClr val="bg1"/>
              </a:solidFill>
              <a:latin typeface="Microsoft JhengHei" panose="020B0604030504040204" pitchFamily="34" charset="-120"/>
              <a:ea typeface="Microsoft JhengHei" panose="020B0604030504040204" pitchFamily="34" charset="-120"/>
            </a:endParaRPr>
          </a:p>
        </p:txBody>
      </p:sp>
      <p:pic>
        <p:nvPicPr>
          <p:cNvPr id="10" name="Picture 2">
            <a:extLst>
              <a:ext uri="{FF2B5EF4-FFF2-40B4-BE49-F238E27FC236}">
                <a16:creationId xmlns:a16="http://schemas.microsoft.com/office/drawing/2014/main" id="{ACCBA6AB-A2E6-6745-BE7B-2A2CD0AAD5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3602"/>
          <a:stretch/>
        </p:blipFill>
        <p:spPr bwMode="auto">
          <a:xfrm>
            <a:off x="2524123" y="3602233"/>
            <a:ext cx="7143750" cy="2750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a:extLst>
              <a:ext uri="{FF2B5EF4-FFF2-40B4-BE49-F238E27FC236}">
                <a16:creationId xmlns:a16="http://schemas.microsoft.com/office/drawing/2014/main" id="{8CB7ADE6-53C1-B046-A8B8-789711F4D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3" y="3615001"/>
            <a:ext cx="7154013" cy="2750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圓角矩形 11">
            <a:extLst>
              <a:ext uri="{FF2B5EF4-FFF2-40B4-BE49-F238E27FC236}">
                <a16:creationId xmlns:a16="http://schemas.microsoft.com/office/drawing/2014/main" id="{4AFEAE6C-761E-194F-9CE5-2E061911DC30}"/>
              </a:ext>
            </a:extLst>
          </p:cNvPr>
          <p:cNvSpPr/>
          <p:nvPr/>
        </p:nvSpPr>
        <p:spPr>
          <a:xfrm>
            <a:off x="3755738" y="2747325"/>
            <a:ext cx="4680520" cy="535342"/>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400" dirty="0">
                <a:solidFill>
                  <a:srgbClr val="FF0000"/>
                </a:solidFill>
              </a:rPr>
              <a:t>getline</a:t>
            </a:r>
            <a:r>
              <a:rPr lang="en-US" altLang="zh-TW" sz="2400" dirty="0">
                <a:solidFill>
                  <a:schemeClr val="tx1"/>
                </a:solidFill>
              </a:rPr>
              <a:t>(</a:t>
            </a:r>
            <a:r>
              <a:rPr lang="en-US" altLang="zh-TW" sz="2400" dirty="0">
                <a:solidFill>
                  <a:srgbClr val="00B0F0"/>
                </a:solidFill>
              </a:rPr>
              <a:t>filestream </a:t>
            </a:r>
            <a:r>
              <a:rPr lang="en-US" altLang="zh-TW" sz="2400" dirty="0">
                <a:solidFill>
                  <a:schemeClr val="tx1"/>
                </a:solidFill>
              </a:rPr>
              <a:t>, </a:t>
            </a:r>
            <a:r>
              <a:rPr lang="en-US" altLang="zh-TW" sz="2400" dirty="0">
                <a:solidFill>
                  <a:srgbClr val="7030A0"/>
                </a:solidFill>
              </a:rPr>
              <a:t>string</a:t>
            </a:r>
            <a:r>
              <a:rPr lang="zh-TW" altLang="en-US" sz="2400" dirty="0">
                <a:solidFill>
                  <a:schemeClr val="tx1"/>
                </a:solidFill>
              </a:rPr>
              <a:t> </a:t>
            </a:r>
            <a:r>
              <a:rPr lang="en-US" altLang="zh-TW" sz="2400" dirty="0">
                <a:solidFill>
                  <a:schemeClr val="tx1"/>
                </a:solidFill>
              </a:rPr>
              <a:t>,</a:t>
            </a:r>
            <a:r>
              <a:rPr lang="zh-TW" altLang="en-US" sz="2400" dirty="0">
                <a:solidFill>
                  <a:schemeClr val="tx1"/>
                </a:solidFill>
              </a:rPr>
              <a:t> </a:t>
            </a:r>
            <a:r>
              <a:rPr lang="en-US" altLang="zh-TW" sz="2400" dirty="0">
                <a:solidFill>
                  <a:srgbClr val="56A828"/>
                </a:solidFill>
              </a:rPr>
              <a:t>','</a:t>
            </a:r>
            <a:r>
              <a:rPr lang="en-US" altLang="zh-TW" sz="2400" dirty="0">
                <a:solidFill>
                  <a:schemeClr val="tx1"/>
                </a:solidFill>
              </a:rPr>
              <a:t>)</a:t>
            </a:r>
            <a:endParaRPr lang="zh-TW" altLang="en-US" sz="2400" dirty="0">
              <a:solidFill>
                <a:schemeClr val="tx1"/>
              </a:solidFill>
            </a:endParaRPr>
          </a:p>
        </p:txBody>
      </p:sp>
      <p:sp>
        <p:nvSpPr>
          <p:cNvPr id="13" name="圓角矩形圖說文字 12">
            <a:extLst>
              <a:ext uri="{FF2B5EF4-FFF2-40B4-BE49-F238E27FC236}">
                <a16:creationId xmlns:a16="http://schemas.microsoft.com/office/drawing/2014/main" id="{F713FF9F-22FD-744A-89BA-FDF5A5D8C89B}"/>
              </a:ext>
            </a:extLst>
          </p:cNvPr>
          <p:cNvSpPr/>
          <p:nvPr/>
        </p:nvSpPr>
        <p:spPr>
          <a:xfrm>
            <a:off x="7802018" y="2557851"/>
            <a:ext cx="4250435" cy="353305"/>
          </a:xfrm>
          <a:prstGeom prst="wedgeRoundRectCallout">
            <a:avLst>
              <a:gd name="adj1" fmla="val -26704"/>
              <a:gd name="adj2" fmla="val 39486"/>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ea typeface="Adobe 繁黑體 Std B" panose="020B0700000000000000"/>
              </a:rPr>
              <a:t>第三個引數代表讀到哪個字元停止</a:t>
            </a:r>
          </a:p>
        </p:txBody>
      </p:sp>
      <p:sp>
        <p:nvSpPr>
          <p:cNvPr id="14" name="矩形 13">
            <a:extLst>
              <a:ext uri="{FF2B5EF4-FFF2-40B4-BE49-F238E27FC236}">
                <a16:creationId xmlns:a16="http://schemas.microsoft.com/office/drawing/2014/main" id="{428EFE5C-3EB8-8244-8A03-61BD1EFF1E1D}"/>
              </a:ext>
            </a:extLst>
          </p:cNvPr>
          <p:cNvSpPr/>
          <p:nvPr/>
        </p:nvSpPr>
        <p:spPr>
          <a:xfrm>
            <a:off x="3073706" y="1378492"/>
            <a:ext cx="6092328"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CSV=Comma-Separated Values</a:t>
            </a:r>
            <a:endParaRPr lang="en-US" altLang="zh-TW" sz="2400" b="1" dirty="0">
              <a:latin typeface="Microsoft JhengHei" panose="020B0604030504040204" pitchFamily="34" charset="-120"/>
              <a:ea typeface="Microsoft JhengHei" panose="020B0604030504040204" pitchFamily="34" charset="-120"/>
            </a:endParaRPr>
          </a:p>
          <a:p>
            <a:pPr marL="285750" indent="-28575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以,為分隔的活頁簿格式,可用excel展開</a:t>
            </a:r>
          </a:p>
        </p:txBody>
      </p:sp>
    </p:spTree>
    <p:extLst>
      <p:ext uri="{BB962C8B-B14F-4D97-AF65-F5344CB8AC3E}">
        <p14:creationId xmlns:p14="http://schemas.microsoft.com/office/powerpoint/2010/main" val="329652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0" name="圓角矩形 9">
            <a:extLst>
              <a:ext uri="{FF2B5EF4-FFF2-40B4-BE49-F238E27FC236}">
                <a16:creationId xmlns:a16="http://schemas.microsoft.com/office/drawing/2014/main" id="{73755CC5-914B-734A-9454-B65CD853D369}"/>
              </a:ext>
            </a:extLst>
          </p:cNvPr>
          <p:cNvSpPr/>
          <p:nvPr/>
        </p:nvSpPr>
        <p:spPr>
          <a:xfrm>
            <a:off x="2111874" y="2537596"/>
            <a:ext cx="8208912" cy="324036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a:solidFill>
                  <a:schemeClr val="tx1"/>
                </a:solidFill>
              </a:rPr>
              <a:t>cdatetime</a:t>
            </a:r>
            <a:r>
              <a:rPr lang="en-US" altLang="zh-TW" sz="2000" dirty="0">
                <a:solidFill>
                  <a:srgbClr val="FF0000"/>
                </a:solidFill>
              </a:rPr>
              <a:t>,</a:t>
            </a:r>
            <a:r>
              <a:rPr lang="en-US" altLang="zh-TW" sz="2000" dirty="0">
                <a:solidFill>
                  <a:schemeClr val="tx1"/>
                </a:solidFill>
              </a:rPr>
              <a:t>address</a:t>
            </a:r>
            <a:r>
              <a:rPr lang="en-US" altLang="zh-TW" sz="2000" dirty="0">
                <a:solidFill>
                  <a:srgbClr val="FF0000"/>
                </a:solidFill>
              </a:rPr>
              <a:t>,</a:t>
            </a:r>
            <a:r>
              <a:rPr lang="en-US" altLang="zh-TW" sz="2000" dirty="0">
                <a:solidFill>
                  <a:schemeClr val="tx1"/>
                </a:solidFill>
              </a:rPr>
              <a:t>district</a:t>
            </a:r>
            <a:r>
              <a:rPr lang="en-US" altLang="zh-TW" sz="2000" dirty="0">
                <a:solidFill>
                  <a:srgbClr val="FF0000"/>
                </a:solidFill>
              </a:rPr>
              <a:t>,</a:t>
            </a:r>
            <a:r>
              <a:rPr lang="en-US" altLang="zh-TW" sz="2000" dirty="0">
                <a:solidFill>
                  <a:schemeClr val="tx1"/>
                </a:solidFill>
              </a:rPr>
              <a:t>beat</a:t>
            </a:r>
            <a:r>
              <a:rPr lang="en-US" altLang="zh-TW" sz="2000" dirty="0">
                <a:solidFill>
                  <a:srgbClr val="FF0000"/>
                </a:solidFill>
              </a:rPr>
              <a:t>,</a:t>
            </a:r>
            <a:r>
              <a:rPr lang="en-US" altLang="zh-TW" sz="2000" dirty="0">
                <a:solidFill>
                  <a:srgbClr val="00B0F0"/>
                </a:solidFill>
              </a:rPr>
              <a:t>grid</a:t>
            </a:r>
          </a:p>
          <a:p>
            <a:r>
              <a:rPr lang="en-US" altLang="zh-TW" sz="2000" dirty="0">
                <a:solidFill>
                  <a:srgbClr val="00B0F0"/>
                </a:solidFill>
              </a:rPr>
              <a:t>2001/1/6 00:00</a:t>
            </a:r>
            <a:r>
              <a:rPr lang="en-US" altLang="zh-TW" sz="2000" dirty="0">
                <a:solidFill>
                  <a:srgbClr val="FF0000"/>
                </a:solidFill>
              </a:rPr>
              <a:t>,</a:t>
            </a:r>
            <a:r>
              <a:rPr lang="en-US" altLang="zh-TW" sz="2000" dirty="0">
                <a:solidFill>
                  <a:schemeClr val="tx1"/>
                </a:solidFill>
              </a:rPr>
              <a:t>3108 OCCIDENTAL DR</a:t>
            </a:r>
            <a:r>
              <a:rPr lang="en-US" altLang="zh-TW" sz="2000" dirty="0">
                <a:solidFill>
                  <a:srgbClr val="FF0000"/>
                </a:solidFill>
              </a:rPr>
              <a:t>,</a:t>
            </a:r>
            <a:r>
              <a:rPr lang="en-US" altLang="zh-TW" sz="2000" dirty="0">
                <a:solidFill>
                  <a:schemeClr val="tx1"/>
                </a:solidFill>
              </a:rPr>
              <a:t>3</a:t>
            </a:r>
            <a:r>
              <a:rPr lang="en-US" altLang="zh-TW" sz="2000" dirty="0">
                <a:solidFill>
                  <a:srgbClr val="FF0000"/>
                </a:solidFill>
              </a:rPr>
              <a:t>,</a:t>
            </a:r>
            <a:r>
              <a:rPr lang="en-US" altLang="zh-TW" sz="2000" dirty="0">
                <a:solidFill>
                  <a:schemeClr val="tx1"/>
                </a:solidFill>
              </a:rPr>
              <a:t>3C</a:t>
            </a:r>
            <a:r>
              <a:rPr lang="en-US" altLang="zh-TW" sz="2000" dirty="0">
                <a:solidFill>
                  <a:srgbClr val="FF0000"/>
                </a:solidFill>
              </a:rPr>
              <a:t>,</a:t>
            </a:r>
            <a:r>
              <a:rPr lang="en-US" altLang="zh-TW" sz="2000" dirty="0">
                <a:solidFill>
                  <a:schemeClr val="tx1"/>
                </a:solidFill>
              </a:rPr>
              <a:t>1115</a:t>
            </a:r>
          </a:p>
          <a:p>
            <a:r>
              <a:rPr lang="en-US" altLang="zh-TW" sz="2000" dirty="0">
                <a:solidFill>
                  <a:schemeClr val="tx1"/>
                </a:solidFill>
              </a:rPr>
              <a:t>2001/1/6 00:00</a:t>
            </a:r>
            <a:r>
              <a:rPr lang="en-US" altLang="zh-TW" sz="2000" dirty="0">
                <a:solidFill>
                  <a:srgbClr val="FF0000"/>
                </a:solidFill>
              </a:rPr>
              <a:t>,</a:t>
            </a:r>
            <a:r>
              <a:rPr lang="en-US" altLang="zh-TW" sz="2000" dirty="0">
                <a:solidFill>
                  <a:schemeClr val="tx1"/>
                </a:solidFill>
              </a:rPr>
              <a:t>2082 EXPEDITION WAY</a:t>
            </a:r>
            <a:r>
              <a:rPr lang="en-US" altLang="zh-TW" sz="2000" dirty="0">
                <a:solidFill>
                  <a:srgbClr val="FF0000"/>
                </a:solidFill>
              </a:rPr>
              <a:t>,</a:t>
            </a:r>
            <a:r>
              <a:rPr lang="en-US" altLang="zh-TW" sz="2000" dirty="0">
                <a:solidFill>
                  <a:schemeClr val="tx1"/>
                </a:solidFill>
              </a:rPr>
              <a:t>5</a:t>
            </a:r>
            <a:r>
              <a:rPr lang="en-US" altLang="zh-TW" sz="2000" dirty="0">
                <a:solidFill>
                  <a:srgbClr val="FF0000"/>
                </a:solidFill>
              </a:rPr>
              <a:t>,</a:t>
            </a:r>
            <a:r>
              <a:rPr lang="en-US" altLang="zh-TW" sz="2000" dirty="0">
                <a:solidFill>
                  <a:schemeClr val="tx1"/>
                </a:solidFill>
              </a:rPr>
              <a:t>5A</a:t>
            </a:r>
            <a:r>
              <a:rPr lang="en-US" altLang="zh-TW" sz="2000" dirty="0">
                <a:solidFill>
                  <a:srgbClr val="FF0000"/>
                </a:solidFill>
              </a:rPr>
              <a:t>,</a:t>
            </a:r>
            <a:r>
              <a:rPr lang="en-US" altLang="zh-TW" sz="2000" dirty="0">
                <a:solidFill>
                  <a:schemeClr val="tx1"/>
                </a:solidFill>
              </a:rPr>
              <a:t>1512</a:t>
            </a:r>
          </a:p>
          <a:p>
            <a:r>
              <a:rPr lang="en-US" altLang="zh-TW" sz="2000" dirty="0">
                <a:solidFill>
                  <a:schemeClr val="tx1"/>
                </a:solidFill>
              </a:rPr>
              <a:t>2001/1/6 00:00</a:t>
            </a:r>
            <a:r>
              <a:rPr lang="en-US" altLang="zh-TW" sz="2000" dirty="0">
                <a:solidFill>
                  <a:srgbClr val="FF0000"/>
                </a:solidFill>
              </a:rPr>
              <a:t>,</a:t>
            </a:r>
            <a:r>
              <a:rPr lang="en-US" altLang="zh-TW" sz="2000" dirty="0">
                <a:solidFill>
                  <a:schemeClr val="tx1"/>
                </a:solidFill>
              </a:rPr>
              <a:t>4 PALEN CT</a:t>
            </a:r>
            <a:r>
              <a:rPr lang="en-US" altLang="zh-TW" sz="2000" dirty="0">
                <a:solidFill>
                  <a:srgbClr val="FF0000"/>
                </a:solidFill>
              </a:rPr>
              <a:t>,</a:t>
            </a:r>
            <a:r>
              <a:rPr lang="en-US" altLang="zh-TW" sz="2000" dirty="0">
                <a:solidFill>
                  <a:schemeClr val="tx1"/>
                </a:solidFill>
              </a:rPr>
              <a:t>2</a:t>
            </a:r>
            <a:r>
              <a:rPr lang="en-US" altLang="zh-TW" sz="2000" dirty="0">
                <a:solidFill>
                  <a:srgbClr val="FF0000"/>
                </a:solidFill>
              </a:rPr>
              <a:t>,</a:t>
            </a:r>
            <a:r>
              <a:rPr lang="en-US" altLang="zh-TW" sz="2000" dirty="0">
                <a:solidFill>
                  <a:schemeClr val="tx1"/>
                </a:solidFill>
              </a:rPr>
              <a:t>2A</a:t>
            </a:r>
            <a:r>
              <a:rPr lang="en-US" altLang="zh-TW" sz="2000" dirty="0">
                <a:solidFill>
                  <a:srgbClr val="FF0000"/>
                </a:solidFill>
              </a:rPr>
              <a:t>,</a:t>
            </a:r>
            <a:r>
              <a:rPr lang="en-US" altLang="zh-TW" sz="2000" dirty="0">
                <a:solidFill>
                  <a:schemeClr val="tx1"/>
                </a:solidFill>
              </a:rPr>
              <a:t>212</a:t>
            </a:r>
          </a:p>
          <a:p>
            <a:r>
              <a:rPr lang="en-US" altLang="zh-TW" sz="2000" dirty="0">
                <a:solidFill>
                  <a:schemeClr val="tx1"/>
                </a:solidFill>
              </a:rPr>
              <a:t>2001/1/6 00:00</a:t>
            </a:r>
            <a:r>
              <a:rPr lang="en-US" altLang="zh-TW" sz="2000" dirty="0">
                <a:solidFill>
                  <a:srgbClr val="FF0000"/>
                </a:solidFill>
              </a:rPr>
              <a:t>,</a:t>
            </a:r>
            <a:r>
              <a:rPr lang="en-US" altLang="zh-TW" sz="2000" dirty="0">
                <a:solidFill>
                  <a:schemeClr val="tx1"/>
                </a:solidFill>
              </a:rPr>
              <a:t>22 BECKFORD CT</a:t>
            </a:r>
            <a:r>
              <a:rPr lang="en-US" altLang="zh-TW" sz="2000" dirty="0">
                <a:solidFill>
                  <a:srgbClr val="FF0000"/>
                </a:solidFill>
              </a:rPr>
              <a:t>,</a:t>
            </a:r>
            <a:r>
              <a:rPr lang="en-US" altLang="zh-TW" sz="2000" dirty="0">
                <a:solidFill>
                  <a:schemeClr val="tx1"/>
                </a:solidFill>
              </a:rPr>
              <a:t>6</a:t>
            </a:r>
            <a:r>
              <a:rPr lang="en-US" altLang="zh-TW" sz="2000" dirty="0">
                <a:solidFill>
                  <a:srgbClr val="FF0000"/>
                </a:solidFill>
              </a:rPr>
              <a:t>,</a:t>
            </a:r>
            <a:r>
              <a:rPr lang="en-US" altLang="zh-TW" sz="2000" dirty="0">
                <a:solidFill>
                  <a:schemeClr val="tx1"/>
                </a:solidFill>
              </a:rPr>
              <a:t>6C</a:t>
            </a:r>
            <a:r>
              <a:rPr lang="en-US" altLang="zh-TW" sz="2000" dirty="0">
                <a:solidFill>
                  <a:srgbClr val="FF0000"/>
                </a:solidFill>
              </a:rPr>
              <a:t>,</a:t>
            </a:r>
            <a:r>
              <a:rPr lang="en-US" altLang="zh-TW" sz="2000" dirty="0">
                <a:solidFill>
                  <a:schemeClr val="tx1"/>
                </a:solidFill>
              </a:rPr>
              <a:t>1443</a:t>
            </a:r>
          </a:p>
          <a:p>
            <a:r>
              <a:rPr lang="en-US" altLang="zh-TW" sz="2000" dirty="0">
                <a:solidFill>
                  <a:schemeClr val="tx1"/>
                </a:solidFill>
              </a:rPr>
              <a:t>2001/1/6 00:00</a:t>
            </a:r>
            <a:r>
              <a:rPr lang="en-US" altLang="zh-TW" sz="2000" dirty="0">
                <a:solidFill>
                  <a:srgbClr val="FF0000"/>
                </a:solidFill>
              </a:rPr>
              <a:t>,</a:t>
            </a:r>
            <a:r>
              <a:rPr lang="en-US" altLang="zh-TW" sz="2000" dirty="0">
                <a:solidFill>
                  <a:schemeClr val="tx1"/>
                </a:solidFill>
              </a:rPr>
              <a:t>3421 AUBURN BLVD</a:t>
            </a:r>
            <a:r>
              <a:rPr lang="en-US" altLang="zh-TW" sz="2000" dirty="0">
                <a:solidFill>
                  <a:srgbClr val="FF0000"/>
                </a:solidFill>
              </a:rPr>
              <a:t>,</a:t>
            </a:r>
            <a:r>
              <a:rPr lang="en-US" altLang="zh-TW" sz="2000" dirty="0">
                <a:solidFill>
                  <a:schemeClr val="tx1"/>
                </a:solidFill>
              </a:rPr>
              <a:t>2</a:t>
            </a:r>
            <a:r>
              <a:rPr lang="en-US" altLang="zh-TW" sz="2000" dirty="0">
                <a:solidFill>
                  <a:srgbClr val="FF0000"/>
                </a:solidFill>
              </a:rPr>
              <a:t>,</a:t>
            </a:r>
            <a:r>
              <a:rPr lang="en-US" altLang="zh-TW" sz="2000" dirty="0">
                <a:solidFill>
                  <a:schemeClr val="tx1"/>
                </a:solidFill>
              </a:rPr>
              <a:t>2A</a:t>
            </a:r>
            <a:r>
              <a:rPr lang="en-US" altLang="zh-TW" sz="2000" dirty="0">
                <a:solidFill>
                  <a:srgbClr val="FF0000"/>
                </a:solidFill>
              </a:rPr>
              <a:t>,</a:t>
            </a:r>
            <a:r>
              <a:rPr lang="en-US" altLang="zh-TW" sz="2000" dirty="0">
                <a:solidFill>
                  <a:schemeClr val="tx1"/>
                </a:solidFill>
              </a:rPr>
              <a:t>508</a:t>
            </a:r>
          </a:p>
          <a:p>
            <a:r>
              <a:rPr lang="en-US" altLang="zh-TW" sz="2000" dirty="0">
                <a:solidFill>
                  <a:schemeClr val="tx1"/>
                </a:solidFill>
              </a:rPr>
              <a:t>2001/1/6 00:00</a:t>
            </a:r>
            <a:r>
              <a:rPr lang="en-US" altLang="zh-TW" sz="2000" dirty="0">
                <a:solidFill>
                  <a:srgbClr val="FF0000"/>
                </a:solidFill>
              </a:rPr>
              <a:t>,</a:t>
            </a:r>
            <a:r>
              <a:rPr lang="en-US" altLang="zh-TW" sz="2000" dirty="0">
                <a:solidFill>
                  <a:schemeClr val="tx1"/>
                </a:solidFill>
              </a:rPr>
              <a:t>5301 BONNIEMAE WAY</a:t>
            </a:r>
            <a:r>
              <a:rPr lang="en-US" altLang="zh-TW" sz="2000" dirty="0">
                <a:solidFill>
                  <a:srgbClr val="FF0000"/>
                </a:solidFill>
              </a:rPr>
              <a:t>,</a:t>
            </a:r>
            <a:r>
              <a:rPr lang="en-US" altLang="zh-TW" sz="2000" dirty="0">
                <a:solidFill>
                  <a:schemeClr val="tx1"/>
                </a:solidFill>
              </a:rPr>
              <a:t>6</a:t>
            </a:r>
            <a:r>
              <a:rPr lang="en-US" altLang="zh-TW" sz="2000" dirty="0">
                <a:solidFill>
                  <a:srgbClr val="FF0000"/>
                </a:solidFill>
              </a:rPr>
              <a:t>,</a:t>
            </a:r>
            <a:r>
              <a:rPr lang="en-US" altLang="zh-TW" sz="2000" dirty="0">
                <a:solidFill>
                  <a:schemeClr val="tx1"/>
                </a:solidFill>
              </a:rPr>
              <a:t>6B</a:t>
            </a:r>
            <a:r>
              <a:rPr lang="en-US" altLang="zh-TW" sz="2000" dirty="0">
                <a:solidFill>
                  <a:srgbClr val="FF0000"/>
                </a:solidFill>
              </a:rPr>
              <a:t>,</a:t>
            </a:r>
            <a:r>
              <a:rPr lang="en-US" altLang="zh-TW" sz="2000" dirty="0">
                <a:solidFill>
                  <a:schemeClr val="tx1"/>
                </a:solidFill>
              </a:rPr>
              <a:t>1084</a:t>
            </a:r>
          </a:p>
          <a:p>
            <a:r>
              <a:rPr lang="en-US" altLang="zh-TW" sz="2000" dirty="0">
                <a:solidFill>
                  <a:schemeClr val="tx1"/>
                </a:solidFill>
              </a:rPr>
              <a:t>2001/1/6 00:00</a:t>
            </a:r>
            <a:r>
              <a:rPr lang="en-US" altLang="zh-TW" sz="2000" dirty="0">
                <a:solidFill>
                  <a:srgbClr val="FF0000"/>
                </a:solidFill>
              </a:rPr>
              <a:t>,</a:t>
            </a:r>
            <a:r>
              <a:rPr lang="en-US" altLang="zh-TW" sz="2000" dirty="0">
                <a:solidFill>
                  <a:schemeClr val="tx1"/>
                </a:solidFill>
              </a:rPr>
              <a:t>2217 16TH AVE</a:t>
            </a:r>
            <a:r>
              <a:rPr lang="en-US" altLang="zh-TW" sz="2000" dirty="0">
                <a:solidFill>
                  <a:srgbClr val="FF0000"/>
                </a:solidFill>
              </a:rPr>
              <a:t>,</a:t>
            </a:r>
            <a:r>
              <a:rPr lang="en-US" altLang="zh-TW" sz="2000" dirty="0">
                <a:solidFill>
                  <a:schemeClr val="tx1"/>
                </a:solidFill>
              </a:rPr>
              <a:t>4</a:t>
            </a:r>
            <a:r>
              <a:rPr lang="en-US" altLang="zh-TW" sz="2000" dirty="0">
                <a:solidFill>
                  <a:srgbClr val="FF0000"/>
                </a:solidFill>
              </a:rPr>
              <a:t>,</a:t>
            </a:r>
            <a:r>
              <a:rPr lang="en-US" altLang="zh-TW" sz="2000" dirty="0">
                <a:solidFill>
                  <a:schemeClr val="tx1"/>
                </a:solidFill>
              </a:rPr>
              <a:t>4A</a:t>
            </a:r>
            <a:r>
              <a:rPr lang="en-US" altLang="zh-TW" sz="2000" dirty="0">
                <a:solidFill>
                  <a:srgbClr val="FF0000"/>
                </a:solidFill>
              </a:rPr>
              <a:t>,</a:t>
            </a:r>
            <a:r>
              <a:rPr lang="en-US" altLang="zh-TW" sz="2000" dirty="0">
                <a:solidFill>
                  <a:schemeClr val="tx1"/>
                </a:solidFill>
              </a:rPr>
              <a:t>957</a:t>
            </a:r>
            <a:endParaRPr lang="zh-TW" altLang="en-US" sz="2000" dirty="0">
              <a:solidFill>
                <a:schemeClr val="tx1"/>
              </a:solidFill>
            </a:endParaRPr>
          </a:p>
        </p:txBody>
      </p:sp>
      <p:sp>
        <p:nvSpPr>
          <p:cNvPr id="11" name="文字方塊 10">
            <a:extLst>
              <a:ext uri="{FF2B5EF4-FFF2-40B4-BE49-F238E27FC236}">
                <a16:creationId xmlns:a16="http://schemas.microsoft.com/office/drawing/2014/main" id="{FD772C22-D00E-CC4C-A5BB-0AB4393FDEB5}"/>
              </a:ext>
            </a:extLst>
          </p:cNvPr>
          <p:cNvSpPr txBox="1"/>
          <p:nvPr/>
        </p:nvSpPr>
        <p:spPr>
          <a:xfrm>
            <a:off x="6119170" y="2897636"/>
            <a:ext cx="1826141" cy="338554"/>
          </a:xfrm>
          <a:prstGeom prst="rect">
            <a:avLst/>
          </a:prstGeom>
          <a:solidFill>
            <a:schemeClr val="accent4">
              <a:lumMod val="40000"/>
              <a:lumOff val="60000"/>
            </a:schemeClr>
          </a:solidFill>
        </p:spPr>
        <p:txBody>
          <a:bodyPr wrap="none" rtlCol="0">
            <a:spAutoFit/>
          </a:bodyPr>
          <a:lstStyle/>
          <a:p>
            <a:r>
              <a:rPr lang="zh-TW" altLang="en-US" sz="1600" b="1" dirty="0">
                <a:solidFill>
                  <a:schemeClr val="tx2"/>
                </a:solidFill>
                <a:ea typeface="Adobe 繁黑體 Std B" panose="020B0700000000000000"/>
              </a:rPr>
              <a:t>看不見的斷行符號</a:t>
            </a:r>
          </a:p>
        </p:txBody>
      </p:sp>
      <p:sp>
        <p:nvSpPr>
          <p:cNvPr id="12" name="文字方塊 11">
            <a:extLst>
              <a:ext uri="{FF2B5EF4-FFF2-40B4-BE49-F238E27FC236}">
                <a16:creationId xmlns:a16="http://schemas.microsoft.com/office/drawing/2014/main" id="{7BB7C491-5424-DC40-A795-549F4E4B6ED7}"/>
              </a:ext>
            </a:extLst>
          </p:cNvPr>
          <p:cNvSpPr txBox="1"/>
          <p:nvPr/>
        </p:nvSpPr>
        <p:spPr>
          <a:xfrm>
            <a:off x="7440466" y="3202717"/>
            <a:ext cx="1826141" cy="338554"/>
          </a:xfrm>
          <a:prstGeom prst="rect">
            <a:avLst/>
          </a:prstGeom>
          <a:solidFill>
            <a:schemeClr val="accent4">
              <a:lumMod val="40000"/>
              <a:lumOff val="60000"/>
            </a:schemeClr>
          </a:solidFill>
        </p:spPr>
        <p:txBody>
          <a:bodyPr wrap="none" rtlCol="0">
            <a:spAutoFit/>
          </a:bodyPr>
          <a:lstStyle/>
          <a:p>
            <a:r>
              <a:rPr lang="zh-TW" altLang="en-US" sz="1600" b="1" dirty="0">
                <a:solidFill>
                  <a:schemeClr val="tx2"/>
                </a:solidFill>
                <a:ea typeface="Adobe 繁黑體 Std B" panose="020B0700000000000000"/>
              </a:rPr>
              <a:t>看不見的斷行符號</a:t>
            </a:r>
          </a:p>
        </p:txBody>
      </p:sp>
      <p:sp>
        <p:nvSpPr>
          <p:cNvPr id="13" name="文字方塊 12">
            <a:extLst>
              <a:ext uri="{FF2B5EF4-FFF2-40B4-BE49-F238E27FC236}">
                <a16:creationId xmlns:a16="http://schemas.microsoft.com/office/drawing/2014/main" id="{434D7D75-45A2-C944-8ADF-D8F14F7E435B}"/>
              </a:ext>
            </a:extLst>
          </p:cNvPr>
          <p:cNvSpPr txBox="1"/>
          <p:nvPr/>
        </p:nvSpPr>
        <p:spPr>
          <a:xfrm>
            <a:off x="7545385" y="3535287"/>
            <a:ext cx="1826141" cy="338554"/>
          </a:xfrm>
          <a:prstGeom prst="rect">
            <a:avLst/>
          </a:prstGeom>
          <a:solidFill>
            <a:schemeClr val="accent4">
              <a:lumMod val="40000"/>
              <a:lumOff val="60000"/>
            </a:schemeClr>
          </a:solidFill>
        </p:spPr>
        <p:txBody>
          <a:bodyPr wrap="none" rtlCol="0">
            <a:spAutoFit/>
          </a:bodyPr>
          <a:lstStyle/>
          <a:p>
            <a:r>
              <a:rPr lang="zh-TW" altLang="en-US" sz="1600" b="1" dirty="0">
                <a:solidFill>
                  <a:schemeClr val="tx2"/>
                </a:solidFill>
                <a:ea typeface="Adobe 繁黑體 Std B" panose="020B0700000000000000"/>
              </a:rPr>
              <a:t>看不見的斷行符號</a:t>
            </a:r>
          </a:p>
        </p:txBody>
      </p:sp>
      <p:sp>
        <p:nvSpPr>
          <p:cNvPr id="14" name="文字方塊 13">
            <a:extLst>
              <a:ext uri="{FF2B5EF4-FFF2-40B4-BE49-F238E27FC236}">
                <a16:creationId xmlns:a16="http://schemas.microsoft.com/office/drawing/2014/main" id="{9F04DCC9-B0C4-4545-8ABA-6D4F48549EB5}"/>
              </a:ext>
            </a:extLst>
          </p:cNvPr>
          <p:cNvSpPr txBox="1"/>
          <p:nvPr/>
        </p:nvSpPr>
        <p:spPr>
          <a:xfrm>
            <a:off x="6263955" y="3867856"/>
            <a:ext cx="1826141" cy="338554"/>
          </a:xfrm>
          <a:prstGeom prst="rect">
            <a:avLst/>
          </a:prstGeom>
          <a:solidFill>
            <a:schemeClr val="accent4">
              <a:lumMod val="40000"/>
              <a:lumOff val="60000"/>
            </a:schemeClr>
          </a:solidFill>
        </p:spPr>
        <p:txBody>
          <a:bodyPr wrap="none" rtlCol="0">
            <a:spAutoFit/>
          </a:bodyPr>
          <a:lstStyle/>
          <a:p>
            <a:r>
              <a:rPr lang="zh-TW" altLang="en-US" sz="1600" b="1" dirty="0">
                <a:solidFill>
                  <a:schemeClr val="tx2"/>
                </a:solidFill>
                <a:ea typeface="Adobe 繁黑體 Std B" panose="020B0700000000000000"/>
              </a:rPr>
              <a:t>看不見的斷行符號</a:t>
            </a:r>
          </a:p>
        </p:txBody>
      </p:sp>
      <p:sp>
        <p:nvSpPr>
          <p:cNvPr id="15" name="文字方塊 14">
            <a:extLst>
              <a:ext uri="{FF2B5EF4-FFF2-40B4-BE49-F238E27FC236}">
                <a16:creationId xmlns:a16="http://schemas.microsoft.com/office/drawing/2014/main" id="{D63FB0FE-E0C6-5F40-8689-1AD6697B7FE0}"/>
              </a:ext>
            </a:extLst>
          </p:cNvPr>
          <p:cNvSpPr txBox="1"/>
          <p:nvPr/>
        </p:nvSpPr>
        <p:spPr>
          <a:xfrm>
            <a:off x="6904670" y="4154774"/>
            <a:ext cx="1826141" cy="338554"/>
          </a:xfrm>
          <a:prstGeom prst="rect">
            <a:avLst/>
          </a:prstGeom>
          <a:solidFill>
            <a:schemeClr val="accent4">
              <a:lumMod val="40000"/>
              <a:lumOff val="60000"/>
            </a:schemeClr>
          </a:solidFill>
        </p:spPr>
        <p:txBody>
          <a:bodyPr wrap="none" rtlCol="0">
            <a:spAutoFit/>
          </a:bodyPr>
          <a:lstStyle/>
          <a:p>
            <a:r>
              <a:rPr lang="zh-TW" altLang="en-US" sz="1600" b="1" dirty="0">
                <a:solidFill>
                  <a:schemeClr val="tx2"/>
                </a:solidFill>
                <a:ea typeface="Adobe 繁黑體 Std B" panose="020B0700000000000000"/>
              </a:rPr>
              <a:t>看不見的斷行符號</a:t>
            </a:r>
          </a:p>
        </p:txBody>
      </p:sp>
      <p:sp>
        <p:nvSpPr>
          <p:cNvPr id="16" name="文字方塊 15">
            <a:extLst>
              <a:ext uri="{FF2B5EF4-FFF2-40B4-BE49-F238E27FC236}">
                <a16:creationId xmlns:a16="http://schemas.microsoft.com/office/drawing/2014/main" id="{E8C25308-A39B-0644-B0C2-402654CC9D6B}"/>
              </a:ext>
            </a:extLst>
          </p:cNvPr>
          <p:cNvSpPr txBox="1"/>
          <p:nvPr/>
        </p:nvSpPr>
        <p:spPr>
          <a:xfrm>
            <a:off x="7212451" y="4412518"/>
            <a:ext cx="1826141" cy="338554"/>
          </a:xfrm>
          <a:prstGeom prst="rect">
            <a:avLst/>
          </a:prstGeom>
          <a:solidFill>
            <a:schemeClr val="accent4">
              <a:lumMod val="40000"/>
              <a:lumOff val="60000"/>
            </a:schemeClr>
          </a:solidFill>
        </p:spPr>
        <p:txBody>
          <a:bodyPr wrap="none" rtlCol="0">
            <a:spAutoFit/>
          </a:bodyPr>
          <a:lstStyle/>
          <a:p>
            <a:r>
              <a:rPr lang="zh-TW" altLang="en-US" sz="1600" b="1" dirty="0">
                <a:solidFill>
                  <a:schemeClr val="tx2"/>
                </a:solidFill>
                <a:ea typeface="Adobe 繁黑體 Std B" panose="020B0700000000000000"/>
              </a:rPr>
              <a:t>看不見的斷行符號</a:t>
            </a:r>
          </a:p>
        </p:txBody>
      </p:sp>
      <p:sp>
        <p:nvSpPr>
          <p:cNvPr id="17" name="文字方塊 16">
            <a:extLst>
              <a:ext uri="{FF2B5EF4-FFF2-40B4-BE49-F238E27FC236}">
                <a16:creationId xmlns:a16="http://schemas.microsoft.com/office/drawing/2014/main" id="{F81721A8-BA8C-E74C-AB0E-69CDE33F44E0}"/>
              </a:ext>
            </a:extLst>
          </p:cNvPr>
          <p:cNvSpPr txBox="1"/>
          <p:nvPr/>
        </p:nvSpPr>
        <p:spPr>
          <a:xfrm>
            <a:off x="7545385" y="4723515"/>
            <a:ext cx="1826141" cy="338554"/>
          </a:xfrm>
          <a:prstGeom prst="rect">
            <a:avLst/>
          </a:prstGeom>
          <a:solidFill>
            <a:schemeClr val="accent4">
              <a:lumMod val="40000"/>
              <a:lumOff val="60000"/>
            </a:schemeClr>
          </a:solidFill>
        </p:spPr>
        <p:txBody>
          <a:bodyPr wrap="none" rtlCol="0">
            <a:spAutoFit/>
          </a:bodyPr>
          <a:lstStyle/>
          <a:p>
            <a:r>
              <a:rPr lang="zh-TW" altLang="en-US" sz="1600" b="1" dirty="0">
                <a:solidFill>
                  <a:schemeClr val="tx2"/>
                </a:solidFill>
                <a:ea typeface="Adobe 繁黑體 Std B" panose="020B0700000000000000"/>
              </a:rPr>
              <a:t>看不見的斷行符號</a:t>
            </a:r>
          </a:p>
        </p:txBody>
      </p:sp>
      <p:sp>
        <p:nvSpPr>
          <p:cNvPr id="18" name="文字方塊 17">
            <a:extLst>
              <a:ext uri="{FF2B5EF4-FFF2-40B4-BE49-F238E27FC236}">
                <a16:creationId xmlns:a16="http://schemas.microsoft.com/office/drawing/2014/main" id="{889E243F-46BC-EC4A-9696-B91D6603A05B}"/>
              </a:ext>
            </a:extLst>
          </p:cNvPr>
          <p:cNvSpPr txBox="1"/>
          <p:nvPr/>
        </p:nvSpPr>
        <p:spPr>
          <a:xfrm>
            <a:off x="6679051" y="5052900"/>
            <a:ext cx="1826141" cy="338554"/>
          </a:xfrm>
          <a:prstGeom prst="rect">
            <a:avLst/>
          </a:prstGeom>
          <a:solidFill>
            <a:schemeClr val="accent4">
              <a:lumMod val="40000"/>
              <a:lumOff val="60000"/>
            </a:schemeClr>
          </a:solidFill>
        </p:spPr>
        <p:txBody>
          <a:bodyPr wrap="none" rtlCol="0">
            <a:spAutoFit/>
          </a:bodyPr>
          <a:lstStyle/>
          <a:p>
            <a:r>
              <a:rPr lang="zh-TW" altLang="en-US" sz="1600" b="1" dirty="0">
                <a:solidFill>
                  <a:schemeClr val="tx2"/>
                </a:solidFill>
                <a:ea typeface="Adobe 繁黑體 Std B" panose="020B0700000000000000"/>
              </a:rPr>
              <a:t>看不見的斷行符號</a:t>
            </a:r>
          </a:p>
        </p:txBody>
      </p:sp>
      <p:sp>
        <p:nvSpPr>
          <p:cNvPr id="19" name="文字方塊 18">
            <a:extLst>
              <a:ext uri="{FF2B5EF4-FFF2-40B4-BE49-F238E27FC236}">
                <a16:creationId xmlns:a16="http://schemas.microsoft.com/office/drawing/2014/main" id="{1CE671E9-789E-BD4C-925C-BB1375517452}"/>
              </a:ext>
            </a:extLst>
          </p:cNvPr>
          <p:cNvSpPr txBox="1"/>
          <p:nvPr/>
        </p:nvSpPr>
        <p:spPr>
          <a:xfrm>
            <a:off x="3821978" y="2348284"/>
            <a:ext cx="4548040" cy="369332"/>
          </a:xfrm>
          <a:prstGeom prst="rect">
            <a:avLst/>
          </a:prstGeom>
          <a:solidFill>
            <a:schemeClr val="accent4"/>
          </a:solidFill>
        </p:spPr>
        <p:txBody>
          <a:bodyPr wrap="none" rtlCol="0">
            <a:spAutoFit/>
          </a:bodyPr>
          <a:lstStyle/>
          <a:p>
            <a:r>
              <a:rPr lang="zh-TW" altLang="en-US" b="1" dirty="0">
                <a:solidFill>
                  <a:schemeClr val="tx1">
                    <a:lumMod val="65000"/>
                    <a:lumOff val="35000"/>
                  </a:schemeClr>
                </a:solidFill>
                <a:latin typeface="Microsoft JhengHei" panose="020B0604030504040204" pitchFamily="34" charset="-120"/>
                <a:ea typeface="Microsoft JhengHei" panose="020B0604030504040204" pitchFamily="34" charset="-120"/>
              </a:rPr>
              <a:t>中間是斷行符號→這兩筆資料會被接在一起</a:t>
            </a:r>
          </a:p>
        </p:txBody>
      </p:sp>
      <p:sp>
        <p:nvSpPr>
          <p:cNvPr id="20" name="矩形 19">
            <a:extLst>
              <a:ext uri="{FF2B5EF4-FFF2-40B4-BE49-F238E27FC236}">
                <a16:creationId xmlns:a16="http://schemas.microsoft.com/office/drawing/2014/main" id="{FEB35D32-7506-8F40-841C-C8A30D1E4681}"/>
              </a:ext>
            </a:extLst>
          </p:cNvPr>
          <p:cNvSpPr/>
          <p:nvPr/>
        </p:nvSpPr>
        <p:spPr>
          <a:xfrm>
            <a:off x="5691079" y="180792"/>
            <a:ext cx="809838"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csv</a:t>
            </a:r>
            <a:endParaRPr lang="zh-TW" altLang="en-US" sz="3200" b="1" dirty="0">
              <a:solidFill>
                <a:schemeClr val="bg1"/>
              </a:solidFill>
              <a:latin typeface="Microsoft JhengHei" panose="020B0604030504040204" pitchFamily="34" charset="-120"/>
              <a:ea typeface="Microsoft JhengHei" panose="020B0604030504040204" pitchFamily="34" charset="-120"/>
            </a:endParaRPr>
          </a:p>
        </p:txBody>
      </p:sp>
      <p:sp>
        <p:nvSpPr>
          <p:cNvPr id="21" name="矩形 20">
            <a:extLst>
              <a:ext uri="{FF2B5EF4-FFF2-40B4-BE49-F238E27FC236}">
                <a16:creationId xmlns:a16="http://schemas.microsoft.com/office/drawing/2014/main" id="{674852CD-924B-0646-B0FF-20DD56C8193D}"/>
              </a:ext>
            </a:extLst>
          </p:cNvPr>
          <p:cNvSpPr/>
          <p:nvPr/>
        </p:nvSpPr>
        <p:spPr>
          <a:xfrm>
            <a:off x="3608911" y="1395547"/>
            <a:ext cx="4974174" cy="523220"/>
          </a:xfrm>
          <a:prstGeom prst="rect">
            <a:avLst/>
          </a:prstGeom>
        </p:spPr>
        <p:txBody>
          <a:bodyPr wrap="square">
            <a:spAutoFit/>
          </a:bodyPr>
          <a:lstStyle/>
          <a:p>
            <a:pPr algn="ctr"/>
            <a:r>
              <a:rPr lang="zh-TW" altLang="en-US" sz="2800" b="1" dirty="0">
                <a:latin typeface="Microsoft JhengHei" panose="020B0604030504040204" pitchFamily="34" charset="-120"/>
                <a:ea typeface="Microsoft JhengHei" panose="020B0604030504040204" pitchFamily="34" charset="-120"/>
              </a:rPr>
              <a:t>注意逗號,與斷行符號\n的位置</a:t>
            </a:r>
          </a:p>
        </p:txBody>
      </p:sp>
    </p:spTree>
    <p:extLst>
      <p:ext uri="{BB962C8B-B14F-4D97-AF65-F5344CB8AC3E}">
        <p14:creationId xmlns:p14="http://schemas.microsoft.com/office/powerpoint/2010/main" val="236688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5280711" y="154021"/>
            <a:ext cx="1630576"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csv</a:t>
            </a:r>
            <a:r>
              <a:rPr lang="zh-TW" altLang="en-US" sz="3200" b="1" dirty="0">
                <a:solidFill>
                  <a:schemeClr val="bg1"/>
                </a:solidFill>
                <a:latin typeface="Microsoft JhengHei" panose="020B0604030504040204" pitchFamily="34" charset="-120"/>
                <a:ea typeface="Microsoft JhengHei" panose="020B0604030504040204" pitchFamily="34" charset="-120"/>
              </a:rPr>
              <a:t>讀取</a:t>
            </a:r>
          </a:p>
        </p:txBody>
      </p:sp>
      <p:sp>
        <p:nvSpPr>
          <p:cNvPr id="9" name="圓角矩形 8">
            <a:extLst>
              <a:ext uri="{FF2B5EF4-FFF2-40B4-BE49-F238E27FC236}">
                <a16:creationId xmlns:a16="http://schemas.microsoft.com/office/drawing/2014/main" id="{36A8ECA0-A9D7-9441-A21B-99264F50F9E7}"/>
              </a:ext>
            </a:extLst>
          </p:cNvPr>
          <p:cNvSpPr/>
          <p:nvPr/>
        </p:nvSpPr>
        <p:spPr>
          <a:xfrm>
            <a:off x="1168590" y="1101192"/>
            <a:ext cx="5407872" cy="5284475"/>
          </a:xfrm>
          <a:prstGeom prst="roundRect">
            <a:avLst/>
          </a:prstGeom>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TW" sz="1600" dirty="0">
                <a:latin typeface="Consolas" panose="020B0609020204030204" pitchFamily="49" charset="0"/>
                <a:cs typeface="Consolas" panose="020B0609020204030204" pitchFamily="49" charset="0"/>
              </a:rPr>
              <a:t>#include &lt;iostream&gt;</a:t>
            </a:r>
          </a:p>
          <a:p>
            <a:r>
              <a:rPr lang="en-US" altLang="zh-TW" sz="1600" dirty="0">
                <a:solidFill>
                  <a:schemeClr val="accent2"/>
                </a:solidFill>
                <a:latin typeface="Consolas" panose="020B0609020204030204" pitchFamily="49" charset="0"/>
                <a:cs typeface="Consolas" panose="020B0609020204030204" pitchFamily="49" charset="0"/>
              </a:rPr>
              <a:t>#include &lt;fstream&gt;</a:t>
            </a:r>
          </a:p>
          <a:p>
            <a:r>
              <a:rPr lang="en-US" altLang="zh-TW" sz="1600" dirty="0">
                <a:solidFill>
                  <a:schemeClr val="accent2"/>
                </a:solidFill>
                <a:latin typeface="Consolas" panose="020B0609020204030204" pitchFamily="49" charset="0"/>
                <a:cs typeface="Consolas" panose="020B0609020204030204" pitchFamily="49" charset="0"/>
              </a:rPr>
              <a:t>#include &lt;sstream&gt;</a:t>
            </a:r>
          </a:p>
          <a:p>
            <a:r>
              <a:rPr lang="en-US" altLang="zh-TW" sz="1600" dirty="0">
                <a:latin typeface="Consolas" panose="020B0609020204030204" pitchFamily="49" charset="0"/>
                <a:cs typeface="Consolas" panose="020B0609020204030204" pitchFamily="49" charset="0"/>
              </a:rPr>
              <a:t>using namespace std;</a:t>
            </a:r>
          </a:p>
          <a:p>
            <a:endParaRPr lang="en-US" altLang="zh-TW" sz="1600" dirty="0">
              <a:latin typeface="Consolas" panose="020B0609020204030204" pitchFamily="49" charset="0"/>
              <a:cs typeface="Consolas" panose="020B0609020204030204" pitchFamily="49" charset="0"/>
            </a:endParaRPr>
          </a:p>
          <a:p>
            <a:r>
              <a:rPr lang="en-US" altLang="zh-TW" sz="1600" dirty="0">
                <a:latin typeface="Consolas" panose="020B0609020204030204" pitchFamily="49" charset="0"/>
                <a:cs typeface="Consolas" panose="020B0609020204030204" pitchFamily="49" charset="0"/>
              </a:rPr>
              <a:t>int main () {</a:t>
            </a:r>
          </a:p>
          <a:p>
            <a:r>
              <a:rPr lang="en-US" altLang="zh-TW" sz="1600" dirty="0">
                <a:latin typeface="Consolas" panose="020B0609020204030204" pitchFamily="49" charset="0"/>
                <a:cs typeface="Consolas" panose="020B0609020204030204" pitchFamily="49" charset="0"/>
              </a:rPr>
              <a:t>    ifstream file;</a:t>
            </a:r>
          </a:p>
          <a:p>
            <a:r>
              <a:rPr lang="en-US" altLang="zh-TW" sz="1600" dirty="0">
                <a:latin typeface="Consolas" panose="020B0609020204030204" pitchFamily="49" charset="0"/>
                <a:cs typeface="Consolas" panose="020B0609020204030204" pitchFamily="49" charset="0"/>
              </a:rPr>
              <a:t>    file.open ("TestData.csv");</a:t>
            </a:r>
          </a:p>
          <a:p>
            <a:r>
              <a:rPr lang="en-US" altLang="zh-TW" sz="1600" dirty="0">
                <a:latin typeface="Consolas" panose="020B0609020204030204" pitchFamily="49" charset="0"/>
                <a:cs typeface="Consolas" panose="020B0609020204030204" pitchFamily="49" charset="0"/>
              </a:rPr>
              <a:t>    string str,data;</a:t>
            </a:r>
          </a:p>
          <a:p>
            <a:r>
              <a:rPr lang="en-US" altLang="zh-TW" sz="1600" dirty="0">
                <a:solidFill>
                  <a:srgbClr val="7030A0"/>
                </a:solidFill>
                <a:latin typeface="Consolas" panose="020B0609020204030204" pitchFamily="49" charset="0"/>
                <a:cs typeface="Consolas" panose="020B0609020204030204" pitchFamily="49" charset="0"/>
              </a:rPr>
              <a:t>    while (getline(file, str)){</a:t>
            </a:r>
          </a:p>
          <a:p>
            <a:r>
              <a:rPr lang="en-US" altLang="zh-TW" sz="1600" dirty="0">
                <a:latin typeface="Consolas" panose="020B0609020204030204" pitchFamily="49" charset="0"/>
                <a:cs typeface="Consolas" panose="020B0609020204030204" pitchFamily="49" charset="0"/>
              </a:rPr>
              <a:t>        </a:t>
            </a:r>
            <a:r>
              <a:rPr lang="en-US" altLang="zh-TW" sz="1600" dirty="0">
                <a:solidFill>
                  <a:srgbClr val="FF0000"/>
                </a:solidFill>
                <a:latin typeface="Consolas" panose="020B0609020204030204" pitchFamily="49" charset="0"/>
                <a:cs typeface="Consolas" panose="020B0609020204030204" pitchFamily="49" charset="0"/>
              </a:rPr>
              <a:t>istringstream iss(str);</a:t>
            </a:r>
          </a:p>
          <a:p>
            <a:r>
              <a:rPr lang="en-US" altLang="zh-TW" sz="1600" dirty="0">
                <a:solidFill>
                  <a:srgbClr val="00B050"/>
                </a:solidFill>
                <a:latin typeface="Consolas" panose="020B0609020204030204" pitchFamily="49" charset="0"/>
                <a:cs typeface="Consolas" panose="020B0609020204030204" pitchFamily="49" charset="0"/>
              </a:rPr>
              <a:t>        while (getline( iss, data,',')) {</a:t>
            </a:r>
          </a:p>
          <a:p>
            <a:r>
              <a:rPr lang="en-US" altLang="zh-TW" sz="1600" dirty="0">
                <a:solidFill>
                  <a:srgbClr val="00B050"/>
                </a:solidFill>
                <a:latin typeface="Consolas" panose="020B0609020204030204" pitchFamily="49" charset="0"/>
                <a:cs typeface="Consolas" panose="020B0609020204030204" pitchFamily="49" charset="0"/>
              </a:rPr>
              <a:t>                cout &lt;&lt; data &lt;&lt; endl;</a:t>
            </a:r>
          </a:p>
          <a:p>
            <a:r>
              <a:rPr lang="en-US" altLang="zh-TW" sz="1600" dirty="0">
                <a:solidFill>
                  <a:srgbClr val="00B050"/>
                </a:solidFill>
                <a:latin typeface="Consolas" panose="020B0609020204030204" pitchFamily="49" charset="0"/>
                <a:cs typeface="Consolas" panose="020B0609020204030204" pitchFamily="49" charset="0"/>
              </a:rPr>
              <a:t>        }</a:t>
            </a:r>
          </a:p>
          <a:p>
            <a:r>
              <a:rPr lang="en-US" altLang="zh-TW" sz="1600" dirty="0">
                <a:solidFill>
                  <a:srgbClr val="7030A0"/>
                </a:solidFill>
                <a:latin typeface="Consolas" panose="020B0609020204030204" pitchFamily="49" charset="0"/>
                <a:cs typeface="Consolas" panose="020B0609020204030204" pitchFamily="49" charset="0"/>
              </a:rPr>
              <a:t>    }</a:t>
            </a:r>
          </a:p>
          <a:p>
            <a:r>
              <a:rPr lang="en-US" altLang="zh-TW" sz="1600" dirty="0">
                <a:latin typeface="Consolas" panose="020B0609020204030204" pitchFamily="49" charset="0"/>
                <a:cs typeface="Consolas" panose="020B0609020204030204" pitchFamily="49" charset="0"/>
              </a:rPr>
              <a:t>    return 0;</a:t>
            </a:r>
          </a:p>
          <a:p>
            <a:r>
              <a:rPr lang="en-US" altLang="zh-TW" sz="1600" dirty="0">
                <a:latin typeface="Consolas" panose="020B0609020204030204" pitchFamily="49" charset="0"/>
                <a:cs typeface="Consolas" panose="020B0609020204030204" pitchFamily="49" charset="0"/>
              </a:rPr>
              <a:t>}</a:t>
            </a:r>
          </a:p>
        </p:txBody>
      </p:sp>
      <p:sp>
        <p:nvSpPr>
          <p:cNvPr id="10" name="文字方塊 9">
            <a:extLst>
              <a:ext uri="{FF2B5EF4-FFF2-40B4-BE49-F238E27FC236}">
                <a16:creationId xmlns:a16="http://schemas.microsoft.com/office/drawing/2014/main" id="{20E2F9D1-782C-8040-AEC3-CA2CDA8EBA98}"/>
              </a:ext>
            </a:extLst>
          </p:cNvPr>
          <p:cNvSpPr txBox="1"/>
          <p:nvPr/>
        </p:nvSpPr>
        <p:spPr>
          <a:xfrm>
            <a:off x="6730093" y="1798528"/>
            <a:ext cx="3501280" cy="461665"/>
          </a:xfrm>
          <a:prstGeom prst="rect">
            <a:avLst/>
          </a:prstGeom>
          <a:noFill/>
        </p:spPr>
        <p:txBody>
          <a:bodyPr wrap="none" rtlCol="0">
            <a:spAutoFit/>
          </a:bodyPr>
          <a:lstStyle/>
          <a:p>
            <a:r>
              <a:rPr lang="en-US" altLang="zh-TW" sz="2400" b="1" dirty="0">
                <a:solidFill>
                  <a:schemeClr val="accent2"/>
                </a:solidFill>
                <a:latin typeface="Microsoft JhengHei" panose="020B0604030504040204" pitchFamily="34" charset="-120"/>
                <a:ea typeface="Microsoft JhengHei" panose="020B0604030504040204" pitchFamily="34" charset="-120"/>
              </a:rPr>
              <a:t>include </a:t>
            </a:r>
            <a:r>
              <a:rPr lang="zh-TW" altLang="en-US" sz="2400" b="1" dirty="0">
                <a:solidFill>
                  <a:schemeClr val="accent2"/>
                </a:solidFill>
                <a:latin typeface="Microsoft JhengHei" panose="020B0604030504040204" pitchFamily="34" charset="-120"/>
                <a:ea typeface="Microsoft JhengHei" panose="020B0604030504040204" pitchFamily="34" charset="-120"/>
              </a:rPr>
              <a:t>相對應的函式庫</a:t>
            </a:r>
          </a:p>
        </p:txBody>
      </p:sp>
      <p:sp>
        <p:nvSpPr>
          <p:cNvPr id="11" name="文字方塊 10">
            <a:extLst>
              <a:ext uri="{FF2B5EF4-FFF2-40B4-BE49-F238E27FC236}">
                <a16:creationId xmlns:a16="http://schemas.microsoft.com/office/drawing/2014/main" id="{17AAA5D9-6DAA-7940-9A1D-195D551F18D3}"/>
              </a:ext>
            </a:extLst>
          </p:cNvPr>
          <p:cNvSpPr txBox="1"/>
          <p:nvPr/>
        </p:nvSpPr>
        <p:spPr>
          <a:xfrm>
            <a:off x="7728764" y="3564992"/>
            <a:ext cx="2339102" cy="461665"/>
          </a:xfrm>
          <a:prstGeom prst="rect">
            <a:avLst/>
          </a:prstGeom>
          <a:noFill/>
        </p:spPr>
        <p:txBody>
          <a:bodyPr wrap="none" rtlCol="0">
            <a:spAutoFit/>
          </a:bodyPr>
          <a:lstStyle/>
          <a:p>
            <a:r>
              <a:rPr lang="zh-TW" altLang="en-US" sz="2400" b="1" dirty="0">
                <a:solidFill>
                  <a:srgbClr val="7030A0"/>
                </a:solidFill>
                <a:latin typeface="Microsoft JhengHei" panose="020B0604030504040204" pitchFamily="34" charset="-120"/>
                <a:ea typeface="Microsoft JhengHei" panose="020B0604030504040204" pitchFamily="34" charset="-120"/>
              </a:rPr>
              <a:t>一次讀一行進來</a:t>
            </a:r>
          </a:p>
        </p:txBody>
      </p:sp>
      <p:sp>
        <p:nvSpPr>
          <p:cNvPr id="12" name="文字方塊 11">
            <a:extLst>
              <a:ext uri="{FF2B5EF4-FFF2-40B4-BE49-F238E27FC236}">
                <a16:creationId xmlns:a16="http://schemas.microsoft.com/office/drawing/2014/main" id="{2CE37B8D-C091-A44E-84AE-2EC8CBA18DA3}"/>
              </a:ext>
            </a:extLst>
          </p:cNvPr>
          <p:cNvSpPr txBox="1"/>
          <p:nvPr/>
        </p:nvSpPr>
        <p:spPr>
          <a:xfrm>
            <a:off x="7728764" y="4026657"/>
            <a:ext cx="2954655" cy="461665"/>
          </a:xfrm>
          <a:prstGeom prst="rect">
            <a:avLst/>
          </a:prstGeom>
          <a:noFill/>
        </p:spPr>
        <p:txBody>
          <a:bodyPr wrap="none" rtlCol="0">
            <a:spAutoFit/>
          </a:bodyPr>
          <a:lstStyle/>
          <a:p>
            <a:r>
              <a:rPr lang="zh-TW" altLang="en-US" sz="2400" b="1" dirty="0">
                <a:solidFill>
                  <a:srgbClr val="FF0000"/>
                </a:solidFill>
                <a:latin typeface="Microsoft JhengHei" panose="020B0604030504040204" pitchFamily="34" charset="-120"/>
                <a:ea typeface="Microsoft JhengHei" panose="020B0604030504040204" pitchFamily="34" charset="-120"/>
              </a:rPr>
              <a:t>把字串轉成字串串流</a:t>
            </a:r>
          </a:p>
        </p:txBody>
      </p:sp>
      <p:sp>
        <p:nvSpPr>
          <p:cNvPr id="13" name="文字方塊 12">
            <a:extLst>
              <a:ext uri="{FF2B5EF4-FFF2-40B4-BE49-F238E27FC236}">
                <a16:creationId xmlns:a16="http://schemas.microsoft.com/office/drawing/2014/main" id="{9AA7218C-29F4-4349-B16C-4A3B01770461}"/>
              </a:ext>
            </a:extLst>
          </p:cNvPr>
          <p:cNvSpPr txBox="1"/>
          <p:nvPr/>
        </p:nvSpPr>
        <p:spPr>
          <a:xfrm>
            <a:off x="6636894" y="4804229"/>
            <a:ext cx="3877985" cy="461665"/>
          </a:xfrm>
          <a:prstGeom prst="rect">
            <a:avLst/>
          </a:prstGeom>
          <a:noFill/>
        </p:spPr>
        <p:txBody>
          <a:bodyPr wrap="none" rtlCol="0">
            <a:spAutoFit/>
          </a:bodyPr>
          <a:lstStyle/>
          <a:p>
            <a:r>
              <a:rPr lang="zh-TW" altLang="en-US" sz="2400" b="1" dirty="0">
                <a:solidFill>
                  <a:srgbClr val="00B050"/>
                </a:solidFill>
                <a:latin typeface="Microsoft JhengHei" panose="020B0604030504040204" pitchFamily="34" charset="-120"/>
                <a:ea typeface="Microsoft JhengHei" panose="020B0604030504040204" pitchFamily="34" charset="-120"/>
              </a:rPr>
              <a:t>讀到逗號停，逐步取出資料</a:t>
            </a:r>
          </a:p>
        </p:txBody>
      </p:sp>
      <p:cxnSp>
        <p:nvCxnSpPr>
          <p:cNvPr id="14" name="直線單箭頭接點 15">
            <a:extLst>
              <a:ext uri="{FF2B5EF4-FFF2-40B4-BE49-F238E27FC236}">
                <a16:creationId xmlns:a16="http://schemas.microsoft.com/office/drawing/2014/main" id="{1FC00FB8-4AD4-8F44-B532-BE4BF702A1CD}"/>
              </a:ext>
            </a:extLst>
          </p:cNvPr>
          <p:cNvCxnSpPr>
            <a:cxnSpLocks/>
          </p:cNvCxnSpPr>
          <p:nvPr/>
        </p:nvCxnSpPr>
        <p:spPr>
          <a:xfrm>
            <a:off x="4222516" y="2029361"/>
            <a:ext cx="2293513" cy="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6">
            <a:extLst>
              <a:ext uri="{FF2B5EF4-FFF2-40B4-BE49-F238E27FC236}">
                <a16:creationId xmlns:a16="http://schemas.microsoft.com/office/drawing/2014/main" id="{F2EA2A1A-5CA6-534D-8959-FC63A7763F8D}"/>
              </a:ext>
            </a:extLst>
          </p:cNvPr>
          <p:cNvCxnSpPr>
            <a:cxnSpLocks/>
          </p:cNvCxnSpPr>
          <p:nvPr/>
        </p:nvCxnSpPr>
        <p:spPr>
          <a:xfrm>
            <a:off x="5757867" y="3852028"/>
            <a:ext cx="1758055"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8">
            <a:extLst>
              <a:ext uri="{FF2B5EF4-FFF2-40B4-BE49-F238E27FC236}">
                <a16:creationId xmlns:a16="http://schemas.microsoft.com/office/drawing/2014/main" id="{07FA9896-F74D-7F44-8F8C-C6C1B6F5AFC5}"/>
              </a:ext>
            </a:extLst>
          </p:cNvPr>
          <p:cNvCxnSpPr>
            <a:cxnSpLocks/>
          </p:cNvCxnSpPr>
          <p:nvPr/>
        </p:nvCxnSpPr>
        <p:spPr>
          <a:xfrm>
            <a:off x="5736437" y="4111584"/>
            <a:ext cx="177948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21">
            <a:extLst>
              <a:ext uri="{FF2B5EF4-FFF2-40B4-BE49-F238E27FC236}">
                <a16:creationId xmlns:a16="http://schemas.microsoft.com/office/drawing/2014/main" id="{AE7B9B9E-B458-1B42-B9B8-1E9B59A4C9FD}"/>
              </a:ext>
            </a:extLst>
          </p:cNvPr>
          <p:cNvCxnSpPr>
            <a:cxnSpLocks/>
          </p:cNvCxnSpPr>
          <p:nvPr/>
        </p:nvCxnSpPr>
        <p:spPr>
          <a:xfrm>
            <a:off x="5051589" y="5031731"/>
            <a:ext cx="146444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42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591421" y="154021"/>
            <a:ext cx="3009158"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Example Code</a:t>
            </a:r>
            <a:endParaRPr lang="zh-TW" altLang="en-US" sz="3200" b="1" dirty="0">
              <a:solidFill>
                <a:schemeClr val="bg1"/>
              </a:solidFill>
              <a:latin typeface="Microsoft JhengHei" panose="020B0604030504040204" pitchFamily="34" charset="-120"/>
              <a:ea typeface="Microsoft JhengHei" panose="020B0604030504040204" pitchFamily="34" charset="-120"/>
            </a:endParaRPr>
          </a:p>
        </p:txBody>
      </p:sp>
      <p:pic>
        <p:nvPicPr>
          <p:cNvPr id="9" name="Picture 3">
            <a:extLst>
              <a:ext uri="{FF2B5EF4-FFF2-40B4-BE49-F238E27FC236}">
                <a16:creationId xmlns:a16="http://schemas.microsoft.com/office/drawing/2014/main" id="{7F38EE75-7F67-B741-BA1A-206122B45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731" y="3409233"/>
            <a:ext cx="8476521" cy="2800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圓角矩形 9">
            <a:extLst>
              <a:ext uri="{FF2B5EF4-FFF2-40B4-BE49-F238E27FC236}">
                <a16:creationId xmlns:a16="http://schemas.microsoft.com/office/drawing/2014/main" id="{3B2977F9-FD8E-EE46-9ED8-D292C99A3BAE}"/>
              </a:ext>
            </a:extLst>
          </p:cNvPr>
          <p:cNvSpPr/>
          <p:nvPr/>
        </p:nvSpPr>
        <p:spPr>
          <a:xfrm>
            <a:off x="3525637" y="1757544"/>
            <a:ext cx="5140713" cy="1279408"/>
          </a:xfrm>
          <a:prstGeom prst="roundRect">
            <a:avLst/>
          </a:prstGeom>
          <a:noFill/>
          <a:ln w="38100">
            <a:solidFill>
              <a:srgbClr val="944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631F9028-FE9C-A949-B585-0781A41D5B90}"/>
              </a:ext>
            </a:extLst>
          </p:cNvPr>
          <p:cNvSpPr/>
          <p:nvPr/>
        </p:nvSpPr>
        <p:spPr>
          <a:xfrm>
            <a:off x="5261824" y="1385263"/>
            <a:ext cx="1668347" cy="523220"/>
          </a:xfrm>
          <a:prstGeom prst="rect">
            <a:avLst/>
          </a:prstGeom>
          <a:solidFill>
            <a:schemeClr val="bg1"/>
          </a:solidFill>
        </p:spPr>
        <p:txBody>
          <a:bodyPr wrap="square">
            <a:spAutoFit/>
          </a:bodyPr>
          <a:lstStyle/>
          <a:p>
            <a:pPr algn="ctr"/>
            <a:r>
              <a:rPr lang="en-US" altLang="zh-TW" sz="2800" b="1" dirty="0">
                <a:latin typeface="Microsoft JhengHei" panose="020B0604030504040204" pitchFamily="34" charset="-120"/>
                <a:ea typeface="Microsoft JhengHei" panose="020B0604030504040204" pitchFamily="34" charset="-120"/>
              </a:rPr>
              <a:t>Mission</a:t>
            </a:r>
            <a:endParaRPr lang="zh-TW" altLang="en-US" sz="2800" dirty="0"/>
          </a:p>
        </p:txBody>
      </p:sp>
      <p:sp>
        <p:nvSpPr>
          <p:cNvPr id="2" name="矩形 1">
            <a:extLst>
              <a:ext uri="{FF2B5EF4-FFF2-40B4-BE49-F238E27FC236}">
                <a16:creationId xmlns:a16="http://schemas.microsoft.com/office/drawing/2014/main" id="{D8EB7C6A-0906-004F-BE3A-A3C70D8D74B8}"/>
              </a:ext>
            </a:extLst>
          </p:cNvPr>
          <p:cNvSpPr/>
          <p:nvPr/>
        </p:nvSpPr>
        <p:spPr>
          <a:xfrm>
            <a:off x="3992315" y="1917694"/>
            <a:ext cx="4207355" cy="959109"/>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Write the value of 9x9 into csv</a:t>
            </a:r>
            <a:endParaRPr lang="en-US" altLang="zh-TW" sz="2000" b="1" dirty="0">
              <a:latin typeface="Microsoft JhengHei" panose="020B0604030504040204" pitchFamily="34" charset="-120"/>
              <a:ea typeface="Microsoft JhengHei" panose="020B0604030504040204" pitchFamily="34" charset="-120"/>
            </a:endParaRPr>
          </a:p>
          <a:p>
            <a:pPr marL="285750" indent="-285750">
              <a:lnSpc>
                <a:spcPct val="150000"/>
              </a:lnSpc>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Read it out</a:t>
            </a:r>
          </a:p>
        </p:txBody>
      </p:sp>
    </p:spTree>
    <p:extLst>
      <p:ext uri="{BB962C8B-B14F-4D97-AF65-F5344CB8AC3E}">
        <p14:creationId xmlns:p14="http://schemas.microsoft.com/office/powerpoint/2010/main" val="3583871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5043467" y="154021"/>
            <a:ext cx="2105063"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Practice</a:t>
            </a:r>
            <a:r>
              <a:rPr lang="zh-TW" altLang="en-US" sz="3200" b="1" dirty="0">
                <a:solidFill>
                  <a:schemeClr val="bg1"/>
                </a:solidFill>
                <a:latin typeface="Microsoft JhengHei" panose="020B0604030504040204" pitchFamily="34" charset="-120"/>
                <a:ea typeface="Microsoft JhengHei" panose="020B0604030504040204" pitchFamily="34" charset="-120"/>
              </a:rPr>
              <a:t> </a:t>
            </a:r>
            <a:r>
              <a:rPr lang="en-US" altLang="zh-TW" sz="3200" b="1" dirty="0">
                <a:solidFill>
                  <a:schemeClr val="bg1"/>
                </a:solidFill>
                <a:latin typeface="Microsoft JhengHei" panose="020B0604030504040204" pitchFamily="34" charset="-120"/>
                <a:ea typeface="Microsoft JhengHei" panose="020B0604030504040204" pitchFamily="34" charset="-120"/>
              </a:rPr>
              <a:t>3</a:t>
            </a:r>
            <a:endParaRPr lang="zh-TW" altLang="en-US" sz="3200" b="1" dirty="0">
              <a:solidFill>
                <a:schemeClr val="bg1"/>
              </a:solidFill>
              <a:latin typeface="Microsoft JhengHei" panose="020B0604030504040204" pitchFamily="34" charset="-120"/>
              <a:ea typeface="Microsoft JhengHei" panose="020B0604030504040204" pitchFamily="34" charset="-120"/>
            </a:endParaRPr>
          </a:p>
        </p:txBody>
      </p:sp>
      <p:sp>
        <p:nvSpPr>
          <p:cNvPr id="10" name="圓角矩形 9">
            <a:extLst>
              <a:ext uri="{FF2B5EF4-FFF2-40B4-BE49-F238E27FC236}">
                <a16:creationId xmlns:a16="http://schemas.microsoft.com/office/drawing/2014/main" id="{3F48186C-90A9-5B4D-80ED-E1A28BDE6339}"/>
              </a:ext>
            </a:extLst>
          </p:cNvPr>
          <p:cNvSpPr/>
          <p:nvPr/>
        </p:nvSpPr>
        <p:spPr>
          <a:xfrm>
            <a:off x="1858533" y="1992559"/>
            <a:ext cx="8474927" cy="3240453"/>
          </a:xfrm>
          <a:prstGeom prst="roundRect">
            <a:avLst/>
          </a:prstGeom>
          <a:noFill/>
          <a:ln w="38100">
            <a:solidFill>
              <a:srgbClr val="944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9716C093-939A-6443-904D-630AA3673C41}"/>
              </a:ext>
            </a:extLst>
          </p:cNvPr>
          <p:cNvSpPr/>
          <p:nvPr/>
        </p:nvSpPr>
        <p:spPr>
          <a:xfrm>
            <a:off x="5261824" y="1730950"/>
            <a:ext cx="1668347" cy="523220"/>
          </a:xfrm>
          <a:prstGeom prst="rect">
            <a:avLst/>
          </a:prstGeom>
          <a:solidFill>
            <a:schemeClr val="bg1"/>
          </a:solidFill>
        </p:spPr>
        <p:txBody>
          <a:bodyPr wrap="square">
            <a:spAutoFit/>
          </a:bodyPr>
          <a:lstStyle/>
          <a:p>
            <a:pPr algn="ctr"/>
            <a:r>
              <a:rPr lang="en-US" altLang="zh-TW" sz="2800" b="1" dirty="0">
                <a:latin typeface="Microsoft JhengHei" panose="020B0604030504040204" pitchFamily="34" charset="-120"/>
                <a:ea typeface="Microsoft JhengHei" panose="020B0604030504040204" pitchFamily="34" charset="-120"/>
              </a:rPr>
              <a:t>Mission</a:t>
            </a:r>
            <a:endParaRPr lang="zh-TW" altLang="en-US" sz="2800" dirty="0"/>
          </a:p>
        </p:txBody>
      </p:sp>
      <p:sp>
        <p:nvSpPr>
          <p:cNvPr id="2" name="矩形 1">
            <a:extLst>
              <a:ext uri="{FF2B5EF4-FFF2-40B4-BE49-F238E27FC236}">
                <a16:creationId xmlns:a16="http://schemas.microsoft.com/office/drawing/2014/main" id="{2B0CFC42-CD9D-894A-BE10-51A5312F39CE}"/>
              </a:ext>
            </a:extLst>
          </p:cNvPr>
          <p:cNvSpPr/>
          <p:nvPr/>
        </p:nvSpPr>
        <p:spPr>
          <a:xfrm>
            <a:off x="2191209" y="2254170"/>
            <a:ext cx="7809574" cy="2769989"/>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2400" dirty="0"/>
              <a:t>Download the test data, print the address out onl</a:t>
            </a:r>
            <a:r>
              <a:rPr lang="zh-TW" altLang="en-US" sz="2400" dirty="0" smtClean="0"/>
              <a:t>y</a:t>
            </a:r>
            <a:endParaRPr lang="en-US" altLang="zh-TW" sz="2400" dirty="0" smtClean="0"/>
          </a:p>
          <a:p>
            <a:pPr marL="742950" lvl="1" indent="-285750">
              <a:lnSpc>
                <a:spcPct val="150000"/>
              </a:lnSpc>
              <a:buFont typeface="Arial" panose="020B0604020202020204" pitchFamily="34" charset="0"/>
              <a:buChar char="•"/>
            </a:pPr>
            <a:r>
              <a:rPr lang="zh-TW" altLang="en-US" sz="2400" dirty="0" smtClean="0">
                <a:hlinkClick r:id="rId3"/>
              </a:rPr>
              <a:t>h</a:t>
            </a:r>
            <a:r>
              <a:rPr lang="zh-TW" altLang="en-US" sz="2400" dirty="0">
                <a:hlinkClick r:id="rId3"/>
              </a:rPr>
              <a:t>ttps://goo.gl/YbDcZF</a:t>
            </a:r>
            <a:endParaRPr lang="en-US" altLang="zh-TW" sz="2400" dirty="0"/>
          </a:p>
          <a:p>
            <a:pPr marL="285750" indent="-285750">
              <a:lnSpc>
                <a:spcPct val="150000"/>
              </a:lnSpc>
              <a:buFont typeface="Arial" panose="020B0604020202020204" pitchFamily="34" charset="0"/>
              <a:buChar char="•"/>
            </a:pPr>
            <a:r>
              <a:rPr lang="zh-TW" altLang="en-US" sz="2400" dirty="0"/>
              <a:t>Ref</a:t>
            </a:r>
            <a:r>
              <a:rPr lang="en-US" altLang="zh-TW" sz="2400" dirty="0"/>
              <a:t> </a:t>
            </a:r>
            <a:r>
              <a:rPr lang="zh-TW" altLang="en-US" sz="2400" dirty="0" smtClean="0"/>
              <a:t>:</a:t>
            </a:r>
            <a:endParaRPr lang="en-US" altLang="zh-TW" sz="2400" dirty="0"/>
          </a:p>
          <a:p>
            <a:pPr marL="742950" lvl="1" indent="-285750">
              <a:lnSpc>
                <a:spcPct val="150000"/>
              </a:lnSpc>
              <a:buFont typeface="Arial" panose="020B0604020202020204" pitchFamily="34" charset="0"/>
              <a:buChar char="•"/>
            </a:pPr>
            <a:r>
              <a:rPr lang="zh-TW" altLang="en-US" sz="2000" dirty="0" smtClean="0">
                <a:hlinkClick r:id="rId4"/>
              </a:rPr>
              <a:t>h</a:t>
            </a:r>
            <a:r>
              <a:rPr lang="zh-TW" altLang="en-US" sz="2000" dirty="0">
                <a:hlinkClick r:id="rId4"/>
              </a:rPr>
              <a:t>ttps://support.spatialkey.com/spatialkey-sample-csv-data/</a:t>
            </a:r>
            <a:endParaRPr lang="en-US" altLang="zh-TW" sz="2000" dirty="0"/>
          </a:p>
          <a:p>
            <a:pPr marL="285750" indent="-285750">
              <a:lnSpc>
                <a:spcPct val="150000"/>
              </a:lnSpc>
              <a:buFont typeface="Arial" panose="020B0604020202020204" pitchFamily="34" charset="0"/>
              <a:buChar char="•"/>
            </a:pPr>
            <a:r>
              <a:rPr lang="zh-TW" altLang="en-US" sz="2400" i="1" dirty="0"/>
              <a:t>Hint </a:t>
            </a:r>
            <a:r>
              <a:rPr lang="zh-TW" altLang="en-US" sz="2400" i="1" dirty="0" smtClean="0"/>
              <a:t>:</a:t>
            </a:r>
            <a:r>
              <a:rPr lang="zh-TW" altLang="en-US" sz="2400" i="1" dirty="0"/>
              <a:t> </a:t>
            </a:r>
            <a:r>
              <a:rPr lang="zh-TW" altLang="en-US" sz="2400" i="1" dirty="0" smtClean="0"/>
              <a:t>\</a:t>
            </a:r>
            <a:r>
              <a:rPr lang="zh-TW" altLang="en-US" sz="2400" i="1" dirty="0"/>
              <a:t>n and ,</a:t>
            </a:r>
          </a:p>
        </p:txBody>
      </p:sp>
    </p:spTree>
    <p:extLst>
      <p:ext uri="{BB962C8B-B14F-4D97-AF65-F5344CB8AC3E}">
        <p14:creationId xmlns:p14="http://schemas.microsoft.com/office/powerpoint/2010/main" val="639507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pic>
        <p:nvPicPr>
          <p:cNvPr id="8" name="圖片 7">
            <a:extLst>
              <a:ext uri="{FF2B5EF4-FFF2-40B4-BE49-F238E27FC236}">
                <a16:creationId xmlns:a16="http://schemas.microsoft.com/office/drawing/2014/main" id="{FC69DD80-FF11-C846-87F3-7CAFC6C90FA9}"/>
              </a:ext>
            </a:extLst>
          </p:cNvPr>
          <p:cNvPicPr>
            <a:picLocks noChangeAspect="1"/>
          </p:cNvPicPr>
          <p:nvPr/>
        </p:nvPicPr>
        <p:blipFill>
          <a:blip r:embed="rId2"/>
          <a:stretch>
            <a:fillRect/>
          </a:stretch>
        </p:blipFill>
        <p:spPr>
          <a:xfrm>
            <a:off x="2311594" y="686601"/>
            <a:ext cx="7568812" cy="5484797"/>
          </a:xfrm>
          <a:prstGeom prst="rect">
            <a:avLst/>
          </a:prstGeom>
        </p:spPr>
      </p:pic>
    </p:spTree>
    <p:extLst>
      <p:ext uri="{BB962C8B-B14F-4D97-AF65-F5344CB8AC3E}">
        <p14:creationId xmlns:p14="http://schemas.microsoft.com/office/powerpoint/2010/main" val="392304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pic>
        <p:nvPicPr>
          <p:cNvPr id="8" name="Picture 2">
            <a:extLst>
              <a:ext uri="{FF2B5EF4-FFF2-40B4-BE49-F238E27FC236}">
                <a16:creationId xmlns:a16="http://schemas.microsoft.com/office/drawing/2014/main" id="{7BD2CF8D-4266-6F40-A92D-7667E5F08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265" y="857102"/>
            <a:ext cx="7889469" cy="5143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61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591421" y="154021"/>
            <a:ext cx="3009158"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Example Code</a:t>
            </a:r>
            <a:endParaRPr lang="zh-TW" altLang="en-US" sz="3200" b="1" dirty="0">
              <a:solidFill>
                <a:schemeClr val="bg1"/>
              </a:solidFill>
              <a:latin typeface="Microsoft JhengHei" panose="020B0604030504040204" pitchFamily="34" charset="-120"/>
              <a:ea typeface="Microsoft JhengHei" panose="020B0604030504040204" pitchFamily="34" charset="-120"/>
            </a:endParaRPr>
          </a:p>
        </p:txBody>
      </p:sp>
      <p:pic>
        <p:nvPicPr>
          <p:cNvPr id="9" name="Picture 2">
            <a:extLst>
              <a:ext uri="{FF2B5EF4-FFF2-40B4-BE49-F238E27FC236}">
                <a16:creationId xmlns:a16="http://schemas.microsoft.com/office/drawing/2014/main" id="{0ED0E262-EA52-AE4B-A60A-CEAEBA97CF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82" t="10652" r="44898"/>
          <a:stretch/>
        </p:blipFill>
        <p:spPr bwMode="auto">
          <a:xfrm>
            <a:off x="9020764" y="1842557"/>
            <a:ext cx="1800200" cy="400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圓角矩形 9">
            <a:extLst>
              <a:ext uri="{FF2B5EF4-FFF2-40B4-BE49-F238E27FC236}">
                <a16:creationId xmlns:a16="http://schemas.microsoft.com/office/drawing/2014/main" id="{DB0EBEE1-F292-6C45-89D8-BB8116E42816}"/>
              </a:ext>
            </a:extLst>
          </p:cNvPr>
          <p:cNvSpPr/>
          <p:nvPr/>
        </p:nvSpPr>
        <p:spPr>
          <a:xfrm>
            <a:off x="1128967" y="2484966"/>
            <a:ext cx="6924907" cy="2722653"/>
          </a:xfrm>
          <a:prstGeom prst="roundRect">
            <a:avLst/>
          </a:prstGeom>
          <a:noFill/>
          <a:ln w="38100">
            <a:solidFill>
              <a:srgbClr val="944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06121B47-5414-AA49-8878-F357467C4CBF}"/>
              </a:ext>
            </a:extLst>
          </p:cNvPr>
          <p:cNvSpPr/>
          <p:nvPr/>
        </p:nvSpPr>
        <p:spPr>
          <a:xfrm>
            <a:off x="3757248" y="2221603"/>
            <a:ext cx="1668347" cy="523220"/>
          </a:xfrm>
          <a:prstGeom prst="rect">
            <a:avLst/>
          </a:prstGeom>
          <a:solidFill>
            <a:schemeClr val="bg1"/>
          </a:solidFill>
        </p:spPr>
        <p:txBody>
          <a:bodyPr wrap="square">
            <a:spAutoFit/>
          </a:bodyPr>
          <a:lstStyle/>
          <a:p>
            <a:pPr algn="ctr"/>
            <a:r>
              <a:rPr lang="en-US" altLang="zh-TW" sz="2800" b="1" dirty="0">
                <a:latin typeface="Microsoft JhengHei" panose="020B0604030504040204" pitchFamily="34" charset="-120"/>
                <a:ea typeface="Microsoft JhengHei" panose="020B0604030504040204" pitchFamily="34" charset="-120"/>
              </a:rPr>
              <a:t>Mission</a:t>
            </a:r>
            <a:endParaRPr lang="zh-TW" altLang="en-US" sz="2800" dirty="0"/>
          </a:p>
        </p:txBody>
      </p:sp>
      <p:sp>
        <p:nvSpPr>
          <p:cNvPr id="2" name="矩形 1">
            <a:extLst>
              <a:ext uri="{FF2B5EF4-FFF2-40B4-BE49-F238E27FC236}">
                <a16:creationId xmlns:a16="http://schemas.microsoft.com/office/drawing/2014/main" id="{AB410ED2-1D8C-E04D-A3DA-6DBCAD98CB41}"/>
              </a:ext>
            </a:extLst>
          </p:cNvPr>
          <p:cNvSpPr/>
          <p:nvPr/>
        </p:nvSpPr>
        <p:spPr>
          <a:xfrm>
            <a:off x="1574956" y="2860195"/>
            <a:ext cx="6023573" cy="2118913"/>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Design a program which can calculate the amount of each alphabet from a whole txt file.</a:t>
            </a:r>
            <a:endParaRPr lang="en-US" altLang="zh-TW" b="1" dirty="0">
              <a:latin typeface="Microsoft JhengHei" panose="020B0604030504040204" pitchFamily="34" charset="-120"/>
              <a:ea typeface="Microsoft JhengHei" panose="020B0604030504040204" pitchFamily="34" charset="-120"/>
            </a:endParaRPr>
          </a:p>
          <a:p>
            <a:pPr marL="285750" indent="-285750">
              <a:lnSpc>
                <a:spcPct val="150000"/>
              </a:lnSpc>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Hint : </a:t>
            </a:r>
            <a:endParaRPr lang="en-US" altLang="zh-TW" b="1" dirty="0">
              <a:latin typeface="Microsoft JhengHei" panose="020B0604030504040204" pitchFamily="34" charset="-120"/>
              <a:ea typeface="Microsoft JhengHei" panose="020B0604030504040204" pitchFamily="34" charset="-120"/>
            </a:endParaRPr>
          </a:p>
          <a:p>
            <a:pPr>
              <a:lnSpc>
                <a:spcPct val="150000"/>
              </a:lnSpc>
            </a:pPr>
            <a:r>
              <a:rPr lang="en-US" altLang="zh-TW" b="1" dirty="0">
                <a:latin typeface="Microsoft JhengHei" panose="020B0604030504040204" pitchFamily="34" charset="-120"/>
                <a:ea typeface="Microsoft JhengHei" panose="020B0604030504040204" pitchFamily="34" charset="-120"/>
              </a:rPr>
              <a:t>	1. </a:t>
            </a:r>
            <a:r>
              <a:rPr lang="zh-TW" altLang="en-US" b="1" dirty="0">
                <a:latin typeface="Microsoft JhengHei" panose="020B0604030504040204" pitchFamily="34" charset="-120"/>
                <a:ea typeface="Microsoft JhengHei" panose="020B0604030504040204" pitchFamily="34" charset="-120"/>
              </a:rPr>
              <a:t>Use Ascii Code</a:t>
            </a:r>
          </a:p>
          <a:p>
            <a:pPr>
              <a:lnSpc>
                <a:spcPct val="150000"/>
              </a:lnSpc>
            </a:pPr>
            <a:r>
              <a:rPr lang="en-US" altLang="zh-TW" b="1" dirty="0">
                <a:latin typeface="Microsoft JhengHei" panose="020B0604030504040204" pitchFamily="34" charset="-120"/>
                <a:ea typeface="Microsoft JhengHei" panose="020B0604030504040204" pitchFamily="34" charset="-120"/>
              </a:rPr>
              <a:t>	2. </a:t>
            </a:r>
            <a:r>
              <a:rPr lang="zh-TW" altLang="en-US" b="1" dirty="0">
                <a:latin typeface="Microsoft JhengHei" panose="020B0604030504040204" pitchFamily="34" charset="-120"/>
                <a:ea typeface="Microsoft JhengHei" panose="020B0604030504040204" pitchFamily="34" charset="-120"/>
              </a:rPr>
              <a:t>for (char c : str)</a:t>
            </a:r>
          </a:p>
        </p:txBody>
      </p:sp>
    </p:spTree>
    <p:extLst>
      <p:ext uri="{BB962C8B-B14F-4D97-AF65-F5344CB8AC3E}">
        <p14:creationId xmlns:p14="http://schemas.microsoft.com/office/powerpoint/2010/main" val="2138064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5182928" y="154021"/>
            <a:ext cx="1826141" cy="584775"/>
          </a:xfrm>
          <a:prstGeom prst="rect">
            <a:avLst/>
          </a:prstGeom>
        </p:spPr>
        <p:txBody>
          <a:bodyPr wrap="none">
            <a:spAutoFit/>
          </a:bodyPr>
          <a:lstStyle/>
          <a:p>
            <a:r>
              <a:rPr lang="zh-TW" altLang="en-US" sz="3200" b="1" dirty="0">
                <a:solidFill>
                  <a:schemeClr val="bg1"/>
                </a:solidFill>
                <a:latin typeface="Microsoft JhengHei" panose="020B0604030504040204" pitchFamily="34" charset="-120"/>
                <a:ea typeface="Microsoft JhengHei" panose="020B0604030504040204" pitchFamily="34" charset="-120"/>
              </a:rPr>
              <a:t>課程大綱</a:t>
            </a:r>
          </a:p>
        </p:txBody>
      </p:sp>
      <p:sp>
        <p:nvSpPr>
          <p:cNvPr id="8" name="六邊形 7">
            <a:extLst>
              <a:ext uri="{FF2B5EF4-FFF2-40B4-BE49-F238E27FC236}">
                <a16:creationId xmlns:a16="http://schemas.microsoft.com/office/drawing/2014/main" id="{291EA27E-A092-2A4F-BE37-AA38D7ADEF3F}"/>
              </a:ext>
            </a:extLst>
          </p:cNvPr>
          <p:cNvSpPr/>
          <p:nvPr/>
        </p:nvSpPr>
        <p:spPr>
          <a:xfrm>
            <a:off x="971310" y="2009668"/>
            <a:ext cx="2552683" cy="2200589"/>
          </a:xfrm>
          <a:prstGeom prst="hexagon">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六邊形 8">
            <a:extLst>
              <a:ext uri="{FF2B5EF4-FFF2-40B4-BE49-F238E27FC236}">
                <a16:creationId xmlns:a16="http://schemas.microsoft.com/office/drawing/2014/main" id="{2CD478EC-4C2C-ED44-A7B9-6A41E2DA33D9}"/>
              </a:ext>
            </a:extLst>
          </p:cNvPr>
          <p:cNvSpPr/>
          <p:nvPr/>
        </p:nvSpPr>
        <p:spPr>
          <a:xfrm>
            <a:off x="4781311" y="2009668"/>
            <a:ext cx="2552683" cy="2200589"/>
          </a:xfrm>
          <a:prstGeom prst="hexagon">
            <a:avLst/>
          </a:prstGeom>
          <a:solidFill>
            <a:srgbClr val="50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六邊形 9">
            <a:extLst>
              <a:ext uri="{FF2B5EF4-FFF2-40B4-BE49-F238E27FC236}">
                <a16:creationId xmlns:a16="http://schemas.microsoft.com/office/drawing/2014/main" id="{B962FE17-78EC-D749-8E04-030057C25E04}"/>
              </a:ext>
            </a:extLst>
          </p:cNvPr>
          <p:cNvSpPr/>
          <p:nvPr/>
        </p:nvSpPr>
        <p:spPr>
          <a:xfrm>
            <a:off x="8591312" y="2009668"/>
            <a:ext cx="2552683" cy="2200589"/>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六邊形 10">
            <a:extLst>
              <a:ext uri="{FF2B5EF4-FFF2-40B4-BE49-F238E27FC236}">
                <a16:creationId xmlns:a16="http://schemas.microsoft.com/office/drawing/2014/main" id="{C3EC62CE-30E4-854C-8949-FF9DD734D5D0}"/>
              </a:ext>
            </a:extLst>
          </p:cNvPr>
          <p:cNvSpPr/>
          <p:nvPr/>
        </p:nvSpPr>
        <p:spPr>
          <a:xfrm>
            <a:off x="2852524" y="4010965"/>
            <a:ext cx="2552683" cy="2200589"/>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六邊形 11">
            <a:extLst>
              <a:ext uri="{FF2B5EF4-FFF2-40B4-BE49-F238E27FC236}">
                <a16:creationId xmlns:a16="http://schemas.microsoft.com/office/drawing/2014/main" id="{6A361707-6A4A-C342-8FD7-11DE5EE870B4}"/>
              </a:ext>
            </a:extLst>
          </p:cNvPr>
          <p:cNvSpPr/>
          <p:nvPr/>
        </p:nvSpPr>
        <p:spPr>
          <a:xfrm>
            <a:off x="6662525" y="4010965"/>
            <a:ext cx="2552683" cy="2200589"/>
          </a:xfrm>
          <a:prstGeom prst="hexagon">
            <a:avLst/>
          </a:prstGeom>
          <a:solidFill>
            <a:srgbClr val="6C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id="{1FBAFCD0-64DB-DB4E-AEF9-8AE7C10A3827}"/>
              </a:ext>
            </a:extLst>
          </p:cNvPr>
          <p:cNvSpPr/>
          <p:nvPr/>
        </p:nvSpPr>
        <p:spPr>
          <a:xfrm>
            <a:off x="1100631" y="2637208"/>
            <a:ext cx="2294039" cy="954107"/>
          </a:xfrm>
          <a:prstGeom prst="rect">
            <a:avLst/>
          </a:prstGeom>
        </p:spPr>
        <p:txBody>
          <a:bodyPr wrap="square" anchor="ctr">
            <a:spAutoFit/>
          </a:bodyPr>
          <a:lstStyle/>
          <a:p>
            <a:pPr algn="ctr"/>
            <a:r>
              <a:rPr lang="en-US" altLang="zh-TW" sz="2800" b="1" dirty="0">
                <a:solidFill>
                  <a:srgbClr val="3E4F65"/>
                </a:solidFill>
                <a:latin typeface="Microsoft JhengHei" panose="020B0604030504040204" pitchFamily="34" charset="-120"/>
                <a:ea typeface="Microsoft JhengHei" panose="020B0604030504040204" pitchFamily="34" charset="-120"/>
              </a:rPr>
              <a:t>C++</a:t>
            </a:r>
            <a:r>
              <a:rPr lang="zh-TW" altLang="en-US" sz="2800" b="1" dirty="0">
                <a:solidFill>
                  <a:srgbClr val="3E4F65"/>
                </a:solidFill>
                <a:latin typeface="Microsoft JhengHei" panose="020B0604030504040204" pitchFamily="34" charset="-120"/>
                <a:ea typeface="Microsoft JhengHei" panose="020B0604030504040204" pitchFamily="34" charset="-120"/>
              </a:rPr>
              <a:t>的檔案輸入輸出</a:t>
            </a:r>
            <a:endParaRPr lang="en-US" altLang="zh-TW" sz="2800" b="1" dirty="0">
              <a:solidFill>
                <a:srgbClr val="3E4F65"/>
              </a:solidFill>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EB57FF8E-7DBA-284F-AE5B-B0FFB1854E42}"/>
              </a:ext>
            </a:extLst>
          </p:cNvPr>
          <p:cNvSpPr/>
          <p:nvPr/>
        </p:nvSpPr>
        <p:spPr>
          <a:xfrm>
            <a:off x="3318386" y="4845350"/>
            <a:ext cx="1620957" cy="523220"/>
          </a:xfrm>
          <a:prstGeom prst="rect">
            <a:avLst/>
          </a:prstGeom>
        </p:spPr>
        <p:txBody>
          <a:bodyPr wrap="none">
            <a:spAutoFit/>
          </a:bodyPr>
          <a:lstStyle/>
          <a:p>
            <a:r>
              <a:rPr lang="zh-TW" altLang="en-US" sz="2800" b="1" dirty="0">
                <a:solidFill>
                  <a:srgbClr val="3E4F65"/>
                </a:solidFill>
                <a:latin typeface="Microsoft JhengHei" panose="020B0604030504040204" pitchFamily="34" charset="-120"/>
                <a:ea typeface="Microsoft JhengHei" panose="020B0604030504040204" pitchFamily="34" charset="-120"/>
              </a:rPr>
              <a:t>狀態檢查</a:t>
            </a:r>
            <a:endParaRPr lang="en-US" altLang="zh-TW" sz="2800" b="1" dirty="0">
              <a:solidFill>
                <a:srgbClr val="3E4F65"/>
              </a:solidFill>
              <a:latin typeface="Microsoft JhengHei" panose="020B0604030504040204" pitchFamily="34" charset="-120"/>
              <a:ea typeface="Microsoft JhengHei" panose="020B0604030504040204" pitchFamily="34" charset="-120"/>
            </a:endParaRPr>
          </a:p>
        </p:txBody>
      </p:sp>
      <p:sp>
        <p:nvSpPr>
          <p:cNvPr id="15" name="矩形 14">
            <a:extLst>
              <a:ext uri="{FF2B5EF4-FFF2-40B4-BE49-F238E27FC236}">
                <a16:creationId xmlns:a16="http://schemas.microsoft.com/office/drawing/2014/main" id="{2F84643A-C53A-7B4A-91CE-D1E9F28D5A90}"/>
              </a:ext>
            </a:extLst>
          </p:cNvPr>
          <p:cNvSpPr/>
          <p:nvPr/>
        </p:nvSpPr>
        <p:spPr>
          <a:xfrm>
            <a:off x="5108250" y="2637208"/>
            <a:ext cx="1907452" cy="954107"/>
          </a:xfrm>
          <a:prstGeom prst="rect">
            <a:avLst/>
          </a:prstGeom>
        </p:spPr>
        <p:txBody>
          <a:bodyPr wrap="square">
            <a:spAutoFit/>
          </a:bodyPr>
          <a:lstStyle/>
          <a:p>
            <a:pPr algn="ctr"/>
            <a:r>
              <a:rPr lang="en-US" altLang="zh-TW" sz="2800" b="1" dirty="0">
                <a:solidFill>
                  <a:srgbClr val="6C7D93"/>
                </a:solidFill>
                <a:latin typeface="Microsoft JhengHei" panose="020B0604030504040204" pitchFamily="34" charset="-120"/>
                <a:ea typeface="Microsoft JhengHei" panose="020B0604030504040204" pitchFamily="34" charset="-120"/>
              </a:rPr>
              <a:t>csv</a:t>
            </a:r>
            <a:r>
              <a:rPr lang="zh-TW" altLang="en-US" sz="2800" b="1" dirty="0">
                <a:solidFill>
                  <a:srgbClr val="6C7D93"/>
                </a:solidFill>
                <a:latin typeface="Microsoft JhengHei" panose="020B0604030504040204" pitchFamily="34" charset="-120"/>
                <a:ea typeface="Microsoft JhengHei" panose="020B0604030504040204" pitchFamily="34" charset="-120"/>
              </a:rPr>
              <a:t>格式的處理</a:t>
            </a:r>
            <a:endParaRPr lang="en-US" altLang="zh-TW" sz="2800" b="1" dirty="0">
              <a:solidFill>
                <a:srgbClr val="6C7D93"/>
              </a:solidFill>
              <a:latin typeface="Microsoft JhengHei" panose="020B0604030504040204" pitchFamily="34" charset="-120"/>
              <a:ea typeface="Microsoft JhengHei" panose="020B0604030504040204" pitchFamily="34" charset="-120"/>
            </a:endParaRPr>
          </a:p>
        </p:txBody>
      </p:sp>
      <p:sp>
        <p:nvSpPr>
          <p:cNvPr id="16" name="矩形 15">
            <a:extLst>
              <a:ext uri="{FF2B5EF4-FFF2-40B4-BE49-F238E27FC236}">
                <a16:creationId xmlns:a16="http://schemas.microsoft.com/office/drawing/2014/main" id="{76197D70-FB86-154C-ABED-BAE7E13A5AB3}"/>
              </a:ext>
            </a:extLst>
          </p:cNvPr>
          <p:cNvSpPr/>
          <p:nvPr/>
        </p:nvSpPr>
        <p:spPr>
          <a:xfrm>
            <a:off x="6815454" y="4629907"/>
            <a:ext cx="2246823" cy="954107"/>
          </a:xfrm>
          <a:prstGeom prst="rect">
            <a:avLst/>
          </a:prstGeom>
        </p:spPr>
        <p:txBody>
          <a:bodyPr wrap="square">
            <a:spAutoFit/>
          </a:bodyPr>
          <a:lstStyle/>
          <a:p>
            <a:pPr algn="ctr"/>
            <a:r>
              <a:rPr lang="zh-TW" altLang="en-US" sz="2800" b="1" dirty="0">
                <a:solidFill>
                  <a:schemeClr val="bg1"/>
                </a:solidFill>
                <a:latin typeface="Microsoft JhengHei" panose="020B0604030504040204" pitchFamily="34" charset="-120"/>
                <a:ea typeface="Microsoft JhengHei" panose="020B0604030504040204" pitchFamily="34" charset="-120"/>
              </a:rPr>
              <a:t>檔案處理的補充用法</a:t>
            </a:r>
            <a:endParaRPr lang="en-US" altLang="zh-TW" sz="2800" b="1" dirty="0">
              <a:solidFill>
                <a:schemeClr val="bg1"/>
              </a:solidFill>
              <a:latin typeface="Microsoft JhengHei" panose="020B0604030504040204" pitchFamily="34" charset="-120"/>
              <a:ea typeface="Microsoft JhengHei" panose="020B0604030504040204" pitchFamily="34" charset="-120"/>
            </a:endParaRPr>
          </a:p>
        </p:txBody>
      </p:sp>
      <p:sp>
        <p:nvSpPr>
          <p:cNvPr id="17" name="矩形 16">
            <a:extLst>
              <a:ext uri="{FF2B5EF4-FFF2-40B4-BE49-F238E27FC236}">
                <a16:creationId xmlns:a16="http://schemas.microsoft.com/office/drawing/2014/main" id="{D5F4C4A4-3280-C44B-91CB-A4AC95C86E9E}"/>
              </a:ext>
            </a:extLst>
          </p:cNvPr>
          <p:cNvSpPr/>
          <p:nvPr/>
        </p:nvSpPr>
        <p:spPr>
          <a:xfrm>
            <a:off x="8706043" y="2637208"/>
            <a:ext cx="2323220" cy="954107"/>
          </a:xfrm>
          <a:prstGeom prst="rect">
            <a:avLst/>
          </a:prstGeom>
        </p:spPr>
        <p:txBody>
          <a:bodyPr wrap="square">
            <a:spAutoFit/>
          </a:bodyPr>
          <a:lstStyle/>
          <a:p>
            <a:pPr algn="ctr"/>
            <a:r>
              <a:rPr lang="en-US" altLang="zh-TW" sz="2800" b="1" dirty="0">
                <a:solidFill>
                  <a:srgbClr val="90A4C1"/>
                </a:solidFill>
                <a:latin typeface="Microsoft JhengHei" panose="020B0604030504040204" pitchFamily="34" charset="-120"/>
                <a:ea typeface="Microsoft JhengHei" panose="020B0604030504040204" pitchFamily="34" charset="-120"/>
              </a:rPr>
              <a:t>C</a:t>
            </a:r>
            <a:r>
              <a:rPr lang="zh-TW" altLang="en-US" sz="2800" b="1" dirty="0">
                <a:solidFill>
                  <a:srgbClr val="90A4C1"/>
                </a:solidFill>
                <a:latin typeface="Microsoft JhengHei" panose="020B0604030504040204" pitchFamily="34" charset="-120"/>
                <a:ea typeface="Microsoft JhengHei" panose="020B0604030504040204" pitchFamily="34" charset="-120"/>
              </a:rPr>
              <a:t>語言裡頭的檔案處理</a:t>
            </a:r>
            <a:endParaRPr lang="en-US" altLang="zh-TW" sz="2800" b="1" dirty="0">
              <a:solidFill>
                <a:srgbClr val="90A4C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09860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C7E1BDD2-F2F5-B647-B41A-2CEBC1FBC3DA}"/>
              </a:ext>
            </a:extLst>
          </p:cNvPr>
          <p:cNvSpPr/>
          <p:nvPr/>
        </p:nvSpPr>
        <p:spPr>
          <a:xfrm>
            <a:off x="-1" y="0"/>
            <a:ext cx="401126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pic>
        <p:nvPicPr>
          <p:cNvPr id="12" name="Picture 4" descr="http://www.xbitlabs.com/images/cpu/core2duo-e6300/processor.jpg">
            <a:extLst>
              <a:ext uri="{FF2B5EF4-FFF2-40B4-BE49-F238E27FC236}">
                <a16:creationId xmlns:a16="http://schemas.microsoft.com/office/drawing/2014/main" id="{E1086741-1193-3145-B32F-DAE7FE176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8755" y="4271361"/>
            <a:ext cx="20732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http://img153.imageshack.us/img153/7862/cuda72009sata500gb6yh.jpg">
            <a:extLst>
              <a:ext uri="{FF2B5EF4-FFF2-40B4-BE49-F238E27FC236}">
                <a16:creationId xmlns:a16="http://schemas.microsoft.com/office/drawing/2014/main" id="{59AE1715-ECDA-4947-9FDF-EF418088C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9100" y="904014"/>
            <a:ext cx="207962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橢圓 1">
            <a:extLst>
              <a:ext uri="{FF2B5EF4-FFF2-40B4-BE49-F238E27FC236}">
                <a16:creationId xmlns:a16="http://schemas.microsoft.com/office/drawing/2014/main" id="{2447163D-61E1-734F-83B5-E87500D19EF4}"/>
              </a:ext>
            </a:extLst>
          </p:cNvPr>
          <p:cNvSpPr/>
          <p:nvPr/>
        </p:nvSpPr>
        <p:spPr>
          <a:xfrm>
            <a:off x="1168385" y="1359900"/>
            <a:ext cx="1541917" cy="15419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4" name="矩形 3">
            <a:extLst>
              <a:ext uri="{FF2B5EF4-FFF2-40B4-BE49-F238E27FC236}">
                <a16:creationId xmlns:a16="http://schemas.microsoft.com/office/drawing/2014/main" id="{16D3BFBA-FDC6-A846-96E3-61E96AA89F0B}"/>
              </a:ext>
            </a:extLst>
          </p:cNvPr>
          <p:cNvSpPr/>
          <p:nvPr/>
        </p:nvSpPr>
        <p:spPr>
          <a:xfrm>
            <a:off x="1546448" y="1807694"/>
            <a:ext cx="785793" cy="646331"/>
          </a:xfrm>
          <a:prstGeom prst="rect">
            <a:avLst/>
          </a:prstGeom>
        </p:spPr>
        <p:txBody>
          <a:bodyPr wrap="none">
            <a:spAutoFit/>
          </a:bodyPr>
          <a:lstStyle/>
          <a:p>
            <a:pPr algn="ctr"/>
            <a:r>
              <a:rPr lang="en-US" altLang="zh-TW" sz="3600" b="1" dirty="0">
                <a:solidFill>
                  <a:schemeClr val="accent2">
                    <a:lumMod val="75000"/>
                  </a:schemeClr>
                </a:solidFill>
                <a:latin typeface="Microsoft JhengHei" panose="020B0604030504040204" pitchFamily="34" charset="-120"/>
                <a:ea typeface="Microsoft JhengHei" panose="020B0604030504040204" pitchFamily="34" charset="-120"/>
              </a:rPr>
              <a:t>txt</a:t>
            </a:r>
          </a:p>
        </p:txBody>
      </p:sp>
      <p:sp>
        <p:nvSpPr>
          <p:cNvPr id="19" name="橢圓 18">
            <a:extLst>
              <a:ext uri="{FF2B5EF4-FFF2-40B4-BE49-F238E27FC236}">
                <a16:creationId xmlns:a16="http://schemas.microsoft.com/office/drawing/2014/main" id="{70087898-258B-FF45-9116-05FF5B412D57}"/>
              </a:ext>
            </a:extLst>
          </p:cNvPr>
          <p:cNvSpPr/>
          <p:nvPr/>
        </p:nvSpPr>
        <p:spPr>
          <a:xfrm>
            <a:off x="1167031" y="3725915"/>
            <a:ext cx="1541917" cy="15419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0" name="矩形 19">
            <a:extLst>
              <a:ext uri="{FF2B5EF4-FFF2-40B4-BE49-F238E27FC236}">
                <a16:creationId xmlns:a16="http://schemas.microsoft.com/office/drawing/2014/main" id="{8430AAE8-FD82-D24F-A907-CDD0E7984226}"/>
              </a:ext>
            </a:extLst>
          </p:cNvPr>
          <p:cNvSpPr/>
          <p:nvPr/>
        </p:nvSpPr>
        <p:spPr>
          <a:xfrm>
            <a:off x="1494599" y="4173709"/>
            <a:ext cx="886781" cy="646331"/>
          </a:xfrm>
          <a:prstGeom prst="rect">
            <a:avLst/>
          </a:prstGeom>
        </p:spPr>
        <p:txBody>
          <a:bodyPr wrap="none">
            <a:spAutoFit/>
          </a:bodyPr>
          <a:lstStyle/>
          <a:p>
            <a:pPr algn="ctr"/>
            <a:r>
              <a:rPr lang="en-US" altLang="zh-TW" sz="3600" b="1" dirty="0">
                <a:solidFill>
                  <a:schemeClr val="accent2">
                    <a:lumMod val="75000"/>
                  </a:schemeClr>
                </a:solidFill>
                <a:latin typeface="Microsoft JhengHei" panose="020B0604030504040204" pitchFamily="34" charset="-120"/>
                <a:ea typeface="Microsoft JhengHei" panose="020B0604030504040204" pitchFamily="34" charset="-120"/>
              </a:rPr>
              <a:t>csv</a:t>
            </a:r>
          </a:p>
        </p:txBody>
      </p:sp>
      <p:pic>
        <p:nvPicPr>
          <p:cNvPr id="23" name="Picture 2" descr="http://myhard.yesky.com/imagelist/05/11/uy7g60b9p502.jpg">
            <a:extLst>
              <a:ext uri="{FF2B5EF4-FFF2-40B4-BE49-F238E27FC236}">
                <a16:creationId xmlns:a16="http://schemas.microsoft.com/office/drawing/2014/main" id="{251E1964-7A51-3048-85F8-66C7E7DD1A3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42000" y1="60355" x2="42000" y2="60355"/>
                      </a14:backgroundRemoval>
                    </a14:imgEffect>
                  </a14:imgLayer>
                </a14:imgProps>
              </a:ext>
              <a:ext uri="{28A0092B-C50C-407E-A947-70E740481C1C}">
                <a14:useLocalDpi xmlns:a14="http://schemas.microsoft.com/office/drawing/2010/main" val="0"/>
              </a:ext>
            </a:extLst>
          </a:blip>
          <a:srcRect/>
          <a:stretch>
            <a:fillRect/>
          </a:stretch>
        </p:blipFill>
        <p:spPr bwMode="auto">
          <a:xfrm>
            <a:off x="4268754" y="3730370"/>
            <a:ext cx="352583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左-右雙向箭號 23">
            <a:extLst>
              <a:ext uri="{FF2B5EF4-FFF2-40B4-BE49-F238E27FC236}">
                <a16:creationId xmlns:a16="http://schemas.microsoft.com/office/drawing/2014/main" id="{8BF9A0E8-11C4-0143-A10B-54C7B8E78267}"/>
              </a:ext>
            </a:extLst>
          </p:cNvPr>
          <p:cNvSpPr/>
          <p:nvPr/>
        </p:nvSpPr>
        <p:spPr>
          <a:xfrm>
            <a:off x="7109277" y="4985678"/>
            <a:ext cx="1507928" cy="447792"/>
          </a:xfrm>
          <a:prstGeom prst="lef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7" name="左-右雙向箭號 26">
            <a:extLst>
              <a:ext uri="{FF2B5EF4-FFF2-40B4-BE49-F238E27FC236}">
                <a16:creationId xmlns:a16="http://schemas.microsoft.com/office/drawing/2014/main" id="{39761605-9523-514E-B2DC-212BD9A4DCBD}"/>
              </a:ext>
            </a:extLst>
          </p:cNvPr>
          <p:cNvSpPr/>
          <p:nvPr/>
        </p:nvSpPr>
        <p:spPr>
          <a:xfrm rot="3100657">
            <a:off x="8793767" y="3055321"/>
            <a:ext cx="1507928" cy="447792"/>
          </a:xfrm>
          <a:prstGeom prst="lef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410920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157006" y="154021"/>
            <a:ext cx="3877986" cy="584775"/>
          </a:xfrm>
          <a:prstGeom prst="rect">
            <a:avLst/>
          </a:prstGeom>
        </p:spPr>
        <p:txBody>
          <a:bodyPr wrap="none">
            <a:spAutoFit/>
          </a:bodyPr>
          <a:lstStyle/>
          <a:p>
            <a:pPr algn="ctr"/>
            <a:r>
              <a:rPr lang="zh-TW" altLang="en-US" sz="3200" b="1" dirty="0">
                <a:solidFill>
                  <a:schemeClr val="bg1"/>
                </a:solidFill>
                <a:latin typeface="Microsoft JhengHei" panose="020B0604030504040204" pitchFamily="34" charset="-120"/>
                <a:ea typeface="Microsoft JhengHei" panose="020B0604030504040204" pitchFamily="34" charset="-120"/>
              </a:rPr>
              <a:t>檔案處理的補充用法</a:t>
            </a:r>
          </a:p>
        </p:txBody>
      </p:sp>
      <p:sp>
        <p:nvSpPr>
          <p:cNvPr id="10" name="圓角矩形 9">
            <a:extLst>
              <a:ext uri="{FF2B5EF4-FFF2-40B4-BE49-F238E27FC236}">
                <a16:creationId xmlns:a16="http://schemas.microsoft.com/office/drawing/2014/main" id="{ECABF55E-560C-B246-80C4-C205FD907AE1}"/>
              </a:ext>
            </a:extLst>
          </p:cNvPr>
          <p:cNvSpPr/>
          <p:nvPr/>
        </p:nvSpPr>
        <p:spPr>
          <a:xfrm>
            <a:off x="1889883" y="1461032"/>
            <a:ext cx="8412229" cy="635323"/>
          </a:xfrm>
          <a:prstGeom prst="roundRect">
            <a:avLst/>
          </a:prstGeom>
          <a:ln w="5715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800" dirty="0">
                <a:solidFill>
                  <a:srgbClr val="00B0F0"/>
                </a:solidFill>
              </a:rPr>
              <a:t>filestream</a:t>
            </a:r>
            <a:r>
              <a:rPr lang="en-US" altLang="zh-TW" sz="2800" dirty="0">
                <a:solidFill>
                  <a:srgbClr val="FF0000"/>
                </a:solidFill>
              </a:rPr>
              <a:t>.open</a:t>
            </a:r>
            <a:r>
              <a:rPr lang="en-US" altLang="zh-TW" sz="2800" dirty="0">
                <a:solidFill>
                  <a:schemeClr val="tx1"/>
                </a:solidFill>
              </a:rPr>
              <a:t>(</a:t>
            </a:r>
            <a:r>
              <a:rPr lang="en-US" altLang="zh-TW" sz="2800" dirty="0">
                <a:solidFill>
                  <a:srgbClr val="7030A0"/>
                </a:solidFill>
              </a:rPr>
              <a:t>filename</a:t>
            </a:r>
            <a:r>
              <a:rPr lang="en-US" altLang="zh-TW" sz="2800" dirty="0">
                <a:solidFill>
                  <a:srgbClr val="00B0F0"/>
                </a:solidFill>
              </a:rPr>
              <a:t> </a:t>
            </a:r>
            <a:r>
              <a:rPr lang="en-US" altLang="zh-TW" sz="2800" dirty="0">
                <a:solidFill>
                  <a:schemeClr val="tx1"/>
                </a:solidFill>
              </a:rPr>
              <a:t>,</a:t>
            </a:r>
            <a:r>
              <a:rPr lang="en-US" altLang="zh-TW" sz="2800" dirty="0">
                <a:solidFill>
                  <a:schemeClr val="accent6">
                    <a:lumMod val="50000"/>
                  </a:schemeClr>
                </a:solidFill>
              </a:rPr>
              <a:t> mode</a:t>
            </a:r>
            <a:r>
              <a:rPr lang="en-US" altLang="zh-TW" sz="2800" dirty="0">
                <a:solidFill>
                  <a:schemeClr val="tx1"/>
                </a:solidFill>
              </a:rPr>
              <a:t>)</a:t>
            </a:r>
            <a:endParaRPr lang="zh-TW" altLang="en-US" sz="2800" dirty="0">
              <a:solidFill>
                <a:schemeClr val="tx1"/>
              </a:solidFill>
            </a:endParaRPr>
          </a:p>
        </p:txBody>
      </p:sp>
      <p:sp>
        <p:nvSpPr>
          <p:cNvPr id="11" name="文字方塊 10">
            <a:extLst>
              <a:ext uri="{FF2B5EF4-FFF2-40B4-BE49-F238E27FC236}">
                <a16:creationId xmlns:a16="http://schemas.microsoft.com/office/drawing/2014/main" id="{68D1EE9D-A982-E841-8721-B264509274D7}"/>
              </a:ext>
            </a:extLst>
          </p:cNvPr>
          <p:cNvSpPr txBox="1"/>
          <p:nvPr/>
        </p:nvSpPr>
        <p:spPr>
          <a:xfrm>
            <a:off x="4839595" y="5753507"/>
            <a:ext cx="2512804" cy="461665"/>
          </a:xfrm>
          <a:prstGeom prst="rect">
            <a:avLst/>
          </a:prstGeom>
          <a:noFill/>
        </p:spPr>
        <p:txBody>
          <a:bodyPr wrap="none" rtlCol="0">
            <a:spAutoFit/>
          </a:bodyPr>
          <a:lstStyle/>
          <a:p>
            <a:r>
              <a:rPr lang="en-US" altLang="zh-TW" sz="2400" dirty="0"/>
              <a:t>Ref: </a:t>
            </a:r>
            <a:r>
              <a:rPr lang="en-US" altLang="zh-TW" sz="2400" dirty="0">
                <a:hlinkClick r:id="rId2"/>
              </a:rPr>
              <a:t>cplusplus.com</a:t>
            </a:r>
            <a:endParaRPr lang="zh-TW" altLang="en-US" sz="2400" dirty="0"/>
          </a:p>
        </p:txBody>
      </p:sp>
      <p:graphicFrame>
        <p:nvGraphicFramePr>
          <p:cNvPr id="12" name="表格 11">
            <a:extLst>
              <a:ext uri="{FF2B5EF4-FFF2-40B4-BE49-F238E27FC236}">
                <a16:creationId xmlns:a16="http://schemas.microsoft.com/office/drawing/2014/main" id="{FA4ED9B8-CA7A-3E45-8DB3-6B2F0E27C1B4}"/>
              </a:ext>
            </a:extLst>
          </p:cNvPr>
          <p:cNvGraphicFramePr>
            <a:graphicFrameLocks noGrp="1"/>
          </p:cNvGraphicFramePr>
          <p:nvPr>
            <p:extLst>
              <p:ext uri="{D42A27DB-BD31-4B8C-83A1-F6EECF244321}">
                <p14:modId xmlns:p14="http://schemas.microsoft.com/office/powerpoint/2010/main" val="2193938003"/>
              </p:ext>
            </p:extLst>
          </p:nvPr>
        </p:nvGraphicFramePr>
        <p:xfrm>
          <a:off x="1981197" y="2771087"/>
          <a:ext cx="8229600" cy="2846896"/>
        </p:xfrm>
        <a:graphic>
          <a:graphicData uri="http://schemas.openxmlformats.org/drawingml/2006/table">
            <a:tbl>
              <a:tblPr firstRow="1" firstCol="1" bandRow="1">
                <a:tableStyleId>{9D7B26C5-4107-4FEC-AEDC-1716B250A1EF}</a:tableStyleId>
              </a:tblPr>
              <a:tblGrid>
                <a:gridCol w="2531327">
                  <a:extLst>
                    <a:ext uri="{9D8B030D-6E8A-4147-A177-3AD203B41FA5}">
                      <a16:colId xmlns:a16="http://schemas.microsoft.com/office/drawing/2014/main" val="936842491"/>
                    </a:ext>
                  </a:extLst>
                </a:gridCol>
                <a:gridCol w="1739590">
                  <a:extLst>
                    <a:ext uri="{9D8B030D-6E8A-4147-A177-3AD203B41FA5}">
                      <a16:colId xmlns:a16="http://schemas.microsoft.com/office/drawing/2014/main" val="3720869665"/>
                    </a:ext>
                  </a:extLst>
                </a:gridCol>
                <a:gridCol w="3958683">
                  <a:extLst>
                    <a:ext uri="{9D8B030D-6E8A-4147-A177-3AD203B41FA5}">
                      <a16:colId xmlns:a16="http://schemas.microsoft.com/office/drawing/2014/main" val="172980548"/>
                    </a:ext>
                  </a:extLst>
                </a:gridCol>
              </a:tblGrid>
              <a:tr h="695908">
                <a:tc>
                  <a:txBody>
                    <a:bodyPr/>
                    <a:lstStyle/>
                    <a:p>
                      <a:pPr algn="ctr">
                        <a:spcAft>
                          <a:spcPts val="0"/>
                        </a:spcAft>
                      </a:pPr>
                      <a:r>
                        <a:rPr lang="en-US" sz="2000" kern="0">
                          <a:effectLst/>
                          <a:latin typeface="Microsoft JhengHei" panose="020B0604030504040204" pitchFamily="34" charset="-120"/>
                          <a:ea typeface="Microsoft JhengHei" panose="020B0604030504040204" pitchFamily="34" charset="-120"/>
                        </a:rPr>
                        <a:t>member constant</a:t>
                      </a:r>
                      <a:endParaRPr lang="zh-TW" sz="20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en-US" sz="2000" kern="0">
                          <a:effectLst/>
                          <a:latin typeface="Microsoft JhengHei" panose="020B0604030504040204" pitchFamily="34" charset="-120"/>
                          <a:ea typeface="Microsoft JhengHei" panose="020B0604030504040204" pitchFamily="34" charset="-120"/>
                        </a:rPr>
                        <a:t>stands for</a:t>
                      </a:r>
                      <a:endParaRPr lang="zh-TW" sz="20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en-US" sz="2000" kern="0" dirty="0">
                          <a:effectLst/>
                          <a:latin typeface="Microsoft JhengHei" panose="020B0604030504040204" pitchFamily="34" charset="-120"/>
                          <a:ea typeface="Microsoft JhengHei" panose="020B0604030504040204" pitchFamily="34" charset="-120"/>
                        </a:rPr>
                        <a:t>access</a:t>
                      </a:r>
                      <a:endParaRPr 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extLst>
                  <a:ext uri="{0D108BD9-81ED-4DB2-BD59-A6C34878D82A}">
                    <a16:rowId xmlns:a16="http://schemas.microsoft.com/office/drawing/2014/main" val="45768977"/>
                  </a:ext>
                </a:extLst>
              </a:tr>
              <a:tr h="358498">
                <a:tc>
                  <a:txBody>
                    <a:bodyPr/>
                    <a:lstStyle/>
                    <a:p>
                      <a:pPr algn="ctr">
                        <a:spcAft>
                          <a:spcPts val="0"/>
                        </a:spcAft>
                      </a:pPr>
                      <a:r>
                        <a:rPr lang="en-US" sz="2000" kern="0">
                          <a:effectLst/>
                          <a:latin typeface="Microsoft JhengHei" panose="020B0604030504040204" pitchFamily="34" charset="-120"/>
                          <a:ea typeface="Microsoft JhengHei" panose="020B0604030504040204" pitchFamily="34" charset="-120"/>
                        </a:rPr>
                        <a:t>in</a:t>
                      </a:r>
                      <a:endParaRPr lang="zh-TW" sz="20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en-US" sz="2000" kern="0">
                          <a:effectLst/>
                          <a:latin typeface="Microsoft JhengHei" panose="020B0604030504040204" pitchFamily="34" charset="-120"/>
                          <a:ea typeface="Microsoft JhengHei" panose="020B0604030504040204" pitchFamily="34" charset="-120"/>
                        </a:rPr>
                        <a:t>input</a:t>
                      </a:r>
                      <a:endParaRPr lang="zh-TW" sz="20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zh-TW" altLang="en-US"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rPr>
                        <a:t>以讀檔的方式開啟</a:t>
                      </a:r>
                      <a:endParaRPr 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extLst>
                  <a:ext uri="{0D108BD9-81ED-4DB2-BD59-A6C34878D82A}">
                    <a16:rowId xmlns:a16="http://schemas.microsoft.com/office/drawing/2014/main" val="2343487474"/>
                  </a:ext>
                </a:extLst>
              </a:tr>
              <a:tr h="358498">
                <a:tc>
                  <a:txBody>
                    <a:bodyPr/>
                    <a:lstStyle/>
                    <a:p>
                      <a:pPr algn="ctr">
                        <a:spcAft>
                          <a:spcPts val="0"/>
                        </a:spcAft>
                      </a:pPr>
                      <a:r>
                        <a:rPr lang="en-US" sz="2000" kern="0">
                          <a:effectLst/>
                          <a:latin typeface="Microsoft JhengHei" panose="020B0604030504040204" pitchFamily="34" charset="-120"/>
                          <a:ea typeface="Microsoft JhengHei" panose="020B0604030504040204" pitchFamily="34" charset="-120"/>
                        </a:rPr>
                        <a:t>out</a:t>
                      </a:r>
                      <a:endParaRPr lang="zh-TW" sz="20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en-US" sz="2000" kern="0">
                          <a:effectLst/>
                          <a:latin typeface="Microsoft JhengHei" panose="020B0604030504040204" pitchFamily="34" charset="-120"/>
                          <a:ea typeface="Microsoft JhengHei" panose="020B0604030504040204" pitchFamily="34" charset="-120"/>
                        </a:rPr>
                        <a:t>output</a:t>
                      </a:r>
                      <a:endParaRPr lang="zh-TW" sz="20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zh-TW" altLang="en-US" sz="2000" kern="0" dirty="0">
                          <a:effectLst/>
                          <a:latin typeface="Microsoft JhengHei" panose="020B0604030504040204" pitchFamily="34" charset="-120"/>
                          <a:ea typeface="Microsoft JhengHei" panose="020B0604030504040204" pitchFamily="34" charset="-120"/>
                        </a:rPr>
                        <a:t>以寫檔的方式開始</a:t>
                      </a:r>
                      <a:endParaRPr 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extLst>
                  <a:ext uri="{0D108BD9-81ED-4DB2-BD59-A6C34878D82A}">
                    <a16:rowId xmlns:a16="http://schemas.microsoft.com/office/drawing/2014/main" val="861842088"/>
                  </a:ext>
                </a:extLst>
              </a:tr>
              <a:tr h="358498">
                <a:tc>
                  <a:txBody>
                    <a:bodyPr/>
                    <a:lstStyle/>
                    <a:p>
                      <a:pPr algn="ctr">
                        <a:spcAft>
                          <a:spcPts val="0"/>
                        </a:spcAft>
                      </a:pPr>
                      <a:r>
                        <a:rPr lang="en-US" sz="2000" kern="0">
                          <a:effectLst/>
                          <a:latin typeface="Microsoft JhengHei" panose="020B0604030504040204" pitchFamily="34" charset="-120"/>
                          <a:ea typeface="Microsoft JhengHei" panose="020B0604030504040204" pitchFamily="34" charset="-120"/>
                        </a:rPr>
                        <a:t>binary</a:t>
                      </a:r>
                      <a:endParaRPr lang="zh-TW" sz="20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en-US" sz="2000" kern="0">
                          <a:effectLst/>
                          <a:latin typeface="Microsoft JhengHei" panose="020B0604030504040204" pitchFamily="34" charset="-120"/>
                          <a:ea typeface="Microsoft JhengHei" panose="020B0604030504040204" pitchFamily="34" charset="-120"/>
                        </a:rPr>
                        <a:t>binary</a:t>
                      </a:r>
                      <a:endParaRPr lang="zh-TW" sz="20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zh-TW" altLang="en-US" sz="2000" kern="0" dirty="0">
                          <a:effectLst/>
                          <a:latin typeface="Microsoft JhengHei" panose="020B0604030504040204" pitchFamily="34" charset="-120"/>
                          <a:ea typeface="Microsoft JhengHei" panose="020B0604030504040204" pitchFamily="34" charset="-120"/>
                        </a:rPr>
                        <a:t>以二進位的方式開啟檔案</a:t>
                      </a:r>
                      <a:endParaRPr 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extLst>
                  <a:ext uri="{0D108BD9-81ED-4DB2-BD59-A6C34878D82A}">
                    <a16:rowId xmlns:a16="http://schemas.microsoft.com/office/drawing/2014/main" val="3345387266"/>
                  </a:ext>
                </a:extLst>
              </a:tr>
              <a:tr h="358498">
                <a:tc>
                  <a:txBody>
                    <a:bodyPr/>
                    <a:lstStyle/>
                    <a:p>
                      <a:pPr algn="ctr">
                        <a:spcAft>
                          <a:spcPts val="0"/>
                        </a:spcAft>
                      </a:pPr>
                      <a:r>
                        <a:rPr lang="en-US" sz="2000" kern="0">
                          <a:effectLst/>
                          <a:latin typeface="Microsoft JhengHei" panose="020B0604030504040204" pitchFamily="34" charset="-120"/>
                          <a:ea typeface="Microsoft JhengHei" panose="020B0604030504040204" pitchFamily="34" charset="-120"/>
                        </a:rPr>
                        <a:t>ate</a:t>
                      </a:r>
                      <a:endParaRPr lang="zh-TW" sz="20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en-US" sz="2000" kern="0">
                          <a:effectLst/>
                          <a:latin typeface="Microsoft JhengHei" panose="020B0604030504040204" pitchFamily="34" charset="-120"/>
                          <a:ea typeface="Microsoft JhengHei" panose="020B0604030504040204" pitchFamily="34" charset="-120"/>
                        </a:rPr>
                        <a:t>at end</a:t>
                      </a:r>
                      <a:endParaRPr lang="zh-TW" sz="20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zh-TW" altLang="en-US" sz="2000" kern="0" dirty="0">
                          <a:effectLst/>
                          <a:latin typeface="Microsoft JhengHei" panose="020B0604030504040204" pitchFamily="34" charset="-120"/>
                          <a:ea typeface="Microsoft JhengHei" panose="020B0604030504040204" pitchFamily="34" charset="-120"/>
                        </a:rPr>
                        <a:t>從檔案的末端開始寫入</a:t>
                      </a:r>
                      <a:endParaRPr 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extLst>
                  <a:ext uri="{0D108BD9-81ED-4DB2-BD59-A6C34878D82A}">
                    <a16:rowId xmlns:a16="http://schemas.microsoft.com/office/drawing/2014/main" val="3626860529"/>
                  </a:ext>
                </a:extLst>
              </a:tr>
              <a:tr h="358498">
                <a:tc>
                  <a:txBody>
                    <a:bodyPr/>
                    <a:lstStyle/>
                    <a:p>
                      <a:pPr algn="ctr">
                        <a:spcAft>
                          <a:spcPts val="0"/>
                        </a:spcAft>
                      </a:pPr>
                      <a:r>
                        <a:rPr lang="en-US" sz="2000" kern="0">
                          <a:effectLst/>
                          <a:latin typeface="Microsoft JhengHei" panose="020B0604030504040204" pitchFamily="34" charset="-120"/>
                          <a:ea typeface="Microsoft JhengHei" panose="020B0604030504040204" pitchFamily="34" charset="-120"/>
                        </a:rPr>
                        <a:t>app</a:t>
                      </a:r>
                      <a:endParaRPr lang="zh-TW" sz="20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en-US" sz="2000" kern="0">
                          <a:effectLst/>
                          <a:latin typeface="Microsoft JhengHei" panose="020B0604030504040204" pitchFamily="34" charset="-120"/>
                          <a:ea typeface="Microsoft JhengHei" panose="020B0604030504040204" pitchFamily="34" charset="-120"/>
                        </a:rPr>
                        <a:t>append</a:t>
                      </a:r>
                      <a:endParaRPr lang="zh-TW" sz="20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zh-TW" altLang="en-US" sz="2000" kern="0" dirty="0">
                          <a:effectLst/>
                          <a:latin typeface="Microsoft JhengHei" panose="020B0604030504040204" pitchFamily="34" charset="-120"/>
                          <a:ea typeface="Microsoft JhengHei" panose="020B0604030504040204" pitchFamily="34" charset="-120"/>
                        </a:rPr>
                        <a:t>每次寫檔前都從最後端開始寫入</a:t>
                      </a:r>
                      <a:endParaRPr 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extLst>
                  <a:ext uri="{0D108BD9-81ED-4DB2-BD59-A6C34878D82A}">
                    <a16:rowId xmlns:a16="http://schemas.microsoft.com/office/drawing/2014/main" val="1239681268"/>
                  </a:ext>
                </a:extLst>
              </a:tr>
              <a:tr h="358498">
                <a:tc>
                  <a:txBody>
                    <a:bodyPr/>
                    <a:lstStyle/>
                    <a:p>
                      <a:pPr algn="ctr">
                        <a:spcAft>
                          <a:spcPts val="0"/>
                        </a:spcAft>
                      </a:pPr>
                      <a:r>
                        <a:rPr lang="en-US" sz="2000" kern="0">
                          <a:effectLst/>
                          <a:latin typeface="Microsoft JhengHei" panose="020B0604030504040204" pitchFamily="34" charset="-120"/>
                          <a:ea typeface="Microsoft JhengHei" panose="020B0604030504040204" pitchFamily="34" charset="-120"/>
                        </a:rPr>
                        <a:t>trunc</a:t>
                      </a:r>
                      <a:endParaRPr lang="zh-TW" sz="20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en-US" sz="2000" kern="0" dirty="0">
                          <a:effectLst/>
                          <a:latin typeface="Microsoft JhengHei" panose="020B0604030504040204" pitchFamily="34" charset="-120"/>
                          <a:ea typeface="Microsoft JhengHei" panose="020B0604030504040204" pitchFamily="34" charset="-120"/>
                        </a:rPr>
                        <a:t>truncate</a:t>
                      </a:r>
                      <a:endParaRPr 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tc>
                  <a:txBody>
                    <a:bodyPr/>
                    <a:lstStyle/>
                    <a:p>
                      <a:pPr algn="ctr">
                        <a:spcAft>
                          <a:spcPts val="0"/>
                        </a:spcAft>
                      </a:pPr>
                      <a:r>
                        <a:rPr lang="zh-TW" altLang="en-US" sz="2000" kern="0" dirty="0">
                          <a:effectLst/>
                          <a:latin typeface="Microsoft JhengHei" panose="020B0604030504040204" pitchFamily="34" charset="-120"/>
                          <a:ea typeface="Microsoft JhengHei" panose="020B0604030504040204" pitchFamily="34" charset="-120"/>
                        </a:rPr>
                        <a:t>開啟前先清空所有資料</a:t>
                      </a:r>
                      <a:endParaRPr lang="zh-TW" sz="20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9525" marR="9525" marT="9525" marB="9525" anchor="ctr"/>
                </a:tc>
                <a:extLst>
                  <a:ext uri="{0D108BD9-81ED-4DB2-BD59-A6C34878D82A}">
                    <a16:rowId xmlns:a16="http://schemas.microsoft.com/office/drawing/2014/main" val="4128033092"/>
                  </a:ext>
                </a:extLst>
              </a:tr>
            </a:tbl>
          </a:graphicData>
        </a:graphic>
      </p:graphicFrame>
      <p:sp>
        <p:nvSpPr>
          <p:cNvPr id="13" name="矩形圖說文字 12">
            <a:extLst>
              <a:ext uri="{FF2B5EF4-FFF2-40B4-BE49-F238E27FC236}">
                <a16:creationId xmlns:a16="http://schemas.microsoft.com/office/drawing/2014/main" id="{BD04A912-227F-5E49-8EB1-33AA71562A51}"/>
              </a:ext>
            </a:extLst>
          </p:cNvPr>
          <p:cNvSpPr/>
          <p:nvPr/>
        </p:nvSpPr>
        <p:spPr>
          <a:xfrm>
            <a:off x="5687490" y="1981785"/>
            <a:ext cx="3329817" cy="576064"/>
          </a:xfrm>
          <a:prstGeom prst="wedgeRectCallout">
            <a:avLst>
              <a:gd name="adj1" fmla="val 46987"/>
              <a:gd name="adj2" fmla="val -4293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lumMod val="75000"/>
                    <a:lumOff val="25000"/>
                  </a:schemeClr>
                </a:solidFill>
                <a:latin typeface="Microsoft JhengHei" panose="020B0604030504040204" pitchFamily="34" charset="-120"/>
                <a:ea typeface="Microsoft JhengHei" panose="020B0604030504040204" pitchFamily="34" charset="-120"/>
              </a:rPr>
              <a:t>指定開啟檔案的模式</a:t>
            </a:r>
          </a:p>
        </p:txBody>
      </p:sp>
    </p:spTree>
    <p:extLst>
      <p:ext uri="{BB962C8B-B14F-4D97-AF65-F5344CB8AC3E}">
        <p14:creationId xmlns:p14="http://schemas.microsoft.com/office/powerpoint/2010/main" val="1464106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772559" y="154021"/>
            <a:ext cx="2646879" cy="584775"/>
          </a:xfrm>
          <a:prstGeom prst="rect">
            <a:avLst/>
          </a:prstGeom>
        </p:spPr>
        <p:txBody>
          <a:bodyPr wrap="none">
            <a:spAutoFit/>
          </a:bodyPr>
          <a:lstStyle/>
          <a:p>
            <a:pPr algn="ctr"/>
            <a:r>
              <a:rPr lang="zh-TW" altLang="en-US" sz="3200" b="1" dirty="0">
                <a:solidFill>
                  <a:schemeClr val="bg1"/>
                </a:solidFill>
                <a:latin typeface="Microsoft JhengHei" panose="020B0604030504040204" pitchFamily="34" charset="-120"/>
                <a:ea typeface="Microsoft JhengHei" panose="020B0604030504040204" pitchFamily="34" charset="-120"/>
              </a:rPr>
              <a:t>以二進位讀寫</a:t>
            </a:r>
          </a:p>
        </p:txBody>
      </p:sp>
      <p:sp>
        <p:nvSpPr>
          <p:cNvPr id="9" name="圓角矩形 8">
            <a:extLst>
              <a:ext uri="{FF2B5EF4-FFF2-40B4-BE49-F238E27FC236}">
                <a16:creationId xmlns:a16="http://schemas.microsoft.com/office/drawing/2014/main" id="{BB1FE2FD-6207-4F4F-8732-55CBA3C78409}"/>
              </a:ext>
            </a:extLst>
          </p:cNvPr>
          <p:cNvSpPr/>
          <p:nvPr/>
        </p:nvSpPr>
        <p:spPr>
          <a:xfrm>
            <a:off x="2384388" y="2337993"/>
            <a:ext cx="7423219" cy="504947"/>
          </a:xfrm>
          <a:prstGeom prst="roundRect">
            <a:avLst/>
          </a:prstGeom>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400" dirty="0">
                <a:solidFill>
                  <a:srgbClr val="00B0F0"/>
                </a:solidFill>
              </a:rPr>
              <a:t>file</a:t>
            </a:r>
            <a:r>
              <a:rPr lang="en-US" altLang="zh-TW" sz="2400" dirty="0">
                <a:solidFill>
                  <a:srgbClr val="FF0000"/>
                </a:solidFill>
              </a:rPr>
              <a:t>.open</a:t>
            </a:r>
            <a:r>
              <a:rPr lang="en-US" altLang="zh-TW" sz="2400" dirty="0">
                <a:solidFill>
                  <a:schemeClr val="tx1"/>
                </a:solidFill>
              </a:rPr>
              <a:t>(</a:t>
            </a:r>
            <a:r>
              <a:rPr lang="en-US" altLang="zh-TW" sz="2400" dirty="0">
                <a:solidFill>
                  <a:srgbClr val="7030A0"/>
                </a:solidFill>
              </a:rPr>
              <a:t>filename</a:t>
            </a:r>
            <a:r>
              <a:rPr lang="en-US" altLang="zh-TW" sz="2400" dirty="0">
                <a:solidFill>
                  <a:srgbClr val="00B0F0"/>
                </a:solidFill>
              </a:rPr>
              <a:t> </a:t>
            </a:r>
            <a:r>
              <a:rPr lang="en-US" altLang="zh-TW" sz="2400" dirty="0">
                <a:solidFill>
                  <a:schemeClr val="tx1"/>
                </a:solidFill>
              </a:rPr>
              <a:t>,</a:t>
            </a:r>
            <a:r>
              <a:rPr lang="en-US" altLang="zh-TW" sz="2400" dirty="0">
                <a:solidFill>
                  <a:schemeClr val="accent6">
                    <a:lumMod val="50000"/>
                  </a:schemeClr>
                </a:solidFill>
              </a:rPr>
              <a:t> </a:t>
            </a:r>
            <a:r>
              <a:rPr lang="en-US" altLang="zh-TW" sz="2400" dirty="0">
                <a:solidFill>
                  <a:schemeClr val="accent6">
                    <a:lumMod val="50000"/>
                  </a:schemeClr>
                </a:solidFill>
                <a:latin typeface="Adobe 繁黑體 Std B" pitchFamily="34" charset="-120"/>
                <a:ea typeface="Adobe 繁黑體 Std B" pitchFamily="34" charset="-120"/>
              </a:rPr>
              <a:t>ios::in | :ios::binary</a:t>
            </a:r>
            <a:r>
              <a:rPr lang="en-US" altLang="zh-TW" sz="2400" dirty="0">
                <a:solidFill>
                  <a:schemeClr val="tx1"/>
                </a:solidFill>
              </a:rPr>
              <a:t>)</a:t>
            </a:r>
            <a:endParaRPr lang="zh-TW" altLang="en-US" sz="2400" dirty="0">
              <a:solidFill>
                <a:schemeClr val="tx1"/>
              </a:solidFill>
            </a:endParaRPr>
          </a:p>
        </p:txBody>
      </p:sp>
      <p:sp>
        <p:nvSpPr>
          <p:cNvPr id="10" name="圓角矩形 9">
            <a:extLst>
              <a:ext uri="{FF2B5EF4-FFF2-40B4-BE49-F238E27FC236}">
                <a16:creationId xmlns:a16="http://schemas.microsoft.com/office/drawing/2014/main" id="{18373C8E-B31F-FE4E-AE8E-0E8B2A0BE1F5}"/>
              </a:ext>
            </a:extLst>
          </p:cNvPr>
          <p:cNvSpPr/>
          <p:nvPr/>
        </p:nvSpPr>
        <p:spPr>
          <a:xfrm>
            <a:off x="2069525" y="3717731"/>
            <a:ext cx="8075240" cy="623480"/>
          </a:xfrm>
          <a:prstGeom prst="roundRect">
            <a:avLst/>
          </a:prstGeom>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400" dirty="0" err="1">
                <a:solidFill>
                  <a:srgbClr val="00B0F0"/>
                </a:solidFill>
              </a:rPr>
              <a:t>file</a:t>
            </a:r>
            <a:r>
              <a:rPr lang="en-US" altLang="zh-TW" sz="2400" dirty="0" err="1">
                <a:solidFill>
                  <a:srgbClr val="FF0000"/>
                </a:solidFill>
              </a:rPr>
              <a:t>.read</a:t>
            </a:r>
            <a:r>
              <a:rPr lang="en-US" altLang="zh-TW" sz="2400" dirty="0">
                <a:solidFill>
                  <a:schemeClr val="tx1"/>
                </a:solidFill>
              </a:rPr>
              <a:t>(</a:t>
            </a:r>
            <a:r>
              <a:rPr lang="en-US" altLang="zh-TW" sz="2400" dirty="0">
                <a:solidFill>
                  <a:srgbClr val="7030A0"/>
                </a:solidFill>
              </a:rPr>
              <a:t>buffer</a:t>
            </a:r>
            <a:r>
              <a:rPr lang="en-US" altLang="zh-TW" sz="2400" dirty="0">
                <a:solidFill>
                  <a:srgbClr val="00B0F0"/>
                </a:solidFill>
              </a:rPr>
              <a:t> </a:t>
            </a:r>
            <a:r>
              <a:rPr lang="en-US" altLang="zh-TW" sz="2400" dirty="0">
                <a:solidFill>
                  <a:schemeClr val="tx1"/>
                </a:solidFill>
              </a:rPr>
              <a:t>,</a:t>
            </a:r>
            <a:r>
              <a:rPr lang="en-US" altLang="zh-TW" sz="2400" dirty="0">
                <a:solidFill>
                  <a:schemeClr val="accent6">
                    <a:lumMod val="50000"/>
                  </a:schemeClr>
                </a:solidFill>
              </a:rPr>
              <a:t> </a:t>
            </a:r>
            <a:r>
              <a:rPr lang="en-US" altLang="zh-TW" sz="2400" dirty="0">
                <a:solidFill>
                  <a:schemeClr val="accent6">
                    <a:lumMod val="50000"/>
                  </a:schemeClr>
                </a:solidFill>
                <a:latin typeface="Adobe 繁黑體 Std B" pitchFamily="34" charset="-120"/>
                <a:ea typeface="Adobe 繁黑體 Std B" pitchFamily="34" charset="-120"/>
              </a:rPr>
              <a:t>size</a:t>
            </a:r>
            <a:r>
              <a:rPr lang="en-US" altLang="zh-TW" sz="2400" dirty="0">
                <a:solidFill>
                  <a:schemeClr val="tx1"/>
                </a:solidFill>
              </a:rPr>
              <a:t>)</a:t>
            </a:r>
            <a:endParaRPr lang="zh-TW" altLang="en-US" sz="2400" dirty="0">
              <a:solidFill>
                <a:schemeClr val="tx1"/>
              </a:solidFill>
            </a:endParaRPr>
          </a:p>
        </p:txBody>
      </p:sp>
      <p:sp>
        <p:nvSpPr>
          <p:cNvPr id="11" name="圓角矩形 10">
            <a:extLst>
              <a:ext uri="{FF2B5EF4-FFF2-40B4-BE49-F238E27FC236}">
                <a16:creationId xmlns:a16="http://schemas.microsoft.com/office/drawing/2014/main" id="{E146138F-75F8-4747-A54F-429390836D9A}"/>
              </a:ext>
            </a:extLst>
          </p:cNvPr>
          <p:cNvSpPr/>
          <p:nvPr/>
        </p:nvSpPr>
        <p:spPr>
          <a:xfrm>
            <a:off x="2058377" y="5254175"/>
            <a:ext cx="8075240" cy="623480"/>
          </a:xfrm>
          <a:prstGeom prst="roundRect">
            <a:avLst/>
          </a:prstGeom>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400" dirty="0">
                <a:solidFill>
                  <a:srgbClr val="00B0F0"/>
                </a:solidFill>
              </a:rPr>
              <a:t>file</a:t>
            </a:r>
            <a:r>
              <a:rPr lang="en-US" altLang="zh-TW" sz="2400" dirty="0">
                <a:solidFill>
                  <a:srgbClr val="FF0000"/>
                </a:solidFill>
              </a:rPr>
              <a:t>.write</a:t>
            </a:r>
            <a:r>
              <a:rPr lang="en-US" altLang="zh-TW" sz="2400" dirty="0">
                <a:solidFill>
                  <a:schemeClr val="tx1"/>
                </a:solidFill>
              </a:rPr>
              <a:t>(</a:t>
            </a:r>
            <a:r>
              <a:rPr lang="en-US" altLang="zh-TW" sz="2400" dirty="0">
                <a:solidFill>
                  <a:srgbClr val="7030A0"/>
                </a:solidFill>
              </a:rPr>
              <a:t>buffer</a:t>
            </a:r>
            <a:r>
              <a:rPr lang="en-US" altLang="zh-TW" sz="2400" dirty="0">
                <a:solidFill>
                  <a:srgbClr val="00B0F0"/>
                </a:solidFill>
              </a:rPr>
              <a:t> </a:t>
            </a:r>
            <a:r>
              <a:rPr lang="en-US" altLang="zh-TW" sz="2400" dirty="0">
                <a:solidFill>
                  <a:schemeClr val="tx1"/>
                </a:solidFill>
              </a:rPr>
              <a:t>,</a:t>
            </a:r>
            <a:r>
              <a:rPr lang="en-US" altLang="zh-TW" sz="2400" dirty="0">
                <a:solidFill>
                  <a:schemeClr val="accent6">
                    <a:lumMod val="50000"/>
                  </a:schemeClr>
                </a:solidFill>
              </a:rPr>
              <a:t> </a:t>
            </a:r>
            <a:r>
              <a:rPr lang="en-US" altLang="zh-TW" sz="2400" dirty="0">
                <a:solidFill>
                  <a:schemeClr val="accent6">
                    <a:lumMod val="50000"/>
                  </a:schemeClr>
                </a:solidFill>
                <a:latin typeface="Adobe 繁黑體 Std B" pitchFamily="34" charset="-120"/>
                <a:ea typeface="Adobe 繁黑體 Std B" pitchFamily="34" charset="-120"/>
              </a:rPr>
              <a:t>size</a:t>
            </a:r>
            <a:r>
              <a:rPr lang="en-US" altLang="zh-TW" sz="2400" dirty="0">
                <a:solidFill>
                  <a:schemeClr val="tx1"/>
                </a:solidFill>
              </a:rPr>
              <a:t>)</a:t>
            </a:r>
            <a:endParaRPr lang="zh-TW" altLang="en-US" sz="2400" dirty="0">
              <a:solidFill>
                <a:schemeClr val="tx1"/>
              </a:solidFill>
            </a:endParaRPr>
          </a:p>
        </p:txBody>
      </p:sp>
      <p:sp>
        <p:nvSpPr>
          <p:cNvPr id="12" name="文字方塊 11">
            <a:extLst>
              <a:ext uri="{FF2B5EF4-FFF2-40B4-BE49-F238E27FC236}">
                <a16:creationId xmlns:a16="http://schemas.microsoft.com/office/drawing/2014/main" id="{7E764A3E-1A28-DF4A-9FDA-E126DE375598}"/>
              </a:ext>
            </a:extLst>
          </p:cNvPr>
          <p:cNvSpPr txBox="1"/>
          <p:nvPr/>
        </p:nvSpPr>
        <p:spPr>
          <a:xfrm>
            <a:off x="3669693" y="1752239"/>
            <a:ext cx="4852610" cy="523220"/>
          </a:xfrm>
          <a:prstGeom prst="rect">
            <a:avLst/>
          </a:prstGeom>
          <a:noFill/>
        </p:spPr>
        <p:txBody>
          <a:bodyPr wrap="none" rtlCol="0">
            <a:spAutoFit/>
          </a:bodyPr>
          <a:lstStyle/>
          <a:p>
            <a:pPr algn="ctr"/>
            <a:r>
              <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rPr>
              <a:t>以二進位的讀檔方式開啟檔案</a:t>
            </a:r>
          </a:p>
        </p:txBody>
      </p:sp>
      <p:sp>
        <p:nvSpPr>
          <p:cNvPr id="13" name="文字方塊 12">
            <a:extLst>
              <a:ext uri="{FF2B5EF4-FFF2-40B4-BE49-F238E27FC236}">
                <a16:creationId xmlns:a16="http://schemas.microsoft.com/office/drawing/2014/main" id="{51B92056-29BE-A24A-AB70-CA7977F03826}"/>
              </a:ext>
            </a:extLst>
          </p:cNvPr>
          <p:cNvSpPr txBox="1"/>
          <p:nvPr/>
        </p:nvSpPr>
        <p:spPr>
          <a:xfrm>
            <a:off x="3339400" y="3232684"/>
            <a:ext cx="5535490" cy="523220"/>
          </a:xfrm>
          <a:prstGeom prst="rect">
            <a:avLst/>
          </a:prstGeom>
          <a:noFill/>
        </p:spPr>
        <p:txBody>
          <a:bodyPr wrap="none" rtlCol="0">
            <a:spAutoFit/>
          </a:bodyPr>
          <a:lstStyle/>
          <a:p>
            <a:r>
              <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rPr>
              <a:t>從</a:t>
            </a:r>
            <a:r>
              <a:rPr lang="en-US" altLang="zh-TW" sz="2800" b="1" dirty="0">
                <a:solidFill>
                  <a:schemeClr val="accent2">
                    <a:lumMod val="75000"/>
                  </a:schemeClr>
                </a:solidFill>
                <a:latin typeface="Microsoft JhengHei" panose="020B0604030504040204" pitchFamily="34" charset="-120"/>
                <a:ea typeface="Microsoft JhengHei" panose="020B0604030504040204" pitchFamily="34" charset="-120"/>
              </a:rPr>
              <a:t>file</a:t>
            </a:r>
            <a:r>
              <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rPr>
              <a:t>讀取</a:t>
            </a:r>
            <a:r>
              <a:rPr lang="en-US" altLang="zh-TW" sz="2800" b="1" dirty="0">
                <a:solidFill>
                  <a:schemeClr val="accent2">
                    <a:lumMod val="75000"/>
                  </a:schemeClr>
                </a:solidFill>
                <a:latin typeface="Microsoft JhengHei" panose="020B0604030504040204" pitchFamily="34" charset="-120"/>
                <a:ea typeface="Microsoft JhengHei" panose="020B0604030504040204" pitchFamily="34" charset="-120"/>
              </a:rPr>
              <a:t>size</a:t>
            </a:r>
            <a:r>
              <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rPr>
              <a:t>個</a:t>
            </a:r>
            <a:r>
              <a:rPr lang="en-US" altLang="zh-TW" sz="2800" b="1" dirty="0">
                <a:solidFill>
                  <a:schemeClr val="accent2">
                    <a:lumMod val="75000"/>
                  </a:schemeClr>
                </a:solidFill>
                <a:latin typeface="Microsoft JhengHei" panose="020B0604030504040204" pitchFamily="34" charset="-120"/>
                <a:ea typeface="Microsoft JhengHei" panose="020B0604030504040204" pitchFamily="34" charset="-120"/>
              </a:rPr>
              <a:t>bytes</a:t>
            </a:r>
            <a:r>
              <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rPr>
              <a:t>進入</a:t>
            </a:r>
            <a:r>
              <a:rPr lang="en-US" altLang="zh-TW" sz="2800" b="1" dirty="0">
                <a:solidFill>
                  <a:schemeClr val="accent2">
                    <a:lumMod val="75000"/>
                  </a:schemeClr>
                </a:solidFill>
                <a:latin typeface="Microsoft JhengHei" panose="020B0604030504040204" pitchFamily="34" charset="-120"/>
                <a:ea typeface="Microsoft JhengHei" panose="020B0604030504040204" pitchFamily="34" charset="-120"/>
              </a:rPr>
              <a:t>buffer</a:t>
            </a:r>
            <a:endPar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A00DD3B7-92DD-DF45-AA45-FC4235CFD5A8}"/>
              </a:ext>
            </a:extLst>
          </p:cNvPr>
          <p:cNvSpPr txBox="1"/>
          <p:nvPr/>
        </p:nvSpPr>
        <p:spPr>
          <a:xfrm>
            <a:off x="3339400" y="4730955"/>
            <a:ext cx="5535490" cy="523220"/>
          </a:xfrm>
          <a:prstGeom prst="rect">
            <a:avLst/>
          </a:prstGeom>
          <a:noFill/>
        </p:spPr>
        <p:txBody>
          <a:bodyPr wrap="none" rtlCol="0">
            <a:spAutoFit/>
          </a:bodyPr>
          <a:lstStyle/>
          <a:p>
            <a:r>
              <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rPr>
              <a:t>從</a:t>
            </a:r>
            <a:r>
              <a:rPr lang="en-US" altLang="zh-TW" sz="2800" b="1" dirty="0">
                <a:solidFill>
                  <a:schemeClr val="accent2">
                    <a:lumMod val="75000"/>
                  </a:schemeClr>
                </a:solidFill>
                <a:latin typeface="Microsoft JhengHei" panose="020B0604030504040204" pitchFamily="34" charset="-120"/>
                <a:ea typeface="Microsoft JhengHei" panose="020B0604030504040204" pitchFamily="34" charset="-120"/>
              </a:rPr>
              <a:t>buffer</a:t>
            </a:r>
            <a:r>
              <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rPr>
              <a:t>寫入</a:t>
            </a:r>
            <a:r>
              <a:rPr lang="en-US" altLang="zh-TW" sz="2800" b="1" dirty="0">
                <a:solidFill>
                  <a:schemeClr val="accent2">
                    <a:lumMod val="75000"/>
                  </a:schemeClr>
                </a:solidFill>
                <a:latin typeface="Microsoft JhengHei" panose="020B0604030504040204" pitchFamily="34" charset="-120"/>
                <a:ea typeface="Microsoft JhengHei" panose="020B0604030504040204" pitchFamily="34" charset="-120"/>
              </a:rPr>
              <a:t>size</a:t>
            </a:r>
            <a:r>
              <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rPr>
              <a:t>個</a:t>
            </a:r>
            <a:r>
              <a:rPr lang="en-US" altLang="zh-TW" sz="2800" b="1" dirty="0">
                <a:solidFill>
                  <a:schemeClr val="accent2">
                    <a:lumMod val="75000"/>
                  </a:schemeClr>
                </a:solidFill>
                <a:latin typeface="Microsoft JhengHei" panose="020B0604030504040204" pitchFamily="34" charset="-120"/>
                <a:ea typeface="Microsoft JhengHei" panose="020B0604030504040204" pitchFamily="34" charset="-120"/>
              </a:rPr>
              <a:t>bytes</a:t>
            </a:r>
            <a:r>
              <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rPr>
              <a:t>進入</a:t>
            </a:r>
            <a:r>
              <a:rPr lang="en-US" altLang="zh-TW" sz="2800" b="1" dirty="0">
                <a:solidFill>
                  <a:schemeClr val="accent2">
                    <a:lumMod val="75000"/>
                  </a:schemeClr>
                </a:solidFill>
                <a:latin typeface="Microsoft JhengHei" panose="020B0604030504040204" pitchFamily="34" charset="-120"/>
                <a:ea typeface="Microsoft JhengHei" panose="020B0604030504040204" pitchFamily="34" charset="-120"/>
              </a:rPr>
              <a:t>file</a:t>
            </a:r>
            <a:endPar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endParaRPr>
          </a:p>
        </p:txBody>
      </p:sp>
      <p:cxnSp>
        <p:nvCxnSpPr>
          <p:cNvPr id="15" name="直線接點 14">
            <a:extLst>
              <a:ext uri="{FF2B5EF4-FFF2-40B4-BE49-F238E27FC236}">
                <a16:creationId xmlns:a16="http://schemas.microsoft.com/office/drawing/2014/main" id="{73387986-AD33-0E47-98A9-6C3FC3EAC690}"/>
              </a:ext>
            </a:extLst>
          </p:cNvPr>
          <p:cNvCxnSpPr>
            <a:cxnSpLocks/>
          </p:cNvCxnSpPr>
          <p:nvPr/>
        </p:nvCxnSpPr>
        <p:spPr>
          <a:xfrm>
            <a:off x="2733907" y="2297803"/>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7F44120D-7241-7742-98C9-74E212A1B838}"/>
              </a:ext>
            </a:extLst>
          </p:cNvPr>
          <p:cNvCxnSpPr>
            <a:cxnSpLocks/>
          </p:cNvCxnSpPr>
          <p:nvPr/>
        </p:nvCxnSpPr>
        <p:spPr>
          <a:xfrm>
            <a:off x="2733904" y="3738463"/>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CD67FF69-C5AF-5640-92C3-3D2A1E43DCC6}"/>
              </a:ext>
            </a:extLst>
          </p:cNvPr>
          <p:cNvCxnSpPr>
            <a:cxnSpLocks/>
          </p:cNvCxnSpPr>
          <p:nvPr/>
        </p:nvCxnSpPr>
        <p:spPr>
          <a:xfrm>
            <a:off x="2733904" y="5258651"/>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262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3634427" y="154021"/>
            <a:ext cx="4923144"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Stream Position Control</a:t>
            </a:r>
            <a:endParaRPr lang="zh-TW" altLang="en-US" sz="3200" b="1" dirty="0">
              <a:solidFill>
                <a:schemeClr val="bg1"/>
              </a:solidFill>
              <a:latin typeface="Microsoft JhengHei" panose="020B0604030504040204" pitchFamily="34" charset="-120"/>
              <a:ea typeface="Microsoft JhengHei" panose="020B0604030504040204" pitchFamily="34" charset="-120"/>
            </a:endParaRPr>
          </a:p>
        </p:txBody>
      </p:sp>
      <p:sp>
        <p:nvSpPr>
          <p:cNvPr id="9" name="內容版面配置區 6">
            <a:extLst>
              <a:ext uri="{FF2B5EF4-FFF2-40B4-BE49-F238E27FC236}">
                <a16:creationId xmlns:a16="http://schemas.microsoft.com/office/drawing/2014/main" id="{AE1C35EF-9FC3-4A41-8F56-8484C4D764A5}"/>
              </a:ext>
            </a:extLst>
          </p:cNvPr>
          <p:cNvSpPr>
            <a:spLocks noGrp="1"/>
          </p:cNvSpPr>
          <p:nvPr>
            <p:ph idx="1"/>
          </p:nvPr>
        </p:nvSpPr>
        <p:spPr>
          <a:xfrm>
            <a:off x="3009900" y="4348804"/>
            <a:ext cx="6172200" cy="1374800"/>
          </a:xfrm>
        </p:spPr>
        <p:txBody>
          <a:bodyPr>
            <a:normAutofit fontScale="92500" lnSpcReduction="10000"/>
          </a:bodyPr>
          <a:lstStyle/>
          <a:p>
            <a:pPr marL="0" indent="0">
              <a:lnSpc>
                <a:spcPct val="150000"/>
              </a:lnSpc>
              <a:buNone/>
            </a:pPr>
            <a:r>
              <a:rPr lang="en-US" altLang="zh-TW" sz="2000" dirty="0">
                <a:solidFill>
                  <a:srgbClr val="7030A0"/>
                </a:solidFill>
                <a:latin typeface="Microsoft JhengHei" panose="020B0604030504040204" pitchFamily="34" charset="-120"/>
                <a:ea typeface="Microsoft JhengHei" panose="020B0604030504040204" pitchFamily="34" charset="-120"/>
              </a:rPr>
              <a:t>1*1=1\t1*2=2\t1*3=3\t1*4=4\t1*5=5\t1*6=6\t1*7=7\t1*8=8\t1*9=9\t</a:t>
            </a:r>
            <a:r>
              <a:rPr lang="en-US" altLang="zh-TW" sz="2000" dirty="0">
                <a:solidFill>
                  <a:srgbClr val="FF0000"/>
                </a:solidFill>
                <a:latin typeface="Microsoft JhengHei" panose="020B0604030504040204" pitchFamily="34" charset="-120"/>
                <a:ea typeface="Microsoft JhengHei" panose="020B0604030504040204" pitchFamily="34" charset="-120"/>
              </a:rPr>
              <a:t>\n</a:t>
            </a:r>
            <a:r>
              <a:rPr lang="en-US" altLang="zh-TW" sz="2000" dirty="0">
                <a:solidFill>
                  <a:srgbClr val="0070C0"/>
                </a:solidFill>
                <a:latin typeface="Microsoft JhengHei" panose="020B0604030504040204" pitchFamily="34" charset="-120"/>
                <a:ea typeface="Microsoft JhengHei" panose="020B0604030504040204" pitchFamily="34" charset="-120"/>
              </a:rPr>
              <a:t>2*1=2\t2*2=4\t2*3=62*4=8\t2*5=10\t2*6=12\t2*7=14\t2*8=16\t2*9=18\t</a:t>
            </a:r>
            <a:r>
              <a:rPr lang="en-US" altLang="zh-TW" sz="2000" dirty="0">
                <a:solidFill>
                  <a:srgbClr val="FF0000"/>
                </a:solidFill>
                <a:latin typeface="Microsoft JhengHei" panose="020B0604030504040204" pitchFamily="34" charset="-120"/>
                <a:ea typeface="Microsoft JhengHei" panose="020B0604030504040204" pitchFamily="34" charset="-120"/>
              </a:rPr>
              <a:t>\n</a:t>
            </a:r>
            <a:r>
              <a:rPr lang="en-US" altLang="zh-TW" sz="2000" dirty="0">
                <a:latin typeface="Microsoft JhengHei" panose="020B0604030504040204" pitchFamily="34" charset="-120"/>
                <a:ea typeface="Microsoft JhengHei" panose="020B0604030504040204" pitchFamily="34" charset="-120"/>
              </a:rPr>
              <a:t>…</a:t>
            </a:r>
            <a:endParaRPr lang="zh-TW" altLang="en-US" sz="2000" dirty="0">
              <a:latin typeface="Microsoft JhengHei" panose="020B0604030504040204" pitchFamily="34" charset="-120"/>
              <a:ea typeface="Microsoft JhengHei" panose="020B0604030504040204" pitchFamily="34" charset="-120"/>
            </a:endParaRPr>
          </a:p>
        </p:txBody>
      </p:sp>
      <p:pic>
        <p:nvPicPr>
          <p:cNvPr id="10" name="Picture 2">
            <a:extLst>
              <a:ext uri="{FF2B5EF4-FFF2-40B4-BE49-F238E27FC236}">
                <a16:creationId xmlns:a16="http://schemas.microsoft.com/office/drawing/2014/main" id="{9CB95FC0-23D4-1E40-B86C-FA60003132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38571"/>
          <a:stretch/>
        </p:blipFill>
        <p:spPr bwMode="auto">
          <a:xfrm>
            <a:off x="2852523" y="1442398"/>
            <a:ext cx="6615356"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文字方塊 10">
            <a:extLst>
              <a:ext uri="{FF2B5EF4-FFF2-40B4-BE49-F238E27FC236}">
                <a16:creationId xmlns:a16="http://schemas.microsoft.com/office/drawing/2014/main" id="{BC961BDD-E23B-F643-A7EA-FD1CF6F6F742}"/>
              </a:ext>
            </a:extLst>
          </p:cNvPr>
          <p:cNvSpPr txBox="1"/>
          <p:nvPr/>
        </p:nvSpPr>
        <p:spPr>
          <a:xfrm>
            <a:off x="3045163" y="3851360"/>
            <a:ext cx="1178528" cy="497444"/>
          </a:xfrm>
          <a:prstGeom prst="rect">
            <a:avLst/>
          </a:prstGeom>
          <a:solidFill>
            <a:srgbClr val="FFFF00"/>
          </a:solidFill>
        </p:spPr>
        <p:txBody>
          <a:bodyPr wrap="none" rtlCol="0">
            <a:spAutoFit/>
          </a:bodyPr>
          <a:lstStyle/>
          <a:p>
            <a:pPr>
              <a:lnSpc>
                <a:spcPct val="150000"/>
              </a:lnSpc>
            </a:pPr>
            <a:r>
              <a:rPr lang="en-US" altLang="zh-TW" sz="2000" dirty="0" err="1">
                <a:solidFill>
                  <a:srgbClr val="7030A0"/>
                </a:solidFill>
                <a:latin typeface="Microsoft JhengHei" panose="020B0604030504040204" pitchFamily="34" charset="-120"/>
                <a:ea typeface="Microsoft JhengHei" panose="020B0604030504040204" pitchFamily="34" charset="-120"/>
              </a:rPr>
              <a:t>getline</a:t>
            </a:r>
            <a:r>
              <a:rPr lang="en-US" altLang="zh-TW" sz="2000" dirty="0">
                <a:solidFill>
                  <a:srgbClr val="7030A0"/>
                </a:solidFill>
                <a:latin typeface="Microsoft JhengHei" panose="020B0604030504040204" pitchFamily="34" charset="-120"/>
                <a:ea typeface="Microsoft JhengHei" panose="020B0604030504040204" pitchFamily="34" charset="-120"/>
              </a:rPr>
              <a:t>()</a:t>
            </a:r>
            <a:endParaRPr lang="zh-TW" altLang="en-US" sz="2000" dirty="0">
              <a:solidFill>
                <a:srgbClr val="7030A0"/>
              </a:solidFill>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92BCA249-AF50-374A-8497-993E58BC4891}"/>
              </a:ext>
            </a:extLst>
          </p:cNvPr>
          <p:cNvSpPr txBox="1"/>
          <p:nvPr/>
        </p:nvSpPr>
        <p:spPr>
          <a:xfrm>
            <a:off x="7684078" y="5723604"/>
            <a:ext cx="1178528" cy="497444"/>
          </a:xfrm>
          <a:prstGeom prst="rect">
            <a:avLst/>
          </a:prstGeom>
          <a:solidFill>
            <a:srgbClr val="FFFF00"/>
          </a:solidFill>
        </p:spPr>
        <p:txBody>
          <a:bodyPr wrap="none" rtlCol="0">
            <a:spAutoFit/>
          </a:bodyPr>
          <a:lstStyle/>
          <a:p>
            <a:pPr>
              <a:lnSpc>
                <a:spcPct val="150000"/>
              </a:lnSpc>
            </a:pPr>
            <a:r>
              <a:rPr lang="en-US" altLang="zh-TW" sz="2000" dirty="0" err="1">
                <a:solidFill>
                  <a:srgbClr val="0070C0"/>
                </a:solidFill>
                <a:latin typeface="Microsoft JhengHei" panose="020B0604030504040204" pitchFamily="34" charset="-120"/>
                <a:ea typeface="Microsoft JhengHei" panose="020B0604030504040204" pitchFamily="34" charset="-120"/>
              </a:rPr>
              <a:t>getline</a:t>
            </a:r>
            <a:r>
              <a:rPr lang="en-US" altLang="zh-TW" sz="2000" dirty="0">
                <a:solidFill>
                  <a:srgbClr val="0070C0"/>
                </a:solidFill>
                <a:latin typeface="Microsoft JhengHei" panose="020B0604030504040204" pitchFamily="34" charset="-120"/>
                <a:ea typeface="Microsoft JhengHei" panose="020B0604030504040204" pitchFamily="34" charset="-120"/>
              </a:rPr>
              <a:t>()</a:t>
            </a:r>
            <a:endParaRPr lang="zh-TW" altLang="en-US" sz="2000" dirty="0">
              <a:solidFill>
                <a:srgbClr val="0070C0"/>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788611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圓角矩形 13">
            <a:extLst>
              <a:ext uri="{FF2B5EF4-FFF2-40B4-BE49-F238E27FC236}">
                <a16:creationId xmlns:a16="http://schemas.microsoft.com/office/drawing/2014/main" id="{5C154476-4B90-D341-BA4E-BADD4DE886C0}"/>
              </a:ext>
            </a:extLst>
          </p:cNvPr>
          <p:cNvSpPr/>
          <p:nvPr/>
        </p:nvSpPr>
        <p:spPr>
          <a:xfrm>
            <a:off x="2641744" y="1596040"/>
            <a:ext cx="6908507" cy="4336409"/>
          </a:xfrm>
          <a:prstGeom prst="roundRect">
            <a:avLst/>
          </a:prstGeom>
          <a:solidFill>
            <a:schemeClr val="tx2">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0" name="矩形 9">
            <a:extLst>
              <a:ext uri="{FF2B5EF4-FFF2-40B4-BE49-F238E27FC236}">
                <a16:creationId xmlns:a16="http://schemas.microsoft.com/office/drawing/2014/main" id="{B7281C02-1E1E-4447-827D-7A2FAAF94FA7}"/>
              </a:ext>
            </a:extLst>
          </p:cNvPr>
          <p:cNvSpPr/>
          <p:nvPr/>
        </p:nvSpPr>
        <p:spPr>
          <a:xfrm>
            <a:off x="3634427" y="154021"/>
            <a:ext cx="4923144"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Stream Position Control</a:t>
            </a:r>
            <a:endParaRPr lang="zh-TW" altLang="en-US" sz="3200" b="1" dirty="0">
              <a:solidFill>
                <a:schemeClr val="bg1"/>
              </a:solidFill>
              <a:latin typeface="Microsoft JhengHei" panose="020B0604030504040204" pitchFamily="34" charset="-120"/>
              <a:ea typeface="Microsoft JhengHei" panose="020B0604030504040204" pitchFamily="34" charset="-120"/>
            </a:endParaRPr>
          </a:p>
        </p:txBody>
      </p:sp>
      <p:sp>
        <p:nvSpPr>
          <p:cNvPr id="11" name="矩形 10">
            <a:extLst>
              <a:ext uri="{FF2B5EF4-FFF2-40B4-BE49-F238E27FC236}">
                <a16:creationId xmlns:a16="http://schemas.microsoft.com/office/drawing/2014/main" id="{E0423C9C-DDC2-6B40-97C0-5682EDE32FA7}"/>
              </a:ext>
            </a:extLst>
          </p:cNvPr>
          <p:cNvSpPr/>
          <p:nvPr/>
        </p:nvSpPr>
        <p:spPr>
          <a:xfrm>
            <a:off x="3190338" y="1767690"/>
            <a:ext cx="5811317"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指標指向目前讀取或寫入</a:t>
            </a:r>
          </a:p>
          <a:p>
            <a:pPr>
              <a:lnSpc>
                <a:spcPct val="150000"/>
              </a:lnSpc>
            </a:pPr>
            <a:r>
              <a:rPr lang="en-US" altLang="zh-TW" sz="2400" b="1" dirty="0">
                <a:latin typeface="Microsoft JhengHei" panose="020B0604030504040204" pitchFamily="34" charset="-120"/>
                <a:ea typeface="Microsoft JhengHei" panose="020B0604030504040204" pitchFamily="34" charset="-120"/>
              </a:rPr>
              <a:t>	</a:t>
            </a:r>
            <a:r>
              <a:rPr lang="zh-TW" altLang="en-US" sz="2400" b="1" dirty="0">
                <a:latin typeface="Microsoft JhengHei" panose="020B0604030504040204" pitchFamily="34" charset="-120"/>
                <a:ea typeface="Microsoft JhengHei" panose="020B0604030504040204" pitchFamily="34" charset="-120"/>
              </a:rPr>
              <a:t>get 指標：指到接下來讀取的位置</a:t>
            </a:r>
          </a:p>
          <a:p>
            <a:pPr>
              <a:lnSpc>
                <a:spcPct val="150000"/>
              </a:lnSpc>
            </a:pPr>
            <a:r>
              <a:rPr lang="en-US" altLang="zh-TW" sz="2400" b="1" dirty="0">
                <a:latin typeface="Microsoft JhengHei" panose="020B0604030504040204" pitchFamily="34" charset="-120"/>
                <a:ea typeface="Microsoft JhengHei" panose="020B0604030504040204" pitchFamily="34" charset="-120"/>
              </a:rPr>
              <a:t>	</a:t>
            </a:r>
            <a:r>
              <a:rPr lang="zh-TW" altLang="en-US" sz="2400" b="1" dirty="0">
                <a:latin typeface="Microsoft JhengHei" panose="020B0604030504040204" pitchFamily="34" charset="-120"/>
                <a:ea typeface="Microsoft JhengHei" panose="020B0604030504040204" pitchFamily="34" charset="-120"/>
              </a:rPr>
              <a:t>put 指標：指到接下來寫入的位置</a:t>
            </a:r>
          </a:p>
          <a:p>
            <a:pPr marL="285750" indent="-28575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tellg(</a:t>
            </a:r>
            <a:r>
              <a:rPr lang="zh-TW" altLang="en-US" sz="2400" b="1" dirty="0" smtClean="0">
                <a:latin typeface="Microsoft JhengHei" panose="020B0604030504040204" pitchFamily="34" charset="-120"/>
                <a:ea typeface="Microsoft JhengHei" panose="020B0604030504040204" pitchFamily="34" charset="-120"/>
              </a:rPr>
              <a:t>)：回</a:t>
            </a:r>
            <a:r>
              <a:rPr lang="zh-TW" altLang="en-US" sz="2400" b="1" dirty="0">
                <a:latin typeface="Microsoft JhengHei" panose="020B0604030504040204" pitchFamily="34" charset="-120"/>
                <a:ea typeface="Microsoft JhengHei" panose="020B0604030504040204" pitchFamily="34" charset="-120"/>
              </a:rPr>
              <a:t>傳目前get指標的位置</a:t>
            </a:r>
          </a:p>
          <a:p>
            <a:pPr marL="285750" indent="-28575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tellp(</a:t>
            </a:r>
            <a:r>
              <a:rPr lang="zh-TW" altLang="en-US" sz="2400" b="1" dirty="0" smtClean="0">
                <a:latin typeface="Microsoft JhengHei" panose="020B0604030504040204" pitchFamily="34" charset="-120"/>
                <a:ea typeface="Microsoft JhengHei" panose="020B0604030504040204" pitchFamily="34" charset="-120"/>
              </a:rPr>
              <a:t>)：</a:t>
            </a:r>
            <a:r>
              <a:rPr lang="zh-TW" altLang="en-US" sz="2400" b="1" dirty="0">
                <a:latin typeface="Microsoft JhengHei" panose="020B0604030504040204" pitchFamily="34" charset="-120"/>
                <a:ea typeface="Microsoft JhengHei" panose="020B0604030504040204" pitchFamily="34" charset="-120"/>
              </a:rPr>
              <a:t>回</a:t>
            </a:r>
            <a:r>
              <a:rPr lang="zh-TW" altLang="en-US" sz="2400" b="1" dirty="0">
                <a:latin typeface="Microsoft JhengHei" panose="020B0604030504040204" pitchFamily="34" charset="-120"/>
                <a:ea typeface="Microsoft JhengHei" panose="020B0604030504040204" pitchFamily="34" charset="-120"/>
              </a:rPr>
              <a:t>傳目前put指標的位置</a:t>
            </a:r>
          </a:p>
          <a:p>
            <a:pPr marL="285750" indent="-28575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seekg(</a:t>
            </a:r>
            <a:r>
              <a:rPr lang="zh-TW" altLang="en-US" sz="2400" b="1" dirty="0" smtClean="0">
                <a:latin typeface="Microsoft JhengHei" panose="020B0604030504040204" pitchFamily="34" charset="-120"/>
                <a:ea typeface="Microsoft JhengHei" panose="020B0604030504040204" pitchFamily="34" charset="-120"/>
              </a:rPr>
              <a:t>)：</a:t>
            </a:r>
            <a:r>
              <a:rPr lang="zh-TW" altLang="en-US" sz="2400" b="1" dirty="0">
                <a:latin typeface="Microsoft JhengHei" panose="020B0604030504040204" pitchFamily="34" charset="-120"/>
                <a:ea typeface="Microsoft JhengHei" panose="020B0604030504040204" pitchFamily="34" charset="-120"/>
              </a:rPr>
              <a:t>移</a:t>
            </a:r>
            <a:r>
              <a:rPr lang="zh-TW" altLang="en-US" sz="2400" b="1" dirty="0">
                <a:latin typeface="Microsoft JhengHei" panose="020B0604030504040204" pitchFamily="34" charset="-120"/>
                <a:ea typeface="Microsoft JhengHei" panose="020B0604030504040204" pitchFamily="34" charset="-120"/>
              </a:rPr>
              <a:t>動get指標</a:t>
            </a:r>
          </a:p>
          <a:p>
            <a:pPr marL="285750" indent="-28575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seekp(</a:t>
            </a:r>
            <a:r>
              <a:rPr lang="zh-TW" altLang="en-US" sz="2400" b="1" dirty="0" smtClean="0">
                <a:latin typeface="Microsoft JhengHei" panose="020B0604030504040204" pitchFamily="34" charset="-120"/>
                <a:ea typeface="Microsoft JhengHei" panose="020B0604030504040204" pitchFamily="34" charset="-120"/>
              </a:rPr>
              <a:t>)：</a:t>
            </a:r>
            <a:r>
              <a:rPr lang="zh-TW" altLang="en-US" sz="2400" b="1" dirty="0">
                <a:latin typeface="Microsoft JhengHei" panose="020B0604030504040204" pitchFamily="34" charset="-120"/>
                <a:ea typeface="Microsoft JhengHei" panose="020B0604030504040204" pitchFamily="34" charset="-120"/>
              </a:rPr>
              <a:t>移</a:t>
            </a:r>
            <a:r>
              <a:rPr lang="zh-TW" altLang="en-US" sz="2400" b="1" dirty="0">
                <a:latin typeface="Microsoft JhengHei" panose="020B0604030504040204" pitchFamily="34" charset="-120"/>
                <a:ea typeface="Microsoft JhengHei" panose="020B0604030504040204" pitchFamily="34" charset="-120"/>
              </a:rPr>
              <a:t>動put 指標</a:t>
            </a:r>
          </a:p>
        </p:txBody>
      </p:sp>
    </p:spTree>
    <p:extLst>
      <p:ext uri="{BB962C8B-B14F-4D97-AF65-F5344CB8AC3E}">
        <p14:creationId xmlns:p14="http://schemas.microsoft.com/office/powerpoint/2010/main" val="1674071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772559" y="154021"/>
            <a:ext cx="2646879" cy="584775"/>
          </a:xfrm>
          <a:prstGeom prst="rect">
            <a:avLst/>
          </a:prstGeom>
        </p:spPr>
        <p:txBody>
          <a:bodyPr wrap="none">
            <a:spAutoFit/>
          </a:bodyPr>
          <a:lstStyle/>
          <a:p>
            <a:pPr algn="ctr"/>
            <a:r>
              <a:rPr lang="zh-TW" altLang="en-US" sz="3200" b="1" dirty="0">
                <a:solidFill>
                  <a:schemeClr val="bg1"/>
                </a:solidFill>
                <a:latin typeface="Microsoft JhengHei" panose="020B0604030504040204" pitchFamily="34" charset="-120"/>
                <a:ea typeface="Microsoft JhengHei" panose="020B0604030504040204" pitchFamily="34" charset="-120"/>
              </a:rPr>
              <a:t>取得檔案大小</a:t>
            </a:r>
          </a:p>
        </p:txBody>
      </p:sp>
      <p:sp>
        <p:nvSpPr>
          <p:cNvPr id="10" name="圓角矩形 9">
            <a:extLst>
              <a:ext uri="{FF2B5EF4-FFF2-40B4-BE49-F238E27FC236}">
                <a16:creationId xmlns:a16="http://schemas.microsoft.com/office/drawing/2014/main" id="{7E271E58-3A22-2547-9DDA-05ABFFA14D4A}"/>
              </a:ext>
            </a:extLst>
          </p:cNvPr>
          <p:cNvSpPr/>
          <p:nvPr/>
        </p:nvSpPr>
        <p:spPr>
          <a:xfrm>
            <a:off x="1454226" y="1272842"/>
            <a:ext cx="7033848" cy="4982613"/>
          </a:xfrm>
          <a:prstGeom prst="roundRect">
            <a:avLst/>
          </a:prstGeom>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TW" dirty="0">
                <a:solidFill>
                  <a:schemeClr val="tx1"/>
                </a:solidFill>
                <a:latin typeface="Consolas" panose="020B0609020204030204" pitchFamily="49" charset="0"/>
                <a:cs typeface="Consolas" panose="020B0609020204030204" pitchFamily="49" charset="0"/>
              </a:rPr>
              <a:t>#include &lt;iostream&gt;</a:t>
            </a:r>
          </a:p>
          <a:p>
            <a:r>
              <a:rPr lang="en-US" altLang="zh-TW" dirty="0">
                <a:solidFill>
                  <a:schemeClr val="tx1"/>
                </a:solidFill>
                <a:latin typeface="Consolas" panose="020B0609020204030204" pitchFamily="49" charset="0"/>
                <a:cs typeface="Consolas" panose="020B0609020204030204" pitchFamily="49" charset="0"/>
              </a:rPr>
              <a:t>#include &lt;fstream&gt;</a:t>
            </a:r>
          </a:p>
          <a:p>
            <a:r>
              <a:rPr lang="en-US" altLang="zh-TW" dirty="0">
                <a:solidFill>
                  <a:schemeClr val="tx1"/>
                </a:solidFill>
                <a:latin typeface="Consolas" panose="020B0609020204030204" pitchFamily="49" charset="0"/>
                <a:cs typeface="Consolas" panose="020B0609020204030204" pitchFamily="49" charset="0"/>
              </a:rPr>
              <a:t>using namespace std;</a:t>
            </a:r>
          </a:p>
          <a:p>
            <a:endParaRPr lang="en-US" altLang="zh-TW" dirty="0">
              <a:solidFill>
                <a:schemeClr val="tx1"/>
              </a:solidFill>
              <a:latin typeface="Consolas" panose="020B0609020204030204" pitchFamily="49" charset="0"/>
              <a:cs typeface="Consolas" panose="020B0609020204030204" pitchFamily="49" charset="0"/>
            </a:endParaRPr>
          </a:p>
          <a:p>
            <a:r>
              <a:rPr lang="en-US" altLang="zh-TW" dirty="0">
                <a:solidFill>
                  <a:schemeClr val="tx1"/>
                </a:solidFill>
                <a:latin typeface="Consolas" panose="020B0609020204030204" pitchFamily="49" charset="0"/>
                <a:cs typeface="Consolas" panose="020B0609020204030204" pitchFamily="49" charset="0"/>
              </a:rPr>
              <a:t>int main () {</a:t>
            </a:r>
          </a:p>
          <a:p>
            <a:r>
              <a:rPr lang="en-US" altLang="zh-TW" dirty="0">
                <a:solidFill>
                  <a:schemeClr val="accent6">
                    <a:lumMod val="50000"/>
                  </a:schemeClr>
                </a:solidFill>
                <a:latin typeface="Consolas" panose="020B0609020204030204" pitchFamily="49" charset="0"/>
                <a:cs typeface="Consolas" panose="020B0609020204030204" pitchFamily="49" charset="0"/>
              </a:rPr>
              <a:t>  </a:t>
            </a:r>
            <a:r>
              <a:rPr lang="en-US" altLang="zh-TW" dirty="0">
                <a:solidFill>
                  <a:schemeClr val="accent2"/>
                </a:solidFill>
                <a:latin typeface="Consolas" panose="020B0609020204030204" pitchFamily="49" charset="0"/>
                <a:cs typeface="Consolas" panose="020B0609020204030204" pitchFamily="49" charset="0"/>
              </a:rPr>
              <a:t>streampos start,end;</a:t>
            </a:r>
          </a:p>
          <a:p>
            <a:r>
              <a:rPr lang="en-US" altLang="zh-TW" dirty="0">
                <a:solidFill>
                  <a:schemeClr val="tx1"/>
                </a:solidFill>
                <a:latin typeface="Consolas" panose="020B0609020204030204" pitchFamily="49" charset="0"/>
                <a:cs typeface="Consolas" panose="020B0609020204030204" pitchFamily="49" charset="0"/>
              </a:rPr>
              <a:t>  ifstream file </a:t>
            </a:r>
            <a:r>
              <a:rPr lang="en-US" altLang="zh-TW" dirty="0" smtClean="0">
                <a:solidFill>
                  <a:schemeClr val="tx1"/>
                </a:solidFill>
                <a:latin typeface="Consolas" panose="020B0609020204030204" pitchFamily="49" charset="0"/>
                <a:cs typeface="Consolas" panose="020B0609020204030204" pitchFamily="49" charset="0"/>
              </a:rPr>
              <a:t>(“TestData.csv”,</a:t>
            </a:r>
            <a:r>
              <a:rPr lang="zh-TW" altLang="en-US" dirty="0" smtClean="0">
                <a:solidFill>
                  <a:schemeClr val="tx1"/>
                </a:solidFill>
                <a:latin typeface="Consolas" panose="020B0609020204030204" pitchFamily="49" charset="0"/>
                <a:cs typeface="Consolas" panose="020B0609020204030204" pitchFamily="49" charset="0"/>
              </a:rPr>
              <a:t> </a:t>
            </a:r>
            <a:r>
              <a:rPr lang="en-US" altLang="zh-TW" dirty="0" smtClean="0">
                <a:solidFill>
                  <a:srgbClr val="FF0000"/>
                </a:solidFill>
                <a:latin typeface="Consolas" panose="020B0609020204030204" pitchFamily="49" charset="0"/>
                <a:cs typeface="Consolas" panose="020B0609020204030204" pitchFamily="49" charset="0"/>
              </a:rPr>
              <a:t>ios</a:t>
            </a:r>
            <a:r>
              <a:rPr lang="en-US" altLang="zh-TW" dirty="0">
                <a:solidFill>
                  <a:srgbClr val="FF0000"/>
                </a:solidFill>
                <a:latin typeface="Consolas" panose="020B0609020204030204" pitchFamily="49" charset="0"/>
                <a:cs typeface="Consolas" panose="020B0609020204030204" pitchFamily="49" charset="0"/>
              </a:rPr>
              <a:t>::binary</a:t>
            </a:r>
            <a:r>
              <a:rPr lang="en-US" altLang="zh-TW" dirty="0">
                <a:solidFill>
                  <a:schemeClr val="tx1"/>
                </a:solidFill>
                <a:latin typeface="Consolas" panose="020B0609020204030204" pitchFamily="49" charset="0"/>
                <a:cs typeface="Consolas" panose="020B0609020204030204" pitchFamily="49" charset="0"/>
              </a:rPr>
              <a:t>);</a:t>
            </a:r>
          </a:p>
          <a:p>
            <a:r>
              <a:rPr lang="en-US" altLang="zh-TW" dirty="0">
                <a:solidFill>
                  <a:schemeClr val="tx1"/>
                </a:solidFill>
                <a:latin typeface="Consolas" panose="020B0609020204030204" pitchFamily="49" charset="0"/>
                <a:cs typeface="Consolas" panose="020B0609020204030204" pitchFamily="49" charset="0"/>
              </a:rPr>
              <a:t>  start = </a:t>
            </a:r>
            <a:r>
              <a:rPr lang="en-US" altLang="zh-TW" dirty="0">
                <a:solidFill>
                  <a:srgbClr val="7030A0"/>
                </a:solidFill>
                <a:latin typeface="Consolas" panose="020B0609020204030204" pitchFamily="49" charset="0"/>
                <a:cs typeface="Consolas" panose="020B0609020204030204" pitchFamily="49" charset="0"/>
              </a:rPr>
              <a:t>file.tellg();</a:t>
            </a:r>
          </a:p>
          <a:p>
            <a:r>
              <a:rPr lang="en-US" altLang="zh-TW" dirty="0">
                <a:solidFill>
                  <a:schemeClr val="tx1"/>
                </a:solidFill>
                <a:latin typeface="Consolas" panose="020B0609020204030204" pitchFamily="49" charset="0"/>
                <a:cs typeface="Consolas" panose="020B0609020204030204" pitchFamily="49" charset="0"/>
              </a:rPr>
              <a:t>  </a:t>
            </a:r>
            <a:r>
              <a:rPr lang="en-US" altLang="zh-TW" dirty="0">
                <a:solidFill>
                  <a:srgbClr val="56A828"/>
                </a:solidFill>
                <a:latin typeface="Consolas" panose="020B0609020204030204" pitchFamily="49" charset="0"/>
                <a:cs typeface="Consolas" panose="020B0609020204030204" pitchFamily="49" charset="0"/>
              </a:rPr>
              <a:t>file.seekg (0, ios::end);</a:t>
            </a:r>
          </a:p>
          <a:p>
            <a:r>
              <a:rPr lang="en-US" altLang="zh-TW" dirty="0">
                <a:solidFill>
                  <a:schemeClr val="tx1"/>
                </a:solidFill>
                <a:latin typeface="Consolas" panose="020B0609020204030204" pitchFamily="49" charset="0"/>
                <a:cs typeface="Consolas" panose="020B0609020204030204" pitchFamily="49" charset="0"/>
              </a:rPr>
              <a:t>  end = </a:t>
            </a:r>
            <a:r>
              <a:rPr lang="en-US" altLang="zh-TW" dirty="0">
                <a:solidFill>
                  <a:srgbClr val="7030A0"/>
                </a:solidFill>
                <a:latin typeface="Consolas" panose="020B0609020204030204" pitchFamily="49" charset="0"/>
                <a:cs typeface="Consolas" panose="020B0609020204030204" pitchFamily="49" charset="0"/>
              </a:rPr>
              <a:t>file.tellg();</a:t>
            </a:r>
          </a:p>
          <a:p>
            <a:r>
              <a:rPr lang="en-US" altLang="zh-TW" dirty="0">
                <a:solidFill>
                  <a:schemeClr val="tx1"/>
                </a:solidFill>
                <a:latin typeface="Consolas" panose="020B0609020204030204" pitchFamily="49" charset="0"/>
                <a:cs typeface="Consolas" panose="020B0609020204030204" pitchFamily="49" charset="0"/>
              </a:rPr>
              <a:t>  file.close();</a:t>
            </a:r>
          </a:p>
          <a:p>
            <a:r>
              <a:rPr lang="en-US" altLang="zh-TW" dirty="0">
                <a:solidFill>
                  <a:schemeClr val="tx1"/>
                </a:solidFill>
                <a:latin typeface="Consolas" panose="020B0609020204030204" pitchFamily="49" charset="0"/>
                <a:cs typeface="Consolas" panose="020B0609020204030204" pitchFamily="49" charset="0"/>
              </a:rPr>
              <a:t>  cout &lt;&lt; end-start &lt;&lt; " bytes";</a:t>
            </a:r>
          </a:p>
          <a:p>
            <a:r>
              <a:rPr lang="en-US" altLang="zh-TW" dirty="0">
                <a:solidFill>
                  <a:schemeClr val="tx1"/>
                </a:solidFill>
                <a:latin typeface="Consolas" panose="020B0609020204030204" pitchFamily="49" charset="0"/>
                <a:cs typeface="Consolas" panose="020B0609020204030204" pitchFamily="49" charset="0"/>
              </a:rPr>
              <a:t>  return 0;</a:t>
            </a:r>
          </a:p>
          <a:p>
            <a:r>
              <a:rPr lang="en-US" altLang="zh-TW" dirty="0">
                <a:solidFill>
                  <a:schemeClr val="tx1"/>
                </a:solidFill>
                <a:latin typeface="Consolas" panose="020B0609020204030204" pitchFamily="49" charset="0"/>
                <a:cs typeface="Consolas" panose="020B0609020204030204" pitchFamily="49" charset="0"/>
              </a:rPr>
              <a:t>}</a:t>
            </a:r>
            <a:endParaRPr lang="zh-TW" altLang="en-US" dirty="0">
              <a:latin typeface="Consolas" panose="020B0609020204030204" pitchFamily="49" charset="0"/>
              <a:cs typeface="Consolas" panose="020B0609020204030204" pitchFamily="49" charset="0"/>
            </a:endParaRPr>
          </a:p>
        </p:txBody>
      </p:sp>
      <p:sp>
        <p:nvSpPr>
          <p:cNvPr id="11" name="文字方塊 10">
            <a:extLst>
              <a:ext uri="{FF2B5EF4-FFF2-40B4-BE49-F238E27FC236}">
                <a16:creationId xmlns:a16="http://schemas.microsoft.com/office/drawing/2014/main" id="{5ACDBD35-4FA6-8A49-8157-DF2982ACD78F}"/>
              </a:ext>
            </a:extLst>
          </p:cNvPr>
          <p:cNvSpPr txBox="1"/>
          <p:nvPr/>
        </p:nvSpPr>
        <p:spPr>
          <a:xfrm>
            <a:off x="7891307" y="2146233"/>
            <a:ext cx="2646878" cy="461665"/>
          </a:xfrm>
          <a:prstGeom prst="rect">
            <a:avLst/>
          </a:prstGeom>
          <a:noFill/>
        </p:spPr>
        <p:txBody>
          <a:bodyPr wrap="none" rtlCol="0">
            <a:spAutoFit/>
          </a:bodyPr>
          <a:lstStyle/>
          <a:p>
            <a:r>
              <a:rPr lang="zh-TW" altLang="en-US" sz="2400" b="1" dirty="0">
                <a:solidFill>
                  <a:schemeClr val="accent2"/>
                </a:solidFill>
                <a:latin typeface="Microsoft JhengHei" panose="020B0604030504040204" pitchFamily="34" charset="-120"/>
                <a:ea typeface="Microsoft JhengHei" panose="020B0604030504040204" pitchFamily="34" charset="-120"/>
              </a:rPr>
              <a:t>宣告兩個串流位置</a:t>
            </a:r>
          </a:p>
        </p:txBody>
      </p:sp>
      <p:sp>
        <p:nvSpPr>
          <p:cNvPr id="12" name="文字方塊 11">
            <a:extLst>
              <a:ext uri="{FF2B5EF4-FFF2-40B4-BE49-F238E27FC236}">
                <a16:creationId xmlns:a16="http://schemas.microsoft.com/office/drawing/2014/main" id="{FB511F92-3712-C046-8E5A-99A13B1B5B1A}"/>
              </a:ext>
            </a:extLst>
          </p:cNvPr>
          <p:cNvSpPr txBox="1"/>
          <p:nvPr/>
        </p:nvSpPr>
        <p:spPr>
          <a:xfrm>
            <a:off x="7891307" y="3779491"/>
            <a:ext cx="2646878" cy="461665"/>
          </a:xfrm>
          <a:prstGeom prst="rect">
            <a:avLst/>
          </a:prstGeom>
          <a:noFill/>
        </p:spPr>
        <p:txBody>
          <a:bodyPr wrap="none" rtlCol="0">
            <a:spAutoFit/>
          </a:bodyPr>
          <a:lstStyle/>
          <a:p>
            <a:r>
              <a:rPr lang="zh-TW" altLang="en-US" sz="2400" b="1" dirty="0">
                <a:solidFill>
                  <a:srgbClr val="7030A0"/>
                </a:solidFill>
                <a:latin typeface="Microsoft JhengHei" panose="020B0604030504040204" pitchFamily="34" charset="-120"/>
                <a:ea typeface="Microsoft JhengHei" panose="020B0604030504040204" pitchFamily="34" charset="-120"/>
              </a:rPr>
              <a:t>回傳檔案開頭位置</a:t>
            </a:r>
          </a:p>
        </p:txBody>
      </p:sp>
      <p:sp>
        <p:nvSpPr>
          <p:cNvPr id="13" name="文字方塊 12">
            <a:extLst>
              <a:ext uri="{FF2B5EF4-FFF2-40B4-BE49-F238E27FC236}">
                <a16:creationId xmlns:a16="http://schemas.microsoft.com/office/drawing/2014/main" id="{B0F81B6F-9B8D-4B46-B7CD-71D976184F1B}"/>
              </a:ext>
            </a:extLst>
          </p:cNvPr>
          <p:cNvSpPr txBox="1"/>
          <p:nvPr/>
        </p:nvSpPr>
        <p:spPr>
          <a:xfrm>
            <a:off x="7891307" y="3109658"/>
            <a:ext cx="2954655" cy="461665"/>
          </a:xfrm>
          <a:prstGeom prst="rect">
            <a:avLst/>
          </a:prstGeom>
          <a:noFill/>
        </p:spPr>
        <p:txBody>
          <a:bodyPr wrap="none" rtlCol="0">
            <a:spAutoFit/>
          </a:bodyPr>
          <a:lstStyle/>
          <a:p>
            <a:r>
              <a:rPr lang="zh-TW" altLang="en-US" sz="2400" b="1" dirty="0">
                <a:solidFill>
                  <a:srgbClr val="FF0000"/>
                </a:solidFill>
                <a:latin typeface="Microsoft JhengHei" panose="020B0604030504040204" pitchFamily="34" charset="-120"/>
                <a:ea typeface="Microsoft JhengHei" panose="020B0604030504040204" pitchFamily="34" charset="-120"/>
              </a:rPr>
              <a:t>用二進位的方式開檔</a:t>
            </a:r>
          </a:p>
        </p:txBody>
      </p:sp>
      <p:sp>
        <p:nvSpPr>
          <p:cNvPr id="14" name="文字方塊 13">
            <a:extLst>
              <a:ext uri="{FF2B5EF4-FFF2-40B4-BE49-F238E27FC236}">
                <a16:creationId xmlns:a16="http://schemas.microsoft.com/office/drawing/2014/main" id="{706FCE8B-33B8-AA4A-9C09-3533CBBC75B1}"/>
              </a:ext>
            </a:extLst>
          </p:cNvPr>
          <p:cNvSpPr txBox="1"/>
          <p:nvPr/>
        </p:nvSpPr>
        <p:spPr>
          <a:xfrm>
            <a:off x="7891307" y="4428774"/>
            <a:ext cx="2954655" cy="461665"/>
          </a:xfrm>
          <a:prstGeom prst="rect">
            <a:avLst/>
          </a:prstGeom>
          <a:noFill/>
        </p:spPr>
        <p:txBody>
          <a:bodyPr wrap="none" rtlCol="0">
            <a:spAutoFit/>
          </a:bodyPr>
          <a:lstStyle/>
          <a:p>
            <a:r>
              <a:rPr lang="zh-TW" altLang="en-US" sz="2400" b="1" dirty="0">
                <a:solidFill>
                  <a:srgbClr val="00B050"/>
                </a:solidFill>
                <a:latin typeface="Microsoft JhengHei" panose="020B0604030504040204" pitchFamily="34" charset="-120"/>
                <a:ea typeface="Microsoft JhengHei" panose="020B0604030504040204" pitchFamily="34" charset="-120"/>
              </a:rPr>
              <a:t>移動指標到檔案末端</a:t>
            </a:r>
          </a:p>
        </p:txBody>
      </p:sp>
      <p:cxnSp>
        <p:nvCxnSpPr>
          <p:cNvPr id="16" name="直線單箭頭接點 12">
            <a:extLst>
              <a:ext uri="{FF2B5EF4-FFF2-40B4-BE49-F238E27FC236}">
                <a16:creationId xmlns:a16="http://schemas.microsoft.com/office/drawing/2014/main" id="{531685BE-0E6E-554B-A5D4-0EBA8D5033C5}"/>
              </a:ext>
            </a:extLst>
          </p:cNvPr>
          <p:cNvCxnSpPr>
            <a:cxnSpLocks/>
          </p:cNvCxnSpPr>
          <p:nvPr/>
        </p:nvCxnSpPr>
        <p:spPr>
          <a:xfrm>
            <a:off x="4873083" y="3913527"/>
            <a:ext cx="3018224" cy="6538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F80E0D7C-2FB8-634A-A2B4-9961184A60A9}"/>
              </a:ext>
            </a:extLst>
          </p:cNvPr>
          <p:cNvSpPr txBox="1"/>
          <p:nvPr/>
        </p:nvSpPr>
        <p:spPr>
          <a:xfrm>
            <a:off x="7891307" y="5084193"/>
            <a:ext cx="2646878" cy="461665"/>
          </a:xfrm>
          <a:prstGeom prst="rect">
            <a:avLst/>
          </a:prstGeom>
          <a:noFill/>
        </p:spPr>
        <p:txBody>
          <a:bodyPr wrap="none" rtlCol="0">
            <a:spAutoFit/>
          </a:bodyPr>
          <a:lstStyle/>
          <a:p>
            <a:r>
              <a:rPr lang="zh-TW" altLang="en-US" sz="2400" b="1" dirty="0">
                <a:solidFill>
                  <a:srgbClr val="7030A0"/>
                </a:solidFill>
                <a:latin typeface="Microsoft JhengHei" panose="020B0604030504040204" pitchFamily="34" charset="-120"/>
                <a:ea typeface="Microsoft JhengHei" panose="020B0604030504040204" pitchFamily="34" charset="-120"/>
              </a:rPr>
              <a:t>回傳檔案結束位置</a:t>
            </a:r>
          </a:p>
        </p:txBody>
      </p:sp>
      <p:cxnSp>
        <p:nvCxnSpPr>
          <p:cNvPr id="38" name="肘形接點 37">
            <a:extLst>
              <a:ext uri="{FF2B5EF4-FFF2-40B4-BE49-F238E27FC236}">
                <a16:creationId xmlns:a16="http://schemas.microsoft.com/office/drawing/2014/main" id="{069113FC-23D3-6B44-85F4-8E4BCED353F9}"/>
              </a:ext>
            </a:extLst>
          </p:cNvPr>
          <p:cNvCxnSpPr>
            <a:cxnSpLocks/>
            <a:endCxn id="11" idx="1"/>
          </p:cNvCxnSpPr>
          <p:nvPr/>
        </p:nvCxnSpPr>
        <p:spPr>
          <a:xfrm flipV="1">
            <a:off x="4873083" y="2377066"/>
            <a:ext cx="3018224" cy="964814"/>
          </a:xfrm>
          <a:prstGeom prst="bentConnector3">
            <a:avLst>
              <a:gd name="adj1" fmla="val 71429"/>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肘形接點 41">
            <a:extLst>
              <a:ext uri="{FF2B5EF4-FFF2-40B4-BE49-F238E27FC236}">
                <a16:creationId xmlns:a16="http://schemas.microsoft.com/office/drawing/2014/main" id="{F5410A10-B369-2144-A618-9111F4730A1B}"/>
              </a:ext>
            </a:extLst>
          </p:cNvPr>
          <p:cNvCxnSpPr>
            <a:cxnSpLocks/>
            <a:endCxn id="13" idx="1"/>
          </p:cNvCxnSpPr>
          <p:nvPr/>
        </p:nvCxnSpPr>
        <p:spPr>
          <a:xfrm flipV="1">
            <a:off x="7072829" y="3340491"/>
            <a:ext cx="818478" cy="484694"/>
          </a:xfrm>
          <a:prstGeom prst="bentConnector3">
            <a:avLst>
              <a:gd name="adj1" fmla="val 7153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接點 48">
            <a:extLst>
              <a:ext uri="{FF2B5EF4-FFF2-40B4-BE49-F238E27FC236}">
                <a16:creationId xmlns:a16="http://schemas.microsoft.com/office/drawing/2014/main" id="{E87D180E-0AE3-0047-8252-BB659232D19F}"/>
              </a:ext>
            </a:extLst>
          </p:cNvPr>
          <p:cNvCxnSpPr>
            <a:cxnSpLocks/>
            <a:endCxn id="14" idx="1"/>
          </p:cNvCxnSpPr>
          <p:nvPr/>
        </p:nvCxnSpPr>
        <p:spPr>
          <a:xfrm>
            <a:off x="5332164" y="4219028"/>
            <a:ext cx="2559143" cy="440579"/>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接點 52">
            <a:extLst>
              <a:ext uri="{FF2B5EF4-FFF2-40B4-BE49-F238E27FC236}">
                <a16:creationId xmlns:a16="http://schemas.microsoft.com/office/drawing/2014/main" id="{5D4CBA46-08E2-2E4F-8413-6D59FCBF8676}"/>
              </a:ext>
            </a:extLst>
          </p:cNvPr>
          <p:cNvCxnSpPr>
            <a:cxnSpLocks/>
          </p:cNvCxnSpPr>
          <p:nvPr/>
        </p:nvCxnSpPr>
        <p:spPr>
          <a:xfrm>
            <a:off x="4538949" y="4481277"/>
            <a:ext cx="3352358" cy="796740"/>
          </a:xfrm>
          <a:prstGeom prst="bent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815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5182928" y="154021"/>
            <a:ext cx="1826141" cy="584775"/>
          </a:xfrm>
          <a:prstGeom prst="rect">
            <a:avLst/>
          </a:prstGeom>
        </p:spPr>
        <p:txBody>
          <a:bodyPr wrap="none">
            <a:spAutoFit/>
          </a:bodyPr>
          <a:lstStyle/>
          <a:p>
            <a:r>
              <a:rPr lang="zh-TW" altLang="en-US" sz="3200" b="1" dirty="0">
                <a:solidFill>
                  <a:schemeClr val="bg1"/>
                </a:solidFill>
                <a:latin typeface="Microsoft JhengHei" panose="020B0604030504040204" pitchFamily="34" charset="-120"/>
                <a:ea typeface="Microsoft JhengHei" panose="020B0604030504040204" pitchFamily="34" charset="-120"/>
              </a:rPr>
              <a:t>課程大綱</a:t>
            </a:r>
          </a:p>
        </p:txBody>
      </p:sp>
      <p:sp>
        <p:nvSpPr>
          <p:cNvPr id="8" name="六邊形 7">
            <a:extLst>
              <a:ext uri="{FF2B5EF4-FFF2-40B4-BE49-F238E27FC236}">
                <a16:creationId xmlns:a16="http://schemas.microsoft.com/office/drawing/2014/main" id="{291EA27E-A092-2A4F-BE37-AA38D7ADEF3F}"/>
              </a:ext>
            </a:extLst>
          </p:cNvPr>
          <p:cNvSpPr/>
          <p:nvPr/>
        </p:nvSpPr>
        <p:spPr>
          <a:xfrm>
            <a:off x="971310" y="2009668"/>
            <a:ext cx="2552683" cy="2200589"/>
          </a:xfrm>
          <a:prstGeom prst="hexagon">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六邊形 8">
            <a:extLst>
              <a:ext uri="{FF2B5EF4-FFF2-40B4-BE49-F238E27FC236}">
                <a16:creationId xmlns:a16="http://schemas.microsoft.com/office/drawing/2014/main" id="{2CD478EC-4C2C-ED44-A7B9-6A41E2DA33D9}"/>
              </a:ext>
            </a:extLst>
          </p:cNvPr>
          <p:cNvSpPr/>
          <p:nvPr/>
        </p:nvSpPr>
        <p:spPr>
          <a:xfrm>
            <a:off x="4781311" y="2009668"/>
            <a:ext cx="2552683" cy="2200589"/>
          </a:xfrm>
          <a:prstGeom prst="hexagon">
            <a:avLst/>
          </a:prstGeom>
          <a:solidFill>
            <a:srgbClr val="50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六邊形 9">
            <a:extLst>
              <a:ext uri="{FF2B5EF4-FFF2-40B4-BE49-F238E27FC236}">
                <a16:creationId xmlns:a16="http://schemas.microsoft.com/office/drawing/2014/main" id="{B962FE17-78EC-D749-8E04-030057C25E04}"/>
              </a:ext>
            </a:extLst>
          </p:cNvPr>
          <p:cNvSpPr/>
          <p:nvPr/>
        </p:nvSpPr>
        <p:spPr>
          <a:xfrm>
            <a:off x="8591312" y="2009668"/>
            <a:ext cx="2552683" cy="2200589"/>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六邊形 10">
            <a:extLst>
              <a:ext uri="{FF2B5EF4-FFF2-40B4-BE49-F238E27FC236}">
                <a16:creationId xmlns:a16="http://schemas.microsoft.com/office/drawing/2014/main" id="{C3EC62CE-30E4-854C-8949-FF9DD734D5D0}"/>
              </a:ext>
            </a:extLst>
          </p:cNvPr>
          <p:cNvSpPr/>
          <p:nvPr/>
        </p:nvSpPr>
        <p:spPr>
          <a:xfrm>
            <a:off x="2852524" y="4010965"/>
            <a:ext cx="2552683" cy="2200589"/>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六邊形 11">
            <a:extLst>
              <a:ext uri="{FF2B5EF4-FFF2-40B4-BE49-F238E27FC236}">
                <a16:creationId xmlns:a16="http://schemas.microsoft.com/office/drawing/2014/main" id="{6A361707-6A4A-C342-8FD7-11DE5EE870B4}"/>
              </a:ext>
            </a:extLst>
          </p:cNvPr>
          <p:cNvSpPr/>
          <p:nvPr/>
        </p:nvSpPr>
        <p:spPr>
          <a:xfrm>
            <a:off x="6662525" y="4010965"/>
            <a:ext cx="2552683" cy="2200589"/>
          </a:xfrm>
          <a:prstGeom prst="hexagon">
            <a:avLst/>
          </a:prstGeom>
          <a:solidFill>
            <a:srgbClr val="6C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id="{1FBAFCD0-64DB-DB4E-AEF9-8AE7C10A3827}"/>
              </a:ext>
            </a:extLst>
          </p:cNvPr>
          <p:cNvSpPr/>
          <p:nvPr/>
        </p:nvSpPr>
        <p:spPr>
          <a:xfrm>
            <a:off x="1100631" y="2637208"/>
            <a:ext cx="2294039" cy="954107"/>
          </a:xfrm>
          <a:prstGeom prst="rect">
            <a:avLst/>
          </a:prstGeom>
        </p:spPr>
        <p:txBody>
          <a:bodyPr wrap="square" anchor="ctr">
            <a:spAutoFit/>
          </a:bodyPr>
          <a:lstStyle/>
          <a:p>
            <a:pPr algn="ctr"/>
            <a:r>
              <a:rPr lang="en-US" altLang="zh-TW" sz="2800" b="1" dirty="0">
                <a:solidFill>
                  <a:srgbClr val="3E4F65"/>
                </a:solidFill>
                <a:latin typeface="Microsoft JhengHei" panose="020B0604030504040204" pitchFamily="34" charset="-120"/>
                <a:ea typeface="Microsoft JhengHei" panose="020B0604030504040204" pitchFamily="34" charset="-120"/>
              </a:rPr>
              <a:t>C++</a:t>
            </a:r>
            <a:r>
              <a:rPr lang="zh-TW" altLang="en-US" sz="2800" b="1" dirty="0">
                <a:solidFill>
                  <a:srgbClr val="3E4F65"/>
                </a:solidFill>
                <a:latin typeface="Microsoft JhengHei" panose="020B0604030504040204" pitchFamily="34" charset="-120"/>
                <a:ea typeface="Microsoft JhengHei" panose="020B0604030504040204" pitchFamily="34" charset="-120"/>
              </a:rPr>
              <a:t>的檔案輸入輸出</a:t>
            </a:r>
            <a:endParaRPr lang="en-US" altLang="zh-TW" sz="2800" b="1" dirty="0">
              <a:solidFill>
                <a:srgbClr val="3E4F65"/>
              </a:solidFill>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EB57FF8E-7DBA-284F-AE5B-B0FFB1854E42}"/>
              </a:ext>
            </a:extLst>
          </p:cNvPr>
          <p:cNvSpPr/>
          <p:nvPr/>
        </p:nvSpPr>
        <p:spPr>
          <a:xfrm>
            <a:off x="3318386" y="4845350"/>
            <a:ext cx="1620957" cy="523220"/>
          </a:xfrm>
          <a:prstGeom prst="rect">
            <a:avLst/>
          </a:prstGeom>
        </p:spPr>
        <p:txBody>
          <a:bodyPr wrap="none">
            <a:spAutoFit/>
          </a:bodyPr>
          <a:lstStyle/>
          <a:p>
            <a:r>
              <a:rPr lang="zh-TW" altLang="en-US" sz="2800" b="1" dirty="0">
                <a:solidFill>
                  <a:srgbClr val="3E4F65"/>
                </a:solidFill>
                <a:latin typeface="Microsoft JhengHei" panose="020B0604030504040204" pitchFamily="34" charset="-120"/>
                <a:ea typeface="Microsoft JhengHei" panose="020B0604030504040204" pitchFamily="34" charset="-120"/>
              </a:rPr>
              <a:t>狀態檢查</a:t>
            </a:r>
            <a:endParaRPr lang="en-US" altLang="zh-TW" sz="2800" b="1" dirty="0">
              <a:solidFill>
                <a:srgbClr val="3E4F65"/>
              </a:solidFill>
              <a:latin typeface="Microsoft JhengHei" panose="020B0604030504040204" pitchFamily="34" charset="-120"/>
              <a:ea typeface="Microsoft JhengHei" panose="020B0604030504040204" pitchFamily="34" charset="-120"/>
            </a:endParaRPr>
          </a:p>
        </p:txBody>
      </p:sp>
      <p:sp>
        <p:nvSpPr>
          <p:cNvPr id="15" name="矩形 14">
            <a:extLst>
              <a:ext uri="{FF2B5EF4-FFF2-40B4-BE49-F238E27FC236}">
                <a16:creationId xmlns:a16="http://schemas.microsoft.com/office/drawing/2014/main" id="{2F84643A-C53A-7B4A-91CE-D1E9F28D5A90}"/>
              </a:ext>
            </a:extLst>
          </p:cNvPr>
          <p:cNvSpPr/>
          <p:nvPr/>
        </p:nvSpPr>
        <p:spPr>
          <a:xfrm>
            <a:off x="5108250" y="2637208"/>
            <a:ext cx="1907452" cy="954107"/>
          </a:xfrm>
          <a:prstGeom prst="rect">
            <a:avLst/>
          </a:prstGeom>
        </p:spPr>
        <p:txBody>
          <a:bodyPr wrap="square">
            <a:spAutoFit/>
          </a:bodyPr>
          <a:lstStyle/>
          <a:p>
            <a:pPr algn="ctr"/>
            <a:r>
              <a:rPr lang="en-US" altLang="zh-TW" sz="2800" b="1" dirty="0">
                <a:solidFill>
                  <a:srgbClr val="6C7D93"/>
                </a:solidFill>
                <a:latin typeface="Microsoft JhengHei" panose="020B0604030504040204" pitchFamily="34" charset="-120"/>
                <a:ea typeface="Microsoft JhengHei" panose="020B0604030504040204" pitchFamily="34" charset="-120"/>
              </a:rPr>
              <a:t>csv</a:t>
            </a:r>
            <a:r>
              <a:rPr lang="zh-TW" altLang="en-US" sz="2800" b="1" dirty="0">
                <a:solidFill>
                  <a:srgbClr val="6C7D93"/>
                </a:solidFill>
                <a:latin typeface="Microsoft JhengHei" panose="020B0604030504040204" pitchFamily="34" charset="-120"/>
                <a:ea typeface="Microsoft JhengHei" panose="020B0604030504040204" pitchFamily="34" charset="-120"/>
              </a:rPr>
              <a:t>格式的處理</a:t>
            </a:r>
            <a:endParaRPr lang="en-US" altLang="zh-TW" sz="2800" b="1" dirty="0">
              <a:solidFill>
                <a:srgbClr val="6C7D93"/>
              </a:solidFill>
              <a:latin typeface="Microsoft JhengHei" panose="020B0604030504040204" pitchFamily="34" charset="-120"/>
              <a:ea typeface="Microsoft JhengHei" panose="020B0604030504040204" pitchFamily="34" charset="-120"/>
            </a:endParaRPr>
          </a:p>
        </p:txBody>
      </p:sp>
      <p:sp>
        <p:nvSpPr>
          <p:cNvPr id="16" name="矩形 15">
            <a:extLst>
              <a:ext uri="{FF2B5EF4-FFF2-40B4-BE49-F238E27FC236}">
                <a16:creationId xmlns:a16="http://schemas.microsoft.com/office/drawing/2014/main" id="{76197D70-FB86-154C-ABED-BAE7E13A5AB3}"/>
              </a:ext>
            </a:extLst>
          </p:cNvPr>
          <p:cNvSpPr/>
          <p:nvPr/>
        </p:nvSpPr>
        <p:spPr>
          <a:xfrm>
            <a:off x="6815454" y="4629907"/>
            <a:ext cx="2246823" cy="954107"/>
          </a:xfrm>
          <a:prstGeom prst="rect">
            <a:avLst/>
          </a:prstGeom>
        </p:spPr>
        <p:txBody>
          <a:bodyPr wrap="square">
            <a:spAutoFit/>
          </a:bodyPr>
          <a:lstStyle/>
          <a:p>
            <a:pPr algn="ctr"/>
            <a:r>
              <a:rPr lang="zh-TW" altLang="en-US" sz="2800" b="1" dirty="0">
                <a:solidFill>
                  <a:srgbClr val="7B8FAA"/>
                </a:solidFill>
                <a:latin typeface="Microsoft JhengHei" panose="020B0604030504040204" pitchFamily="34" charset="-120"/>
                <a:ea typeface="Microsoft JhengHei" panose="020B0604030504040204" pitchFamily="34" charset="-120"/>
              </a:rPr>
              <a:t>檔案處理的補充用法</a:t>
            </a:r>
            <a:endParaRPr lang="en-US" altLang="zh-TW" sz="2800" b="1" dirty="0">
              <a:solidFill>
                <a:srgbClr val="7B8FAA"/>
              </a:solidFill>
              <a:latin typeface="Microsoft JhengHei" panose="020B0604030504040204" pitchFamily="34" charset="-120"/>
              <a:ea typeface="Microsoft JhengHei" panose="020B0604030504040204" pitchFamily="34" charset="-120"/>
            </a:endParaRPr>
          </a:p>
        </p:txBody>
      </p:sp>
      <p:sp>
        <p:nvSpPr>
          <p:cNvPr id="17" name="矩形 16">
            <a:extLst>
              <a:ext uri="{FF2B5EF4-FFF2-40B4-BE49-F238E27FC236}">
                <a16:creationId xmlns:a16="http://schemas.microsoft.com/office/drawing/2014/main" id="{D5F4C4A4-3280-C44B-91CB-A4AC95C86E9E}"/>
              </a:ext>
            </a:extLst>
          </p:cNvPr>
          <p:cNvSpPr/>
          <p:nvPr/>
        </p:nvSpPr>
        <p:spPr>
          <a:xfrm>
            <a:off x="8706043" y="2637208"/>
            <a:ext cx="2323220" cy="954107"/>
          </a:xfrm>
          <a:prstGeom prst="rect">
            <a:avLst/>
          </a:prstGeom>
        </p:spPr>
        <p:txBody>
          <a:bodyPr wrap="square">
            <a:spAutoFit/>
          </a:bodyPr>
          <a:lstStyle/>
          <a:p>
            <a:pPr algn="ctr"/>
            <a:r>
              <a:rPr lang="en-US" altLang="zh-TW" sz="2800" b="1" dirty="0">
                <a:solidFill>
                  <a:schemeClr val="bg1"/>
                </a:solidFill>
                <a:latin typeface="Microsoft JhengHei" panose="020B0604030504040204" pitchFamily="34" charset="-120"/>
                <a:ea typeface="Microsoft JhengHei" panose="020B0604030504040204" pitchFamily="34" charset="-120"/>
              </a:rPr>
              <a:t>C</a:t>
            </a:r>
            <a:r>
              <a:rPr lang="zh-TW" altLang="en-US" sz="2800" b="1" dirty="0">
                <a:solidFill>
                  <a:schemeClr val="bg1"/>
                </a:solidFill>
                <a:latin typeface="Microsoft JhengHei" panose="020B0604030504040204" pitchFamily="34" charset="-120"/>
                <a:ea typeface="Microsoft JhengHei" panose="020B0604030504040204" pitchFamily="34" charset="-120"/>
              </a:rPr>
              <a:t>語言裡頭的檔案處理</a:t>
            </a:r>
            <a:endParaRPr lang="en-US" altLang="zh-TW" sz="2800"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162163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031972" y="154021"/>
            <a:ext cx="4128054"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C</a:t>
            </a:r>
            <a:r>
              <a:rPr lang="zh-TW" altLang="en-US" sz="3200" b="1" dirty="0">
                <a:solidFill>
                  <a:schemeClr val="bg1"/>
                </a:solidFill>
                <a:latin typeface="Microsoft JhengHei" panose="020B0604030504040204" pitchFamily="34" charset="-120"/>
                <a:ea typeface="Microsoft JhengHei" panose="020B0604030504040204" pitchFamily="34" charset="-120"/>
              </a:rPr>
              <a:t>語言裡頭的檔案處理</a:t>
            </a:r>
          </a:p>
        </p:txBody>
      </p:sp>
      <p:sp>
        <p:nvSpPr>
          <p:cNvPr id="10" name="圓角矩形 9">
            <a:extLst>
              <a:ext uri="{FF2B5EF4-FFF2-40B4-BE49-F238E27FC236}">
                <a16:creationId xmlns:a16="http://schemas.microsoft.com/office/drawing/2014/main" id="{C5D22873-424F-CF4A-B8AC-4E524D14966C}"/>
              </a:ext>
            </a:extLst>
          </p:cNvPr>
          <p:cNvSpPr/>
          <p:nvPr/>
        </p:nvSpPr>
        <p:spPr>
          <a:xfrm>
            <a:off x="1889883" y="1508737"/>
            <a:ext cx="8412229" cy="635323"/>
          </a:xfrm>
          <a:prstGeom prst="roundRect">
            <a:avLst/>
          </a:prstGeom>
          <a:ln w="5715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800" dirty="0">
                <a:solidFill>
                  <a:srgbClr val="FF0000"/>
                </a:solidFill>
                <a:ea typeface="Adobe 繁黑體 Std B" panose="020B0700000000000000"/>
              </a:rPr>
              <a:t>FILE *</a:t>
            </a:r>
            <a:r>
              <a:rPr lang="zh-TW" altLang="en-US" sz="2800" dirty="0">
                <a:solidFill>
                  <a:srgbClr val="7030A0"/>
                </a:solidFill>
                <a:ea typeface="Adobe 繁黑體 Std B" panose="020B0700000000000000"/>
              </a:rPr>
              <a:t>指標名稱</a:t>
            </a:r>
            <a:r>
              <a:rPr lang="en-US" altLang="zh-TW" sz="2800" dirty="0">
                <a:solidFill>
                  <a:srgbClr val="7030A0"/>
                </a:solidFill>
                <a:ea typeface="Adobe 繁黑體 Std B" panose="020B0700000000000000"/>
              </a:rPr>
              <a:t> </a:t>
            </a:r>
            <a:r>
              <a:rPr lang="en-US" altLang="zh-TW" sz="2800" dirty="0">
                <a:solidFill>
                  <a:schemeClr val="tx1"/>
                </a:solidFill>
                <a:ea typeface="Adobe 繁黑體 Std B" panose="020B0700000000000000"/>
              </a:rPr>
              <a:t>= </a:t>
            </a:r>
            <a:r>
              <a:rPr lang="en-US" altLang="zh-TW" sz="2800" dirty="0">
                <a:solidFill>
                  <a:schemeClr val="accent6">
                    <a:lumMod val="50000"/>
                  </a:schemeClr>
                </a:solidFill>
                <a:ea typeface="Adobe 繁黑體 Std B" panose="020B0700000000000000"/>
              </a:rPr>
              <a:t>fopen</a:t>
            </a:r>
            <a:r>
              <a:rPr lang="en-US" altLang="zh-TW" sz="2800" dirty="0">
                <a:solidFill>
                  <a:schemeClr val="tx1"/>
                </a:solidFill>
                <a:ea typeface="Adobe 繁黑體 Std B" panose="020B0700000000000000"/>
              </a:rPr>
              <a:t>(</a:t>
            </a:r>
            <a:r>
              <a:rPr lang="zh-TW" altLang="en-US" sz="2800" dirty="0">
                <a:solidFill>
                  <a:srgbClr val="0070C0"/>
                </a:solidFill>
                <a:ea typeface="Adobe 繁黑體 Std B" panose="020B0700000000000000"/>
              </a:rPr>
              <a:t>檔案位置 </a:t>
            </a:r>
            <a:r>
              <a:rPr lang="en-US" altLang="zh-TW" sz="2800" dirty="0">
                <a:solidFill>
                  <a:schemeClr val="tx1"/>
                </a:solidFill>
                <a:ea typeface="Adobe 繁黑體 Std B" panose="020B0700000000000000"/>
              </a:rPr>
              <a:t>,</a:t>
            </a:r>
            <a:r>
              <a:rPr lang="zh-TW" altLang="en-US" sz="2800" dirty="0">
                <a:solidFill>
                  <a:schemeClr val="tx1"/>
                </a:solidFill>
                <a:ea typeface="Adobe 繁黑體 Std B" panose="020B0700000000000000"/>
              </a:rPr>
              <a:t> </a:t>
            </a:r>
            <a:r>
              <a:rPr lang="zh-TW" altLang="en-US" sz="2800" dirty="0">
                <a:solidFill>
                  <a:srgbClr val="56A828"/>
                </a:solidFill>
                <a:ea typeface="Adobe 繁黑體 Std B" panose="020B0700000000000000"/>
              </a:rPr>
              <a:t>開檔方式</a:t>
            </a:r>
            <a:r>
              <a:rPr lang="en-US" altLang="zh-TW" sz="2800" dirty="0">
                <a:solidFill>
                  <a:schemeClr val="tx1"/>
                </a:solidFill>
                <a:ea typeface="Adobe 繁黑體 Std B" panose="020B0700000000000000"/>
              </a:rPr>
              <a:t>);</a:t>
            </a:r>
            <a:endParaRPr lang="zh-TW" altLang="en-US" sz="2800" dirty="0">
              <a:solidFill>
                <a:schemeClr val="tx1"/>
              </a:solidFill>
              <a:ea typeface="Adobe 繁黑體 Std B" panose="020B0700000000000000"/>
            </a:endParaRPr>
          </a:p>
        </p:txBody>
      </p:sp>
      <p:graphicFrame>
        <p:nvGraphicFramePr>
          <p:cNvPr id="11" name="表格 10">
            <a:extLst>
              <a:ext uri="{FF2B5EF4-FFF2-40B4-BE49-F238E27FC236}">
                <a16:creationId xmlns:a16="http://schemas.microsoft.com/office/drawing/2014/main" id="{384189EB-3E0D-8D41-9A76-A84EA13621A2}"/>
              </a:ext>
            </a:extLst>
          </p:cNvPr>
          <p:cNvGraphicFramePr>
            <a:graphicFrameLocks noGrp="1"/>
          </p:cNvGraphicFramePr>
          <p:nvPr>
            <p:extLst>
              <p:ext uri="{D42A27DB-BD31-4B8C-83A1-F6EECF244321}">
                <p14:modId xmlns:p14="http://schemas.microsoft.com/office/powerpoint/2010/main" val="4131519499"/>
              </p:ext>
            </p:extLst>
          </p:nvPr>
        </p:nvGraphicFramePr>
        <p:xfrm>
          <a:off x="2573560" y="3442510"/>
          <a:ext cx="7044873" cy="2281230"/>
        </p:xfrm>
        <a:graphic>
          <a:graphicData uri="http://schemas.openxmlformats.org/drawingml/2006/table">
            <a:tbl>
              <a:tblPr>
                <a:tableStyleId>{793D81CF-94F2-401A-BA57-92F5A7B2D0C5}</a:tableStyleId>
              </a:tblPr>
              <a:tblGrid>
                <a:gridCol w="1505160">
                  <a:extLst>
                    <a:ext uri="{9D8B030D-6E8A-4147-A177-3AD203B41FA5}">
                      <a16:colId xmlns:a16="http://schemas.microsoft.com/office/drawing/2014/main" val="1729021610"/>
                    </a:ext>
                  </a:extLst>
                </a:gridCol>
                <a:gridCol w="5539713">
                  <a:extLst>
                    <a:ext uri="{9D8B030D-6E8A-4147-A177-3AD203B41FA5}">
                      <a16:colId xmlns:a16="http://schemas.microsoft.com/office/drawing/2014/main" val="783917020"/>
                    </a:ext>
                  </a:extLst>
                </a:gridCol>
              </a:tblGrid>
              <a:tr h="380205">
                <a:tc>
                  <a:txBody>
                    <a:bodyPr/>
                    <a:lstStyle/>
                    <a:p>
                      <a:r>
                        <a:rPr lang="en-US" sz="1800" dirty="0">
                          <a:effectLst/>
                          <a:latin typeface="Microsoft JhengHei" panose="020B0604030504040204" pitchFamily="34" charset="-120"/>
                          <a:ea typeface="Microsoft JhengHei" panose="020B0604030504040204" pitchFamily="34" charset="-120"/>
                        </a:rPr>
                        <a:t>"r"</a:t>
                      </a:r>
                    </a:p>
                  </a:txBody>
                  <a:tcPr marL="49358" marR="49358" marT="24679" marB="24679" anchor="ctr"/>
                </a:tc>
                <a:tc>
                  <a:txBody>
                    <a:bodyPr/>
                    <a:lstStyle/>
                    <a:p>
                      <a:r>
                        <a:rPr lang="zh-TW" altLang="en-US" sz="1800" dirty="0">
                          <a:effectLst/>
                          <a:latin typeface="Microsoft JhengHei" panose="020B0604030504040204" pitchFamily="34" charset="-120"/>
                          <a:ea typeface="Microsoft JhengHei" panose="020B0604030504040204" pitchFamily="34" charset="-120"/>
                        </a:rPr>
                        <a:t>讀檔</a:t>
                      </a:r>
                      <a:endParaRPr lang="en-US" sz="1800" dirty="0">
                        <a:effectLst/>
                        <a:latin typeface="Microsoft JhengHei" panose="020B0604030504040204" pitchFamily="34" charset="-120"/>
                        <a:ea typeface="Microsoft JhengHei" panose="020B0604030504040204" pitchFamily="34" charset="-120"/>
                      </a:endParaRPr>
                    </a:p>
                  </a:txBody>
                  <a:tcPr marL="49358" marR="49358" marT="24679" marB="24679" anchor="ctr"/>
                </a:tc>
                <a:extLst>
                  <a:ext uri="{0D108BD9-81ED-4DB2-BD59-A6C34878D82A}">
                    <a16:rowId xmlns:a16="http://schemas.microsoft.com/office/drawing/2014/main" val="662860710"/>
                  </a:ext>
                </a:extLst>
              </a:tr>
              <a:tr h="380205">
                <a:tc>
                  <a:txBody>
                    <a:bodyPr/>
                    <a:lstStyle/>
                    <a:p>
                      <a:r>
                        <a:rPr lang="en-US" sz="1800" dirty="0">
                          <a:effectLst/>
                          <a:latin typeface="Microsoft JhengHei" panose="020B0604030504040204" pitchFamily="34" charset="-120"/>
                          <a:ea typeface="Microsoft JhengHei" panose="020B0604030504040204" pitchFamily="34" charset="-120"/>
                        </a:rPr>
                        <a:t>"w"</a:t>
                      </a:r>
                    </a:p>
                  </a:txBody>
                  <a:tcPr marL="49358" marR="49358" marT="24679" marB="24679" anchor="ctr"/>
                </a:tc>
                <a:tc>
                  <a:txBody>
                    <a:bodyPr/>
                    <a:lstStyle/>
                    <a:p>
                      <a:r>
                        <a:rPr lang="zh-TW" altLang="en-US" sz="1800" dirty="0">
                          <a:effectLst/>
                          <a:latin typeface="Microsoft JhengHei" panose="020B0604030504040204" pitchFamily="34" charset="-120"/>
                          <a:ea typeface="Microsoft JhengHei" panose="020B0604030504040204" pitchFamily="34" charset="-120"/>
                        </a:rPr>
                        <a:t>寫檔</a:t>
                      </a:r>
                      <a:endParaRPr lang="en-US" sz="1800" dirty="0">
                        <a:effectLst/>
                        <a:latin typeface="Microsoft JhengHei" panose="020B0604030504040204" pitchFamily="34" charset="-120"/>
                        <a:ea typeface="Microsoft JhengHei" panose="020B0604030504040204" pitchFamily="34" charset="-120"/>
                      </a:endParaRPr>
                    </a:p>
                  </a:txBody>
                  <a:tcPr marL="49358" marR="49358" marT="24679" marB="24679" anchor="ctr"/>
                </a:tc>
                <a:extLst>
                  <a:ext uri="{0D108BD9-81ED-4DB2-BD59-A6C34878D82A}">
                    <a16:rowId xmlns:a16="http://schemas.microsoft.com/office/drawing/2014/main" val="934830800"/>
                  </a:ext>
                </a:extLst>
              </a:tr>
              <a:tr h="380205">
                <a:tc>
                  <a:txBody>
                    <a:bodyPr/>
                    <a:lstStyle/>
                    <a:p>
                      <a:r>
                        <a:rPr lang="en-US" sz="1800" dirty="0">
                          <a:effectLst/>
                          <a:latin typeface="Microsoft JhengHei" panose="020B0604030504040204" pitchFamily="34" charset="-120"/>
                          <a:ea typeface="Microsoft JhengHei" panose="020B0604030504040204" pitchFamily="34" charset="-120"/>
                        </a:rPr>
                        <a:t>"a"</a:t>
                      </a:r>
                    </a:p>
                  </a:txBody>
                  <a:tcPr marL="49358" marR="49358" marT="24679" marB="24679" anchor="ctr"/>
                </a:tc>
                <a:tc>
                  <a:txBody>
                    <a:bodyPr/>
                    <a:lstStyle/>
                    <a:p>
                      <a:r>
                        <a:rPr lang="zh-TW" altLang="en-US" sz="1800" dirty="0">
                          <a:effectLst/>
                          <a:latin typeface="Microsoft JhengHei" panose="020B0604030504040204" pitchFamily="34" charset="-120"/>
                          <a:ea typeface="Microsoft JhengHei" panose="020B0604030504040204" pitchFamily="34" charset="-120"/>
                        </a:rPr>
                        <a:t>從末端寫入檔案</a:t>
                      </a:r>
                      <a:endParaRPr lang="en-US" sz="1800" dirty="0">
                        <a:effectLst/>
                        <a:latin typeface="Microsoft JhengHei" panose="020B0604030504040204" pitchFamily="34" charset="-120"/>
                        <a:ea typeface="Microsoft JhengHei" panose="020B0604030504040204" pitchFamily="34" charset="-120"/>
                      </a:endParaRPr>
                    </a:p>
                  </a:txBody>
                  <a:tcPr marL="49358" marR="49358" marT="24679" marB="24679" anchor="ctr"/>
                </a:tc>
                <a:extLst>
                  <a:ext uri="{0D108BD9-81ED-4DB2-BD59-A6C34878D82A}">
                    <a16:rowId xmlns:a16="http://schemas.microsoft.com/office/drawing/2014/main" val="1896659419"/>
                  </a:ext>
                </a:extLst>
              </a:tr>
              <a:tr h="380205">
                <a:tc>
                  <a:txBody>
                    <a:bodyPr/>
                    <a:lstStyle/>
                    <a:p>
                      <a:r>
                        <a:rPr lang="en-US" sz="1800">
                          <a:effectLst/>
                          <a:latin typeface="Microsoft JhengHei" panose="020B0604030504040204" pitchFamily="34" charset="-120"/>
                          <a:ea typeface="Microsoft JhengHei" panose="020B0604030504040204" pitchFamily="34" charset="-120"/>
                        </a:rPr>
                        <a:t>"r+"</a:t>
                      </a:r>
                    </a:p>
                  </a:txBody>
                  <a:tcPr marL="49358" marR="49358" marT="24679" marB="24679" anchor="ctr"/>
                </a:tc>
                <a:tc>
                  <a:txBody>
                    <a:bodyPr/>
                    <a:lstStyle/>
                    <a:p>
                      <a:r>
                        <a:rPr lang="zh-TW" altLang="en-US" sz="1800" dirty="0">
                          <a:effectLst/>
                          <a:latin typeface="Microsoft JhengHei" panose="020B0604030504040204" pitchFamily="34" charset="-120"/>
                          <a:ea typeface="Microsoft JhengHei" panose="020B0604030504040204" pitchFamily="34" charset="-120"/>
                        </a:rPr>
                        <a:t>可同時讀寫檔案，開啟時原本的資料會保留</a:t>
                      </a:r>
                      <a:endParaRPr lang="en-US" sz="1800" dirty="0">
                        <a:effectLst/>
                        <a:latin typeface="Microsoft JhengHei" panose="020B0604030504040204" pitchFamily="34" charset="-120"/>
                        <a:ea typeface="Microsoft JhengHei" panose="020B0604030504040204" pitchFamily="34" charset="-120"/>
                      </a:endParaRPr>
                    </a:p>
                  </a:txBody>
                  <a:tcPr marL="49358" marR="49358" marT="24679" marB="24679" anchor="ctr"/>
                </a:tc>
                <a:extLst>
                  <a:ext uri="{0D108BD9-81ED-4DB2-BD59-A6C34878D82A}">
                    <a16:rowId xmlns:a16="http://schemas.microsoft.com/office/drawing/2014/main" val="3643058141"/>
                  </a:ext>
                </a:extLst>
              </a:tr>
              <a:tr h="380205">
                <a:tc>
                  <a:txBody>
                    <a:bodyPr/>
                    <a:lstStyle/>
                    <a:p>
                      <a:r>
                        <a:rPr lang="en-US" sz="1800">
                          <a:effectLst/>
                          <a:latin typeface="Microsoft JhengHei" panose="020B0604030504040204" pitchFamily="34" charset="-120"/>
                          <a:ea typeface="Microsoft JhengHei" panose="020B0604030504040204" pitchFamily="34" charset="-120"/>
                        </a:rPr>
                        <a:t>"w+"</a:t>
                      </a:r>
                    </a:p>
                  </a:txBody>
                  <a:tcPr marL="49358" marR="49358" marT="24679" marB="24679" anchor="ctr"/>
                </a:tc>
                <a:tc>
                  <a:txBody>
                    <a:bodyPr/>
                    <a:lstStyle/>
                    <a:p>
                      <a:r>
                        <a:rPr lang="zh-TW" altLang="en-US" sz="1800" dirty="0">
                          <a:effectLst/>
                          <a:latin typeface="Microsoft JhengHei" panose="020B0604030504040204" pitchFamily="34" charset="-120"/>
                          <a:ea typeface="Microsoft JhengHei" panose="020B0604030504040204" pitchFamily="34" charset="-120"/>
                        </a:rPr>
                        <a:t>可同時讀寫檔案，開啟時原本的資料會清空</a:t>
                      </a:r>
                      <a:endParaRPr lang="en-US" sz="1800" dirty="0">
                        <a:effectLst/>
                        <a:latin typeface="Microsoft JhengHei" panose="020B0604030504040204" pitchFamily="34" charset="-120"/>
                        <a:ea typeface="Microsoft JhengHei" panose="020B0604030504040204" pitchFamily="34" charset="-120"/>
                      </a:endParaRPr>
                    </a:p>
                  </a:txBody>
                  <a:tcPr marL="49358" marR="49358" marT="24679" marB="24679" anchor="ctr"/>
                </a:tc>
                <a:extLst>
                  <a:ext uri="{0D108BD9-81ED-4DB2-BD59-A6C34878D82A}">
                    <a16:rowId xmlns:a16="http://schemas.microsoft.com/office/drawing/2014/main" val="1870465513"/>
                  </a:ext>
                </a:extLst>
              </a:tr>
              <a:tr h="380205">
                <a:tc>
                  <a:txBody>
                    <a:bodyPr/>
                    <a:lstStyle/>
                    <a:p>
                      <a:r>
                        <a:rPr lang="en-US" sz="1800" dirty="0">
                          <a:effectLst/>
                          <a:latin typeface="Microsoft JhengHei" panose="020B0604030504040204" pitchFamily="34" charset="-120"/>
                          <a:ea typeface="Microsoft JhengHei" panose="020B0604030504040204" pitchFamily="34" charset="-120"/>
                        </a:rPr>
                        <a:t>"a+"</a:t>
                      </a:r>
                    </a:p>
                  </a:txBody>
                  <a:tcPr marL="49358" marR="49358" marT="24679" marB="24679" anchor="ctr"/>
                </a:tc>
                <a:tc>
                  <a:txBody>
                    <a:bodyPr/>
                    <a:lstStyle/>
                    <a:p>
                      <a:r>
                        <a:rPr lang="zh-TW" altLang="en-US" sz="1800" dirty="0">
                          <a:effectLst/>
                          <a:latin typeface="Microsoft JhengHei" panose="020B0604030504040204" pitchFamily="34" charset="-120"/>
                          <a:ea typeface="Microsoft JhengHei" panose="020B0604030504040204" pitchFamily="34" charset="-120"/>
                        </a:rPr>
                        <a:t>可同時讀寫的檔案，而且每次寫入都會移到最末端</a:t>
                      </a:r>
                      <a:endParaRPr lang="en-US" sz="1800" dirty="0">
                        <a:effectLst/>
                        <a:latin typeface="Microsoft JhengHei" panose="020B0604030504040204" pitchFamily="34" charset="-120"/>
                        <a:ea typeface="Microsoft JhengHei" panose="020B0604030504040204" pitchFamily="34" charset="-120"/>
                      </a:endParaRPr>
                    </a:p>
                  </a:txBody>
                  <a:tcPr marL="49358" marR="49358" marT="24679" marB="24679" anchor="ctr"/>
                </a:tc>
                <a:extLst>
                  <a:ext uri="{0D108BD9-81ED-4DB2-BD59-A6C34878D82A}">
                    <a16:rowId xmlns:a16="http://schemas.microsoft.com/office/drawing/2014/main" val="3346979672"/>
                  </a:ext>
                </a:extLst>
              </a:tr>
            </a:tbl>
          </a:graphicData>
        </a:graphic>
      </p:graphicFrame>
      <p:sp>
        <p:nvSpPr>
          <p:cNvPr id="12" name="矩形 11">
            <a:extLst>
              <a:ext uri="{FF2B5EF4-FFF2-40B4-BE49-F238E27FC236}">
                <a16:creationId xmlns:a16="http://schemas.microsoft.com/office/drawing/2014/main" id="{DDEA66BA-C852-F442-8ED9-650D5DDD5F65}"/>
              </a:ext>
            </a:extLst>
          </p:cNvPr>
          <p:cNvSpPr/>
          <p:nvPr/>
        </p:nvSpPr>
        <p:spPr>
          <a:xfrm>
            <a:off x="3617538" y="2311760"/>
            <a:ext cx="5184938" cy="1015663"/>
          </a:xfrm>
          <a:prstGeom prst="rect">
            <a:avLst/>
          </a:prstGeom>
          <a:solidFill>
            <a:schemeClr val="accent4"/>
          </a:solidFill>
        </p:spPr>
        <p:txBody>
          <a:bodyPr wrap="square">
            <a:spAutoFit/>
          </a:bodyPr>
          <a:lstStyle/>
          <a:p>
            <a:pPr marL="285750" indent="-285750">
              <a:lnSpc>
                <a:spcPct val="150000"/>
              </a:lnSpc>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透過檔案指標來讀寫，操做類似於指標</a:t>
            </a:r>
            <a:endParaRPr lang="en-US" altLang="zh-TW" sz="2000" b="1" dirty="0">
              <a:latin typeface="Microsoft JhengHei" panose="020B0604030504040204" pitchFamily="34" charset="-120"/>
              <a:ea typeface="Microsoft JhengHei" panose="020B0604030504040204" pitchFamily="34" charset="-120"/>
            </a:endParaRPr>
          </a:p>
          <a:p>
            <a:pPr marL="285750" indent="-285750">
              <a:lnSpc>
                <a:spcPct val="150000"/>
              </a:lnSpc>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開檔方式</a:t>
            </a:r>
          </a:p>
        </p:txBody>
      </p:sp>
      <p:sp>
        <p:nvSpPr>
          <p:cNvPr id="14" name="矩形 13">
            <a:extLst>
              <a:ext uri="{FF2B5EF4-FFF2-40B4-BE49-F238E27FC236}">
                <a16:creationId xmlns:a16="http://schemas.microsoft.com/office/drawing/2014/main" id="{3F42FF04-9BC9-FE4F-B2B2-5B64EF242515}"/>
              </a:ext>
            </a:extLst>
          </p:cNvPr>
          <p:cNvSpPr/>
          <p:nvPr/>
        </p:nvSpPr>
        <p:spPr>
          <a:xfrm>
            <a:off x="3690693" y="5904360"/>
            <a:ext cx="4810605" cy="461665"/>
          </a:xfrm>
          <a:prstGeom prst="rect">
            <a:avLst/>
          </a:prstGeom>
          <a:solidFill>
            <a:schemeClr val="accent4"/>
          </a:solidFill>
        </p:spPr>
        <p:txBody>
          <a:bodyPr wrap="square">
            <a:spAutoFit/>
          </a:bodyPr>
          <a:lstStyle/>
          <a:p>
            <a:pPr algn="ctr"/>
            <a:r>
              <a:rPr lang="zh-TW" altLang="en-US" sz="2400" b="1" dirty="0">
                <a:latin typeface="Microsoft JhengHei" panose="020B0604030504040204" pitchFamily="34" charset="-120"/>
                <a:ea typeface="Microsoft JhengHei" panose="020B0604030504040204" pitchFamily="34" charset="-120"/>
              </a:rPr>
              <a:t>加入b則代表二進位、t代表字串</a:t>
            </a:r>
          </a:p>
        </p:txBody>
      </p:sp>
    </p:spTree>
    <p:extLst>
      <p:ext uri="{BB962C8B-B14F-4D97-AF65-F5344CB8AC3E}">
        <p14:creationId xmlns:p14="http://schemas.microsoft.com/office/powerpoint/2010/main" val="2166930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031972" y="154021"/>
            <a:ext cx="4128054"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C</a:t>
            </a:r>
            <a:r>
              <a:rPr lang="zh-TW" altLang="en-US" sz="3200" b="1" dirty="0">
                <a:solidFill>
                  <a:schemeClr val="bg1"/>
                </a:solidFill>
                <a:latin typeface="Microsoft JhengHei" panose="020B0604030504040204" pitchFamily="34" charset="-120"/>
                <a:ea typeface="Microsoft JhengHei" panose="020B0604030504040204" pitchFamily="34" charset="-120"/>
              </a:rPr>
              <a:t>語言裡頭的檔案處理</a:t>
            </a:r>
          </a:p>
        </p:txBody>
      </p:sp>
      <p:sp>
        <p:nvSpPr>
          <p:cNvPr id="10" name="圓角矩形 9">
            <a:extLst>
              <a:ext uri="{FF2B5EF4-FFF2-40B4-BE49-F238E27FC236}">
                <a16:creationId xmlns:a16="http://schemas.microsoft.com/office/drawing/2014/main" id="{31F55975-6854-3B46-98A9-A1EC7580BEE1}"/>
              </a:ext>
            </a:extLst>
          </p:cNvPr>
          <p:cNvSpPr/>
          <p:nvPr/>
        </p:nvSpPr>
        <p:spPr>
          <a:xfrm>
            <a:off x="3320491" y="4617531"/>
            <a:ext cx="5171869" cy="568797"/>
          </a:xfrm>
          <a:prstGeom prst="roundRect">
            <a:avLst/>
          </a:prstGeom>
          <a:ln w="5715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TW" sz="2000" b="1" dirty="0">
                <a:solidFill>
                  <a:schemeClr val="accent6">
                    <a:lumMod val="50000"/>
                  </a:schemeClr>
                </a:solidFill>
                <a:latin typeface="Consolas" panose="020B0609020204030204" pitchFamily="49" charset="0"/>
                <a:ea typeface="Adobe 繁黑體 Std B" panose="020B0700000000000000"/>
                <a:cs typeface="Consolas" panose="020B0609020204030204" pitchFamily="49" charset="0"/>
              </a:rPr>
              <a:t>fclose</a:t>
            </a: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r>
              <a:rPr lang="zh-TW" altLang="en-US" sz="2000" b="1" dirty="0">
                <a:solidFill>
                  <a:srgbClr val="7030A0"/>
                </a:solidFill>
                <a:latin typeface="Consolas" panose="020B0609020204030204" pitchFamily="49" charset="0"/>
                <a:ea typeface="Adobe 繁黑體 Std B" panose="020B0700000000000000"/>
                <a:cs typeface="Consolas" panose="020B0609020204030204" pitchFamily="49" charset="0"/>
              </a:rPr>
              <a:t>指標名稱</a:t>
            </a: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endParaRPr lang="zh-TW" altLang="en-US" sz="2000" b="1" dirty="0">
              <a:solidFill>
                <a:schemeClr val="tx1"/>
              </a:solidFill>
              <a:latin typeface="Consolas" panose="020B0609020204030204" pitchFamily="49" charset="0"/>
              <a:ea typeface="Adobe 繁黑體 Std B" panose="020B0700000000000000"/>
              <a:cs typeface="Consolas" panose="020B0609020204030204" pitchFamily="49" charset="0"/>
            </a:endParaRPr>
          </a:p>
        </p:txBody>
      </p:sp>
      <p:sp>
        <p:nvSpPr>
          <p:cNvPr id="11" name="圓角矩形 10">
            <a:extLst>
              <a:ext uri="{FF2B5EF4-FFF2-40B4-BE49-F238E27FC236}">
                <a16:creationId xmlns:a16="http://schemas.microsoft.com/office/drawing/2014/main" id="{3287F0C5-152E-1240-A37D-F8C021614DE2}"/>
              </a:ext>
            </a:extLst>
          </p:cNvPr>
          <p:cNvSpPr/>
          <p:nvPr/>
        </p:nvSpPr>
        <p:spPr>
          <a:xfrm>
            <a:off x="3320492" y="2122589"/>
            <a:ext cx="5171869" cy="1631584"/>
          </a:xfrm>
          <a:prstGeom prst="roundRect">
            <a:avLst/>
          </a:prstGeom>
          <a:ln w="5715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if(</a:t>
            </a:r>
            <a:r>
              <a:rPr lang="zh-TW" altLang="en-US" sz="2000" b="1" dirty="0">
                <a:solidFill>
                  <a:srgbClr val="FF0000"/>
                </a:solidFill>
                <a:latin typeface="Consolas" panose="020B0609020204030204" pitchFamily="49" charset="0"/>
                <a:ea typeface="Adobe 繁黑體 Std B" panose="020B0700000000000000"/>
                <a:cs typeface="Consolas" panose="020B0609020204030204" pitchFamily="49" charset="0"/>
              </a:rPr>
              <a:t>檔案指標</a:t>
            </a:r>
            <a:r>
              <a:rPr lang="en-US" altLang="zh-TW" sz="2000" b="1" dirty="0">
                <a:solidFill>
                  <a:srgbClr val="FF0000"/>
                </a:solidFill>
                <a:latin typeface="Consolas" panose="020B0609020204030204" pitchFamily="49" charset="0"/>
                <a:ea typeface="Adobe 繁黑體 Std B" panose="020B0700000000000000"/>
                <a:cs typeface="Consolas" panose="020B0609020204030204" pitchFamily="49" charset="0"/>
              </a:rPr>
              <a:t>!=NULL</a:t>
            </a: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 {</a:t>
            </a:r>
          </a:p>
          <a:p>
            <a:pPr>
              <a:lnSpc>
                <a:spcPct val="150000"/>
              </a:lnSpc>
            </a:pPr>
            <a:r>
              <a:rPr lang="zh-TW" altLang="en-US" sz="2000" b="1" dirty="0">
                <a:solidFill>
                  <a:schemeClr val="tx1"/>
                </a:solidFill>
                <a:latin typeface="Consolas" panose="020B0609020204030204" pitchFamily="49" charset="0"/>
                <a:ea typeface="Adobe 繁黑體 Std B" panose="020B0700000000000000"/>
                <a:cs typeface="Consolas" panose="020B0609020204030204" pitchFamily="49" charset="0"/>
              </a:rPr>
              <a:t>    成功讀檔！</a:t>
            </a:r>
            <a:endPar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endParaRPr>
          </a:p>
          <a:p>
            <a:pPr>
              <a:lnSpc>
                <a:spcPct val="150000"/>
              </a:lnSpc>
            </a:pPr>
            <a:r>
              <a:rPr lang="en-US" altLang="zh-TW" sz="2000" b="1" dirty="0">
                <a:solidFill>
                  <a:schemeClr val="tx1"/>
                </a:solidFill>
                <a:latin typeface="Consolas" panose="020B0609020204030204" pitchFamily="49" charset="0"/>
                <a:ea typeface="Adobe 繁黑體 Std B" panose="020B0700000000000000"/>
                <a:cs typeface="Consolas" panose="020B0609020204030204" pitchFamily="49" charset="0"/>
              </a:rPr>
              <a:t>}</a:t>
            </a:r>
            <a:endParaRPr lang="zh-TW" altLang="en-US" sz="2000" b="1" dirty="0">
              <a:solidFill>
                <a:schemeClr val="tx1"/>
              </a:solidFill>
              <a:latin typeface="Consolas" panose="020B0609020204030204" pitchFamily="49" charset="0"/>
              <a:ea typeface="Adobe 繁黑體 Std B" panose="020B0700000000000000"/>
              <a:cs typeface="Consolas" panose="020B0609020204030204" pitchFamily="49" charset="0"/>
            </a:endParaRPr>
          </a:p>
        </p:txBody>
      </p:sp>
      <p:sp>
        <p:nvSpPr>
          <p:cNvPr id="13" name="矩形 12">
            <a:extLst>
              <a:ext uri="{FF2B5EF4-FFF2-40B4-BE49-F238E27FC236}">
                <a16:creationId xmlns:a16="http://schemas.microsoft.com/office/drawing/2014/main" id="{F3D58986-B42A-1C4D-809C-26A22956CA80}"/>
              </a:ext>
            </a:extLst>
          </p:cNvPr>
          <p:cNvSpPr/>
          <p:nvPr/>
        </p:nvSpPr>
        <p:spPr>
          <a:xfrm>
            <a:off x="3047994" y="1459286"/>
            <a:ext cx="5716861" cy="523220"/>
          </a:xfrm>
          <a:prstGeom prst="rect">
            <a:avLst/>
          </a:prstGeom>
        </p:spPr>
        <p:txBody>
          <a:bodyPr wrap="square">
            <a:spAutoFit/>
          </a:bodyPr>
          <a:lstStyle/>
          <a:p>
            <a:pPr algn="ctr"/>
            <a:r>
              <a:rPr lang="zh-TW" altLang="en-US" sz="2800" b="1" dirty="0">
                <a:latin typeface="Microsoft JhengHei" panose="020B0604030504040204" pitchFamily="34" charset="-120"/>
                <a:ea typeface="Microsoft JhengHei" panose="020B0604030504040204" pitchFamily="34" charset="-120"/>
                <a:cs typeface="Consolas" panose="020B0609020204030204" pitchFamily="49" charset="0"/>
              </a:rPr>
              <a:t>利用指標是否有指到東西判別狀態</a:t>
            </a:r>
          </a:p>
        </p:txBody>
      </p:sp>
      <p:sp>
        <p:nvSpPr>
          <p:cNvPr id="14" name="矩形 13">
            <a:extLst>
              <a:ext uri="{FF2B5EF4-FFF2-40B4-BE49-F238E27FC236}">
                <a16:creationId xmlns:a16="http://schemas.microsoft.com/office/drawing/2014/main" id="{88827A91-EF48-1A49-AC54-2754856CFF80}"/>
              </a:ext>
            </a:extLst>
          </p:cNvPr>
          <p:cNvSpPr/>
          <p:nvPr/>
        </p:nvSpPr>
        <p:spPr>
          <a:xfrm>
            <a:off x="5335092" y="4094311"/>
            <a:ext cx="1521811" cy="523220"/>
          </a:xfrm>
          <a:prstGeom prst="rect">
            <a:avLst/>
          </a:prstGeom>
        </p:spPr>
        <p:txBody>
          <a:bodyPr wrap="square">
            <a:spAutoFit/>
          </a:bodyPr>
          <a:lstStyle/>
          <a:p>
            <a:pPr algn="ctr"/>
            <a:r>
              <a:rPr lang="zh-TW" altLang="en-US" sz="2800" b="1" dirty="0">
                <a:latin typeface="Microsoft JhengHei" panose="020B0604030504040204" pitchFamily="34" charset="-120"/>
                <a:ea typeface="Microsoft JhengHei" panose="020B0604030504040204" pitchFamily="34" charset="-120"/>
                <a:cs typeface="Consolas" panose="020B0609020204030204" pitchFamily="49" charset="0"/>
              </a:rPr>
              <a:t>關檔</a:t>
            </a:r>
          </a:p>
        </p:txBody>
      </p:sp>
    </p:spTree>
    <p:extLst>
      <p:ext uri="{BB962C8B-B14F-4D97-AF65-F5344CB8AC3E}">
        <p14:creationId xmlns:p14="http://schemas.microsoft.com/office/powerpoint/2010/main" val="2618728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0" name="圓角矩形 9">
            <a:extLst>
              <a:ext uri="{FF2B5EF4-FFF2-40B4-BE49-F238E27FC236}">
                <a16:creationId xmlns:a16="http://schemas.microsoft.com/office/drawing/2014/main" id="{B1B0A266-FC7A-2545-B4FF-2BEC096687AB}"/>
              </a:ext>
            </a:extLst>
          </p:cNvPr>
          <p:cNvSpPr/>
          <p:nvPr/>
        </p:nvSpPr>
        <p:spPr>
          <a:xfrm>
            <a:off x="3853718" y="1913527"/>
            <a:ext cx="4484547" cy="563315"/>
          </a:xfrm>
          <a:prstGeom prst="roundRect">
            <a:avLst/>
          </a:prstGeom>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b="1" dirty="0">
                <a:solidFill>
                  <a:schemeClr val="tx1"/>
                </a:solidFill>
                <a:latin typeface="Microsoft JhengHei" panose="020B0604030504040204" pitchFamily="34" charset="-120"/>
                <a:ea typeface="Microsoft JhengHei" panose="020B0604030504040204" pitchFamily="34" charset="-120"/>
              </a:rPr>
              <a:t>char c = fgetc(</a:t>
            </a:r>
            <a:r>
              <a:rPr lang="zh-TW" altLang="en-US" sz="2000" b="1" dirty="0">
                <a:solidFill>
                  <a:schemeClr val="tx1"/>
                </a:solidFill>
                <a:latin typeface="Microsoft JhengHei" panose="020B0604030504040204" pitchFamily="34" charset="-120"/>
                <a:ea typeface="Microsoft JhengHei" panose="020B0604030504040204" pitchFamily="34" charset="-120"/>
              </a:rPr>
              <a:t>檔案指標</a:t>
            </a:r>
            <a:r>
              <a:rPr lang="en-US" altLang="zh-TW" sz="2000" b="1" dirty="0">
                <a:solidFill>
                  <a:schemeClr val="tx1"/>
                </a:solidFill>
                <a:latin typeface="Microsoft JhengHei" panose="020B0604030504040204" pitchFamily="34" charset="-120"/>
                <a:ea typeface="Microsoft JhengHei" panose="020B0604030504040204" pitchFamily="34" charset="-120"/>
              </a:rPr>
              <a:t>)</a:t>
            </a:r>
          </a:p>
        </p:txBody>
      </p:sp>
      <p:sp>
        <p:nvSpPr>
          <p:cNvPr id="11" name="圓角矩形 10">
            <a:extLst>
              <a:ext uri="{FF2B5EF4-FFF2-40B4-BE49-F238E27FC236}">
                <a16:creationId xmlns:a16="http://schemas.microsoft.com/office/drawing/2014/main" id="{4A4FD2D1-90F3-6944-8609-0F412C0FC51D}"/>
              </a:ext>
            </a:extLst>
          </p:cNvPr>
          <p:cNvSpPr/>
          <p:nvPr/>
        </p:nvSpPr>
        <p:spPr>
          <a:xfrm>
            <a:off x="1811820" y="3187865"/>
            <a:ext cx="8412229" cy="563315"/>
          </a:xfrm>
          <a:prstGeom prst="roundRect">
            <a:avLst/>
          </a:prstGeom>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b="1" dirty="0">
                <a:solidFill>
                  <a:schemeClr val="tx1"/>
                </a:solidFill>
                <a:latin typeface="Microsoft JhengHei" panose="020B0604030504040204" pitchFamily="34" charset="-120"/>
                <a:ea typeface="Microsoft JhengHei" panose="020B0604030504040204" pitchFamily="34" charset="-120"/>
              </a:rPr>
              <a:t>fputc(</a:t>
            </a:r>
            <a:r>
              <a:rPr lang="zh-TW" altLang="en-US" sz="2000" b="1" dirty="0">
                <a:solidFill>
                  <a:schemeClr val="tx1"/>
                </a:solidFill>
                <a:latin typeface="Microsoft JhengHei" panose="020B0604030504040204" pitchFamily="34" charset="-120"/>
                <a:ea typeface="Microsoft JhengHei" panose="020B0604030504040204" pitchFamily="34" charset="-120"/>
              </a:rPr>
              <a:t>字元 </a:t>
            </a:r>
            <a:r>
              <a:rPr lang="en-US" altLang="zh-TW" sz="2000" b="1" dirty="0">
                <a:solidFill>
                  <a:schemeClr val="tx1"/>
                </a:solidFill>
                <a:latin typeface="Microsoft JhengHei" panose="020B0604030504040204" pitchFamily="34" charset="-120"/>
                <a:ea typeface="Microsoft JhengHei" panose="020B0604030504040204" pitchFamily="34" charset="-120"/>
              </a:rPr>
              <a:t>,</a:t>
            </a:r>
            <a:r>
              <a:rPr lang="zh-TW" altLang="en-US" sz="2000" b="1" dirty="0">
                <a:solidFill>
                  <a:schemeClr val="tx1"/>
                </a:solidFill>
                <a:latin typeface="Microsoft JhengHei" panose="020B0604030504040204" pitchFamily="34" charset="-120"/>
                <a:ea typeface="Microsoft JhengHei" panose="020B0604030504040204" pitchFamily="34" charset="-120"/>
              </a:rPr>
              <a:t> 檔案指標</a:t>
            </a:r>
            <a:r>
              <a:rPr lang="en-US" altLang="zh-TW" sz="2000" b="1" dirty="0">
                <a:solidFill>
                  <a:schemeClr val="tx1"/>
                </a:solidFill>
                <a:latin typeface="Microsoft JhengHei" panose="020B0604030504040204" pitchFamily="34" charset="-120"/>
                <a:ea typeface="Microsoft JhengHei" panose="020B0604030504040204" pitchFamily="34" charset="-120"/>
              </a:rPr>
              <a:t>)</a:t>
            </a:r>
          </a:p>
        </p:txBody>
      </p:sp>
      <p:sp>
        <p:nvSpPr>
          <p:cNvPr id="12" name="圓角矩形 11">
            <a:extLst>
              <a:ext uri="{FF2B5EF4-FFF2-40B4-BE49-F238E27FC236}">
                <a16:creationId xmlns:a16="http://schemas.microsoft.com/office/drawing/2014/main" id="{EE47B356-D876-4741-980E-B1E5DF360BDD}"/>
              </a:ext>
            </a:extLst>
          </p:cNvPr>
          <p:cNvSpPr/>
          <p:nvPr/>
        </p:nvSpPr>
        <p:spPr>
          <a:xfrm>
            <a:off x="1811820" y="4397851"/>
            <a:ext cx="8412229" cy="563315"/>
          </a:xfrm>
          <a:prstGeom prst="roundRect">
            <a:avLst/>
          </a:prstGeom>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b="1" dirty="0">
                <a:solidFill>
                  <a:schemeClr val="tx1"/>
                </a:solidFill>
                <a:latin typeface="Microsoft JhengHei" panose="020B0604030504040204" pitchFamily="34" charset="-120"/>
                <a:ea typeface="Microsoft JhengHei" panose="020B0604030504040204" pitchFamily="34" charset="-120"/>
              </a:rPr>
              <a:t>fgets(</a:t>
            </a:r>
            <a:r>
              <a:rPr lang="zh-TW" altLang="en-US" sz="2000" b="1" dirty="0">
                <a:solidFill>
                  <a:schemeClr val="tx1"/>
                </a:solidFill>
                <a:latin typeface="Microsoft JhengHei" panose="020B0604030504040204" pitchFamily="34" charset="-120"/>
                <a:ea typeface="Microsoft JhengHei" panose="020B0604030504040204" pitchFamily="34" charset="-120"/>
              </a:rPr>
              <a:t>字元指標 </a:t>
            </a:r>
            <a:r>
              <a:rPr lang="en-US" altLang="zh-TW" sz="2000" b="1" dirty="0">
                <a:solidFill>
                  <a:schemeClr val="tx1"/>
                </a:solidFill>
                <a:latin typeface="Microsoft JhengHei" panose="020B0604030504040204" pitchFamily="34" charset="-120"/>
                <a:ea typeface="Microsoft JhengHei" panose="020B0604030504040204" pitchFamily="34" charset="-120"/>
              </a:rPr>
              <a:t>, </a:t>
            </a:r>
            <a:r>
              <a:rPr lang="zh-TW" altLang="en-US" sz="2000" b="1" dirty="0">
                <a:solidFill>
                  <a:schemeClr val="tx1"/>
                </a:solidFill>
                <a:latin typeface="Microsoft JhengHei" panose="020B0604030504040204" pitchFamily="34" charset="-120"/>
                <a:ea typeface="Microsoft JhengHei" panose="020B0604030504040204" pitchFamily="34" charset="-120"/>
              </a:rPr>
              <a:t>讀取長度 </a:t>
            </a:r>
            <a:r>
              <a:rPr lang="en-US" altLang="zh-TW" sz="2000" b="1" dirty="0">
                <a:solidFill>
                  <a:schemeClr val="tx1"/>
                </a:solidFill>
                <a:latin typeface="Microsoft JhengHei" panose="020B0604030504040204" pitchFamily="34" charset="-120"/>
                <a:ea typeface="Microsoft JhengHei" panose="020B0604030504040204" pitchFamily="34" charset="-120"/>
              </a:rPr>
              <a:t>,</a:t>
            </a:r>
            <a:r>
              <a:rPr lang="zh-TW" altLang="en-US" sz="2000" b="1" dirty="0">
                <a:solidFill>
                  <a:schemeClr val="tx1"/>
                </a:solidFill>
                <a:latin typeface="Microsoft JhengHei" panose="020B0604030504040204" pitchFamily="34" charset="-120"/>
                <a:ea typeface="Microsoft JhengHei" panose="020B0604030504040204" pitchFamily="34" charset="-120"/>
              </a:rPr>
              <a:t> 檔案指標</a:t>
            </a:r>
            <a:r>
              <a:rPr lang="en-US" altLang="zh-TW" sz="2000" b="1" dirty="0">
                <a:solidFill>
                  <a:schemeClr val="tx1"/>
                </a:solidFill>
                <a:latin typeface="Microsoft JhengHei" panose="020B0604030504040204" pitchFamily="34" charset="-120"/>
                <a:ea typeface="Microsoft JhengHei" panose="020B0604030504040204" pitchFamily="34" charset="-120"/>
              </a:rPr>
              <a:t>)</a:t>
            </a:r>
          </a:p>
        </p:txBody>
      </p:sp>
      <p:sp>
        <p:nvSpPr>
          <p:cNvPr id="13" name="圓角矩形 12">
            <a:extLst>
              <a:ext uri="{FF2B5EF4-FFF2-40B4-BE49-F238E27FC236}">
                <a16:creationId xmlns:a16="http://schemas.microsoft.com/office/drawing/2014/main" id="{054A90D2-37BA-554B-AC8F-B4C15CB30194}"/>
              </a:ext>
            </a:extLst>
          </p:cNvPr>
          <p:cNvSpPr/>
          <p:nvPr/>
        </p:nvSpPr>
        <p:spPr>
          <a:xfrm>
            <a:off x="1811820" y="5627236"/>
            <a:ext cx="8412229" cy="563315"/>
          </a:xfrm>
          <a:prstGeom prst="roundRect">
            <a:avLst/>
          </a:prstGeom>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b="1" dirty="0">
                <a:solidFill>
                  <a:schemeClr val="tx1"/>
                </a:solidFill>
                <a:latin typeface="Microsoft JhengHei" panose="020B0604030504040204" pitchFamily="34" charset="-120"/>
                <a:ea typeface="Microsoft JhengHei" panose="020B0604030504040204" pitchFamily="34" charset="-120"/>
              </a:rPr>
              <a:t>fputs(</a:t>
            </a:r>
            <a:r>
              <a:rPr lang="zh-TW" altLang="en-US" sz="2000" b="1" dirty="0">
                <a:solidFill>
                  <a:schemeClr val="tx1"/>
                </a:solidFill>
                <a:latin typeface="Microsoft JhengHei" panose="020B0604030504040204" pitchFamily="34" charset="-120"/>
                <a:ea typeface="Microsoft JhengHei" panose="020B0604030504040204" pitchFamily="34" charset="-120"/>
              </a:rPr>
              <a:t>字元指標 </a:t>
            </a:r>
            <a:r>
              <a:rPr lang="en-US" altLang="zh-TW" sz="2000" b="1" dirty="0">
                <a:solidFill>
                  <a:schemeClr val="tx1"/>
                </a:solidFill>
                <a:latin typeface="Microsoft JhengHei" panose="020B0604030504040204" pitchFamily="34" charset="-120"/>
                <a:ea typeface="Microsoft JhengHei" panose="020B0604030504040204" pitchFamily="34" charset="-120"/>
              </a:rPr>
              <a:t>,</a:t>
            </a:r>
            <a:r>
              <a:rPr lang="zh-TW" altLang="en-US" sz="2000" b="1" dirty="0">
                <a:solidFill>
                  <a:schemeClr val="tx1"/>
                </a:solidFill>
                <a:latin typeface="Microsoft JhengHei" panose="020B0604030504040204" pitchFamily="34" charset="-120"/>
                <a:ea typeface="Microsoft JhengHei" panose="020B0604030504040204" pitchFamily="34" charset="-120"/>
              </a:rPr>
              <a:t> 檔案指標</a:t>
            </a:r>
            <a:r>
              <a:rPr lang="en-US" altLang="zh-TW" sz="2000" b="1" dirty="0">
                <a:solidFill>
                  <a:schemeClr val="tx1"/>
                </a:solidFill>
                <a:latin typeface="Microsoft JhengHei" panose="020B0604030504040204" pitchFamily="34" charset="-120"/>
                <a:ea typeface="Microsoft JhengHei" panose="020B0604030504040204" pitchFamily="34" charset="-120"/>
              </a:rPr>
              <a:t>)</a:t>
            </a:r>
          </a:p>
        </p:txBody>
      </p:sp>
      <p:sp>
        <p:nvSpPr>
          <p:cNvPr id="14" name="矩形 13">
            <a:extLst>
              <a:ext uri="{FF2B5EF4-FFF2-40B4-BE49-F238E27FC236}">
                <a16:creationId xmlns:a16="http://schemas.microsoft.com/office/drawing/2014/main" id="{B5545448-D7A9-1D4E-988E-8F18B5B25857}"/>
              </a:ext>
            </a:extLst>
          </p:cNvPr>
          <p:cNvSpPr/>
          <p:nvPr/>
        </p:nvSpPr>
        <p:spPr>
          <a:xfrm>
            <a:off x="4031972" y="154021"/>
            <a:ext cx="4128054"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C</a:t>
            </a:r>
            <a:r>
              <a:rPr lang="zh-TW" altLang="en-US" sz="3200" b="1" dirty="0">
                <a:solidFill>
                  <a:schemeClr val="bg1"/>
                </a:solidFill>
                <a:latin typeface="Microsoft JhengHei" panose="020B0604030504040204" pitchFamily="34" charset="-120"/>
                <a:ea typeface="Microsoft JhengHei" panose="020B0604030504040204" pitchFamily="34" charset="-120"/>
              </a:rPr>
              <a:t>語言裡頭的檔案處理</a:t>
            </a:r>
          </a:p>
        </p:txBody>
      </p:sp>
      <p:cxnSp>
        <p:nvCxnSpPr>
          <p:cNvPr id="15" name="直線接點 14">
            <a:extLst>
              <a:ext uri="{FF2B5EF4-FFF2-40B4-BE49-F238E27FC236}">
                <a16:creationId xmlns:a16="http://schemas.microsoft.com/office/drawing/2014/main" id="{9D15375A-1095-D349-A201-DB1251AA7B27}"/>
              </a:ext>
            </a:extLst>
          </p:cNvPr>
          <p:cNvCxnSpPr>
            <a:cxnSpLocks/>
          </p:cNvCxnSpPr>
          <p:nvPr/>
        </p:nvCxnSpPr>
        <p:spPr>
          <a:xfrm>
            <a:off x="2733902" y="1907579"/>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294C6AE7-A5A2-7148-9D15-C4E4D30319D6}"/>
              </a:ext>
            </a:extLst>
          </p:cNvPr>
          <p:cNvSpPr/>
          <p:nvPr/>
        </p:nvSpPr>
        <p:spPr>
          <a:xfrm>
            <a:off x="3676936" y="1394798"/>
            <a:ext cx="4838109" cy="461665"/>
          </a:xfrm>
          <a:prstGeom prst="rect">
            <a:avLst/>
          </a:prstGeom>
        </p:spPr>
        <p:txBody>
          <a:bodyPr wrap="square">
            <a:spAutoFit/>
          </a:bodyPr>
          <a:lstStyle/>
          <a:p>
            <a:pPr algn="ct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fgetc：從檔案指標讀出一個字元</a:t>
            </a:r>
          </a:p>
        </p:txBody>
      </p:sp>
      <p:cxnSp>
        <p:nvCxnSpPr>
          <p:cNvPr id="17" name="直線接點 16">
            <a:extLst>
              <a:ext uri="{FF2B5EF4-FFF2-40B4-BE49-F238E27FC236}">
                <a16:creationId xmlns:a16="http://schemas.microsoft.com/office/drawing/2014/main" id="{CC22D17F-B887-4D4B-9E9F-5D044F9AFE2A}"/>
              </a:ext>
            </a:extLst>
          </p:cNvPr>
          <p:cNvCxnSpPr>
            <a:cxnSpLocks/>
          </p:cNvCxnSpPr>
          <p:nvPr/>
        </p:nvCxnSpPr>
        <p:spPr>
          <a:xfrm>
            <a:off x="2570681" y="3144461"/>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E34F2A88-51B5-E041-9FFC-E2C3BD3B7CE9}"/>
              </a:ext>
            </a:extLst>
          </p:cNvPr>
          <p:cNvCxnSpPr>
            <a:cxnSpLocks/>
          </p:cNvCxnSpPr>
          <p:nvPr/>
        </p:nvCxnSpPr>
        <p:spPr>
          <a:xfrm>
            <a:off x="2570681" y="4397851"/>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A640491E-4599-D141-8613-D6403324E939}"/>
              </a:ext>
            </a:extLst>
          </p:cNvPr>
          <p:cNvCxnSpPr>
            <a:cxnSpLocks/>
          </p:cNvCxnSpPr>
          <p:nvPr/>
        </p:nvCxnSpPr>
        <p:spPr>
          <a:xfrm>
            <a:off x="2537228" y="5627236"/>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ED97D15F-160C-7446-8266-5E8F50A98E53}"/>
              </a:ext>
            </a:extLst>
          </p:cNvPr>
          <p:cNvSpPr/>
          <p:nvPr/>
        </p:nvSpPr>
        <p:spPr>
          <a:xfrm>
            <a:off x="3706273" y="2645037"/>
            <a:ext cx="4623322" cy="461665"/>
          </a:xfrm>
          <a:prstGeom prst="rect">
            <a:avLst/>
          </a:prstGeom>
        </p:spPr>
        <p:txBody>
          <a:bodyPr wrap="square">
            <a:spAutoFit/>
          </a:bodyPr>
          <a:lstStyle/>
          <a:p>
            <a:pPr algn="ct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fputc：從檔案指標寫入一個字元</a:t>
            </a:r>
          </a:p>
        </p:txBody>
      </p:sp>
      <p:sp>
        <p:nvSpPr>
          <p:cNvPr id="21" name="矩形 20">
            <a:extLst>
              <a:ext uri="{FF2B5EF4-FFF2-40B4-BE49-F238E27FC236}">
                <a16:creationId xmlns:a16="http://schemas.microsoft.com/office/drawing/2014/main" id="{6C75EC39-B121-074F-BEC1-0F5B1B028058}"/>
              </a:ext>
            </a:extLst>
          </p:cNvPr>
          <p:cNvSpPr/>
          <p:nvPr/>
        </p:nvSpPr>
        <p:spPr>
          <a:xfrm>
            <a:off x="3047551" y="3905051"/>
            <a:ext cx="5940765" cy="461665"/>
          </a:xfrm>
          <a:prstGeom prst="rect">
            <a:avLst/>
          </a:prstGeom>
        </p:spPr>
        <p:txBody>
          <a:bodyPr wrap="square">
            <a:spAutoFit/>
          </a:bodyPr>
          <a:lstStyle/>
          <a:p>
            <a:pPr algn="ct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fgets：從檔案指標讀出字串到字元指標</a:t>
            </a:r>
          </a:p>
        </p:txBody>
      </p:sp>
      <p:sp>
        <p:nvSpPr>
          <p:cNvPr id="22" name="矩形 21">
            <a:extLst>
              <a:ext uri="{FF2B5EF4-FFF2-40B4-BE49-F238E27FC236}">
                <a16:creationId xmlns:a16="http://schemas.microsoft.com/office/drawing/2014/main" id="{43ECFCDB-5B36-D54D-9D00-267A6C0C91AA}"/>
              </a:ext>
            </a:extLst>
          </p:cNvPr>
          <p:cNvSpPr/>
          <p:nvPr/>
        </p:nvSpPr>
        <p:spPr>
          <a:xfrm>
            <a:off x="2969933" y="5146172"/>
            <a:ext cx="6096000" cy="461665"/>
          </a:xfrm>
          <a:prstGeom prst="rect">
            <a:avLst/>
          </a:prstGeom>
        </p:spPr>
        <p:txBody>
          <a:bodyPr>
            <a:spAutoFit/>
          </a:bodyPr>
          <a:lstStyle/>
          <a:p>
            <a:pPr algn="ct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fputs：從檔案指標寫入字串到結尾符號止</a:t>
            </a:r>
          </a:p>
        </p:txBody>
      </p:sp>
    </p:spTree>
    <p:extLst>
      <p:ext uri="{BB962C8B-B14F-4D97-AF65-F5344CB8AC3E}">
        <p14:creationId xmlns:p14="http://schemas.microsoft.com/office/powerpoint/2010/main" val="3445339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0" name="圓角矩形 9">
            <a:extLst>
              <a:ext uri="{FF2B5EF4-FFF2-40B4-BE49-F238E27FC236}">
                <a16:creationId xmlns:a16="http://schemas.microsoft.com/office/drawing/2014/main" id="{B1B0A266-FC7A-2545-B4FF-2BEC096687AB}"/>
              </a:ext>
            </a:extLst>
          </p:cNvPr>
          <p:cNvSpPr/>
          <p:nvPr/>
        </p:nvSpPr>
        <p:spPr>
          <a:xfrm>
            <a:off x="3702996" y="1926724"/>
            <a:ext cx="4933443" cy="563315"/>
          </a:xfrm>
          <a:prstGeom prst="roundRect">
            <a:avLst/>
          </a:prstGeom>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b="1" dirty="0" err="1">
                <a:solidFill>
                  <a:schemeClr val="tx1"/>
                </a:solidFill>
                <a:latin typeface="Microsoft JhengHei" panose="020B0604030504040204" pitchFamily="34" charset="-120"/>
                <a:ea typeface="Microsoft JhengHei" panose="020B0604030504040204" pitchFamily="34" charset="-120"/>
              </a:rPr>
              <a:t>fscanf</a:t>
            </a:r>
            <a:r>
              <a:rPr lang="en-US" altLang="zh-TW" sz="2000" b="1" dirty="0">
                <a:solidFill>
                  <a:schemeClr val="tx1"/>
                </a:solidFill>
                <a:latin typeface="Microsoft JhengHei" panose="020B0604030504040204" pitchFamily="34" charset="-120"/>
                <a:ea typeface="Microsoft JhengHei" panose="020B0604030504040204" pitchFamily="34" charset="-120"/>
              </a:rPr>
              <a:t>(</a:t>
            </a:r>
            <a:r>
              <a:rPr lang="zh-TW" altLang="en-US" sz="2000" b="1" dirty="0">
                <a:solidFill>
                  <a:schemeClr val="tx1"/>
                </a:solidFill>
                <a:latin typeface="Microsoft JhengHei" panose="020B0604030504040204" pitchFamily="34" charset="-120"/>
                <a:ea typeface="Microsoft JhengHei" panose="020B0604030504040204" pitchFamily="34" charset="-120"/>
              </a:rPr>
              <a:t>檔案指標 </a:t>
            </a:r>
            <a:r>
              <a:rPr lang="en-US" altLang="zh-TW" sz="2000" b="1" dirty="0">
                <a:solidFill>
                  <a:schemeClr val="tx1"/>
                </a:solidFill>
                <a:latin typeface="Microsoft JhengHei" panose="020B0604030504040204" pitchFamily="34" charset="-120"/>
                <a:ea typeface="Microsoft JhengHei" panose="020B0604030504040204" pitchFamily="34" charset="-120"/>
              </a:rPr>
              <a:t>,</a:t>
            </a:r>
            <a:r>
              <a:rPr lang="zh-TW" altLang="en-US" sz="2000" b="1" dirty="0">
                <a:solidFill>
                  <a:schemeClr val="tx1"/>
                </a:solidFill>
                <a:latin typeface="Microsoft JhengHei" panose="020B0604030504040204" pitchFamily="34" charset="-120"/>
                <a:ea typeface="Microsoft JhengHei" panose="020B0604030504040204" pitchFamily="34" charset="-120"/>
              </a:rPr>
              <a:t>格式化字串</a:t>
            </a:r>
            <a:r>
              <a:rPr lang="en-US" altLang="zh-TW" sz="2000" b="1" dirty="0">
                <a:solidFill>
                  <a:schemeClr val="tx1"/>
                </a:solidFill>
                <a:latin typeface="Microsoft JhengHei" panose="020B0604030504040204" pitchFamily="34" charset="-120"/>
                <a:ea typeface="Microsoft JhengHei" panose="020B0604030504040204" pitchFamily="34" charset="-120"/>
              </a:rPr>
              <a:t>, </a:t>
            </a:r>
            <a:r>
              <a:rPr lang="zh-TW" altLang="en-US" sz="2000" b="1" dirty="0">
                <a:latin typeface="Microsoft JhengHei" panose="020B0604030504040204" pitchFamily="34" charset="-120"/>
                <a:ea typeface="Microsoft JhengHei" panose="020B0604030504040204" pitchFamily="34" charset="-120"/>
              </a:rPr>
              <a:t>變數</a:t>
            </a:r>
            <a:r>
              <a:rPr lang="en-US" altLang="zh-TW" sz="2000" b="1" dirty="0">
                <a:solidFill>
                  <a:schemeClr val="tx1"/>
                </a:solidFill>
                <a:latin typeface="Microsoft JhengHei" panose="020B0604030504040204" pitchFamily="34" charset="-120"/>
                <a:ea typeface="Microsoft JhengHei" panose="020B0604030504040204" pitchFamily="34" charset="-120"/>
              </a:rPr>
              <a:t>)</a:t>
            </a:r>
          </a:p>
        </p:txBody>
      </p:sp>
      <p:sp>
        <p:nvSpPr>
          <p:cNvPr id="11" name="圓角矩形 10">
            <a:extLst>
              <a:ext uri="{FF2B5EF4-FFF2-40B4-BE49-F238E27FC236}">
                <a16:creationId xmlns:a16="http://schemas.microsoft.com/office/drawing/2014/main" id="{4A4FD2D1-90F3-6944-8609-0F412C0FC51D}"/>
              </a:ext>
            </a:extLst>
          </p:cNvPr>
          <p:cNvSpPr/>
          <p:nvPr/>
        </p:nvSpPr>
        <p:spPr>
          <a:xfrm>
            <a:off x="1889880" y="3155969"/>
            <a:ext cx="8412229" cy="563315"/>
          </a:xfrm>
          <a:prstGeom prst="roundRect">
            <a:avLst/>
          </a:prstGeom>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b="1" dirty="0" err="1">
                <a:solidFill>
                  <a:schemeClr val="tx1"/>
                </a:solidFill>
                <a:latin typeface="Microsoft JhengHei" panose="020B0604030504040204" pitchFamily="34" charset="-120"/>
                <a:ea typeface="Microsoft JhengHei" panose="020B0604030504040204" pitchFamily="34" charset="-120"/>
              </a:rPr>
              <a:t>fprintf</a:t>
            </a:r>
            <a:r>
              <a:rPr lang="en-US" altLang="zh-TW" sz="2000" b="1" dirty="0">
                <a:solidFill>
                  <a:schemeClr val="tx1"/>
                </a:solidFill>
                <a:latin typeface="Microsoft JhengHei" panose="020B0604030504040204" pitchFamily="34" charset="-120"/>
                <a:ea typeface="Microsoft JhengHei" panose="020B0604030504040204" pitchFamily="34" charset="-120"/>
              </a:rPr>
              <a:t>(</a:t>
            </a:r>
            <a:r>
              <a:rPr lang="zh-TW" altLang="en-US" sz="2000" b="1" dirty="0">
                <a:solidFill>
                  <a:schemeClr val="tx1"/>
                </a:solidFill>
                <a:latin typeface="Microsoft JhengHei" panose="020B0604030504040204" pitchFamily="34" charset="-120"/>
                <a:ea typeface="Microsoft JhengHei" panose="020B0604030504040204" pitchFamily="34" charset="-120"/>
              </a:rPr>
              <a:t>檔案指標 </a:t>
            </a:r>
            <a:r>
              <a:rPr lang="en-US" altLang="zh-TW" sz="2000" b="1" dirty="0">
                <a:solidFill>
                  <a:schemeClr val="tx1"/>
                </a:solidFill>
                <a:latin typeface="Microsoft JhengHei" panose="020B0604030504040204" pitchFamily="34" charset="-120"/>
                <a:ea typeface="Microsoft JhengHei" panose="020B0604030504040204" pitchFamily="34" charset="-120"/>
              </a:rPr>
              <a:t>, </a:t>
            </a:r>
            <a:r>
              <a:rPr lang="zh-TW" altLang="en-US" sz="2000" b="1" dirty="0">
                <a:solidFill>
                  <a:schemeClr val="tx1"/>
                </a:solidFill>
                <a:latin typeface="Microsoft JhengHei" panose="020B0604030504040204" pitchFamily="34" charset="-120"/>
                <a:ea typeface="Microsoft JhengHei" panose="020B0604030504040204" pitchFamily="34" charset="-120"/>
              </a:rPr>
              <a:t>格式化字串</a:t>
            </a:r>
            <a:r>
              <a:rPr lang="en-US" altLang="zh-TW" sz="2000" b="1" dirty="0">
                <a:solidFill>
                  <a:schemeClr val="tx1"/>
                </a:solidFill>
                <a:latin typeface="Microsoft JhengHei" panose="020B0604030504040204" pitchFamily="34" charset="-120"/>
                <a:ea typeface="Microsoft JhengHei" panose="020B0604030504040204" pitchFamily="34" charset="-120"/>
              </a:rPr>
              <a:t>)</a:t>
            </a:r>
          </a:p>
        </p:txBody>
      </p:sp>
      <p:sp>
        <p:nvSpPr>
          <p:cNvPr id="12" name="圓角矩形 11">
            <a:extLst>
              <a:ext uri="{FF2B5EF4-FFF2-40B4-BE49-F238E27FC236}">
                <a16:creationId xmlns:a16="http://schemas.microsoft.com/office/drawing/2014/main" id="{EE47B356-D876-4741-980E-B1E5DF360BDD}"/>
              </a:ext>
            </a:extLst>
          </p:cNvPr>
          <p:cNvSpPr/>
          <p:nvPr/>
        </p:nvSpPr>
        <p:spPr>
          <a:xfrm>
            <a:off x="1889880" y="4292421"/>
            <a:ext cx="8412229" cy="563315"/>
          </a:xfrm>
          <a:prstGeom prst="roundRect">
            <a:avLst/>
          </a:prstGeom>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b="1" dirty="0" err="1">
                <a:solidFill>
                  <a:schemeClr val="tx1"/>
                </a:solidFill>
                <a:latin typeface="Microsoft JhengHei" panose="020B0604030504040204" pitchFamily="34" charset="-120"/>
                <a:ea typeface="Microsoft JhengHei" panose="020B0604030504040204" pitchFamily="34" charset="-120"/>
              </a:rPr>
              <a:t>fread</a:t>
            </a:r>
            <a:r>
              <a:rPr lang="en-US" altLang="zh-TW" sz="2000" b="1" dirty="0">
                <a:solidFill>
                  <a:schemeClr val="tx1"/>
                </a:solidFill>
                <a:latin typeface="Microsoft JhengHei" panose="020B0604030504040204" pitchFamily="34" charset="-120"/>
                <a:ea typeface="Microsoft JhengHei" panose="020B0604030504040204" pitchFamily="34" charset="-120"/>
              </a:rPr>
              <a:t>(</a:t>
            </a:r>
            <a:r>
              <a:rPr lang="zh-TW" altLang="en-US" sz="2000" b="1" dirty="0">
                <a:solidFill>
                  <a:schemeClr val="tx1"/>
                </a:solidFill>
                <a:latin typeface="Microsoft JhengHei" panose="020B0604030504040204" pitchFamily="34" charset="-120"/>
                <a:ea typeface="Microsoft JhengHei" panose="020B0604030504040204" pitchFamily="34" charset="-120"/>
              </a:rPr>
              <a:t>儲存目標</a:t>
            </a:r>
            <a:r>
              <a:rPr lang="en-US" altLang="zh-TW" sz="2000" b="1" dirty="0">
                <a:solidFill>
                  <a:schemeClr val="tx1"/>
                </a:solidFill>
                <a:latin typeface="Microsoft JhengHei" panose="020B0604030504040204" pitchFamily="34" charset="-120"/>
                <a:ea typeface="Microsoft JhengHei" panose="020B0604030504040204" pitchFamily="34" charset="-120"/>
              </a:rPr>
              <a:t>,</a:t>
            </a:r>
            <a:r>
              <a:rPr lang="zh-TW" altLang="en-US" sz="2000" b="1" dirty="0">
                <a:solidFill>
                  <a:schemeClr val="tx1"/>
                </a:solidFill>
                <a:latin typeface="Microsoft JhengHei" panose="020B0604030504040204" pitchFamily="34" charset="-120"/>
                <a:ea typeface="Microsoft JhengHei" panose="020B0604030504040204" pitchFamily="34" charset="-120"/>
              </a:rPr>
              <a:t> 變數大小</a:t>
            </a:r>
            <a:r>
              <a:rPr lang="en-US" altLang="zh-TW" sz="2000" b="1" dirty="0">
                <a:solidFill>
                  <a:schemeClr val="tx1"/>
                </a:solidFill>
                <a:latin typeface="Microsoft JhengHei" panose="020B0604030504040204" pitchFamily="34" charset="-120"/>
                <a:ea typeface="Microsoft JhengHei" panose="020B0604030504040204" pitchFamily="34" charset="-120"/>
              </a:rPr>
              <a:t>, </a:t>
            </a:r>
            <a:r>
              <a:rPr lang="zh-TW" altLang="en-US" sz="2000" b="1" dirty="0">
                <a:solidFill>
                  <a:schemeClr val="tx1"/>
                </a:solidFill>
                <a:latin typeface="Microsoft JhengHei" panose="020B0604030504040204" pitchFamily="34" charset="-120"/>
                <a:ea typeface="Microsoft JhengHei" panose="020B0604030504040204" pitchFamily="34" charset="-120"/>
              </a:rPr>
              <a:t>變數個數</a:t>
            </a:r>
            <a:r>
              <a:rPr lang="en-US" altLang="zh-TW" sz="2000" b="1" dirty="0">
                <a:solidFill>
                  <a:schemeClr val="tx1"/>
                </a:solidFill>
                <a:latin typeface="Microsoft JhengHei" panose="020B0604030504040204" pitchFamily="34" charset="-120"/>
                <a:ea typeface="Microsoft JhengHei" panose="020B0604030504040204" pitchFamily="34" charset="-120"/>
              </a:rPr>
              <a:t>, </a:t>
            </a:r>
            <a:r>
              <a:rPr lang="zh-TW" altLang="en-US" sz="2000" b="1" dirty="0">
                <a:solidFill>
                  <a:schemeClr val="tx1"/>
                </a:solidFill>
                <a:latin typeface="Microsoft JhengHei" panose="020B0604030504040204" pitchFamily="34" charset="-120"/>
                <a:ea typeface="Microsoft JhengHei" panose="020B0604030504040204" pitchFamily="34" charset="-120"/>
              </a:rPr>
              <a:t>檔案指標</a:t>
            </a:r>
            <a:r>
              <a:rPr lang="en-US" altLang="zh-TW" sz="2000" b="1" dirty="0">
                <a:solidFill>
                  <a:schemeClr val="tx1"/>
                </a:solidFill>
                <a:latin typeface="Microsoft JhengHei" panose="020B0604030504040204" pitchFamily="34" charset="-120"/>
                <a:ea typeface="Microsoft JhengHei" panose="020B0604030504040204" pitchFamily="34" charset="-120"/>
              </a:rPr>
              <a:t>); </a:t>
            </a:r>
          </a:p>
        </p:txBody>
      </p:sp>
      <p:sp>
        <p:nvSpPr>
          <p:cNvPr id="13" name="圓角矩形 12">
            <a:extLst>
              <a:ext uri="{FF2B5EF4-FFF2-40B4-BE49-F238E27FC236}">
                <a16:creationId xmlns:a16="http://schemas.microsoft.com/office/drawing/2014/main" id="{054A90D2-37BA-554B-AC8F-B4C15CB30194}"/>
              </a:ext>
            </a:extLst>
          </p:cNvPr>
          <p:cNvSpPr/>
          <p:nvPr/>
        </p:nvSpPr>
        <p:spPr>
          <a:xfrm>
            <a:off x="1811821" y="5427298"/>
            <a:ext cx="8412229" cy="563315"/>
          </a:xfrm>
          <a:prstGeom prst="roundRect">
            <a:avLst/>
          </a:prstGeom>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b="1" dirty="0" err="1">
                <a:solidFill>
                  <a:schemeClr val="tx1"/>
                </a:solidFill>
                <a:latin typeface="Microsoft JhengHei" panose="020B0604030504040204" pitchFamily="34" charset="-120"/>
                <a:ea typeface="Microsoft JhengHei" panose="020B0604030504040204" pitchFamily="34" charset="-120"/>
              </a:rPr>
              <a:t>fwrite</a:t>
            </a:r>
            <a:r>
              <a:rPr lang="en-US" altLang="zh-TW" sz="2000" b="1" dirty="0">
                <a:solidFill>
                  <a:schemeClr val="tx1"/>
                </a:solidFill>
                <a:latin typeface="Microsoft JhengHei" panose="020B0604030504040204" pitchFamily="34" charset="-120"/>
                <a:ea typeface="Microsoft JhengHei" panose="020B0604030504040204" pitchFamily="34" charset="-120"/>
              </a:rPr>
              <a:t>(</a:t>
            </a:r>
            <a:r>
              <a:rPr lang="zh-TW" altLang="en-US" sz="2000" b="1" dirty="0">
                <a:solidFill>
                  <a:schemeClr val="tx1"/>
                </a:solidFill>
                <a:latin typeface="Microsoft JhengHei" panose="020B0604030504040204" pitchFamily="34" charset="-120"/>
                <a:ea typeface="Microsoft JhengHei" panose="020B0604030504040204" pitchFamily="34" charset="-120"/>
              </a:rPr>
              <a:t>資料來源</a:t>
            </a:r>
            <a:r>
              <a:rPr lang="en-US" altLang="zh-TW" sz="2000" b="1" dirty="0">
                <a:solidFill>
                  <a:schemeClr val="tx1"/>
                </a:solidFill>
                <a:latin typeface="Microsoft JhengHei" panose="020B0604030504040204" pitchFamily="34" charset="-120"/>
                <a:ea typeface="Microsoft JhengHei" panose="020B0604030504040204" pitchFamily="34" charset="-120"/>
              </a:rPr>
              <a:t>,</a:t>
            </a:r>
            <a:r>
              <a:rPr lang="zh-TW" altLang="en-US" sz="2000" b="1" dirty="0">
                <a:solidFill>
                  <a:schemeClr val="tx1"/>
                </a:solidFill>
                <a:latin typeface="Microsoft JhengHei" panose="020B0604030504040204" pitchFamily="34" charset="-120"/>
                <a:ea typeface="Microsoft JhengHei" panose="020B0604030504040204" pitchFamily="34" charset="-120"/>
              </a:rPr>
              <a:t> 變數大小</a:t>
            </a:r>
            <a:r>
              <a:rPr lang="en-US" altLang="zh-TW" sz="2000" b="1" dirty="0">
                <a:solidFill>
                  <a:schemeClr val="tx1"/>
                </a:solidFill>
                <a:latin typeface="Microsoft JhengHei" panose="020B0604030504040204" pitchFamily="34" charset="-120"/>
                <a:ea typeface="Microsoft JhengHei" panose="020B0604030504040204" pitchFamily="34" charset="-120"/>
              </a:rPr>
              <a:t>, </a:t>
            </a:r>
            <a:r>
              <a:rPr lang="zh-TW" altLang="en-US" sz="2000" b="1" dirty="0">
                <a:solidFill>
                  <a:schemeClr val="tx1"/>
                </a:solidFill>
                <a:latin typeface="Microsoft JhengHei" panose="020B0604030504040204" pitchFamily="34" charset="-120"/>
                <a:ea typeface="Microsoft JhengHei" panose="020B0604030504040204" pitchFamily="34" charset="-120"/>
              </a:rPr>
              <a:t>變數個數</a:t>
            </a:r>
            <a:r>
              <a:rPr lang="en-US" altLang="zh-TW" sz="2000" b="1" dirty="0">
                <a:solidFill>
                  <a:schemeClr val="tx1"/>
                </a:solidFill>
                <a:latin typeface="Microsoft JhengHei" panose="020B0604030504040204" pitchFamily="34" charset="-120"/>
                <a:ea typeface="Microsoft JhengHei" panose="020B0604030504040204" pitchFamily="34" charset="-120"/>
              </a:rPr>
              <a:t>, </a:t>
            </a:r>
            <a:r>
              <a:rPr lang="zh-TW" altLang="en-US" sz="2000" b="1" dirty="0">
                <a:solidFill>
                  <a:schemeClr val="tx1"/>
                </a:solidFill>
                <a:latin typeface="Microsoft JhengHei" panose="020B0604030504040204" pitchFamily="34" charset="-120"/>
                <a:ea typeface="Microsoft JhengHei" panose="020B0604030504040204" pitchFamily="34" charset="-120"/>
              </a:rPr>
              <a:t>檔案指標</a:t>
            </a:r>
            <a:r>
              <a:rPr lang="en-US" altLang="zh-TW" sz="2000" b="1" dirty="0">
                <a:solidFill>
                  <a:schemeClr val="tx1"/>
                </a:solidFill>
                <a:latin typeface="Microsoft JhengHei" panose="020B0604030504040204" pitchFamily="34" charset="-120"/>
                <a:ea typeface="Microsoft JhengHei" panose="020B0604030504040204" pitchFamily="34" charset="-120"/>
              </a:rPr>
              <a:t>);</a:t>
            </a:r>
          </a:p>
        </p:txBody>
      </p:sp>
      <p:sp>
        <p:nvSpPr>
          <p:cNvPr id="14" name="矩形 13">
            <a:extLst>
              <a:ext uri="{FF2B5EF4-FFF2-40B4-BE49-F238E27FC236}">
                <a16:creationId xmlns:a16="http://schemas.microsoft.com/office/drawing/2014/main" id="{B5545448-D7A9-1D4E-988E-8F18B5B25857}"/>
              </a:ext>
            </a:extLst>
          </p:cNvPr>
          <p:cNvSpPr/>
          <p:nvPr/>
        </p:nvSpPr>
        <p:spPr>
          <a:xfrm>
            <a:off x="4031972" y="154021"/>
            <a:ext cx="4128054"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C</a:t>
            </a:r>
            <a:r>
              <a:rPr lang="zh-TW" altLang="en-US" sz="3200" b="1" dirty="0">
                <a:solidFill>
                  <a:schemeClr val="bg1"/>
                </a:solidFill>
                <a:latin typeface="Microsoft JhengHei" panose="020B0604030504040204" pitchFamily="34" charset="-120"/>
                <a:ea typeface="Microsoft JhengHei" panose="020B0604030504040204" pitchFamily="34" charset="-120"/>
              </a:rPr>
              <a:t>語言裡頭的檔案處理</a:t>
            </a:r>
          </a:p>
        </p:txBody>
      </p:sp>
      <p:cxnSp>
        <p:nvCxnSpPr>
          <p:cNvPr id="15" name="直線接點 14">
            <a:extLst>
              <a:ext uri="{FF2B5EF4-FFF2-40B4-BE49-F238E27FC236}">
                <a16:creationId xmlns:a16="http://schemas.microsoft.com/office/drawing/2014/main" id="{9D15375A-1095-D349-A201-DB1251AA7B27}"/>
              </a:ext>
            </a:extLst>
          </p:cNvPr>
          <p:cNvCxnSpPr>
            <a:cxnSpLocks/>
          </p:cNvCxnSpPr>
          <p:nvPr/>
        </p:nvCxnSpPr>
        <p:spPr>
          <a:xfrm>
            <a:off x="2733902" y="1907579"/>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294C6AE7-A5A2-7148-9D15-C4E4D30319D6}"/>
              </a:ext>
            </a:extLst>
          </p:cNvPr>
          <p:cNvSpPr/>
          <p:nvPr/>
        </p:nvSpPr>
        <p:spPr>
          <a:xfrm>
            <a:off x="3207164" y="1425911"/>
            <a:ext cx="5781152" cy="461665"/>
          </a:xfrm>
          <a:prstGeom prst="rect">
            <a:avLst/>
          </a:prstGeom>
        </p:spPr>
        <p:txBody>
          <a:bodyPr wrap="square">
            <a:spAutoFit/>
          </a:bodyPr>
          <a:lstStyle/>
          <a:p>
            <a:pPr algn="ctr"/>
            <a:r>
              <a:rPr lang="en-US" altLang="zh-TW" sz="2400" b="1" dirty="0" err="1">
                <a:solidFill>
                  <a:schemeClr val="accent2">
                    <a:lumMod val="75000"/>
                  </a:schemeClr>
                </a:solidFill>
                <a:latin typeface="Microsoft JhengHei" panose="020B0604030504040204" pitchFamily="34" charset="-120"/>
                <a:ea typeface="Microsoft JhengHei" panose="020B0604030504040204" pitchFamily="34" charset="-120"/>
              </a:rPr>
              <a:t>fscanf</a:t>
            </a: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：格式化地從檔案輸入資料到變數</a:t>
            </a:r>
            <a:endParaRPr lang="en-US" altLang="zh-TW" sz="2400" b="1" dirty="0">
              <a:solidFill>
                <a:schemeClr val="accent2">
                  <a:lumMod val="75000"/>
                </a:schemeClr>
              </a:solidFill>
              <a:latin typeface="Microsoft JhengHei" panose="020B0604030504040204" pitchFamily="34" charset="-120"/>
              <a:ea typeface="Microsoft JhengHei" panose="020B0604030504040204" pitchFamily="34" charset="-120"/>
            </a:endParaRPr>
          </a:p>
        </p:txBody>
      </p:sp>
      <p:cxnSp>
        <p:nvCxnSpPr>
          <p:cNvPr id="17" name="直線接點 16">
            <a:extLst>
              <a:ext uri="{FF2B5EF4-FFF2-40B4-BE49-F238E27FC236}">
                <a16:creationId xmlns:a16="http://schemas.microsoft.com/office/drawing/2014/main" id="{CC22D17F-B887-4D4B-9E9F-5D044F9AFE2A}"/>
              </a:ext>
            </a:extLst>
          </p:cNvPr>
          <p:cNvCxnSpPr>
            <a:cxnSpLocks/>
          </p:cNvCxnSpPr>
          <p:nvPr/>
        </p:nvCxnSpPr>
        <p:spPr>
          <a:xfrm>
            <a:off x="2570681" y="3093421"/>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E34F2A88-51B5-E041-9FFC-E2C3BD3B7CE9}"/>
              </a:ext>
            </a:extLst>
          </p:cNvPr>
          <p:cNvCxnSpPr>
            <a:cxnSpLocks/>
          </p:cNvCxnSpPr>
          <p:nvPr/>
        </p:nvCxnSpPr>
        <p:spPr>
          <a:xfrm>
            <a:off x="2570682" y="4253272"/>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A640491E-4599-D141-8613-D6403324E939}"/>
              </a:ext>
            </a:extLst>
          </p:cNvPr>
          <p:cNvCxnSpPr>
            <a:cxnSpLocks/>
          </p:cNvCxnSpPr>
          <p:nvPr/>
        </p:nvCxnSpPr>
        <p:spPr>
          <a:xfrm>
            <a:off x="2537229" y="5427298"/>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ED97D15F-160C-7446-8266-5E8F50A98E53}"/>
              </a:ext>
            </a:extLst>
          </p:cNvPr>
          <p:cNvSpPr/>
          <p:nvPr/>
        </p:nvSpPr>
        <p:spPr>
          <a:xfrm>
            <a:off x="3555551" y="2596953"/>
            <a:ext cx="5080888" cy="461665"/>
          </a:xfrm>
          <a:prstGeom prst="rect">
            <a:avLst/>
          </a:prstGeom>
        </p:spPr>
        <p:txBody>
          <a:bodyPr wrap="square">
            <a:spAutoFit/>
          </a:bodyPr>
          <a:lstStyle/>
          <a:p>
            <a:pPr algn="ctr"/>
            <a:r>
              <a:rPr lang="en-US" altLang="zh-TW" sz="2400" b="1" dirty="0" err="1">
                <a:solidFill>
                  <a:schemeClr val="accent2">
                    <a:lumMod val="75000"/>
                  </a:schemeClr>
                </a:solidFill>
                <a:latin typeface="Microsoft JhengHei" panose="020B0604030504040204" pitchFamily="34" charset="-120"/>
                <a:ea typeface="Microsoft JhengHei" panose="020B0604030504040204" pitchFamily="34" charset="-120"/>
              </a:rPr>
              <a:t>fprintf</a:t>
            </a: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 ：格式化地輸出資料到檔案</a:t>
            </a:r>
            <a:endParaRPr lang="en-US" altLang="zh-TW" sz="2400" b="1" dirty="0">
              <a:solidFill>
                <a:schemeClr val="accent2">
                  <a:lumMod val="75000"/>
                </a:schemeClr>
              </a:solidFill>
              <a:latin typeface="Microsoft JhengHei" panose="020B0604030504040204" pitchFamily="34" charset="-120"/>
              <a:ea typeface="Microsoft JhengHei" panose="020B0604030504040204" pitchFamily="34" charset="-120"/>
            </a:endParaRPr>
          </a:p>
        </p:txBody>
      </p:sp>
      <p:sp>
        <p:nvSpPr>
          <p:cNvPr id="21" name="矩形 20">
            <a:extLst>
              <a:ext uri="{FF2B5EF4-FFF2-40B4-BE49-F238E27FC236}">
                <a16:creationId xmlns:a16="http://schemas.microsoft.com/office/drawing/2014/main" id="{6C75EC39-B121-074F-BEC1-0F5B1B028058}"/>
              </a:ext>
            </a:extLst>
          </p:cNvPr>
          <p:cNvSpPr/>
          <p:nvPr/>
        </p:nvSpPr>
        <p:spPr>
          <a:xfrm>
            <a:off x="2846397" y="3781907"/>
            <a:ext cx="5940765" cy="461665"/>
          </a:xfrm>
          <a:prstGeom prst="rect">
            <a:avLst/>
          </a:prstGeom>
        </p:spPr>
        <p:txBody>
          <a:bodyPr wrap="square">
            <a:spAutoFit/>
          </a:bodyPr>
          <a:lstStyle/>
          <a:p>
            <a:pPr algn="ctr"/>
            <a:r>
              <a:rPr lang="en-US" altLang="zh-TW" sz="2400" b="1" dirty="0" err="1">
                <a:solidFill>
                  <a:schemeClr val="accent2">
                    <a:lumMod val="75000"/>
                  </a:schemeClr>
                </a:solidFill>
                <a:latin typeface="Microsoft JhengHei" panose="020B0604030504040204" pitchFamily="34" charset="-120"/>
                <a:ea typeface="Microsoft JhengHei" panose="020B0604030504040204" pitchFamily="34" charset="-120"/>
              </a:rPr>
              <a:t>fread</a:t>
            </a: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：以變數為單位讀取檔案</a:t>
            </a:r>
            <a:endParaRPr lang="en-US" altLang="zh-TW" sz="2400" b="1" dirty="0">
              <a:solidFill>
                <a:schemeClr val="accent2">
                  <a:lumMod val="75000"/>
                </a:schemeClr>
              </a:solidFill>
              <a:latin typeface="Microsoft JhengHei" panose="020B0604030504040204" pitchFamily="34" charset="-120"/>
              <a:ea typeface="Microsoft JhengHei" panose="020B0604030504040204" pitchFamily="34" charset="-120"/>
            </a:endParaRPr>
          </a:p>
        </p:txBody>
      </p:sp>
      <p:sp>
        <p:nvSpPr>
          <p:cNvPr id="22" name="矩形 21">
            <a:extLst>
              <a:ext uri="{FF2B5EF4-FFF2-40B4-BE49-F238E27FC236}">
                <a16:creationId xmlns:a16="http://schemas.microsoft.com/office/drawing/2014/main" id="{43ECFCDB-5B36-D54D-9D00-267A6C0C91AA}"/>
              </a:ext>
            </a:extLst>
          </p:cNvPr>
          <p:cNvSpPr/>
          <p:nvPr/>
        </p:nvSpPr>
        <p:spPr>
          <a:xfrm>
            <a:off x="3047996" y="4926485"/>
            <a:ext cx="6096000" cy="461665"/>
          </a:xfrm>
          <a:prstGeom prst="rect">
            <a:avLst/>
          </a:prstGeom>
        </p:spPr>
        <p:txBody>
          <a:bodyPr>
            <a:spAutoFit/>
          </a:bodyPr>
          <a:lstStyle/>
          <a:p>
            <a:pPr algn="ctr"/>
            <a:r>
              <a:rPr lang="en-US" altLang="zh-TW" sz="2400" b="1" dirty="0" err="1">
                <a:solidFill>
                  <a:schemeClr val="accent2">
                    <a:lumMod val="75000"/>
                  </a:schemeClr>
                </a:solidFill>
                <a:latin typeface="Microsoft JhengHei" panose="020B0604030504040204" pitchFamily="34" charset="-120"/>
                <a:ea typeface="Microsoft JhengHei" panose="020B0604030504040204" pitchFamily="34" charset="-120"/>
              </a:rPr>
              <a:t>fwrite</a:t>
            </a: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 ：以變數為單位寫出檔案</a:t>
            </a:r>
          </a:p>
        </p:txBody>
      </p:sp>
    </p:spTree>
    <p:extLst>
      <p:ext uri="{BB962C8B-B14F-4D97-AF65-F5344CB8AC3E}">
        <p14:creationId xmlns:p14="http://schemas.microsoft.com/office/powerpoint/2010/main" val="134809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5182928" y="154021"/>
            <a:ext cx="1826141" cy="584775"/>
          </a:xfrm>
          <a:prstGeom prst="rect">
            <a:avLst/>
          </a:prstGeom>
        </p:spPr>
        <p:txBody>
          <a:bodyPr wrap="none">
            <a:spAutoFit/>
          </a:bodyPr>
          <a:lstStyle/>
          <a:p>
            <a:r>
              <a:rPr lang="zh-TW" altLang="en-US" sz="3200" b="1" dirty="0">
                <a:solidFill>
                  <a:schemeClr val="bg1"/>
                </a:solidFill>
                <a:latin typeface="Microsoft JhengHei" panose="020B0604030504040204" pitchFamily="34" charset="-120"/>
                <a:ea typeface="Microsoft JhengHei" panose="020B0604030504040204" pitchFamily="34" charset="-120"/>
              </a:rPr>
              <a:t>學習大綱</a:t>
            </a:r>
          </a:p>
        </p:txBody>
      </p:sp>
      <p:sp>
        <p:nvSpPr>
          <p:cNvPr id="10" name="六邊形 9">
            <a:extLst>
              <a:ext uri="{FF2B5EF4-FFF2-40B4-BE49-F238E27FC236}">
                <a16:creationId xmlns:a16="http://schemas.microsoft.com/office/drawing/2014/main" id="{E3E3B361-FE96-9F4A-B953-BE2C7F3ED153}"/>
              </a:ext>
            </a:extLst>
          </p:cNvPr>
          <p:cNvSpPr/>
          <p:nvPr/>
        </p:nvSpPr>
        <p:spPr>
          <a:xfrm>
            <a:off x="971310" y="2009668"/>
            <a:ext cx="2552683" cy="2200589"/>
          </a:xfrm>
          <a:prstGeom prst="hexagon">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六邊形 10">
            <a:extLst>
              <a:ext uri="{FF2B5EF4-FFF2-40B4-BE49-F238E27FC236}">
                <a16:creationId xmlns:a16="http://schemas.microsoft.com/office/drawing/2014/main" id="{1BD138D9-3B01-AE40-88F2-B1449542914E}"/>
              </a:ext>
            </a:extLst>
          </p:cNvPr>
          <p:cNvSpPr/>
          <p:nvPr/>
        </p:nvSpPr>
        <p:spPr>
          <a:xfrm>
            <a:off x="4781311" y="2009668"/>
            <a:ext cx="2552683" cy="2200589"/>
          </a:xfrm>
          <a:prstGeom prst="hexagon">
            <a:avLst/>
          </a:prstGeom>
          <a:solidFill>
            <a:srgbClr val="50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六邊形 11">
            <a:extLst>
              <a:ext uri="{FF2B5EF4-FFF2-40B4-BE49-F238E27FC236}">
                <a16:creationId xmlns:a16="http://schemas.microsoft.com/office/drawing/2014/main" id="{1FB49CAD-8E1D-184F-990C-2733E3DD2410}"/>
              </a:ext>
            </a:extLst>
          </p:cNvPr>
          <p:cNvSpPr/>
          <p:nvPr/>
        </p:nvSpPr>
        <p:spPr>
          <a:xfrm>
            <a:off x="8591312" y="2009668"/>
            <a:ext cx="2552683" cy="2200589"/>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六邊形 12">
            <a:extLst>
              <a:ext uri="{FF2B5EF4-FFF2-40B4-BE49-F238E27FC236}">
                <a16:creationId xmlns:a16="http://schemas.microsoft.com/office/drawing/2014/main" id="{7CCAFF4C-C8E4-FA4D-B98F-F84179F09162}"/>
              </a:ext>
            </a:extLst>
          </p:cNvPr>
          <p:cNvSpPr/>
          <p:nvPr/>
        </p:nvSpPr>
        <p:spPr>
          <a:xfrm>
            <a:off x="2852524" y="4010965"/>
            <a:ext cx="2552683" cy="2200589"/>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六邊形 13">
            <a:extLst>
              <a:ext uri="{FF2B5EF4-FFF2-40B4-BE49-F238E27FC236}">
                <a16:creationId xmlns:a16="http://schemas.microsoft.com/office/drawing/2014/main" id="{C87C9F78-39D1-8047-BEA9-5CD7B08A22CE}"/>
              </a:ext>
            </a:extLst>
          </p:cNvPr>
          <p:cNvSpPr/>
          <p:nvPr/>
        </p:nvSpPr>
        <p:spPr>
          <a:xfrm>
            <a:off x="6662525" y="4010965"/>
            <a:ext cx="2552683" cy="2200589"/>
          </a:xfrm>
          <a:prstGeom prst="hexagon">
            <a:avLst/>
          </a:prstGeom>
          <a:solidFill>
            <a:srgbClr val="6C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矩形 14">
            <a:extLst>
              <a:ext uri="{FF2B5EF4-FFF2-40B4-BE49-F238E27FC236}">
                <a16:creationId xmlns:a16="http://schemas.microsoft.com/office/drawing/2014/main" id="{AE1B063D-8E8C-7D46-AD46-36125ADEBA6E}"/>
              </a:ext>
            </a:extLst>
          </p:cNvPr>
          <p:cNvSpPr/>
          <p:nvPr/>
        </p:nvSpPr>
        <p:spPr>
          <a:xfrm>
            <a:off x="1100631" y="2637208"/>
            <a:ext cx="2294039" cy="954107"/>
          </a:xfrm>
          <a:prstGeom prst="rect">
            <a:avLst/>
          </a:prstGeom>
        </p:spPr>
        <p:txBody>
          <a:bodyPr wrap="square" anchor="ctr">
            <a:spAutoFit/>
          </a:bodyPr>
          <a:lstStyle/>
          <a:p>
            <a:pPr algn="ctr"/>
            <a:r>
              <a:rPr lang="en-US" altLang="zh-TW" sz="2800" b="1" dirty="0">
                <a:solidFill>
                  <a:schemeClr val="bg1"/>
                </a:solidFill>
                <a:latin typeface="Microsoft JhengHei" panose="020B0604030504040204" pitchFamily="34" charset="-120"/>
                <a:ea typeface="Microsoft JhengHei" panose="020B0604030504040204" pitchFamily="34" charset="-120"/>
              </a:rPr>
              <a:t>C++</a:t>
            </a:r>
            <a:r>
              <a:rPr lang="zh-TW" altLang="en-US" sz="2800" b="1" dirty="0">
                <a:solidFill>
                  <a:schemeClr val="bg1"/>
                </a:solidFill>
                <a:latin typeface="Microsoft JhengHei" panose="020B0604030504040204" pitchFamily="34" charset="-120"/>
                <a:ea typeface="Microsoft JhengHei" panose="020B0604030504040204" pitchFamily="34" charset="-120"/>
              </a:rPr>
              <a:t>的檔案輸入輸出</a:t>
            </a:r>
            <a:endParaRPr lang="en-US" altLang="zh-TW" sz="2800" b="1" dirty="0">
              <a:solidFill>
                <a:schemeClr val="bg1"/>
              </a:solidFill>
              <a:latin typeface="Microsoft JhengHei" panose="020B0604030504040204" pitchFamily="34" charset="-120"/>
              <a:ea typeface="Microsoft JhengHei" panose="020B0604030504040204" pitchFamily="34" charset="-120"/>
            </a:endParaRPr>
          </a:p>
        </p:txBody>
      </p:sp>
      <p:sp>
        <p:nvSpPr>
          <p:cNvPr id="16" name="矩形 15">
            <a:extLst>
              <a:ext uri="{FF2B5EF4-FFF2-40B4-BE49-F238E27FC236}">
                <a16:creationId xmlns:a16="http://schemas.microsoft.com/office/drawing/2014/main" id="{C8CA10ED-7ED2-8747-9131-AE1995F267AC}"/>
              </a:ext>
            </a:extLst>
          </p:cNvPr>
          <p:cNvSpPr/>
          <p:nvPr/>
        </p:nvSpPr>
        <p:spPr>
          <a:xfrm>
            <a:off x="3318386" y="4845350"/>
            <a:ext cx="1620957" cy="523220"/>
          </a:xfrm>
          <a:prstGeom prst="rect">
            <a:avLst/>
          </a:prstGeom>
        </p:spPr>
        <p:txBody>
          <a:bodyPr wrap="none">
            <a:spAutoFit/>
          </a:bodyPr>
          <a:lstStyle/>
          <a:p>
            <a:r>
              <a:rPr lang="zh-TW" altLang="en-US" sz="2800" b="1" dirty="0">
                <a:solidFill>
                  <a:schemeClr val="bg1"/>
                </a:solidFill>
                <a:latin typeface="Microsoft JhengHei" panose="020B0604030504040204" pitchFamily="34" charset="-120"/>
                <a:ea typeface="Microsoft JhengHei" panose="020B0604030504040204" pitchFamily="34" charset="-120"/>
              </a:rPr>
              <a:t>狀態檢查</a:t>
            </a:r>
            <a:endParaRPr lang="en-US" altLang="zh-TW" sz="2800" b="1" dirty="0">
              <a:solidFill>
                <a:schemeClr val="bg1"/>
              </a:solidFill>
              <a:latin typeface="Microsoft JhengHei" panose="020B0604030504040204" pitchFamily="34" charset="-120"/>
              <a:ea typeface="Microsoft JhengHei" panose="020B0604030504040204" pitchFamily="34" charset="-120"/>
            </a:endParaRPr>
          </a:p>
        </p:txBody>
      </p:sp>
      <p:sp>
        <p:nvSpPr>
          <p:cNvPr id="17" name="矩形 16">
            <a:extLst>
              <a:ext uri="{FF2B5EF4-FFF2-40B4-BE49-F238E27FC236}">
                <a16:creationId xmlns:a16="http://schemas.microsoft.com/office/drawing/2014/main" id="{8C43BDED-8D0B-CC46-91DB-BB49494265A8}"/>
              </a:ext>
            </a:extLst>
          </p:cNvPr>
          <p:cNvSpPr/>
          <p:nvPr/>
        </p:nvSpPr>
        <p:spPr>
          <a:xfrm>
            <a:off x="5108250" y="2637208"/>
            <a:ext cx="1907452" cy="954107"/>
          </a:xfrm>
          <a:prstGeom prst="rect">
            <a:avLst/>
          </a:prstGeom>
        </p:spPr>
        <p:txBody>
          <a:bodyPr wrap="square">
            <a:spAutoFit/>
          </a:bodyPr>
          <a:lstStyle/>
          <a:p>
            <a:pPr algn="ctr"/>
            <a:r>
              <a:rPr lang="en-US" altLang="zh-TW" sz="2800" b="1" dirty="0">
                <a:solidFill>
                  <a:schemeClr val="bg1"/>
                </a:solidFill>
                <a:latin typeface="Microsoft JhengHei" panose="020B0604030504040204" pitchFamily="34" charset="-120"/>
                <a:ea typeface="Microsoft JhengHei" panose="020B0604030504040204" pitchFamily="34" charset="-120"/>
              </a:rPr>
              <a:t>csv</a:t>
            </a:r>
            <a:r>
              <a:rPr lang="zh-TW" altLang="en-US" sz="2800" b="1" dirty="0">
                <a:solidFill>
                  <a:schemeClr val="bg1"/>
                </a:solidFill>
                <a:latin typeface="Microsoft JhengHei" panose="020B0604030504040204" pitchFamily="34" charset="-120"/>
                <a:ea typeface="Microsoft JhengHei" panose="020B0604030504040204" pitchFamily="34" charset="-120"/>
              </a:rPr>
              <a:t>格式的處理</a:t>
            </a:r>
            <a:endParaRPr lang="en-US" altLang="zh-TW" sz="2800" b="1" dirty="0">
              <a:solidFill>
                <a:schemeClr val="bg1"/>
              </a:solidFill>
              <a:latin typeface="Microsoft JhengHei" panose="020B0604030504040204" pitchFamily="34" charset="-120"/>
              <a:ea typeface="Microsoft JhengHei" panose="020B0604030504040204" pitchFamily="34" charset="-120"/>
            </a:endParaRPr>
          </a:p>
        </p:txBody>
      </p:sp>
      <p:sp>
        <p:nvSpPr>
          <p:cNvPr id="18" name="矩形 17">
            <a:extLst>
              <a:ext uri="{FF2B5EF4-FFF2-40B4-BE49-F238E27FC236}">
                <a16:creationId xmlns:a16="http://schemas.microsoft.com/office/drawing/2014/main" id="{A84516ED-0226-D645-ADB3-CD910C090C7F}"/>
              </a:ext>
            </a:extLst>
          </p:cNvPr>
          <p:cNvSpPr/>
          <p:nvPr/>
        </p:nvSpPr>
        <p:spPr>
          <a:xfrm>
            <a:off x="6815454" y="4629907"/>
            <a:ext cx="2246823" cy="954107"/>
          </a:xfrm>
          <a:prstGeom prst="rect">
            <a:avLst/>
          </a:prstGeom>
        </p:spPr>
        <p:txBody>
          <a:bodyPr wrap="square">
            <a:spAutoFit/>
          </a:bodyPr>
          <a:lstStyle/>
          <a:p>
            <a:pPr algn="ctr"/>
            <a:r>
              <a:rPr lang="zh-TW" altLang="en-US" sz="2800" b="1" dirty="0">
                <a:solidFill>
                  <a:schemeClr val="bg1"/>
                </a:solidFill>
                <a:latin typeface="Microsoft JhengHei" panose="020B0604030504040204" pitchFamily="34" charset="-120"/>
                <a:ea typeface="Microsoft JhengHei" panose="020B0604030504040204" pitchFamily="34" charset="-120"/>
              </a:rPr>
              <a:t>檔案處理的補充用法</a:t>
            </a:r>
            <a:endParaRPr lang="en-US" altLang="zh-TW" sz="2800" b="1" dirty="0">
              <a:solidFill>
                <a:schemeClr val="bg1"/>
              </a:solidFill>
              <a:latin typeface="Microsoft JhengHei" panose="020B0604030504040204" pitchFamily="34" charset="-120"/>
              <a:ea typeface="Microsoft JhengHei" panose="020B0604030504040204" pitchFamily="34" charset="-120"/>
            </a:endParaRPr>
          </a:p>
        </p:txBody>
      </p:sp>
      <p:sp>
        <p:nvSpPr>
          <p:cNvPr id="19" name="矩形 18">
            <a:extLst>
              <a:ext uri="{FF2B5EF4-FFF2-40B4-BE49-F238E27FC236}">
                <a16:creationId xmlns:a16="http://schemas.microsoft.com/office/drawing/2014/main" id="{A3C58720-B4FE-A945-99B2-616A363CEB58}"/>
              </a:ext>
            </a:extLst>
          </p:cNvPr>
          <p:cNvSpPr/>
          <p:nvPr/>
        </p:nvSpPr>
        <p:spPr>
          <a:xfrm>
            <a:off x="8706043" y="2637208"/>
            <a:ext cx="2323220" cy="954107"/>
          </a:xfrm>
          <a:prstGeom prst="rect">
            <a:avLst/>
          </a:prstGeom>
        </p:spPr>
        <p:txBody>
          <a:bodyPr wrap="square">
            <a:spAutoFit/>
          </a:bodyPr>
          <a:lstStyle/>
          <a:p>
            <a:pPr algn="ctr"/>
            <a:r>
              <a:rPr lang="en-US" altLang="zh-TW" sz="2800" b="1" dirty="0">
                <a:solidFill>
                  <a:schemeClr val="bg1"/>
                </a:solidFill>
                <a:latin typeface="Microsoft JhengHei" panose="020B0604030504040204" pitchFamily="34" charset="-120"/>
                <a:ea typeface="Microsoft JhengHei" panose="020B0604030504040204" pitchFamily="34" charset="-120"/>
              </a:rPr>
              <a:t>C</a:t>
            </a:r>
            <a:r>
              <a:rPr lang="zh-TW" altLang="en-US" sz="2800" b="1" dirty="0">
                <a:solidFill>
                  <a:schemeClr val="bg1"/>
                </a:solidFill>
                <a:latin typeface="Microsoft JhengHei" panose="020B0604030504040204" pitchFamily="34" charset="-120"/>
                <a:ea typeface="Microsoft JhengHei" panose="020B0604030504040204" pitchFamily="34" charset="-120"/>
              </a:rPr>
              <a:t>語言裡頭的檔案處理</a:t>
            </a:r>
            <a:endParaRPr lang="en-US" altLang="zh-TW" sz="2800"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426857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4" y="-234567"/>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3947011" y="165033"/>
            <a:ext cx="4297971" cy="584775"/>
          </a:xfrm>
          <a:prstGeom prst="rect">
            <a:avLst/>
          </a:prstGeom>
        </p:spPr>
        <p:txBody>
          <a:bodyPr wrap="none">
            <a:spAutoFit/>
          </a:bodyPr>
          <a:lstStyle/>
          <a:p>
            <a:r>
              <a:rPr lang="en-US" altLang="zh-TW" sz="3200" b="1" dirty="0">
                <a:solidFill>
                  <a:schemeClr val="bg1"/>
                </a:solidFill>
                <a:latin typeface="Microsoft JhengHei" panose="020B0604030504040204" pitchFamily="34" charset="-120"/>
                <a:ea typeface="Microsoft JhengHei" panose="020B0604030504040204" pitchFamily="34" charset="-120"/>
              </a:rPr>
              <a:t>Take Home Message</a:t>
            </a:r>
            <a:endParaRPr lang="zh-TW" altLang="en-US" sz="3200" b="1" dirty="0">
              <a:solidFill>
                <a:schemeClr val="bg1"/>
              </a:solidFill>
              <a:latin typeface="Microsoft JhengHei" panose="020B0604030504040204" pitchFamily="34" charset="-120"/>
              <a:ea typeface="Microsoft JhengHei" panose="020B0604030504040204" pitchFamily="34" charset="-120"/>
            </a:endParaRPr>
          </a:p>
        </p:txBody>
      </p:sp>
      <p:sp>
        <p:nvSpPr>
          <p:cNvPr id="8" name="圓角矩形 7">
            <a:extLst>
              <a:ext uri="{FF2B5EF4-FFF2-40B4-BE49-F238E27FC236}">
                <a16:creationId xmlns:a16="http://schemas.microsoft.com/office/drawing/2014/main" id="{B71D2ED0-B913-2743-BA5E-8706CDA38408}"/>
              </a:ext>
            </a:extLst>
          </p:cNvPr>
          <p:cNvSpPr/>
          <p:nvPr/>
        </p:nvSpPr>
        <p:spPr>
          <a:xfrm>
            <a:off x="2168807" y="1594535"/>
            <a:ext cx="7854378" cy="4717720"/>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4" name="矩形 3">
            <a:extLst>
              <a:ext uri="{FF2B5EF4-FFF2-40B4-BE49-F238E27FC236}">
                <a16:creationId xmlns:a16="http://schemas.microsoft.com/office/drawing/2014/main" id="{19BDB022-3C57-0442-93B6-DEE605106E93}"/>
              </a:ext>
            </a:extLst>
          </p:cNvPr>
          <p:cNvSpPr/>
          <p:nvPr/>
        </p:nvSpPr>
        <p:spPr>
          <a:xfrm>
            <a:off x="2974278" y="2279154"/>
            <a:ext cx="6243435" cy="3348481"/>
          </a:xfrm>
          <a:prstGeom prst="rect">
            <a:avLst/>
          </a:prstGeom>
        </p:spPr>
        <p:txBody>
          <a:bodyPr wrap="square">
            <a:spAutoFit/>
          </a:bodyPr>
          <a:lstStyle/>
          <a:p>
            <a:pPr marL="457200" indent="-45720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如何開啟一個</a:t>
            </a:r>
            <a:r>
              <a:rPr lang="en-US" altLang="zh-TW" sz="2400" b="1" dirty="0">
                <a:latin typeface="Microsoft JhengHei" panose="020B0604030504040204" pitchFamily="34" charset="-120"/>
                <a:ea typeface="Microsoft JhengHei" panose="020B0604030504040204" pitchFamily="34" charset="-120"/>
              </a:rPr>
              <a:t>txt</a:t>
            </a:r>
            <a:r>
              <a:rPr lang="zh-TW" altLang="en-US" sz="2400" b="1" dirty="0">
                <a:latin typeface="Microsoft JhengHei" panose="020B0604030504040204" pitchFamily="34" charset="-120"/>
                <a:ea typeface="Microsoft JhengHei" panose="020B0604030504040204" pitchFamily="34" charset="-120"/>
              </a:rPr>
              <a:t>檔</a:t>
            </a:r>
            <a:r>
              <a:rPr lang="en-US" altLang="zh-TW" sz="2400" b="1" dirty="0">
                <a:latin typeface="Microsoft JhengHei" panose="020B0604030504040204" pitchFamily="34" charset="-120"/>
                <a:ea typeface="Microsoft JhengHei" panose="020B0604030504040204" pitchFamily="34" charset="-120"/>
              </a:rPr>
              <a:t>,</a:t>
            </a:r>
            <a:r>
              <a:rPr lang="zh-TW" altLang="en-US" sz="2400" b="1" dirty="0">
                <a:latin typeface="Microsoft JhengHei" panose="020B0604030504040204" pitchFamily="34" charset="-120"/>
                <a:ea typeface="Microsoft JhengHei" panose="020B0604030504040204" pitchFamily="34" charset="-120"/>
              </a:rPr>
              <a:t>有甚麼要注意的地方</a:t>
            </a:r>
            <a:r>
              <a:rPr lang="en-US" altLang="zh-TW" sz="2400" b="1" dirty="0">
                <a:latin typeface="Microsoft JhengHei" panose="020B0604030504040204" pitchFamily="34" charset="-120"/>
                <a:ea typeface="Microsoft JhengHei" panose="020B0604030504040204" pitchFamily="34" charset="-120"/>
              </a:rPr>
              <a:t>?</a:t>
            </a:r>
          </a:p>
          <a:p>
            <a:pPr marL="457200" indent="-45720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如何確保檔案被正確的開啟</a:t>
            </a:r>
            <a:r>
              <a:rPr lang="en-US" altLang="zh-TW" sz="2400" b="1" dirty="0">
                <a:latin typeface="Microsoft JhengHei" panose="020B0604030504040204" pitchFamily="34" charset="-120"/>
                <a:ea typeface="Microsoft JhengHei" panose="020B0604030504040204" pitchFamily="34" charset="-120"/>
              </a:rPr>
              <a:t>?</a:t>
            </a:r>
          </a:p>
          <a:p>
            <a:pPr marL="457200" indent="-45720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如何確保檔案被正確地讀完</a:t>
            </a:r>
            <a:r>
              <a:rPr lang="en-US" altLang="zh-TW" sz="2400" b="1" dirty="0">
                <a:latin typeface="Microsoft JhengHei" panose="020B0604030504040204" pitchFamily="34" charset="-120"/>
                <a:ea typeface="Microsoft JhengHei" panose="020B0604030504040204" pitchFamily="34" charset="-120"/>
              </a:rPr>
              <a:t>?</a:t>
            </a:r>
          </a:p>
          <a:p>
            <a:pPr marL="457200" indent="-45720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為何檔案開啟後</a:t>
            </a:r>
            <a:r>
              <a:rPr lang="en-US" altLang="zh-TW" sz="2400" b="1" dirty="0">
                <a:latin typeface="Microsoft JhengHei" panose="020B0604030504040204" pitchFamily="34" charset="-120"/>
                <a:ea typeface="Microsoft JhengHei" panose="020B0604030504040204" pitchFamily="34" charset="-120"/>
              </a:rPr>
              <a:t>,</a:t>
            </a:r>
            <a:r>
              <a:rPr lang="zh-TW" altLang="en-US" sz="2400" b="1" dirty="0">
                <a:latin typeface="Microsoft JhengHei" panose="020B0604030504040204" pitchFamily="34" charset="-120"/>
                <a:ea typeface="Microsoft JhengHei" panose="020B0604030504040204" pitchFamily="34" charset="-120"/>
              </a:rPr>
              <a:t>需用</a:t>
            </a:r>
            <a:r>
              <a:rPr lang="en-US" altLang="zh-TW" sz="2400" b="1" dirty="0">
                <a:latin typeface="Microsoft JhengHei" panose="020B0604030504040204" pitchFamily="34" charset="-120"/>
                <a:ea typeface="Microsoft JhengHei" panose="020B0604030504040204" pitchFamily="34" charset="-120"/>
              </a:rPr>
              <a:t>close</a:t>
            </a:r>
            <a:r>
              <a:rPr lang="zh-TW" altLang="en-US" sz="2400" b="1" dirty="0">
                <a:latin typeface="Microsoft JhengHei" panose="020B0604030504040204" pitchFamily="34" charset="-120"/>
                <a:ea typeface="Microsoft JhengHei" panose="020B0604030504040204" pitchFamily="34" charset="-120"/>
              </a:rPr>
              <a:t>關閉</a:t>
            </a:r>
            <a:r>
              <a:rPr lang="en-US" altLang="zh-TW" sz="2400" b="1" dirty="0">
                <a:latin typeface="Microsoft JhengHei" panose="020B0604030504040204" pitchFamily="34" charset="-120"/>
                <a:ea typeface="Microsoft JhengHei" panose="020B0604030504040204" pitchFamily="34" charset="-120"/>
              </a:rPr>
              <a:t>?</a:t>
            </a:r>
          </a:p>
          <a:p>
            <a:pPr marL="457200" indent="-457200">
              <a:lnSpc>
                <a:spcPct val="150000"/>
              </a:lnSpc>
              <a:buFont typeface="Arial" panose="020B0604020202020204" pitchFamily="34" charset="0"/>
              <a:buChar char="•"/>
            </a:pPr>
            <a:r>
              <a:rPr lang="en-US" altLang="zh-TW" sz="2400" b="1" dirty="0">
                <a:latin typeface="Microsoft JhengHei" panose="020B0604030504040204" pitchFamily="34" charset="-120"/>
                <a:ea typeface="Microsoft JhengHei" panose="020B0604030504040204" pitchFamily="34" charset="-120"/>
              </a:rPr>
              <a:t>csv</a:t>
            </a:r>
            <a:r>
              <a:rPr lang="zh-TW" altLang="en-US" sz="2400" b="1" dirty="0">
                <a:latin typeface="Microsoft JhengHei" panose="020B0604030504040204" pitchFamily="34" charset="-120"/>
                <a:ea typeface="Microsoft JhengHei" panose="020B0604030504040204" pitchFamily="34" charset="-120"/>
              </a:rPr>
              <a:t>檔如何做欄位間的切割</a:t>
            </a:r>
            <a:r>
              <a:rPr lang="en-US" altLang="zh-TW" sz="2400" b="1" dirty="0">
                <a:latin typeface="Microsoft JhengHei" panose="020B0604030504040204" pitchFamily="34" charset="-120"/>
                <a:ea typeface="Microsoft JhengHei" panose="020B0604030504040204" pitchFamily="34" charset="-120"/>
              </a:rPr>
              <a:t>?</a:t>
            </a:r>
          </a:p>
          <a:p>
            <a:pPr marL="457200" indent="-457200">
              <a:lnSpc>
                <a:spcPct val="150000"/>
              </a:lnSpc>
              <a:buFont typeface="Arial" panose="020B0604020202020204" pitchFamily="34" charset="0"/>
              <a:buChar char="•"/>
            </a:pPr>
            <a:r>
              <a:rPr lang="zh-TW" altLang="en-US" sz="2400" b="1" dirty="0">
                <a:latin typeface="Microsoft JhengHei" panose="020B0604030504040204" pitchFamily="34" charset="-120"/>
                <a:ea typeface="Microsoft JhengHei" panose="020B0604030504040204" pitchFamily="34" charset="-120"/>
              </a:rPr>
              <a:t>如何一個個地把</a:t>
            </a:r>
            <a:r>
              <a:rPr lang="en-US" altLang="zh-TW" sz="2400" b="1" dirty="0">
                <a:latin typeface="Microsoft JhengHei" panose="020B0604030504040204" pitchFamily="34" charset="-120"/>
                <a:ea typeface="Microsoft JhengHei" panose="020B0604030504040204" pitchFamily="34" charset="-120"/>
              </a:rPr>
              <a:t>csv</a:t>
            </a:r>
            <a:r>
              <a:rPr lang="zh-TW" altLang="en-US" sz="2400" b="1" dirty="0">
                <a:latin typeface="Microsoft JhengHei" panose="020B0604030504040204" pitchFamily="34" charset="-120"/>
                <a:ea typeface="Microsoft JhengHei" panose="020B0604030504040204" pitchFamily="34" charset="-120"/>
              </a:rPr>
              <a:t>內的欄位讀入</a:t>
            </a:r>
            <a:r>
              <a:rPr lang="en-US" altLang="zh-TW" sz="2400" b="1" dirty="0">
                <a:latin typeface="Microsoft JhengHei" panose="020B0604030504040204" pitchFamily="34" charset="-120"/>
                <a:ea typeface="Microsoft JhengHei" panose="020B0604030504040204" pitchFamily="34" charset="-120"/>
              </a:rPr>
              <a:t>?</a:t>
            </a:r>
          </a:p>
        </p:txBody>
      </p:sp>
    </p:spTree>
    <p:extLst>
      <p:ext uri="{BB962C8B-B14F-4D97-AF65-F5344CB8AC3E}">
        <p14:creationId xmlns:p14="http://schemas.microsoft.com/office/powerpoint/2010/main" val="318339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5182928" y="154021"/>
            <a:ext cx="1826141" cy="584775"/>
          </a:xfrm>
          <a:prstGeom prst="rect">
            <a:avLst/>
          </a:prstGeom>
        </p:spPr>
        <p:txBody>
          <a:bodyPr wrap="none">
            <a:spAutoFit/>
          </a:bodyPr>
          <a:lstStyle/>
          <a:p>
            <a:r>
              <a:rPr lang="zh-TW" altLang="en-US" sz="3200" b="1" dirty="0">
                <a:solidFill>
                  <a:schemeClr val="bg1"/>
                </a:solidFill>
                <a:latin typeface="Microsoft JhengHei" panose="020B0604030504040204" pitchFamily="34" charset="-120"/>
                <a:ea typeface="Microsoft JhengHei" panose="020B0604030504040204" pitchFamily="34" charset="-120"/>
              </a:rPr>
              <a:t>課程大綱</a:t>
            </a:r>
          </a:p>
        </p:txBody>
      </p:sp>
      <p:sp>
        <p:nvSpPr>
          <p:cNvPr id="10" name="六邊形 9">
            <a:extLst>
              <a:ext uri="{FF2B5EF4-FFF2-40B4-BE49-F238E27FC236}">
                <a16:creationId xmlns:a16="http://schemas.microsoft.com/office/drawing/2014/main" id="{167E1379-7F22-1F45-82B1-6E458CA37BD9}"/>
              </a:ext>
            </a:extLst>
          </p:cNvPr>
          <p:cNvSpPr/>
          <p:nvPr/>
        </p:nvSpPr>
        <p:spPr>
          <a:xfrm>
            <a:off x="971310" y="2009668"/>
            <a:ext cx="2552683" cy="2200589"/>
          </a:xfrm>
          <a:prstGeom prst="hexagon">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六邊形 10">
            <a:extLst>
              <a:ext uri="{FF2B5EF4-FFF2-40B4-BE49-F238E27FC236}">
                <a16:creationId xmlns:a16="http://schemas.microsoft.com/office/drawing/2014/main" id="{D05863A6-53FC-4C47-9379-5487E944E52A}"/>
              </a:ext>
            </a:extLst>
          </p:cNvPr>
          <p:cNvSpPr/>
          <p:nvPr/>
        </p:nvSpPr>
        <p:spPr>
          <a:xfrm>
            <a:off x="4781311" y="2009668"/>
            <a:ext cx="2552683" cy="2200589"/>
          </a:xfrm>
          <a:prstGeom prst="hexagon">
            <a:avLst/>
          </a:prstGeom>
          <a:solidFill>
            <a:srgbClr val="50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六邊形 11">
            <a:extLst>
              <a:ext uri="{FF2B5EF4-FFF2-40B4-BE49-F238E27FC236}">
                <a16:creationId xmlns:a16="http://schemas.microsoft.com/office/drawing/2014/main" id="{81396110-8BAA-B342-8C92-D65EB6CC9346}"/>
              </a:ext>
            </a:extLst>
          </p:cNvPr>
          <p:cNvSpPr/>
          <p:nvPr/>
        </p:nvSpPr>
        <p:spPr>
          <a:xfrm>
            <a:off x="8591312" y="2009668"/>
            <a:ext cx="2552683" cy="2200589"/>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六邊形 12">
            <a:extLst>
              <a:ext uri="{FF2B5EF4-FFF2-40B4-BE49-F238E27FC236}">
                <a16:creationId xmlns:a16="http://schemas.microsoft.com/office/drawing/2014/main" id="{90A604E6-9B13-0549-BF6D-BCBFEEC9821F}"/>
              </a:ext>
            </a:extLst>
          </p:cNvPr>
          <p:cNvSpPr/>
          <p:nvPr/>
        </p:nvSpPr>
        <p:spPr>
          <a:xfrm>
            <a:off x="2852524" y="4010965"/>
            <a:ext cx="2552683" cy="2200589"/>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六邊形 13">
            <a:extLst>
              <a:ext uri="{FF2B5EF4-FFF2-40B4-BE49-F238E27FC236}">
                <a16:creationId xmlns:a16="http://schemas.microsoft.com/office/drawing/2014/main" id="{0C994CBC-8309-B94D-9487-8E29A3BDBFB2}"/>
              </a:ext>
            </a:extLst>
          </p:cNvPr>
          <p:cNvSpPr/>
          <p:nvPr/>
        </p:nvSpPr>
        <p:spPr>
          <a:xfrm>
            <a:off x="6662525" y="4010965"/>
            <a:ext cx="2552683" cy="2200589"/>
          </a:xfrm>
          <a:prstGeom prst="hexagon">
            <a:avLst/>
          </a:prstGeom>
          <a:solidFill>
            <a:srgbClr val="6C7D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矩形 14">
            <a:extLst>
              <a:ext uri="{FF2B5EF4-FFF2-40B4-BE49-F238E27FC236}">
                <a16:creationId xmlns:a16="http://schemas.microsoft.com/office/drawing/2014/main" id="{8CA16DC2-58C0-F343-A142-28F4FFD24092}"/>
              </a:ext>
            </a:extLst>
          </p:cNvPr>
          <p:cNvSpPr/>
          <p:nvPr/>
        </p:nvSpPr>
        <p:spPr>
          <a:xfrm>
            <a:off x="1100631" y="2637208"/>
            <a:ext cx="2294039" cy="954107"/>
          </a:xfrm>
          <a:prstGeom prst="rect">
            <a:avLst/>
          </a:prstGeom>
        </p:spPr>
        <p:txBody>
          <a:bodyPr wrap="square" anchor="ctr">
            <a:spAutoFit/>
          </a:bodyPr>
          <a:lstStyle/>
          <a:p>
            <a:pPr algn="ctr"/>
            <a:r>
              <a:rPr lang="en-US" altLang="zh-TW" sz="2800" b="1" dirty="0">
                <a:solidFill>
                  <a:schemeClr val="bg1"/>
                </a:solidFill>
                <a:latin typeface="Microsoft JhengHei" panose="020B0604030504040204" pitchFamily="34" charset="-120"/>
                <a:ea typeface="Microsoft JhengHei" panose="020B0604030504040204" pitchFamily="34" charset="-120"/>
              </a:rPr>
              <a:t>C++</a:t>
            </a:r>
            <a:r>
              <a:rPr lang="zh-TW" altLang="en-US" sz="2800" b="1" dirty="0">
                <a:solidFill>
                  <a:schemeClr val="bg1"/>
                </a:solidFill>
                <a:latin typeface="Microsoft JhengHei" panose="020B0604030504040204" pitchFamily="34" charset="-120"/>
                <a:ea typeface="Microsoft JhengHei" panose="020B0604030504040204" pitchFamily="34" charset="-120"/>
              </a:rPr>
              <a:t>的檔案輸入輸出</a:t>
            </a:r>
            <a:endParaRPr lang="en-US" altLang="zh-TW" sz="2800" b="1" dirty="0">
              <a:solidFill>
                <a:schemeClr val="bg1"/>
              </a:solidFill>
              <a:latin typeface="Microsoft JhengHei" panose="020B0604030504040204" pitchFamily="34" charset="-120"/>
              <a:ea typeface="Microsoft JhengHei" panose="020B0604030504040204" pitchFamily="34" charset="-120"/>
            </a:endParaRPr>
          </a:p>
        </p:txBody>
      </p:sp>
      <p:sp>
        <p:nvSpPr>
          <p:cNvPr id="16" name="矩形 15">
            <a:extLst>
              <a:ext uri="{FF2B5EF4-FFF2-40B4-BE49-F238E27FC236}">
                <a16:creationId xmlns:a16="http://schemas.microsoft.com/office/drawing/2014/main" id="{088989EB-3C22-C944-BAA9-A341CDE3C3D4}"/>
              </a:ext>
            </a:extLst>
          </p:cNvPr>
          <p:cNvSpPr/>
          <p:nvPr/>
        </p:nvSpPr>
        <p:spPr>
          <a:xfrm>
            <a:off x="3318386" y="4845350"/>
            <a:ext cx="1620957" cy="523220"/>
          </a:xfrm>
          <a:prstGeom prst="rect">
            <a:avLst/>
          </a:prstGeom>
        </p:spPr>
        <p:txBody>
          <a:bodyPr wrap="none">
            <a:spAutoFit/>
          </a:bodyPr>
          <a:lstStyle/>
          <a:p>
            <a:r>
              <a:rPr lang="zh-TW" altLang="en-US" sz="2800" b="1" dirty="0">
                <a:solidFill>
                  <a:srgbClr val="3E4F65"/>
                </a:solidFill>
                <a:latin typeface="Microsoft JhengHei" panose="020B0604030504040204" pitchFamily="34" charset="-120"/>
                <a:ea typeface="Microsoft JhengHei" panose="020B0604030504040204" pitchFamily="34" charset="-120"/>
              </a:rPr>
              <a:t>狀態檢查</a:t>
            </a:r>
            <a:endParaRPr lang="en-US" altLang="zh-TW" sz="2800" b="1" dirty="0">
              <a:solidFill>
                <a:srgbClr val="3E4F65"/>
              </a:solidFill>
              <a:latin typeface="Microsoft JhengHei" panose="020B0604030504040204" pitchFamily="34" charset="-120"/>
              <a:ea typeface="Microsoft JhengHei" panose="020B0604030504040204" pitchFamily="34" charset="-120"/>
            </a:endParaRPr>
          </a:p>
        </p:txBody>
      </p:sp>
      <p:sp>
        <p:nvSpPr>
          <p:cNvPr id="17" name="矩形 16">
            <a:extLst>
              <a:ext uri="{FF2B5EF4-FFF2-40B4-BE49-F238E27FC236}">
                <a16:creationId xmlns:a16="http://schemas.microsoft.com/office/drawing/2014/main" id="{782172A5-EA3F-3848-82C7-B62D09690AE1}"/>
              </a:ext>
            </a:extLst>
          </p:cNvPr>
          <p:cNvSpPr/>
          <p:nvPr/>
        </p:nvSpPr>
        <p:spPr>
          <a:xfrm>
            <a:off x="5108250" y="2637208"/>
            <a:ext cx="1907452" cy="954107"/>
          </a:xfrm>
          <a:prstGeom prst="rect">
            <a:avLst/>
          </a:prstGeom>
        </p:spPr>
        <p:txBody>
          <a:bodyPr wrap="square">
            <a:spAutoFit/>
          </a:bodyPr>
          <a:lstStyle/>
          <a:p>
            <a:pPr algn="ctr"/>
            <a:r>
              <a:rPr lang="en-US" altLang="zh-TW" sz="2800" b="1" dirty="0">
                <a:solidFill>
                  <a:srgbClr val="5C6B7F"/>
                </a:solidFill>
                <a:latin typeface="Microsoft JhengHei" panose="020B0604030504040204" pitchFamily="34" charset="-120"/>
                <a:ea typeface="Microsoft JhengHei" panose="020B0604030504040204" pitchFamily="34" charset="-120"/>
              </a:rPr>
              <a:t>csv</a:t>
            </a:r>
            <a:r>
              <a:rPr lang="zh-TW" altLang="en-US" sz="2800" b="1" dirty="0">
                <a:solidFill>
                  <a:srgbClr val="5C6B7F"/>
                </a:solidFill>
                <a:latin typeface="Microsoft JhengHei" panose="020B0604030504040204" pitchFamily="34" charset="-120"/>
                <a:ea typeface="Microsoft JhengHei" panose="020B0604030504040204" pitchFamily="34" charset="-120"/>
              </a:rPr>
              <a:t>格式的處理</a:t>
            </a:r>
            <a:endParaRPr lang="en-US" altLang="zh-TW" sz="2800" b="1" dirty="0">
              <a:solidFill>
                <a:srgbClr val="5C6B7F"/>
              </a:solidFill>
              <a:latin typeface="Microsoft JhengHei" panose="020B0604030504040204" pitchFamily="34" charset="-120"/>
              <a:ea typeface="Microsoft JhengHei" panose="020B0604030504040204" pitchFamily="34" charset="-120"/>
            </a:endParaRPr>
          </a:p>
        </p:txBody>
      </p:sp>
      <p:sp>
        <p:nvSpPr>
          <p:cNvPr id="18" name="矩形 17">
            <a:extLst>
              <a:ext uri="{FF2B5EF4-FFF2-40B4-BE49-F238E27FC236}">
                <a16:creationId xmlns:a16="http://schemas.microsoft.com/office/drawing/2014/main" id="{7B4318DC-AA25-2B4D-B3A8-017D6FAA0E9B}"/>
              </a:ext>
            </a:extLst>
          </p:cNvPr>
          <p:cNvSpPr/>
          <p:nvPr/>
        </p:nvSpPr>
        <p:spPr>
          <a:xfrm>
            <a:off x="6815454" y="4629907"/>
            <a:ext cx="2246823" cy="954107"/>
          </a:xfrm>
          <a:prstGeom prst="rect">
            <a:avLst/>
          </a:prstGeom>
        </p:spPr>
        <p:txBody>
          <a:bodyPr wrap="square">
            <a:spAutoFit/>
          </a:bodyPr>
          <a:lstStyle/>
          <a:p>
            <a:pPr algn="ctr"/>
            <a:r>
              <a:rPr lang="zh-TW" altLang="en-US" sz="2800" b="1" dirty="0">
                <a:solidFill>
                  <a:srgbClr val="7B8FAA"/>
                </a:solidFill>
                <a:latin typeface="Microsoft JhengHei" panose="020B0604030504040204" pitchFamily="34" charset="-120"/>
                <a:ea typeface="Microsoft JhengHei" panose="020B0604030504040204" pitchFamily="34" charset="-120"/>
              </a:rPr>
              <a:t>檔案處理的補充用法</a:t>
            </a:r>
            <a:endParaRPr lang="en-US" altLang="zh-TW" sz="2800" b="1" dirty="0">
              <a:solidFill>
                <a:srgbClr val="7B8FAA"/>
              </a:solidFill>
              <a:latin typeface="Microsoft JhengHei" panose="020B0604030504040204" pitchFamily="34" charset="-120"/>
              <a:ea typeface="Microsoft JhengHei" panose="020B0604030504040204" pitchFamily="34" charset="-120"/>
            </a:endParaRPr>
          </a:p>
        </p:txBody>
      </p:sp>
      <p:sp>
        <p:nvSpPr>
          <p:cNvPr id="19" name="矩形 18">
            <a:extLst>
              <a:ext uri="{FF2B5EF4-FFF2-40B4-BE49-F238E27FC236}">
                <a16:creationId xmlns:a16="http://schemas.microsoft.com/office/drawing/2014/main" id="{8F624583-AF79-9741-9B11-3F06B678F8CC}"/>
              </a:ext>
            </a:extLst>
          </p:cNvPr>
          <p:cNvSpPr/>
          <p:nvPr/>
        </p:nvSpPr>
        <p:spPr>
          <a:xfrm>
            <a:off x="8706043" y="2637208"/>
            <a:ext cx="2323220" cy="954107"/>
          </a:xfrm>
          <a:prstGeom prst="rect">
            <a:avLst/>
          </a:prstGeom>
        </p:spPr>
        <p:txBody>
          <a:bodyPr wrap="square">
            <a:spAutoFit/>
          </a:bodyPr>
          <a:lstStyle/>
          <a:p>
            <a:pPr algn="ctr"/>
            <a:r>
              <a:rPr lang="en-US" altLang="zh-TW" sz="2800" b="1" dirty="0">
                <a:solidFill>
                  <a:srgbClr val="90A4C1"/>
                </a:solidFill>
                <a:latin typeface="Microsoft JhengHei" panose="020B0604030504040204" pitchFamily="34" charset="-120"/>
                <a:ea typeface="Microsoft JhengHei" panose="020B0604030504040204" pitchFamily="34" charset="-120"/>
              </a:rPr>
              <a:t>C</a:t>
            </a:r>
            <a:r>
              <a:rPr lang="zh-TW" altLang="en-US" sz="2800" b="1" dirty="0">
                <a:solidFill>
                  <a:srgbClr val="90A4C1"/>
                </a:solidFill>
                <a:latin typeface="Microsoft JhengHei" panose="020B0604030504040204" pitchFamily="34" charset="-120"/>
                <a:ea typeface="Microsoft JhengHei" panose="020B0604030504040204" pitchFamily="34" charset="-120"/>
              </a:rPr>
              <a:t>語言裡頭的檔案處理</a:t>
            </a:r>
            <a:endParaRPr lang="en-US" altLang="zh-TW" sz="2800" b="1" dirty="0">
              <a:solidFill>
                <a:srgbClr val="90A4C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73025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123344" y="154021"/>
            <a:ext cx="3945311" cy="584775"/>
          </a:xfrm>
          <a:prstGeom prst="rect">
            <a:avLst/>
          </a:prstGeom>
        </p:spPr>
        <p:txBody>
          <a:bodyPr wrap="none">
            <a:spAutoFit/>
          </a:bodyPr>
          <a:lstStyle/>
          <a:p>
            <a:pPr algn="ctr"/>
            <a:r>
              <a:rPr lang="en-US" altLang="zh-TW" sz="3200" b="1" dirty="0">
                <a:solidFill>
                  <a:schemeClr val="bg1"/>
                </a:solidFill>
                <a:latin typeface="Microsoft JhengHei" panose="020B0604030504040204" pitchFamily="34" charset="-120"/>
                <a:ea typeface="Microsoft JhengHei" panose="020B0604030504040204" pitchFamily="34" charset="-120"/>
              </a:rPr>
              <a:t>C++</a:t>
            </a:r>
            <a:r>
              <a:rPr lang="zh-TW" altLang="en-US" sz="3200" b="1" dirty="0">
                <a:solidFill>
                  <a:schemeClr val="bg1"/>
                </a:solidFill>
                <a:latin typeface="Microsoft JhengHei" panose="020B0604030504040204" pitchFamily="34" charset="-120"/>
                <a:ea typeface="Microsoft JhengHei" panose="020B0604030504040204" pitchFamily="34" charset="-120"/>
              </a:rPr>
              <a:t>的檔案輸入輸出</a:t>
            </a:r>
          </a:p>
        </p:txBody>
      </p:sp>
      <p:cxnSp>
        <p:nvCxnSpPr>
          <p:cNvPr id="11" name="直線接點 10">
            <a:extLst>
              <a:ext uri="{FF2B5EF4-FFF2-40B4-BE49-F238E27FC236}">
                <a16:creationId xmlns:a16="http://schemas.microsoft.com/office/drawing/2014/main" id="{3ED04830-93FB-244D-8B6D-A0782DAE835A}"/>
              </a:ext>
            </a:extLst>
          </p:cNvPr>
          <p:cNvCxnSpPr>
            <a:cxnSpLocks/>
          </p:cNvCxnSpPr>
          <p:nvPr/>
        </p:nvCxnSpPr>
        <p:spPr>
          <a:xfrm>
            <a:off x="2615287" y="1940312"/>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8D0DC37-C473-0B4F-B18E-AE7F30C8B8B8}"/>
              </a:ext>
            </a:extLst>
          </p:cNvPr>
          <p:cNvSpPr/>
          <p:nvPr/>
        </p:nvSpPr>
        <p:spPr>
          <a:xfrm>
            <a:off x="2733905" y="1370939"/>
            <a:ext cx="6724186" cy="523220"/>
          </a:xfrm>
          <a:prstGeom prst="rect">
            <a:avLst/>
          </a:prstGeom>
        </p:spPr>
        <p:txBody>
          <a:bodyPr wrap="square">
            <a:spAutoFit/>
          </a:bodyPr>
          <a:lstStyle/>
          <a:p>
            <a:pPr algn="ctr"/>
            <a:r>
              <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rPr>
              <a:t>從檔案讀入資料或將運算結果存進檔案中</a:t>
            </a:r>
          </a:p>
        </p:txBody>
      </p:sp>
      <p:cxnSp>
        <p:nvCxnSpPr>
          <p:cNvPr id="14" name="直線接點 13">
            <a:extLst>
              <a:ext uri="{FF2B5EF4-FFF2-40B4-BE49-F238E27FC236}">
                <a16:creationId xmlns:a16="http://schemas.microsoft.com/office/drawing/2014/main" id="{A6E3DF64-7C2E-FB40-92B8-B1D31D8D440D}"/>
              </a:ext>
            </a:extLst>
          </p:cNvPr>
          <p:cNvCxnSpPr>
            <a:cxnSpLocks/>
          </p:cNvCxnSpPr>
          <p:nvPr/>
        </p:nvCxnSpPr>
        <p:spPr>
          <a:xfrm>
            <a:off x="2615287" y="2909796"/>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6F4E8226-F100-5E46-ABBE-47507FEC9F2A}"/>
              </a:ext>
            </a:extLst>
          </p:cNvPr>
          <p:cNvSpPr/>
          <p:nvPr/>
        </p:nvSpPr>
        <p:spPr>
          <a:xfrm>
            <a:off x="3477320" y="2386576"/>
            <a:ext cx="5237356" cy="523220"/>
          </a:xfrm>
          <a:prstGeom prst="rect">
            <a:avLst/>
          </a:prstGeom>
        </p:spPr>
        <p:txBody>
          <a:bodyPr wrap="square">
            <a:spAutoFit/>
          </a:bodyPr>
          <a:lstStyle/>
          <a:p>
            <a:pPr algn="ctr"/>
            <a:r>
              <a:rPr lang="en-US" altLang="zh-TW" sz="2800" b="1" dirty="0">
                <a:solidFill>
                  <a:schemeClr val="accent2">
                    <a:lumMod val="75000"/>
                  </a:schemeClr>
                </a:solidFill>
                <a:latin typeface="Microsoft JhengHei" panose="020B0604030504040204" pitchFamily="34" charset="-120"/>
                <a:ea typeface="Microsoft JhengHei" panose="020B0604030504040204" pitchFamily="34" charset="-120"/>
              </a:rPr>
              <a:t>#include &lt;</a:t>
            </a:r>
            <a:r>
              <a:rPr lang="en-US" altLang="zh-TW" sz="2800" b="1" dirty="0" err="1">
                <a:solidFill>
                  <a:schemeClr val="accent2">
                    <a:lumMod val="75000"/>
                  </a:schemeClr>
                </a:solidFill>
                <a:latin typeface="Microsoft JhengHei" panose="020B0604030504040204" pitchFamily="34" charset="-120"/>
                <a:ea typeface="Microsoft JhengHei" panose="020B0604030504040204" pitchFamily="34" charset="-120"/>
              </a:rPr>
              <a:t>fstream</a:t>
            </a:r>
            <a:r>
              <a:rPr lang="en-US" altLang="zh-TW" sz="2800" b="1" dirty="0">
                <a:solidFill>
                  <a:schemeClr val="accent2">
                    <a:lumMod val="75000"/>
                  </a:schemeClr>
                </a:solidFill>
                <a:latin typeface="Microsoft JhengHei" panose="020B0604030504040204" pitchFamily="34" charset="-120"/>
                <a:ea typeface="Microsoft JhengHei" panose="020B0604030504040204" pitchFamily="34" charset="-120"/>
              </a:rPr>
              <a:t>&gt; </a:t>
            </a:r>
          </a:p>
        </p:txBody>
      </p:sp>
      <p:sp>
        <p:nvSpPr>
          <p:cNvPr id="16" name="矩形 15">
            <a:extLst>
              <a:ext uri="{FF2B5EF4-FFF2-40B4-BE49-F238E27FC236}">
                <a16:creationId xmlns:a16="http://schemas.microsoft.com/office/drawing/2014/main" id="{E781DE19-C970-5042-8751-C06E97196189}"/>
              </a:ext>
            </a:extLst>
          </p:cNvPr>
          <p:cNvSpPr/>
          <p:nvPr/>
        </p:nvSpPr>
        <p:spPr>
          <a:xfrm>
            <a:off x="4077955" y="3004124"/>
            <a:ext cx="3798849" cy="369332"/>
          </a:xfrm>
          <a:prstGeom prst="rect">
            <a:avLst/>
          </a:prstGeom>
        </p:spPr>
        <p:txBody>
          <a:bodyPr wrap="square">
            <a:spAutoFit/>
          </a:bodyPr>
          <a:lstStyle/>
          <a:p>
            <a:pPr algn="ctr"/>
            <a:r>
              <a:rPr lang="zh-TW" altLang="en-US" b="1" dirty="0">
                <a:latin typeface="Microsoft JhengHei" panose="020B0604030504040204" pitchFamily="34" charset="-120"/>
                <a:ea typeface="Microsoft JhengHei" panose="020B0604030504040204" pitchFamily="34" charset="-120"/>
              </a:rPr>
              <a:t>包含了&lt;ifstream&gt; &lt;ofstream&gt; </a:t>
            </a:r>
          </a:p>
        </p:txBody>
      </p:sp>
      <p:cxnSp>
        <p:nvCxnSpPr>
          <p:cNvPr id="17" name="直線接點 16">
            <a:extLst>
              <a:ext uri="{FF2B5EF4-FFF2-40B4-BE49-F238E27FC236}">
                <a16:creationId xmlns:a16="http://schemas.microsoft.com/office/drawing/2014/main" id="{0E10A0F2-CC4F-D643-A1FE-F47C6BC0BBBF}"/>
              </a:ext>
            </a:extLst>
          </p:cNvPr>
          <p:cNvCxnSpPr>
            <a:cxnSpLocks/>
          </p:cNvCxnSpPr>
          <p:nvPr/>
        </p:nvCxnSpPr>
        <p:spPr>
          <a:xfrm>
            <a:off x="2615287" y="4179697"/>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0ACC43BD-3FDA-3E4F-814F-A9CD6CA7A243}"/>
              </a:ext>
            </a:extLst>
          </p:cNvPr>
          <p:cNvSpPr/>
          <p:nvPr/>
        </p:nvSpPr>
        <p:spPr>
          <a:xfrm>
            <a:off x="3358701" y="3656477"/>
            <a:ext cx="5237356" cy="523220"/>
          </a:xfrm>
          <a:prstGeom prst="rect">
            <a:avLst/>
          </a:prstGeom>
        </p:spPr>
        <p:txBody>
          <a:bodyPr wrap="square">
            <a:spAutoFit/>
          </a:bodyPr>
          <a:lstStyle/>
          <a:p>
            <a:pPr algn="ctr"/>
            <a:r>
              <a:rPr lang="zh-TW" altLang="en-US" sz="2800" b="1" dirty="0">
                <a:solidFill>
                  <a:schemeClr val="accent2">
                    <a:lumMod val="75000"/>
                  </a:schemeClr>
                </a:solidFill>
                <a:latin typeface="Microsoft JhengHei" panose="020B0604030504040204" pitchFamily="34" charset="-120"/>
                <a:ea typeface="Microsoft JhengHei" panose="020B0604030504040204" pitchFamily="34" charset="-120"/>
              </a:rPr>
              <a:t>基本語法</a:t>
            </a:r>
            <a:endParaRPr lang="en-US" altLang="zh-TW" sz="2800" b="1" dirty="0">
              <a:solidFill>
                <a:schemeClr val="accent2">
                  <a:lumMod val="75000"/>
                </a:schemeClr>
              </a:solidFill>
              <a:latin typeface="Microsoft JhengHei" panose="020B0604030504040204" pitchFamily="34" charset="-120"/>
              <a:ea typeface="Microsoft JhengHei" panose="020B0604030504040204" pitchFamily="34" charset="-120"/>
            </a:endParaRPr>
          </a:p>
        </p:txBody>
      </p:sp>
      <p:sp>
        <p:nvSpPr>
          <p:cNvPr id="19" name="矩形 18">
            <a:extLst>
              <a:ext uri="{FF2B5EF4-FFF2-40B4-BE49-F238E27FC236}">
                <a16:creationId xmlns:a16="http://schemas.microsoft.com/office/drawing/2014/main" id="{F9E7A9D1-BDD2-E545-BBCE-0A9B6F562B57}"/>
              </a:ext>
            </a:extLst>
          </p:cNvPr>
          <p:cNvSpPr/>
          <p:nvPr/>
        </p:nvSpPr>
        <p:spPr>
          <a:xfrm>
            <a:off x="4488804" y="4189418"/>
            <a:ext cx="3214388" cy="2118913"/>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open (filename)</a:t>
            </a:r>
            <a:endParaRPr lang="en-US" altLang="zh-TW" b="1" dirty="0">
              <a:latin typeface="Microsoft JhengHei" panose="020B0604030504040204" pitchFamily="34" charset="-120"/>
              <a:ea typeface="Microsoft JhengHei" panose="020B0604030504040204" pitchFamily="34" charset="-120"/>
            </a:endParaRPr>
          </a:p>
          <a:p>
            <a:pPr marL="285750" indent="-285750">
              <a:lnSpc>
                <a:spcPct val="150000"/>
              </a:lnSpc>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close()</a:t>
            </a:r>
            <a:endParaRPr lang="en-US" altLang="zh-TW" b="1" dirty="0">
              <a:latin typeface="Microsoft JhengHei" panose="020B0604030504040204" pitchFamily="34" charset="-120"/>
              <a:ea typeface="Microsoft JhengHei" panose="020B0604030504040204" pitchFamily="34" charset="-120"/>
            </a:endParaRPr>
          </a:p>
          <a:p>
            <a:pPr marL="285750" indent="-285750">
              <a:lnSpc>
                <a:spcPct val="150000"/>
              </a:lnSpc>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is_open()</a:t>
            </a:r>
            <a:endParaRPr lang="en-US" altLang="zh-TW" b="1" dirty="0">
              <a:latin typeface="Microsoft JhengHei" panose="020B0604030504040204" pitchFamily="34" charset="-120"/>
              <a:ea typeface="Microsoft JhengHei" panose="020B0604030504040204" pitchFamily="34" charset="-120"/>
            </a:endParaRPr>
          </a:p>
          <a:p>
            <a:pPr marL="285750" indent="-285750">
              <a:lnSpc>
                <a:spcPct val="150000"/>
              </a:lnSpc>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getline (filestream, line)</a:t>
            </a:r>
            <a:endParaRPr lang="en-US" altLang="zh-TW" b="1" dirty="0">
              <a:latin typeface="Microsoft JhengHei" panose="020B0604030504040204" pitchFamily="34" charset="-120"/>
              <a:ea typeface="Microsoft JhengHei" panose="020B0604030504040204" pitchFamily="34" charset="-120"/>
            </a:endParaRPr>
          </a:p>
          <a:p>
            <a:pPr marL="285750" indent="-285750">
              <a:lnSpc>
                <a:spcPct val="150000"/>
              </a:lnSpc>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eof()</a:t>
            </a:r>
          </a:p>
        </p:txBody>
      </p:sp>
    </p:spTree>
    <p:extLst>
      <p:ext uri="{BB962C8B-B14F-4D97-AF65-F5344CB8AC3E}">
        <p14:creationId xmlns:p14="http://schemas.microsoft.com/office/powerpoint/2010/main" val="89098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273223" y="158265"/>
            <a:ext cx="3645550" cy="584775"/>
          </a:xfrm>
          <a:prstGeom prst="rect">
            <a:avLst/>
          </a:prstGeom>
        </p:spPr>
        <p:txBody>
          <a:bodyPr wrap="none">
            <a:spAutoFit/>
          </a:bodyPr>
          <a:lstStyle/>
          <a:p>
            <a:pPr algn="ctr"/>
            <a:r>
              <a:rPr lang="zh-TW" altLang="en-US" sz="3200" b="1" dirty="0">
                <a:solidFill>
                  <a:schemeClr val="bg1"/>
                </a:solidFill>
                <a:latin typeface="Microsoft JhengHei" panose="020B0604030504040204" pitchFamily="34" charset="-120"/>
                <a:ea typeface="Microsoft JhengHei" panose="020B0604030504040204" pitchFamily="34" charset="-120"/>
              </a:rPr>
              <a:t>檔案處理</a:t>
            </a:r>
            <a:r>
              <a:rPr lang="en-US" altLang="zh-TW" sz="3200" b="1" dirty="0">
                <a:solidFill>
                  <a:schemeClr val="bg1"/>
                </a:solidFill>
                <a:latin typeface="Microsoft JhengHei" panose="020B0604030504040204" pitchFamily="34" charset="-120"/>
                <a:ea typeface="Microsoft JhengHei" panose="020B0604030504040204" pitchFamily="34" charset="-120"/>
              </a:rPr>
              <a:t>-</a:t>
            </a:r>
            <a:r>
              <a:rPr lang="zh-TW" altLang="en-US" sz="3200" b="1" dirty="0">
                <a:solidFill>
                  <a:schemeClr val="bg1"/>
                </a:solidFill>
                <a:latin typeface="Microsoft JhengHei" panose="020B0604030504040204" pitchFamily="34" charset="-120"/>
                <a:ea typeface="Microsoft JhengHei" panose="020B0604030504040204" pitchFamily="34" charset="-120"/>
              </a:rPr>
              <a:t>讀取檔案</a:t>
            </a:r>
          </a:p>
        </p:txBody>
      </p:sp>
      <p:sp>
        <p:nvSpPr>
          <p:cNvPr id="8" name="Rectangle 3">
            <a:extLst>
              <a:ext uri="{FF2B5EF4-FFF2-40B4-BE49-F238E27FC236}">
                <a16:creationId xmlns:a16="http://schemas.microsoft.com/office/drawing/2014/main" id="{F8AC18B0-5A59-C84E-9E2C-6F72262F1786}"/>
              </a:ext>
            </a:extLst>
          </p:cNvPr>
          <p:cNvSpPr>
            <a:spLocks noGrp="1" noChangeArrowheads="1"/>
          </p:cNvSpPr>
          <p:nvPr>
            <p:ph idx="1"/>
          </p:nvPr>
        </p:nvSpPr>
        <p:spPr>
          <a:xfrm>
            <a:off x="6694541" y="2038758"/>
            <a:ext cx="4085676" cy="3943021"/>
          </a:xfrm>
        </p:spPr>
        <p:txBody>
          <a:bodyPr>
            <a:normAutofit/>
          </a:bodyPr>
          <a:lstStyle/>
          <a:p>
            <a:pPr marL="0" lvl="1" indent="0">
              <a:lnSpc>
                <a:spcPct val="150000"/>
              </a:lnSpc>
              <a:buNone/>
            </a:pPr>
            <a:r>
              <a:rPr lang="zh-TW" altLang="en-US" b="1" dirty="0">
                <a:latin typeface="Microsoft JhengHei" panose="020B0604030504040204" pitchFamily="34" charset="-120"/>
                <a:ea typeface="Microsoft JhengHei" panose="020B0604030504040204" pitchFamily="34" charset="-120"/>
              </a:rPr>
              <a:t>先準備物件才能處理檔案</a:t>
            </a:r>
            <a:endParaRPr lang="en-US" altLang="zh-TW" b="1" dirty="0">
              <a:latin typeface="Microsoft JhengHei" panose="020B0604030504040204" pitchFamily="34" charset="-120"/>
              <a:ea typeface="Microsoft JhengHei" panose="020B0604030504040204" pitchFamily="34" charset="-120"/>
            </a:endParaRPr>
          </a:p>
          <a:p>
            <a:pPr marL="742950" lvl="2" indent="-342900">
              <a:lnSpc>
                <a:spcPct val="150000"/>
              </a:lnSpc>
            </a:pPr>
            <a:r>
              <a:rPr lang="en-US" altLang="zh-TW" b="1" dirty="0">
                <a:latin typeface="Microsoft JhengHei" panose="020B0604030504040204" pitchFamily="34" charset="-120"/>
                <a:ea typeface="Microsoft JhengHei" panose="020B0604030504040204" pitchFamily="34" charset="-120"/>
              </a:rPr>
              <a:t>#include &lt;</a:t>
            </a:r>
            <a:r>
              <a:rPr lang="en-US" altLang="zh-TW" b="1" dirty="0" err="1">
                <a:latin typeface="Microsoft JhengHei" panose="020B0604030504040204" pitchFamily="34" charset="-120"/>
                <a:ea typeface="Microsoft JhengHei" panose="020B0604030504040204" pitchFamily="34" charset="-120"/>
              </a:rPr>
              <a:t>fstream</a:t>
            </a:r>
            <a:r>
              <a:rPr lang="en-US" altLang="zh-TW" b="1" dirty="0">
                <a:latin typeface="Microsoft JhengHei" panose="020B0604030504040204" pitchFamily="34" charset="-120"/>
                <a:ea typeface="Microsoft JhengHei" panose="020B0604030504040204" pitchFamily="34" charset="-120"/>
              </a:rPr>
              <a:t>&gt;</a:t>
            </a:r>
          </a:p>
          <a:p>
            <a:pPr marL="742950" lvl="2" indent="-342900">
              <a:lnSpc>
                <a:spcPct val="150000"/>
              </a:lnSpc>
            </a:pPr>
            <a:r>
              <a:rPr lang="en-US" altLang="zh-TW" b="1" dirty="0" err="1">
                <a:solidFill>
                  <a:srgbClr val="FF0000"/>
                </a:solidFill>
                <a:latin typeface="Microsoft JhengHei" panose="020B0604030504040204" pitchFamily="34" charset="-120"/>
                <a:ea typeface="Microsoft JhengHei" panose="020B0604030504040204" pitchFamily="34" charset="-120"/>
              </a:rPr>
              <a:t>ifstream</a:t>
            </a:r>
            <a:r>
              <a:rPr lang="zh-TW" altLang="en-US" b="1" dirty="0">
                <a:solidFill>
                  <a:srgbClr val="FF0000"/>
                </a:solidFill>
                <a:latin typeface="Microsoft JhengHei" panose="020B0604030504040204" pitchFamily="34" charset="-120"/>
                <a:ea typeface="Microsoft JhengHei" panose="020B0604030504040204" pitchFamily="34" charset="-120"/>
              </a:rPr>
              <a:t>：讀檔</a:t>
            </a:r>
            <a:endParaRPr lang="en-US" altLang="zh-TW" b="1" dirty="0">
              <a:solidFill>
                <a:srgbClr val="FF0000"/>
              </a:solidFill>
              <a:latin typeface="Microsoft JhengHei" panose="020B0604030504040204" pitchFamily="34" charset="-120"/>
              <a:ea typeface="Microsoft JhengHei" panose="020B0604030504040204" pitchFamily="34" charset="-120"/>
            </a:endParaRPr>
          </a:p>
          <a:p>
            <a:pPr marL="742950" lvl="2" indent="-342900">
              <a:lnSpc>
                <a:spcPct val="150000"/>
              </a:lnSpc>
            </a:pPr>
            <a:r>
              <a:rPr lang="en-US" altLang="zh-TW" b="1" dirty="0" err="1">
                <a:latin typeface="Microsoft JhengHei" panose="020B0604030504040204" pitchFamily="34" charset="-120"/>
                <a:ea typeface="Microsoft JhengHei" panose="020B0604030504040204" pitchFamily="34" charset="-120"/>
              </a:rPr>
              <a:t>ofstream</a:t>
            </a:r>
            <a:r>
              <a:rPr lang="zh-TW" altLang="en-US" b="1" dirty="0">
                <a:latin typeface="Microsoft JhengHei" panose="020B0604030504040204" pitchFamily="34" charset="-120"/>
                <a:ea typeface="Microsoft JhengHei" panose="020B0604030504040204" pitchFamily="34" charset="-120"/>
              </a:rPr>
              <a:t>：寫檔</a:t>
            </a:r>
            <a:endParaRPr lang="en-US" altLang="zh-TW" b="1" dirty="0">
              <a:latin typeface="Microsoft JhengHei" panose="020B0604030504040204" pitchFamily="34" charset="-120"/>
              <a:ea typeface="Microsoft JhengHei" panose="020B0604030504040204" pitchFamily="34" charset="-120"/>
            </a:endParaRPr>
          </a:p>
          <a:p>
            <a:pPr marL="0" lvl="1" indent="0">
              <a:lnSpc>
                <a:spcPct val="150000"/>
              </a:lnSpc>
              <a:buNone/>
            </a:pPr>
            <a:r>
              <a:rPr lang="en-US" altLang="zh-TW" b="1" dirty="0">
                <a:solidFill>
                  <a:srgbClr val="7030A0"/>
                </a:solidFill>
                <a:latin typeface="Microsoft JhengHei" panose="020B0604030504040204" pitchFamily="34" charset="-120"/>
                <a:ea typeface="Microsoft JhengHei" panose="020B0604030504040204" pitchFamily="34" charset="-120"/>
              </a:rPr>
              <a:t>open (filename)</a:t>
            </a:r>
          </a:p>
          <a:p>
            <a:pPr marL="0" lvl="1" indent="0">
              <a:lnSpc>
                <a:spcPct val="150000"/>
              </a:lnSpc>
              <a:buNone/>
            </a:pPr>
            <a:r>
              <a:rPr lang="en-US" altLang="zh-TW" b="1" dirty="0">
                <a:solidFill>
                  <a:srgbClr val="00B0F0"/>
                </a:solidFill>
                <a:latin typeface="Microsoft JhengHei" panose="020B0604030504040204" pitchFamily="34" charset="-120"/>
                <a:ea typeface="Microsoft JhengHei" panose="020B0604030504040204" pitchFamily="34" charset="-120"/>
              </a:rPr>
              <a:t>&lt;&lt; </a:t>
            </a:r>
            <a:r>
              <a:rPr lang="zh-TW" altLang="en-US" b="1" dirty="0">
                <a:solidFill>
                  <a:srgbClr val="00B0F0"/>
                </a:solidFill>
                <a:latin typeface="Microsoft JhengHei" panose="020B0604030504040204" pitchFamily="34" charset="-120"/>
                <a:ea typeface="Microsoft JhengHei" panose="020B0604030504040204" pitchFamily="34" charset="-120"/>
              </a:rPr>
              <a:t>與 </a:t>
            </a:r>
            <a:r>
              <a:rPr lang="en-US" altLang="zh-TW" b="1" dirty="0">
                <a:solidFill>
                  <a:srgbClr val="00B0F0"/>
                </a:solidFill>
                <a:latin typeface="Microsoft JhengHei" panose="020B0604030504040204" pitchFamily="34" charset="-120"/>
                <a:ea typeface="Microsoft JhengHei" panose="020B0604030504040204" pitchFamily="34" charset="-120"/>
              </a:rPr>
              <a:t>&gt;&gt;</a:t>
            </a:r>
          </a:p>
        </p:txBody>
      </p:sp>
      <p:sp>
        <p:nvSpPr>
          <p:cNvPr id="10" name="圓角矩形 9">
            <a:extLst>
              <a:ext uri="{FF2B5EF4-FFF2-40B4-BE49-F238E27FC236}">
                <a16:creationId xmlns:a16="http://schemas.microsoft.com/office/drawing/2014/main" id="{8E5B136D-797B-E749-A893-1F5922E3D3D4}"/>
              </a:ext>
            </a:extLst>
          </p:cNvPr>
          <p:cNvSpPr/>
          <p:nvPr/>
        </p:nvSpPr>
        <p:spPr>
          <a:xfrm>
            <a:off x="1317993" y="1480457"/>
            <a:ext cx="5036265" cy="4501322"/>
          </a:xfrm>
          <a:prstGeom prst="roundRect">
            <a:avLst/>
          </a:prstGeom>
          <a:solidFill>
            <a:schemeClr val="bg1"/>
          </a:solid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TW" sz="2000" dirty="0">
                <a:latin typeface="Consolas" panose="020B0609020204030204" pitchFamily="49" charset="0"/>
                <a:cs typeface="Consolas" panose="020B0609020204030204" pitchFamily="49" charset="0"/>
              </a:rPr>
              <a:t>#include &lt;iostream&gt;</a:t>
            </a:r>
          </a:p>
          <a:p>
            <a:r>
              <a:rPr lang="en-US" altLang="zh-TW" sz="2000" dirty="0">
                <a:latin typeface="Consolas" panose="020B0609020204030204" pitchFamily="49" charset="0"/>
                <a:cs typeface="Consolas" panose="020B0609020204030204" pitchFamily="49" charset="0"/>
              </a:rPr>
              <a:t>#include &lt;fstream&gt;</a:t>
            </a:r>
          </a:p>
          <a:p>
            <a:r>
              <a:rPr lang="en-US" altLang="zh-TW" sz="2000" dirty="0">
                <a:latin typeface="Consolas" panose="020B0609020204030204" pitchFamily="49" charset="0"/>
                <a:cs typeface="Consolas" panose="020B0609020204030204" pitchFamily="49" charset="0"/>
              </a:rPr>
              <a:t>using namespace std;</a:t>
            </a:r>
          </a:p>
          <a:p>
            <a:endParaRPr lang="en-US" altLang="zh-TW" sz="2000" dirty="0">
              <a:latin typeface="Consolas" panose="020B0609020204030204" pitchFamily="49" charset="0"/>
              <a:cs typeface="Consolas" panose="020B0609020204030204" pitchFamily="49" charset="0"/>
            </a:endParaRPr>
          </a:p>
          <a:p>
            <a:r>
              <a:rPr lang="en-US" altLang="zh-TW" sz="2000" dirty="0">
                <a:latin typeface="Consolas" panose="020B0609020204030204" pitchFamily="49" charset="0"/>
                <a:cs typeface="Consolas" panose="020B0609020204030204" pitchFamily="49" charset="0"/>
              </a:rPr>
              <a:t>int main () {</a:t>
            </a:r>
          </a:p>
          <a:p>
            <a:r>
              <a:rPr lang="en-US" altLang="zh-TW" sz="2000" dirty="0">
                <a:latin typeface="Consolas" panose="020B0609020204030204" pitchFamily="49" charset="0"/>
                <a:cs typeface="Consolas" panose="020B0609020204030204" pitchFamily="49" charset="0"/>
              </a:rPr>
              <a:t>    </a:t>
            </a:r>
            <a:r>
              <a:rPr lang="en-US" altLang="zh-TW" sz="2000" b="1" dirty="0">
                <a:latin typeface="Consolas" panose="020B0609020204030204" pitchFamily="49" charset="0"/>
                <a:cs typeface="Consolas" panose="020B0609020204030204" pitchFamily="49" charset="0"/>
              </a:rPr>
              <a:t>string</a:t>
            </a:r>
            <a:r>
              <a:rPr lang="en-US" altLang="zh-TW" sz="2000" dirty="0">
                <a:latin typeface="Consolas" panose="020B0609020204030204" pitchFamily="49" charset="0"/>
                <a:cs typeface="Consolas" panose="020B0609020204030204" pitchFamily="49" charset="0"/>
              </a:rPr>
              <a:t> str;</a:t>
            </a:r>
          </a:p>
          <a:p>
            <a:r>
              <a:rPr lang="en-US" altLang="zh-TW" sz="2000" dirty="0">
                <a:solidFill>
                  <a:srgbClr val="FF0000"/>
                </a:solidFill>
                <a:latin typeface="Consolas" panose="020B0609020204030204" pitchFamily="49" charset="0"/>
                <a:cs typeface="Consolas" panose="020B0609020204030204" pitchFamily="49" charset="0"/>
              </a:rPr>
              <a:t>    </a:t>
            </a:r>
            <a:r>
              <a:rPr lang="en-US" altLang="zh-TW" sz="2000" b="1" dirty="0">
                <a:solidFill>
                  <a:srgbClr val="FF0000"/>
                </a:solidFill>
                <a:latin typeface="Consolas" panose="020B0609020204030204" pitchFamily="49" charset="0"/>
                <a:cs typeface="Consolas" panose="020B0609020204030204" pitchFamily="49" charset="0"/>
              </a:rPr>
              <a:t>ifstream</a:t>
            </a:r>
            <a:r>
              <a:rPr lang="en-US" altLang="zh-TW" sz="2000" dirty="0">
                <a:solidFill>
                  <a:srgbClr val="FF0000"/>
                </a:solidFill>
                <a:latin typeface="Consolas" panose="020B0609020204030204" pitchFamily="49" charset="0"/>
                <a:cs typeface="Consolas" panose="020B0609020204030204" pitchFamily="49" charset="0"/>
              </a:rPr>
              <a:t> myfile;</a:t>
            </a:r>
          </a:p>
          <a:p>
            <a:r>
              <a:rPr lang="en-US" altLang="zh-TW" sz="2000" dirty="0">
                <a:solidFill>
                  <a:srgbClr val="7030A0"/>
                </a:solidFill>
                <a:latin typeface="Consolas" panose="020B0609020204030204" pitchFamily="49" charset="0"/>
                <a:cs typeface="Consolas" panose="020B0609020204030204" pitchFamily="49" charset="0"/>
              </a:rPr>
              <a:t>    myfile.open ("example.txt"); </a:t>
            </a:r>
          </a:p>
          <a:p>
            <a:r>
              <a:rPr lang="zh-TW" altLang="en-US" sz="2000" dirty="0">
                <a:solidFill>
                  <a:srgbClr val="00B0F0"/>
                </a:solidFill>
                <a:latin typeface="Consolas" panose="020B0609020204030204" pitchFamily="49" charset="0"/>
                <a:cs typeface="Consolas" panose="020B0609020204030204" pitchFamily="49" charset="0"/>
              </a:rPr>
              <a:t>    </a:t>
            </a:r>
            <a:r>
              <a:rPr lang="en-US" altLang="zh-TW" sz="2000" dirty="0">
                <a:solidFill>
                  <a:srgbClr val="00B0F0"/>
                </a:solidFill>
                <a:latin typeface="Consolas" panose="020B0609020204030204" pitchFamily="49" charset="0"/>
                <a:cs typeface="Consolas" panose="020B0609020204030204" pitchFamily="49" charset="0"/>
              </a:rPr>
              <a:t>myfile &gt;&gt; str;</a:t>
            </a:r>
          </a:p>
          <a:p>
            <a:r>
              <a:rPr lang="en-US" altLang="zh-TW" sz="2000" dirty="0">
                <a:latin typeface="Consolas" panose="020B0609020204030204" pitchFamily="49" charset="0"/>
                <a:cs typeface="Consolas" panose="020B0609020204030204" pitchFamily="49" charset="0"/>
              </a:rPr>
              <a:t>    cout &lt;&lt; str &lt;&lt; endl;</a:t>
            </a:r>
          </a:p>
          <a:p>
            <a:r>
              <a:rPr lang="zh-TW" altLang="en-US" sz="2000" dirty="0">
                <a:latin typeface="Consolas" panose="020B0609020204030204" pitchFamily="49" charset="0"/>
                <a:cs typeface="Consolas" panose="020B0609020204030204" pitchFamily="49" charset="0"/>
              </a:rPr>
              <a:t>    </a:t>
            </a:r>
            <a:r>
              <a:rPr lang="en-US" altLang="zh-TW" sz="2000" dirty="0">
                <a:latin typeface="Consolas" panose="020B0609020204030204" pitchFamily="49" charset="0"/>
                <a:cs typeface="Consolas" panose="020B0609020204030204" pitchFamily="49" charset="0"/>
              </a:rPr>
              <a:t>return 0;</a:t>
            </a:r>
          </a:p>
          <a:p>
            <a:r>
              <a:rPr lang="en-US" altLang="zh-TW" sz="2000" dirty="0">
                <a:latin typeface="Consolas" panose="020B0609020204030204" pitchFamily="49" charset="0"/>
                <a:cs typeface="Consolas" panose="020B0609020204030204" pitchFamily="49" charset="0"/>
              </a:rPr>
              <a:t>}</a:t>
            </a:r>
            <a:endParaRPr lang="zh-TW"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2364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273224" y="154021"/>
            <a:ext cx="3645550" cy="584775"/>
          </a:xfrm>
          <a:prstGeom prst="rect">
            <a:avLst/>
          </a:prstGeom>
        </p:spPr>
        <p:txBody>
          <a:bodyPr wrap="none">
            <a:spAutoFit/>
          </a:bodyPr>
          <a:lstStyle/>
          <a:p>
            <a:pPr algn="ctr"/>
            <a:r>
              <a:rPr lang="zh-TW" altLang="en-US" sz="3200" b="1" dirty="0">
                <a:solidFill>
                  <a:schemeClr val="bg1"/>
                </a:solidFill>
                <a:latin typeface="Microsoft JhengHei" panose="020B0604030504040204" pitchFamily="34" charset="-120"/>
                <a:ea typeface="Microsoft JhengHei" panose="020B0604030504040204" pitchFamily="34" charset="-120"/>
              </a:rPr>
              <a:t>檔案處理</a:t>
            </a:r>
            <a:r>
              <a:rPr lang="en-US" altLang="zh-TW" sz="3200" b="1" dirty="0">
                <a:solidFill>
                  <a:schemeClr val="bg1"/>
                </a:solidFill>
                <a:latin typeface="Microsoft JhengHei" panose="020B0604030504040204" pitchFamily="34" charset="-120"/>
                <a:ea typeface="Microsoft JhengHei" panose="020B0604030504040204" pitchFamily="34" charset="-120"/>
              </a:rPr>
              <a:t>-</a:t>
            </a:r>
            <a:r>
              <a:rPr lang="zh-TW" altLang="en-US" sz="3200" b="1" dirty="0">
                <a:solidFill>
                  <a:schemeClr val="bg1"/>
                </a:solidFill>
                <a:latin typeface="Microsoft JhengHei" panose="020B0604030504040204" pitchFamily="34" charset="-120"/>
                <a:ea typeface="Microsoft JhengHei" panose="020B0604030504040204" pitchFamily="34" charset="-120"/>
              </a:rPr>
              <a:t>讀取檔案</a:t>
            </a:r>
          </a:p>
        </p:txBody>
      </p:sp>
      <p:sp>
        <p:nvSpPr>
          <p:cNvPr id="10" name="圓角矩形 9">
            <a:extLst>
              <a:ext uri="{FF2B5EF4-FFF2-40B4-BE49-F238E27FC236}">
                <a16:creationId xmlns:a16="http://schemas.microsoft.com/office/drawing/2014/main" id="{892178A7-1B75-6044-A923-12E632BB41EA}"/>
              </a:ext>
            </a:extLst>
          </p:cNvPr>
          <p:cNvSpPr/>
          <p:nvPr/>
        </p:nvSpPr>
        <p:spPr>
          <a:xfrm>
            <a:off x="4383152" y="4055870"/>
            <a:ext cx="3416693" cy="405910"/>
          </a:xfrm>
          <a:prstGeom prst="roundRect">
            <a:avLst/>
          </a:prstGeom>
          <a:noFill/>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a:solidFill>
                  <a:srgbClr val="00B0F0"/>
                </a:solidFill>
              </a:rPr>
              <a:t>filestream</a:t>
            </a:r>
            <a:r>
              <a:rPr lang="en-US" altLang="zh-TW" sz="2000" dirty="0"/>
              <a:t> </a:t>
            </a:r>
            <a:r>
              <a:rPr lang="en-US" altLang="zh-TW" sz="2000" dirty="0">
                <a:solidFill>
                  <a:srgbClr val="FF0000"/>
                </a:solidFill>
              </a:rPr>
              <a:t>&gt;&gt;</a:t>
            </a:r>
            <a:r>
              <a:rPr lang="en-US" altLang="zh-TW" sz="2000" dirty="0"/>
              <a:t> </a:t>
            </a:r>
            <a:r>
              <a:rPr lang="en-US" altLang="zh-TW" sz="2000" dirty="0">
                <a:solidFill>
                  <a:srgbClr val="7030A0"/>
                </a:solidFill>
              </a:rPr>
              <a:t>string</a:t>
            </a:r>
            <a:endParaRPr lang="zh-TW" altLang="en-US" sz="2000" dirty="0">
              <a:solidFill>
                <a:srgbClr val="7030A0"/>
              </a:solidFill>
            </a:endParaRPr>
          </a:p>
        </p:txBody>
      </p:sp>
      <p:sp>
        <p:nvSpPr>
          <p:cNvPr id="11" name="圓角矩形 10">
            <a:extLst>
              <a:ext uri="{FF2B5EF4-FFF2-40B4-BE49-F238E27FC236}">
                <a16:creationId xmlns:a16="http://schemas.microsoft.com/office/drawing/2014/main" id="{BBDED329-E824-BD41-AF26-D3C2D86CF11C}"/>
              </a:ext>
            </a:extLst>
          </p:cNvPr>
          <p:cNvSpPr/>
          <p:nvPr/>
        </p:nvSpPr>
        <p:spPr>
          <a:xfrm>
            <a:off x="4139799" y="5621353"/>
            <a:ext cx="3903397" cy="405910"/>
          </a:xfrm>
          <a:prstGeom prst="roundRect">
            <a:avLst/>
          </a:prstGeom>
          <a:noFill/>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a:solidFill>
                  <a:srgbClr val="FF0000"/>
                </a:solidFill>
              </a:rPr>
              <a:t>getline</a:t>
            </a:r>
            <a:r>
              <a:rPr lang="en-US" altLang="zh-TW" sz="2000" dirty="0">
                <a:solidFill>
                  <a:schemeClr val="tx1"/>
                </a:solidFill>
              </a:rPr>
              <a:t>(</a:t>
            </a:r>
            <a:r>
              <a:rPr lang="en-US" altLang="zh-TW" sz="2000" dirty="0">
                <a:solidFill>
                  <a:srgbClr val="00B0F0"/>
                </a:solidFill>
              </a:rPr>
              <a:t>filestream </a:t>
            </a:r>
            <a:r>
              <a:rPr lang="en-US" altLang="zh-TW" sz="2000" dirty="0">
                <a:solidFill>
                  <a:schemeClr val="tx1"/>
                </a:solidFill>
              </a:rPr>
              <a:t>, </a:t>
            </a:r>
            <a:r>
              <a:rPr lang="en-US" altLang="zh-TW" sz="2000" dirty="0">
                <a:solidFill>
                  <a:srgbClr val="7030A0"/>
                </a:solidFill>
              </a:rPr>
              <a:t>string</a:t>
            </a:r>
            <a:r>
              <a:rPr lang="en-US" altLang="zh-TW" sz="2000" dirty="0">
                <a:solidFill>
                  <a:schemeClr val="tx1"/>
                </a:solidFill>
              </a:rPr>
              <a:t>)</a:t>
            </a:r>
            <a:endParaRPr lang="zh-TW" altLang="en-US" sz="2000" dirty="0">
              <a:solidFill>
                <a:schemeClr val="tx1"/>
              </a:solidFill>
            </a:endParaRPr>
          </a:p>
        </p:txBody>
      </p:sp>
      <p:sp>
        <p:nvSpPr>
          <p:cNvPr id="12" name="圓角矩形 11">
            <a:extLst>
              <a:ext uri="{FF2B5EF4-FFF2-40B4-BE49-F238E27FC236}">
                <a16:creationId xmlns:a16="http://schemas.microsoft.com/office/drawing/2014/main" id="{EA00BD44-3507-974E-AE46-BEC9D595D4FE}"/>
              </a:ext>
            </a:extLst>
          </p:cNvPr>
          <p:cNvSpPr/>
          <p:nvPr/>
        </p:nvSpPr>
        <p:spPr>
          <a:xfrm>
            <a:off x="4047838" y="2502075"/>
            <a:ext cx="4096317" cy="405910"/>
          </a:xfrm>
          <a:prstGeom prst="roundRect">
            <a:avLst/>
          </a:prstGeom>
          <a:noFill/>
          <a:ln w="5715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a:solidFill>
                  <a:srgbClr val="00B0F0"/>
                </a:solidFill>
              </a:rPr>
              <a:t>filestream</a:t>
            </a:r>
            <a:r>
              <a:rPr lang="en-US" altLang="zh-TW" sz="2000" dirty="0">
                <a:solidFill>
                  <a:srgbClr val="FF0000"/>
                </a:solidFill>
              </a:rPr>
              <a:t>.read</a:t>
            </a:r>
            <a:r>
              <a:rPr lang="en-US" altLang="zh-TW" sz="2000" dirty="0">
                <a:solidFill>
                  <a:schemeClr val="tx1"/>
                </a:solidFill>
              </a:rPr>
              <a:t>(</a:t>
            </a:r>
            <a:r>
              <a:rPr lang="en-US" altLang="zh-TW" sz="2000" dirty="0">
                <a:solidFill>
                  <a:srgbClr val="7030A0"/>
                </a:solidFill>
              </a:rPr>
              <a:t>string</a:t>
            </a:r>
            <a:r>
              <a:rPr lang="en-US" altLang="zh-TW" sz="2000" dirty="0">
                <a:solidFill>
                  <a:srgbClr val="00B0F0"/>
                </a:solidFill>
              </a:rPr>
              <a:t> </a:t>
            </a:r>
            <a:r>
              <a:rPr lang="en-US" altLang="zh-TW" sz="2000" dirty="0">
                <a:solidFill>
                  <a:schemeClr val="tx1"/>
                </a:solidFill>
              </a:rPr>
              <a:t>,</a:t>
            </a:r>
            <a:r>
              <a:rPr lang="en-US" altLang="zh-TW" sz="2000" dirty="0">
                <a:solidFill>
                  <a:srgbClr val="00B0F0"/>
                </a:solidFill>
              </a:rPr>
              <a:t> </a:t>
            </a:r>
            <a:r>
              <a:rPr lang="en-US" altLang="zh-TW" sz="2000" dirty="0">
                <a:solidFill>
                  <a:schemeClr val="accent6">
                    <a:lumMod val="50000"/>
                  </a:schemeClr>
                </a:solidFill>
              </a:rPr>
              <a:t>size</a:t>
            </a:r>
            <a:r>
              <a:rPr lang="en-US" altLang="zh-TW" sz="2000" dirty="0">
                <a:solidFill>
                  <a:schemeClr val="tx1"/>
                </a:solidFill>
              </a:rPr>
              <a:t>)</a:t>
            </a:r>
            <a:endParaRPr lang="zh-TW" altLang="en-US" sz="2000" dirty="0">
              <a:solidFill>
                <a:schemeClr val="tx1"/>
              </a:solidFill>
            </a:endParaRPr>
          </a:p>
        </p:txBody>
      </p:sp>
      <p:sp>
        <p:nvSpPr>
          <p:cNvPr id="13" name="矩形 12">
            <a:extLst>
              <a:ext uri="{FF2B5EF4-FFF2-40B4-BE49-F238E27FC236}">
                <a16:creationId xmlns:a16="http://schemas.microsoft.com/office/drawing/2014/main" id="{1FBD1E66-6C83-A34D-AA39-04781CC11329}"/>
              </a:ext>
            </a:extLst>
          </p:cNvPr>
          <p:cNvSpPr/>
          <p:nvPr/>
        </p:nvSpPr>
        <p:spPr>
          <a:xfrm>
            <a:off x="4724162" y="1008666"/>
            <a:ext cx="2593226" cy="523220"/>
          </a:xfrm>
          <a:prstGeom prst="rect">
            <a:avLst/>
          </a:prstGeom>
        </p:spPr>
        <p:txBody>
          <a:bodyPr wrap="square">
            <a:spAutoFit/>
          </a:bodyPr>
          <a:lstStyle/>
          <a:p>
            <a:pPr algn="ctr"/>
            <a:r>
              <a:rPr lang="zh-TW" altLang="en-US" sz="2800" b="1" dirty="0">
                <a:solidFill>
                  <a:schemeClr val="tx1">
                    <a:lumMod val="75000"/>
                    <a:lumOff val="25000"/>
                  </a:schemeClr>
                </a:solidFill>
                <a:latin typeface="Microsoft JhengHei" panose="020B0604030504040204" pitchFamily="34" charset="-120"/>
                <a:ea typeface="Microsoft JhengHei" panose="020B0604030504040204" pitchFamily="34" charset="-120"/>
              </a:rPr>
              <a:t>讀取資料方式</a:t>
            </a:r>
          </a:p>
        </p:txBody>
      </p:sp>
      <p:sp>
        <p:nvSpPr>
          <p:cNvPr id="15" name="矩形 14">
            <a:extLst>
              <a:ext uri="{FF2B5EF4-FFF2-40B4-BE49-F238E27FC236}">
                <a16:creationId xmlns:a16="http://schemas.microsoft.com/office/drawing/2014/main" id="{BBB1FEE0-7379-3D4E-A6C1-C0B9875D14C4}"/>
              </a:ext>
            </a:extLst>
          </p:cNvPr>
          <p:cNvSpPr/>
          <p:nvPr/>
        </p:nvSpPr>
        <p:spPr>
          <a:xfrm>
            <a:off x="3953815" y="3087507"/>
            <a:ext cx="4241195" cy="830997"/>
          </a:xfrm>
          <a:prstGeom prst="rect">
            <a:avLst/>
          </a:prstGeom>
        </p:spPr>
        <p:txBody>
          <a:bodyPr wrap="square">
            <a:spAutoFit/>
          </a:bodyPr>
          <a:lstStyle/>
          <a:p>
            <a:pPr algn="ct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&gt;&gt;</a:t>
            </a:r>
            <a:endParaRPr lang="en-US" altLang="zh-TW" sz="2400" b="1" dirty="0">
              <a:solidFill>
                <a:schemeClr val="accent2">
                  <a:lumMod val="75000"/>
                </a:schemeClr>
              </a:solidFill>
              <a:latin typeface="Microsoft JhengHei" panose="020B0604030504040204" pitchFamily="34" charset="-120"/>
              <a:ea typeface="Microsoft JhengHei" panose="020B0604030504040204" pitchFamily="34" charset="-120"/>
            </a:endParaRPr>
          </a:p>
          <a:p>
            <a:pPr algn="ct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讀到空白或是斷行符號\n為止</a:t>
            </a:r>
          </a:p>
        </p:txBody>
      </p:sp>
      <p:sp>
        <p:nvSpPr>
          <p:cNvPr id="17" name="矩形 16">
            <a:extLst>
              <a:ext uri="{FF2B5EF4-FFF2-40B4-BE49-F238E27FC236}">
                <a16:creationId xmlns:a16="http://schemas.microsoft.com/office/drawing/2014/main" id="{FAF70D69-833B-E940-8AA9-2F8127401C39}"/>
              </a:ext>
            </a:extLst>
          </p:cNvPr>
          <p:cNvSpPr/>
          <p:nvPr/>
        </p:nvSpPr>
        <p:spPr>
          <a:xfrm>
            <a:off x="4022504" y="4756903"/>
            <a:ext cx="4050975" cy="830997"/>
          </a:xfrm>
          <a:prstGeom prst="rect">
            <a:avLst/>
          </a:prstGeom>
        </p:spPr>
        <p:txBody>
          <a:bodyPr wrap="square">
            <a:spAutoFit/>
          </a:bodyPr>
          <a:lstStyle/>
          <a:p>
            <a:pPr algn="ctr"/>
            <a:r>
              <a:rPr lang="en" altLang="zh-TW" sz="2400" b="1" dirty="0">
                <a:solidFill>
                  <a:schemeClr val="accent2">
                    <a:lumMod val="75000"/>
                  </a:schemeClr>
                </a:solidFill>
                <a:latin typeface="Microsoft JhengHei" panose="020B0604030504040204" pitchFamily="34" charset="-120"/>
                <a:ea typeface="Microsoft JhengHei" panose="020B0604030504040204" pitchFamily="34" charset="-120"/>
              </a:rPr>
              <a:t>G</a:t>
            </a: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etline</a:t>
            </a:r>
            <a:endParaRPr lang="en-US" altLang="zh-TW" sz="2400" b="1" dirty="0">
              <a:solidFill>
                <a:schemeClr val="accent2">
                  <a:lumMod val="75000"/>
                </a:schemeClr>
              </a:solidFill>
              <a:latin typeface="Microsoft JhengHei" panose="020B0604030504040204" pitchFamily="34" charset="-120"/>
              <a:ea typeface="Microsoft JhengHei" panose="020B0604030504040204" pitchFamily="34" charset="-120"/>
            </a:endParaRPr>
          </a:p>
          <a:p>
            <a:pPr algn="ct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預設讀到斷行符\n為止</a:t>
            </a:r>
          </a:p>
        </p:txBody>
      </p:sp>
      <p:sp>
        <p:nvSpPr>
          <p:cNvPr id="14" name="矩形 13">
            <a:extLst>
              <a:ext uri="{FF2B5EF4-FFF2-40B4-BE49-F238E27FC236}">
                <a16:creationId xmlns:a16="http://schemas.microsoft.com/office/drawing/2014/main" id="{69FEEC7F-E372-8840-8EBC-16DE28D6E2C6}"/>
              </a:ext>
            </a:extLst>
          </p:cNvPr>
          <p:cNvSpPr/>
          <p:nvPr/>
        </p:nvSpPr>
        <p:spPr>
          <a:xfrm>
            <a:off x="3881769" y="1645222"/>
            <a:ext cx="4428461" cy="830997"/>
          </a:xfrm>
          <a:prstGeom prst="rect">
            <a:avLst/>
          </a:prstGeom>
        </p:spPr>
        <p:txBody>
          <a:bodyPr wrap="square">
            <a:spAutoFit/>
          </a:bodyPr>
          <a:lstStyle/>
          <a:p>
            <a:pPr algn="ctr"/>
            <a:r>
              <a:rPr lang="en" altLang="zh-TW" sz="2400" b="1" dirty="0">
                <a:solidFill>
                  <a:schemeClr val="accent2">
                    <a:lumMod val="75000"/>
                  </a:schemeClr>
                </a:solidFill>
                <a:latin typeface="Microsoft JhengHei" panose="020B0604030504040204" pitchFamily="34" charset="-120"/>
                <a:ea typeface="Microsoft JhengHei" panose="020B0604030504040204" pitchFamily="34" charset="-120"/>
              </a:rPr>
              <a:t>R</a:t>
            </a: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ead</a:t>
            </a:r>
            <a:endParaRPr lang="en-US" altLang="zh-TW" sz="2400" b="1" dirty="0">
              <a:solidFill>
                <a:schemeClr val="accent2">
                  <a:lumMod val="75000"/>
                </a:schemeClr>
              </a:solidFill>
              <a:latin typeface="Microsoft JhengHei" panose="020B0604030504040204" pitchFamily="34" charset="-120"/>
              <a:ea typeface="Microsoft JhengHei" panose="020B0604030504040204" pitchFamily="34" charset="-120"/>
            </a:endParaRPr>
          </a:p>
          <a:p>
            <a:pPr algn="ct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指定要讀多少個</a:t>
            </a:r>
            <a:r>
              <a:rPr lang="en-US" altLang="zh-TW" sz="2400" b="1" dirty="0">
                <a:solidFill>
                  <a:schemeClr val="accent2">
                    <a:lumMod val="75000"/>
                  </a:schemeClr>
                </a:solidFill>
                <a:latin typeface="Microsoft JhengHei" panose="020B0604030504040204" pitchFamily="34" charset="-120"/>
                <a:ea typeface="Microsoft JhengHei" panose="020B0604030504040204" pitchFamily="34" charset="-120"/>
              </a:rPr>
              <a:t>Bytes</a:t>
            </a:r>
            <a:r>
              <a:rPr lang="zh-TW" altLang="en-US" sz="2400" b="1" dirty="0">
                <a:solidFill>
                  <a:schemeClr val="accent2">
                    <a:lumMod val="75000"/>
                  </a:schemeClr>
                </a:solidFill>
                <a:latin typeface="Microsoft JhengHei" panose="020B0604030504040204" pitchFamily="34" charset="-120"/>
                <a:ea typeface="Microsoft JhengHei" panose="020B0604030504040204" pitchFamily="34" charset="-120"/>
              </a:rPr>
              <a:t>到字串中</a:t>
            </a:r>
            <a:endParaRPr lang="en-US" altLang="zh-TW" sz="2400" b="1" dirty="0">
              <a:solidFill>
                <a:schemeClr val="accent2">
                  <a:lumMod val="75000"/>
                </a:schemeClr>
              </a:solidFill>
              <a:latin typeface="Microsoft JhengHei" panose="020B0604030504040204" pitchFamily="34" charset="-120"/>
              <a:ea typeface="Microsoft JhengHei" panose="020B0604030504040204" pitchFamily="34" charset="-120"/>
            </a:endParaRPr>
          </a:p>
        </p:txBody>
      </p:sp>
      <p:cxnSp>
        <p:nvCxnSpPr>
          <p:cNvPr id="21" name="直線接點 20">
            <a:extLst>
              <a:ext uri="{FF2B5EF4-FFF2-40B4-BE49-F238E27FC236}">
                <a16:creationId xmlns:a16="http://schemas.microsoft.com/office/drawing/2014/main" id="{216591D1-CCD7-D940-AE67-9E9E64DD5DCC}"/>
              </a:ext>
            </a:extLst>
          </p:cNvPr>
          <p:cNvCxnSpPr>
            <a:cxnSpLocks/>
          </p:cNvCxnSpPr>
          <p:nvPr/>
        </p:nvCxnSpPr>
        <p:spPr>
          <a:xfrm>
            <a:off x="2733907" y="2476219"/>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D3A93B93-A15B-C84F-AB38-1064BC23FB7B}"/>
              </a:ext>
            </a:extLst>
          </p:cNvPr>
          <p:cNvCxnSpPr>
            <a:cxnSpLocks/>
          </p:cNvCxnSpPr>
          <p:nvPr/>
        </p:nvCxnSpPr>
        <p:spPr>
          <a:xfrm>
            <a:off x="2658682" y="4030014"/>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75C2E228-7EFD-1848-A094-BD1BFB9F8B2C}"/>
              </a:ext>
            </a:extLst>
          </p:cNvPr>
          <p:cNvCxnSpPr>
            <a:cxnSpLocks/>
          </p:cNvCxnSpPr>
          <p:nvPr/>
        </p:nvCxnSpPr>
        <p:spPr>
          <a:xfrm>
            <a:off x="2700454" y="5587462"/>
            <a:ext cx="672418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55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A282C1D7-C7EC-B64D-A7DC-CA5D050B9E66}"/>
              </a:ext>
            </a:extLst>
          </p:cNvPr>
          <p:cNvSpPr txBox="1"/>
          <p:nvPr/>
        </p:nvSpPr>
        <p:spPr>
          <a:xfrm>
            <a:off x="-1" y="6611779"/>
            <a:ext cx="981359" cy="246221"/>
          </a:xfrm>
          <a:prstGeom prst="rect">
            <a:avLst/>
          </a:prstGeom>
          <a:noFill/>
        </p:spPr>
        <p:txBody>
          <a:bodyPr wrap="none" rtlCol="0">
            <a:spAutoFit/>
          </a:bodyPr>
          <a:lstStyle/>
          <a:p>
            <a:r>
              <a:rPr kumimoji="1" lang="en-US" altLang="zh-TW" sz="1000" dirty="0">
                <a:solidFill>
                  <a:schemeClr val="tx1">
                    <a:lumMod val="75000"/>
                    <a:lumOff val="25000"/>
                  </a:schemeClr>
                </a:solidFill>
                <a:latin typeface="Microsoft JhengHei" panose="020B0604030504040204" pitchFamily="34" charset="-120"/>
                <a:ea typeface="Microsoft JhengHei" panose="020B0604030504040204" pitchFamily="34" charset="-120"/>
              </a:rPr>
              <a:t>C/C++</a:t>
            </a:r>
            <a:r>
              <a:rPr kumimoji="1" lang="zh-CN"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基礎班</a:t>
            </a:r>
            <a:endParaRPr kumimoji="1"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C7E5D077-4C97-174D-9282-97E25D46E4A7}"/>
              </a:ext>
            </a:extLst>
          </p:cNvPr>
          <p:cNvSpPr txBox="1"/>
          <p:nvPr/>
        </p:nvSpPr>
        <p:spPr>
          <a:xfrm>
            <a:off x="11622613" y="6611779"/>
            <a:ext cx="569387" cy="246221"/>
          </a:xfrm>
          <a:prstGeom prst="rect">
            <a:avLst/>
          </a:prstGeom>
          <a:noFill/>
        </p:spPr>
        <p:txBody>
          <a:bodyPr wrap="none" rtlCol="0" anchor="ctr">
            <a:spAutoFit/>
          </a:bodyPr>
          <a:lstStyle/>
          <a:p>
            <a:r>
              <a:rPr lang="zh-TW" altLang="en-US" sz="1000" dirty="0">
                <a:solidFill>
                  <a:schemeClr val="tx1">
                    <a:lumMod val="75000"/>
                    <a:lumOff val="25000"/>
                  </a:schemeClr>
                </a:solidFill>
                <a:latin typeface="Microsoft JhengHei" panose="020B0604030504040204" pitchFamily="34" charset="-120"/>
                <a:ea typeface="Microsoft JhengHei" panose="020B0604030504040204" pitchFamily="34" charset="-120"/>
              </a:rPr>
              <a:t>李耕銘</a:t>
            </a:r>
          </a:p>
        </p:txBody>
      </p:sp>
      <p:sp>
        <p:nvSpPr>
          <p:cNvPr id="3" name="不規則四邊形 2">
            <a:extLst>
              <a:ext uri="{FF2B5EF4-FFF2-40B4-BE49-F238E27FC236}">
                <a16:creationId xmlns:a16="http://schemas.microsoft.com/office/drawing/2014/main" id="{60B6FDF2-BF1F-3445-81FD-4D965EC2CE46}"/>
              </a:ext>
            </a:extLst>
          </p:cNvPr>
          <p:cNvSpPr/>
          <p:nvPr/>
        </p:nvSpPr>
        <p:spPr>
          <a:xfrm>
            <a:off x="2852523" y="-208375"/>
            <a:ext cx="6486950" cy="1118821"/>
          </a:xfrm>
          <a:prstGeom prst="trapezoid">
            <a:avLst/>
          </a:prstGeom>
          <a:solidFill>
            <a:srgbClr val="944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EF418EC6-B5E1-034D-89D2-F7856F9B6C42}"/>
              </a:ext>
            </a:extLst>
          </p:cNvPr>
          <p:cNvSpPr/>
          <p:nvPr/>
        </p:nvSpPr>
        <p:spPr>
          <a:xfrm>
            <a:off x="4273224" y="154021"/>
            <a:ext cx="3645550" cy="584775"/>
          </a:xfrm>
          <a:prstGeom prst="rect">
            <a:avLst/>
          </a:prstGeom>
        </p:spPr>
        <p:txBody>
          <a:bodyPr wrap="none">
            <a:spAutoFit/>
          </a:bodyPr>
          <a:lstStyle/>
          <a:p>
            <a:pPr algn="ctr"/>
            <a:r>
              <a:rPr lang="zh-TW" altLang="en-US" sz="3200" b="1" dirty="0">
                <a:solidFill>
                  <a:schemeClr val="bg1"/>
                </a:solidFill>
                <a:latin typeface="Microsoft JhengHei" panose="020B0604030504040204" pitchFamily="34" charset="-120"/>
                <a:ea typeface="Microsoft JhengHei" panose="020B0604030504040204" pitchFamily="34" charset="-120"/>
              </a:rPr>
              <a:t>檔案處理</a:t>
            </a:r>
            <a:r>
              <a:rPr lang="en-US" altLang="zh-TW" sz="3200" b="1" dirty="0">
                <a:solidFill>
                  <a:schemeClr val="bg1"/>
                </a:solidFill>
                <a:latin typeface="Microsoft JhengHei" panose="020B0604030504040204" pitchFamily="34" charset="-120"/>
                <a:ea typeface="Microsoft JhengHei" panose="020B0604030504040204" pitchFamily="34" charset="-120"/>
              </a:rPr>
              <a:t>-</a:t>
            </a:r>
            <a:r>
              <a:rPr lang="zh-TW" altLang="en-US" sz="3200" b="1" dirty="0">
                <a:solidFill>
                  <a:schemeClr val="bg1"/>
                </a:solidFill>
                <a:latin typeface="Microsoft JhengHei" panose="020B0604030504040204" pitchFamily="34" charset="-120"/>
                <a:ea typeface="Microsoft JhengHei" panose="020B0604030504040204" pitchFamily="34" charset="-120"/>
              </a:rPr>
              <a:t>寫入檔案</a:t>
            </a:r>
          </a:p>
        </p:txBody>
      </p:sp>
      <p:sp>
        <p:nvSpPr>
          <p:cNvPr id="8" name="Rectangle 3">
            <a:extLst>
              <a:ext uri="{FF2B5EF4-FFF2-40B4-BE49-F238E27FC236}">
                <a16:creationId xmlns:a16="http://schemas.microsoft.com/office/drawing/2014/main" id="{363352E6-BA23-E943-B3AB-A43F4C059CF2}"/>
              </a:ext>
            </a:extLst>
          </p:cNvPr>
          <p:cNvSpPr>
            <a:spLocks noGrp="1" noChangeArrowheads="1"/>
          </p:cNvSpPr>
          <p:nvPr>
            <p:ph idx="1"/>
          </p:nvPr>
        </p:nvSpPr>
        <p:spPr>
          <a:xfrm>
            <a:off x="6344387" y="1727654"/>
            <a:ext cx="4228200" cy="3445942"/>
          </a:xfrm>
        </p:spPr>
        <p:txBody>
          <a:bodyPr>
            <a:noAutofit/>
          </a:bodyPr>
          <a:lstStyle/>
          <a:p>
            <a:pPr marL="0" lvl="1" indent="0">
              <a:lnSpc>
                <a:spcPct val="150000"/>
              </a:lnSpc>
              <a:buNone/>
            </a:pPr>
            <a:r>
              <a:rPr lang="zh-TW" altLang="en-US" sz="2800" b="1" dirty="0">
                <a:latin typeface="Microsoft JhengHei" panose="020B0604030504040204" pitchFamily="34" charset="-120"/>
                <a:ea typeface="Microsoft JhengHei" panose="020B0604030504040204" pitchFamily="34" charset="-120"/>
              </a:rPr>
              <a:t>先準備物件才能處理檔案</a:t>
            </a:r>
            <a:endParaRPr lang="en-US" altLang="zh-TW" sz="2800" b="1" dirty="0">
              <a:latin typeface="Microsoft JhengHei" panose="020B0604030504040204" pitchFamily="34" charset="-120"/>
              <a:ea typeface="Microsoft JhengHei" panose="020B0604030504040204" pitchFamily="34" charset="-120"/>
            </a:endParaRPr>
          </a:p>
          <a:p>
            <a:pPr marL="742950" lvl="2" indent="-342900">
              <a:lnSpc>
                <a:spcPct val="150000"/>
              </a:lnSpc>
            </a:pPr>
            <a:r>
              <a:rPr lang="en-US" altLang="zh-TW" sz="2400" b="1" dirty="0">
                <a:latin typeface="Microsoft JhengHei" panose="020B0604030504040204" pitchFamily="34" charset="-120"/>
                <a:ea typeface="Microsoft JhengHei" panose="020B0604030504040204" pitchFamily="34" charset="-120"/>
              </a:rPr>
              <a:t>#include &lt;</a:t>
            </a:r>
            <a:r>
              <a:rPr lang="en-US" altLang="zh-TW" sz="2400" b="1" dirty="0" err="1">
                <a:latin typeface="Microsoft JhengHei" panose="020B0604030504040204" pitchFamily="34" charset="-120"/>
                <a:ea typeface="Microsoft JhengHei" panose="020B0604030504040204" pitchFamily="34" charset="-120"/>
              </a:rPr>
              <a:t>fstream</a:t>
            </a:r>
            <a:r>
              <a:rPr lang="en-US" altLang="zh-TW" sz="2400" b="1" dirty="0">
                <a:latin typeface="Microsoft JhengHei" panose="020B0604030504040204" pitchFamily="34" charset="-120"/>
                <a:ea typeface="Microsoft JhengHei" panose="020B0604030504040204" pitchFamily="34" charset="-120"/>
              </a:rPr>
              <a:t>&gt;</a:t>
            </a:r>
          </a:p>
          <a:p>
            <a:pPr marL="742950" lvl="2" indent="-342900">
              <a:lnSpc>
                <a:spcPct val="150000"/>
              </a:lnSpc>
            </a:pPr>
            <a:r>
              <a:rPr lang="en-US" altLang="zh-TW" sz="2400" b="1" dirty="0" err="1">
                <a:latin typeface="Microsoft JhengHei" panose="020B0604030504040204" pitchFamily="34" charset="-120"/>
                <a:ea typeface="Microsoft JhengHei" panose="020B0604030504040204" pitchFamily="34" charset="-120"/>
              </a:rPr>
              <a:t>ifstream</a:t>
            </a:r>
            <a:r>
              <a:rPr lang="zh-TW" altLang="en-US" sz="2400" b="1" dirty="0">
                <a:latin typeface="Microsoft JhengHei" panose="020B0604030504040204" pitchFamily="34" charset="-120"/>
                <a:ea typeface="Microsoft JhengHei" panose="020B0604030504040204" pitchFamily="34" charset="-120"/>
              </a:rPr>
              <a:t>：讀檔</a:t>
            </a:r>
            <a:endParaRPr lang="en-US" altLang="zh-TW" sz="2400" b="1" dirty="0">
              <a:latin typeface="Microsoft JhengHei" panose="020B0604030504040204" pitchFamily="34" charset="-120"/>
              <a:ea typeface="Microsoft JhengHei" panose="020B0604030504040204" pitchFamily="34" charset="-120"/>
            </a:endParaRPr>
          </a:p>
          <a:p>
            <a:pPr marL="742950" lvl="2" indent="-342900">
              <a:lnSpc>
                <a:spcPct val="150000"/>
              </a:lnSpc>
            </a:pPr>
            <a:r>
              <a:rPr lang="en-US" altLang="zh-TW" sz="2400" b="1" dirty="0" err="1">
                <a:solidFill>
                  <a:srgbClr val="FF0000"/>
                </a:solidFill>
                <a:latin typeface="Microsoft JhengHei" panose="020B0604030504040204" pitchFamily="34" charset="-120"/>
                <a:ea typeface="Microsoft JhengHei" panose="020B0604030504040204" pitchFamily="34" charset="-120"/>
              </a:rPr>
              <a:t>ofstream</a:t>
            </a:r>
            <a:r>
              <a:rPr lang="zh-TW" altLang="en-US" sz="2400" b="1" dirty="0">
                <a:solidFill>
                  <a:srgbClr val="FF0000"/>
                </a:solidFill>
                <a:latin typeface="Microsoft JhengHei" panose="020B0604030504040204" pitchFamily="34" charset="-120"/>
                <a:ea typeface="Microsoft JhengHei" panose="020B0604030504040204" pitchFamily="34" charset="-120"/>
              </a:rPr>
              <a:t>：寫檔</a:t>
            </a:r>
            <a:endParaRPr lang="en-US" altLang="zh-TW" sz="2400" b="1" dirty="0">
              <a:solidFill>
                <a:srgbClr val="FF0000"/>
              </a:solidFill>
              <a:latin typeface="Microsoft JhengHei" panose="020B0604030504040204" pitchFamily="34" charset="-120"/>
              <a:ea typeface="Microsoft JhengHei" panose="020B0604030504040204" pitchFamily="34" charset="-120"/>
            </a:endParaRPr>
          </a:p>
          <a:p>
            <a:pPr marL="0" lvl="1" indent="0">
              <a:lnSpc>
                <a:spcPct val="150000"/>
              </a:lnSpc>
              <a:buNone/>
            </a:pPr>
            <a:r>
              <a:rPr lang="en-US" altLang="zh-TW" sz="2800" b="1" dirty="0">
                <a:solidFill>
                  <a:srgbClr val="7030A0"/>
                </a:solidFill>
                <a:latin typeface="Microsoft JhengHei" panose="020B0604030504040204" pitchFamily="34" charset="-120"/>
                <a:ea typeface="Microsoft JhengHei" panose="020B0604030504040204" pitchFamily="34" charset="-120"/>
              </a:rPr>
              <a:t>open (filename)</a:t>
            </a:r>
          </a:p>
          <a:p>
            <a:pPr marL="0" lvl="1" indent="0">
              <a:lnSpc>
                <a:spcPct val="150000"/>
              </a:lnSpc>
              <a:buNone/>
            </a:pPr>
            <a:r>
              <a:rPr lang="en-US" altLang="zh-TW" sz="2800" b="1" dirty="0">
                <a:solidFill>
                  <a:srgbClr val="00B0F0"/>
                </a:solidFill>
                <a:latin typeface="Microsoft JhengHei" panose="020B0604030504040204" pitchFamily="34" charset="-120"/>
                <a:ea typeface="Microsoft JhengHei" panose="020B0604030504040204" pitchFamily="34" charset="-120"/>
              </a:rPr>
              <a:t>&lt;&lt; </a:t>
            </a:r>
            <a:r>
              <a:rPr lang="zh-TW" altLang="en-US" sz="2800" b="1" dirty="0">
                <a:solidFill>
                  <a:srgbClr val="00B0F0"/>
                </a:solidFill>
                <a:latin typeface="Microsoft JhengHei" panose="020B0604030504040204" pitchFamily="34" charset="-120"/>
                <a:ea typeface="Microsoft JhengHei" panose="020B0604030504040204" pitchFamily="34" charset="-120"/>
              </a:rPr>
              <a:t>與 </a:t>
            </a:r>
            <a:r>
              <a:rPr lang="en-US" altLang="zh-TW" sz="2800" b="1" dirty="0">
                <a:solidFill>
                  <a:srgbClr val="00B0F0"/>
                </a:solidFill>
                <a:latin typeface="Microsoft JhengHei" panose="020B0604030504040204" pitchFamily="34" charset="-120"/>
                <a:ea typeface="Microsoft JhengHei" panose="020B0604030504040204" pitchFamily="34" charset="-120"/>
              </a:rPr>
              <a:t>&gt;&gt;</a:t>
            </a:r>
          </a:p>
        </p:txBody>
      </p:sp>
      <p:sp>
        <p:nvSpPr>
          <p:cNvPr id="10" name="圓角矩形 9">
            <a:extLst>
              <a:ext uri="{FF2B5EF4-FFF2-40B4-BE49-F238E27FC236}">
                <a16:creationId xmlns:a16="http://schemas.microsoft.com/office/drawing/2014/main" id="{6E926C1E-5308-7A49-A94A-2086807E24AD}"/>
              </a:ext>
            </a:extLst>
          </p:cNvPr>
          <p:cNvSpPr/>
          <p:nvPr/>
        </p:nvSpPr>
        <p:spPr>
          <a:xfrm>
            <a:off x="1291867" y="1555937"/>
            <a:ext cx="4809842" cy="4294474"/>
          </a:xfrm>
          <a:prstGeom prst="roundRect">
            <a:avLst/>
          </a:prstGeom>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TW" sz="2000" dirty="0">
                <a:latin typeface="Consolas" panose="020B0609020204030204" pitchFamily="49" charset="0"/>
                <a:cs typeface="Consolas" panose="020B0609020204030204" pitchFamily="49" charset="0"/>
              </a:rPr>
              <a:t>#include &lt;iostream&gt;</a:t>
            </a:r>
          </a:p>
          <a:p>
            <a:r>
              <a:rPr lang="en-US" altLang="zh-TW" sz="2000" dirty="0">
                <a:latin typeface="Consolas" panose="020B0609020204030204" pitchFamily="49" charset="0"/>
                <a:cs typeface="Consolas" panose="020B0609020204030204" pitchFamily="49" charset="0"/>
              </a:rPr>
              <a:t>#include &lt;fstream&gt;</a:t>
            </a:r>
          </a:p>
          <a:p>
            <a:r>
              <a:rPr lang="en-US" altLang="zh-TW" sz="2000" dirty="0">
                <a:latin typeface="Consolas" panose="020B0609020204030204" pitchFamily="49" charset="0"/>
                <a:cs typeface="Consolas" panose="020B0609020204030204" pitchFamily="49" charset="0"/>
              </a:rPr>
              <a:t>using namespace std;</a:t>
            </a:r>
          </a:p>
          <a:p>
            <a:endParaRPr lang="en-US" altLang="zh-TW" sz="2000" dirty="0">
              <a:latin typeface="Consolas" panose="020B0609020204030204" pitchFamily="49" charset="0"/>
              <a:cs typeface="Consolas" panose="020B0609020204030204" pitchFamily="49" charset="0"/>
            </a:endParaRPr>
          </a:p>
          <a:p>
            <a:r>
              <a:rPr lang="en-US" altLang="zh-TW" sz="2000" dirty="0">
                <a:latin typeface="Consolas" panose="020B0609020204030204" pitchFamily="49" charset="0"/>
                <a:cs typeface="Consolas" panose="020B0609020204030204" pitchFamily="49" charset="0"/>
              </a:rPr>
              <a:t>int main () {</a:t>
            </a:r>
          </a:p>
          <a:p>
            <a:r>
              <a:rPr lang="en-US" altLang="zh-TW" sz="2000" dirty="0">
                <a:solidFill>
                  <a:srgbClr val="FF0000"/>
                </a:solidFill>
                <a:latin typeface="Consolas" panose="020B0609020204030204" pitchFamily="49" charset="0"/>
                <a:cs typeface="Consolas" panose="020B0609020204030204" pitchFamily="49" charset="0"/>
              </a:rPr>
              <a:t>  </a:t>
            </a:r>
            <a:r>
              <a:rPr lang="en-US" altLang="zh-TW" sz="2000" b="1" dirty="0">
                <a:solidFill>
                  <a:srgbClr val="FF0000"/>
                </a:solidFill>
                <a:latin typeface="Consolas" panose="020B0609020204030204" pitchFamily="49" charset="0"/>
                <a:cs typeface="Consolas" panose="020B0609020204030204" pitchFamily="49" charset="0"/>
              </a:rPr>
              <a:t>ofstream</a:t>
            </a:r>
            <a:r>
              <a:rPr lang="en-US" altLang="zh-TW" sz="2000" dirty="0">
                <a:solidFill>
                  <a:srgbClr val="FF0000"/>
                </a:solidFill>
                <a:latin typeface="Consolas" panose="020B0609020204030204" pitchFamily="49" charset="0"/>
                <a:cs typeface="Consolas" panose="020B0609020204030204" pitchFamily="49" charset="0"/>
              </a:rPr>
              <a:t> myfile;</a:t>
            </a:r>
          </a:p>
          <a:p>
            <a:r>
              <a:rPr lang="en-US" altLang="zh-TW" sz="2000" dirty="0">
                <a:solidFill>
                  <a:srgbClr val="7030A0"/>
                </a:solidFill>
                <a:latin typeface="Consolas" panose="020B0609020204030204" pitchFamily="49" charset="0"/>
                <a:cs typeface="Consolas" panose="020B0609020204030204" pitchFamily="49" charset="0"/>
              </a:rPr>
              <a:t>  myfile.open ("example.txt");</a:t>
            </a:r>
          </a:p>
          <a:p>
            <a:r>
              <a:rPr lang="en-US" altLang="zh-TW" sz="2000" dirty="0">
                <a:solidFill>
                  <a:srgbClr val="00B0F0"/>
                </a:solidFill>
                <a:latin typeface="Consolas" panose="020B0609020204030204" pitchFamily="49" charset="0"/>
                <a:cs typeface="Consolas" panose="020B0609020204030204" pitchFamily="49" charset="0"/>
              </a:rPr>
              <a:t>  myfile &lt;&lt; "Write to file.";</a:t>
            </a:r>
          </a:p>
          <a:p>
            <a:r>
              <a:rPr lang="en-US" altLang="zh-TW" sz="2000" dirty="0">
                <a:latin typeface="Consolas" panose="020B0609020204030204" pitchFamily="49" charset="0"/>
                <a:cs typeface="Consolas" panose="020B0609020204030204" pitchFamily="49" charset="0"/>
              </a:rPr>
              <a:t>  return 0;</a:t>
            </a:r>
          </a:p>
          <a:p>
            <a:r>
              <a:rPr lang="en-US" altLang="zh-TW"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3178553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17618</TotalTime>
  <Words>4492</Words>
  <Application>Microsoft Office PowerPoint</Application>
  <PresentationFormat>寬螢幕</PresentationFormat>
  <Paragraphs>694</Paragraphs>
  <Slides>40</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40</vt:i4>
      </vt:variant>
    </vt:vector>
  </HeadingPairs>
  <TitlesOfParts>
    <vt:vector size="49" baseType="lpstr">
      <vt:lpstr>Adobe 繁黑體 Std B</vt:lpstr>
      <vt:lpstr>Microsoft JhengHei</vt:lpstr>
      <vt:lpstr>新細明體</vt:lpstr>
      <vt:lpstr>Arial</vt:lpstr>
      <vt:lpstr>Calibri</vt:lpstr>
      <vt:lpstr>Calibri Light</vt:lpstr>
      <vt:lpstr>Consolas</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lkm543@gmail.com</dc:creator>
  <cp:lastModifiedBy>lkm543</cp:lastModifiedBy>
  <cp:revision>177</cp:revision>
  <dcterms:created xsi:type="dcterms:W3CDTF">2019-10-27T07:58:56Z</dcterms:created>
  <dcterms:modified xsi:type="dcterms:W3CDTF">2019-12-09T16:49:54Z</dcterms:modified>
</cp:coreProperties>
</file>