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0" r:id="rId8"/>
  </p:sldIdLst>
  <p:sldSz cx="18288000" cy="10287000"/>
  <p:notesSz cx="6858000" cy="9144000"/>
  <p:embeddedFontLst>
    <p:embeddedFont>
      <p:font typeface="Nunito Bold" pitchFamily="2" charset="0"/>
      <p:bold r:id="rId9"/>
    </p:embeddedFont>
    <p:embeddedFont>
      <p:font typeface="Nunito Light" pitchFamily="2" charset="0"/>
      <p:regular r:id="rId10"/>
      <p:italic r:id="rId11"/>
    </p:embeddedFont>
  </p:embeddedFontLst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378" y="36"/>
      </p:cViewPr>
      <p:guideLst>
        <p:guide orient="horz" pos="217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6B9D46-C9B9-4E40-8722-914F356F9EE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DD08B2-A886-47F6-B03B-60B291933467}">
      <dgm:prSet phldrT="[文本]" custT="1"/>
      <dgm:spPr/>
      <dgm:t>
        <a:bodyPr/>
        <a:lstStyle/>
        <a:p>
          <a:r>
            <a:rPr lang="en-US" altLang="zh-CN" sz="3200" b="1" dirty="0"/>
            <a:t>Features</a:t>
          </a:r>
          <a:endParaRPr lang="zh-CN" altLang="en-US" sz="2100" b="1" dirty="0"/>
        </a:p>
      </dgm:t>
    </dgm:pt>
    <dgm:pt modelId="{089B4C9A-C2CB-4AC4-B4D2-3D92AE559F7C}" type="parTrans" cxnId="{8121BA1D-2F27-4A8B-8507-E04D8E6807C0}">
      <dgm:prSet/>
      <dgm:spPr/>
      <dgm:t>
        <a:bodyPr/>
        <a:lstStyle/>
        <a:p>
          <a:endParaRPr lang="zh-CN" altLang="en-US"/>
        </a:p>
      </dgm:t>
    </dgm:pt>
    <dgm:pt modelId="{386C9C2F-B4F5-49A5-86B9-D2A02E621534}" type="sibTrans" cxnId="{8121BA1D-2F27-4A8B-8507-E04D8E6807C0}">
      <dgm:prSet/>
      <dgm:spPr/>
      <dgm:t>
        <a:bodyPr/>
        <a:lstStyle/>
        <a:p>
          <a:endParaRPr lang="zh-CN" altLang="en-US"/>
        </a:p>
      </dgm:t>
    </dgm:pt>
    <dgm:pt modelId="{3DB83F55-6B48-401E-953E-1AC64AD43156}">
      <dgm:prSet phldrT="[文本]" custT="1"/>
      <dgm:spPr/>
      <dgm:t>
        <a:bodyPr/>
        <a:lstStyle/>
        <a:p>
          <a:r>
            <a:rPr lang="en-US" altLang="zh-CN" sz="3200" dirty="0"/>
            <a:t>Categorical</a:t>
          </a:r>
          <a:endParaRPr lang="zh-CN" altLang="en-US" sz="4000" dirty="0"/>
        </a:p>
      </dgm:t>
    </dgm:pt>
    <dgm:pt modelId="{8E8E85D7-E19A-4812-9604-1065682F3F45}" type="parTrans" cxnId="{E4BEDFD7-5D3F-4A30-B98B-74DC8DF5BCA6}">
      <dgm:prSet/>
      <dgm:spPr/>
      <dgm:t>
        <a:bodyPr/>
        <a:lstStyle/>
        <a:p>
          <a:endParaRPr lang="zh-CN" altLang="en-US"/>
        </a:p>
      </dgm:t>
    </dgm:pt>
    <dgm:pt modelId="{5B9C3D6E-C8A6-49DC-928B-B5B84AE20678}" type="sibTrans" cxnId="{E4BEDFD7-5D3F-4A30-B98B-74DC8DF5BCA6}">
      <dgm:prSet/>
      <dgm:spPr/>
      <dgm:t>
        <a:bodyPr/>
        <a:lstStyle/>
        <a:p>
          <a:endParaRPr lang="zh-CN" altLang="en-US"/>
        </a:p>
      </dgm:t>
    </dgm:pt>
    <dgm:pt modelId="{CA069DD6-E7BF-43FE-B331-80500714F3D8}">
      <dgm:prSet phldrT="[文本]"/>
      <dgm:spPr/>
      <dgm:t>
        <a:bodyPr/>
        <a:lstStyle/>
        <a:p>
          <a:r>
            <a:rPr lang="en-US" altLang="zh-CN" dirty="0"/>
            <a:t>One-hot coding</a:t>
          </a:r>
          <a:endParaRPr lang="zh-CN" altLang="en-US" dirty="0"/>
        </a:p>
      </dgm:t>
    </dgm:pt>
    <dgm:pt modelId="{C5059DD2-1DB2-4239-AEEA-5D1AD59D5A67}" type="parTrans" cxnId="{6BC373CB-CF4B-4C1A-82D9-CAEAAD528D2C}">
      <dgm:prSet/>
      <dgm:spPr/>
      <dgm:t>
        <a:bodyPr/>
        <a:lstStyle/>
        <a:p>
          <a:endParaRPr lang="zh-CN" altLang="en-US"/>
        </a:p>
      </dgm:t>
    </dgm:pt>
    <dgm:pt modelId="{02C69CDC-F6ED-4103-B689-C35300209B99}" type="sibTrans" cxnId="{6BC373CB-CF4B-4C1A-82D9-CAEAAD528D2C}">
      <dgm:prSet/>
      <dgm:spPr/>
      <dgm:t>
        <a:bodyPr/>
        <a:lstStyle/>
        <a:p>
          <a:endParaRPr lang="zh-CN" altLang="en-US"/>
        </a:p>
      </dgm:t>
    </dgm:pt>
    <dgm:pt modelId="{5A975DFF-603B-4E0B-A337-18E0578CCFC7}">
      <dgm:prSet phldrT="[文本]" custT="1"/>
      <dgm:spPr/>
      <dgm:t>
        <a:bodyPr/>
        <a:lstStyle/>
        <a:p>
          <a:r>
            <a:rPr lang="en-US" altLang="zh-CN" sz="3200" dirty="0"/>
            <a:t>Numbers</a:t>
          </a:r>
          <a:endParaRPr lang="zh-CN" altLang="en-US" sz="3200" dirty="0"/>
        </a:p>
      </dgm:t>
    </dgm:pt>
    <dgm:pt modelId="{2B73BD0B-7F66-4A14-A60E-04DFC9DAD6D4}" type="parTrans" cxnId="{AF2937DE-4084-4B92-8D4E-66630491AB92}">
      <dgm:prSet/>
      <dgm:spPr/>
      <dgm:t>
        <a:bodyPr/>
        <a:lstStyle/>
        <a:p>
          <a:endParaRPr lang="zh-CN" altLang="en-US"/>
        </a:p>
      </dgm:t>
    </dgm:pt>
    <dgm:pt modelId="{6867EFB8-9061-445C-95FC-9B55782393C6}" type="sibTrans" cxnId="{AF2937DE-4084-4B92-8D4E-66630491AB92}">
      <dgm:prSet/>
      <dgm:spPr/>
      <dgm:t>
        <a:bodyPr/>
        <a:lstStyle/>
        <a:p>
          <a:endParaRPr lang="zh-CN" altLang="en-US"/>
        </a:p>
      </dgm:t>
    </dgm:pt>
    <dgm:pt modelId="{1D0BFA64-8394-4E72-8D55-27C9E3ADD8A6}" type="pres">
      <dgm:prSet presAssocID="{A16B9D46-C9B9-4E40-8722-914F356F9EE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5E57E5-F744-4209-B492-4D647685B731}" type="pres">
      <dgm:prSet presAssocID="{86DD08B2-A886-47F6-B03B-60B291933467}" presName="root1" presStyleCnt="0"/>
      <dgm:spPr/>
    </dgm:pt>
    <dgm:pt modelId="{0B44F4A6-6643-4499-9E83-B0EE9C3B829F}" type="pres">
      <dgm:prSet presAssocID="{86DD08B2-A886-47F6-B03B-60B291933467}" presName="LevelOneTextNode" presStyleLbl="node0" presStyleIdx="0" presStyleCnt="1" custScaleX="166033" custScaleY="134484">
        <dgm:presLayoutVars>
          <dgm:chPref val="3"/>
        </dgm:presLayoutVars>
      </dgm:prSet>
      <dgm:spPr/>
    </dgm:pt>
    <dgm:pt modelId="{630460C1-CB7E-4C62-B547-02245C970F28}" type="pres">
      <dgm:prSet presAssocID="{86DD08B2-A886-47F6-B03B-60B291933467}" presName="level2hierChild" presStyleCnt="0"/>
      <dgm:spPr/>
    </dgm:pt>
    <dgm:pt modelId="{1085FB58-A5DA-41F7-864C-FADDA9E08FFB}" type="pres">
      <dgm:prSet presAssocID="{8E8E85D7-E19A-4812-9604-1065682F3F45}" presName="conn2-1" presStyleLbl="parChTrans1D2" presStyleIdx="0" presStyleCnt="2"/>
      <dgm:spPr/>
    </dgm:pt>
    <dgm:pt modelId="{23A93A43-2FD3-4BF0-BF95-149A5D139E51}" type="pres">
      <dgm:prSet presAssocID="{8E8E85D7-E19A-4812-9604-1065682F3F45}" presName="connTx" presStyleLbl="parChTrans1D2" presStyleIdx="0" presStyleCnt="2"/>
      <dgm:spPr/>
    </dgm:pt>
    <dgm:pt modelId="{D6B69BC8-F09B-490F-817E-7F30CE82D289}" type="pres">
      <dgm:prSet presAssocID="{3DB83F55-6B48-401E-953E-1AC64AD43156}" presName="root2" presStyleCnt="0"/>
      <dgm:spPr/>
    </dgm:pt>
    <dgm:pt modelId="{4BE918A6-6CEB-4953-98B0-CAF89DC828BA}" type="pres">
      <dgm:prSet presAssocID="{3DB83F55-6B48-401E-953E-1AC64AD43156}" presName="LevelTwoTextNode" presStyleLbl="node2" presStyleIdx="0" presStyleCnt="2" custScaleX="176047" custScaleY="91383">
        <dgm:presLayoutVars>
          <dgm:chPref val="3"/>
        </dgm:presLayoutVars>
      </dgm:prSet>
      <dgm:spPr/>
    </dgm:pt>
    <dgm:pt modelId="{19FCD13B-B31B-4DE5-9EA0-48FCB9D987EA}" type="pres">
      <dgm:prSet presAssocID="{3DB83F55-6B48-401E-953E-1AC64AD43156}" presName="level3hierChild" presStyleCnt="0"/>
      <dgm:spPr/>
    </dgm:pt>
    <dgm:pt modelId="{97404A95-9C3B-4B84-B936-D7EEE9B0E988}" type="pres">
      <dgm:prSet presAssocID="{C5059DD2-1DB2-4239-AEEA-5D1AD59D5A67}" presName="conn2-1" presStyleLbl="parChTrans1D3" presStyleIdx="0" presStyleCnt="1"/>
      <dgm:spPr/>
    </dgm:pt>
    <dgm:pt modelId="{A8A4380E-5C3C-40AF-9A18-E719EBAF1188}" type="pres">
      <dgm:prSet presAssocID="{C5059DD2-1DB2-4239-AEEA-5D1AD59D5A67}" presName="connTx" presStyleLbl="parChTrans1D3" presStyleIdx="0" presStyleCnt="1"/>
      <dgm:spPr/>
    </dgm:pt>
    <dgm:pt modelId="{623307E5-0F6B-4196-A91E-921528C14CBF}" type="pres">
      <dgm:prSet presAssocID="{CA069DD6-E7BF-43FE-B331-80500714F3D8}" presName="root2" presStyleCnt="0"/>
      <dgm:spPr/>
    </dgm:pt>
    <dgm:pt modelId="{0BB9DEB0-D358-46CE-85C7-C3E95BE80239}" type="pres">
      <dgm:prSet presAssocID="{CA069DD6-E7BF-43FE-B331-80500714F3D8}" presName="LevelTwoTextNode" presStyleLbl="node3" presStyleIdx="0" presStyleCnt="1">
        <dgm:presLayoutVars>
          <dgm:chPref val="3"/>
        </dgm:presLayoutVars>
      </dgm:prSet>
      <dgm:spPr/>
    </dgm:pt>
    <dgm:pt modelId="{49CF16C3-16A1-44BD-9AF6-A3693150ED31}" type="pres">
      <dgm:prSet presAssocID="{CA069DD6-E7BF-43FE-B331-80500714F3D8}" presName="level3hierChild" presStyleCnt="0"/>
      <dgm:spPr/>
    </dgm:pt>
    <dgm:pt modelId="{913EC0CF-974D-4643-B490-32856E8408A9}" type="pres">
      <dgm:prSet presAssocID="{2B73BD0B-7F66-4A14-A60E-04DFC9DAD6D4}" presName="conn2-1" presStyleLbl="parChTrans1D2" presStyleIdx="1" presStyleCnt="2"/>
      <dgm:spPr/>
    </dgm:pt>
    <dgm:pt modelId="{5AC52A0B-45A3-4688-B63D-901696750B2C}" type="pres">
      <dgm:prSet presAssocID="{2B73BD0B-7F66-4A14-A60E-04DFC9DAD6D4}" presName="connTx" presStyleLbl="parChTrans1D2" presStyleIdx="1" presStyleCnt="2"/>
      <dgm:spPr/>
    </dgm:pt>
    <dgm:pt modelId="{AEBFDBE1-68FA-49E2-BCA7-102DAF99782F}" type="pres">
      <dgm:prSet presAssocID="{5A975DFF-603B-4E0B-A337-18E0578CCFC7}" presName="root2" presStyleCnt="0"/>
      <dgm:spPr/>
    </dgm:pt>
    <dgm:pt modelId="{34B409F2-01AF-47B9-A72A-C8D530152E3E}" type="pres">
      <dgm:prSet presAssocID="{5A975DFF-603B-4E0B-A337-18E0578CCFC7}" presName="LevelTwoTextNode" presStyleLbl="node2" presStyleIdx="1" presStyleCnt="2" custScaleX="176047" custScaleY="88295">
        <dgm:presLayoutVars>
          <dgm:chPref val="3"/>
        </dgm:presLayoutVars>
      </dgm:prSet>
      <dgm:spPr/>
    </dgm:pt>
    <dgm:pt modelId="{73349766-5CAB-44C8-AF3C-3082CF23EBD2}" type="pres">
      <dgm:prSet presAssocID="{5A975DFF-603B-4E0B-A337-18E0578CCFC7}" presName="level3hierChild" presStyleCnt="0"/>
      <dgm:spPr/>
    </dgm:pt>
  </dgm:ptLst>
  <dgm:cxnLst>
    <dgm:cxn modelId="{66EE6B01-35DC-4C6F-8C2E-2EC25C163C07}" type="presOf" srcId="{2B73BD0B-7F66-4A14-A60E-04DFC9DAD6D4}" destId="{5AC52A0B-45A3-4688-B63D-901696750B2C}" srcOrd="1" destOrd="0" presId="urn:microsoft.com/office/officeart/2005/8/layout/hierarchy2"/>
    <dgm:cxn modelId="{6C04140D-A63E-42B1-A950-7D89A992B775}" type="presOf" srcId="{3DB83F55-6B48-401E-953E-1AC64AD43156}" destId="{4BE918A6-6CEB-4953-98B0-CAF89DC828BA}" srcOrd="0" destOrd="0" presId="urn:microsoft.com/office/officeart/2005/8/layout/hierarchy2"/>
    <dgm:cxn modelId="{AA611A1D-2280-49C0-BE5A-EDA72237F3E9}" type="presOf" srcId="{CA069DD6-E7BF-43FE-B331-80500714F3D8}" destId="{0BB9DEB0-D358-46CE-85C7-C3E95BE80239}" srcOrd="0" destOrd="0" presId="urn:microsoft.com/office/officeart/2005/8/layout/hierarchy2"/>
    <dgm:cxn modelId="{8121BA1D-2F27-4A8B-8507-E04D8E6807C0}" srcId="{A16B9D46-C9B9-4E40-8722-914F356F9EEE}" destId="{86DD08B2-A886-47F6-B03B-60B291933467}" srcOrd="0" destOrd="0" parTransId="{089B4C9A-C2CB-4AC4-B4D2-3D92AE559F7C}" sibTransId="{386C9C2F-B4F5-49A5-86B9-D2A02E621534}"/>
    <dgm:cxn modelId="{87737830-8D0D-494A-8E88-9900F8A6FCAA}" type="presOf" srcId="{5A975DFF-603B-4E0B-A337-18E0578CCFC7}" destId="{34B409F2-01AF-47B9-A72A-C8D530152E3E}" srcOrd="0" destOrd="0" presId="urn:microsoft.com/office/officeart/2005/8/layout/hierarchy2"/>
    <dgm:cxn modelId="{3E12DE30-11C5-4B74-9500-36F3C275C18C}" type="presOf" srcId="{C5059DD2-1DB2-4239-AEEA-5D1AD59D5A67}" destId="{A8A4380E-5C3C-40AF-9A18-E719EBAF1188}" srcOrd="1" destOrd="0" presId="urn:microsoft.com/office/officeart/2005/8/layout/hierarchy2"/>
    <dgm:cxn modelId="{8447784C-4A08-4481-A8A0-FE645802C06B}" type="presOf" srcId="{2B73BD0B-7F66-4A14-A60E-04DFC9DAD6D4}" destId="{913EC0CF-974D-4643-B490-32856E8408A9}" srcOrd="0" destOrd="0" presId="urn:microsoft.com/office/officeart/2005/8/layout/hierarchy2"/>
    <dgm:cxn modelId="{B4A9BC54-4FF9-4FA8-BA26-361085F803C2}" type="presOf" srcId="{8E8E85D7-E19A-4812-9604-1065682F3F45}" destId="{1085FB58-A5DA-41F7-864C-FADDA9E08FFB}" srcOrd="0" destOrd="0" presId="urn:microsoft.com/office/officeart/2005/8/layout/hierarchy2"/>
    <dgm:cxn modelId="{DE73F185-EB5D-4029-BD0E-71B541CF099A}" type="presOf" srcId="{86DD08B2-A886-47F6-B03B-60B291933467}" destId="{0B44F4A6-6643-4499-9E83-B0EE9C3B829F}" srcOrd="0" destOrd="0" presId="urn:microsoft.com/office/officeart/2005/8/layout/hierarchy2"/>
    <dgm:cxn modelId="{3E53B4A2-9A4B-4931-9424-A3F80F269250}" type="presOf" srcId="{A16B9D46-C9B9-4E40-8722-914F356F9EEE}" destId="{1D0BFA64-8394-4E72-8D55-27C9E3ADD8A6}" srcOrd="0" destOrd="0" presId="urn:microsoft.com/office/officeart/2005/8/layout/hierarchy2"/>
    <dgm:cxn modelId="{6BC373CB-CF4B-4C1A-82D9-CAEAAD528D2C}" srcId="{3DB83F55-6B48-401E-953E-1AC64AD43156}" destId="{CA069DD6-E7BF-43FE-B331-80500714F3D8}" srcOrd="0" destOrd="0" parTransId="{C5059DD2-1DB2-4239-AEEA-5D1AD59D5A67}" sibTransId="{02C69CDC-F6ED-4103-B689-C35300209B99}"/>
    <dgm:cxn modelId="{780C62CF-D225-4E22-9890-1BFABA834675}" type="presOf" srcId="{C5059DD2-1DB2-4239-AEEA-5D1AD59D5A67}" destId="{97404A95-9C3B-4B84-B936-D7EEE9B0E988}" srcOrd="0" destOrd="0" presId="urn:microsoft.com/office/officeart/2005/8/layout/hierarchy2"/>
    <dgm:cxn modelId="{E4BEDFD7-5D3F-4A30-B98B-74DC8DF5BCA6}" srcId="{86DD08B2-A886-47F6-B03B-60B291933467}" destId="{3DB83F55-6B48-401E-953E-1AC64AD43156}" srcOrd="0" destOrd="0" parTransId="{8E8E85D7-E19A-4812-9604-1065682F3F45}" sibTransId="{5B9C3D6E-C8A6-49DC-928B-B5B84AE20678}"/>
    <dgm:cxn modelId="{AF2937DE-4084-4B92-8D4E-66630491AB92}" srcId="{86DD08B2-A886-47F6-B03B-60B291933467}" destId="{5A975DFF-603B-4E0B-A337-18E0578CCFC7}" srcOrd="1" destOrd="0" parTransId="{2B73BD0B-7F66-4A14-A60E-04DFC9DAD6D4}" sibTransId="{6867EFB8-9061-445C-95FC-9B55782393C6}"/>
    <dgm:cxn modelId="{F81A5AE1-98EF-4797-AB9A-2015497A8368}" type="presOf" srcId="{8E8E85D7-E19A-4812-9604-1065682F3F45}" destId="{23A93A43-2FD3-4BF0-BF95-149A5D139E51}" srcOrd="1" destOrd="0" presId="urn:microsoft.com/office/officeart/2005/8/layout/hierarchy2"/>
    <dgm:cxn modelId="{2353BC49-E976-47A0-AAF9-01C97939CF7C}" type="presParOf" srcId="{1D0BFA64-8394-4E72-8D55-27C9E3ADD8A6}" destId="{F85E57E5-F744-4209-B492-4D647685B731}" srcOrd="0" destOrd="0" presId="urn:microsoft.com/office/officeart/2005/8/layout/hierarchy2"/>
    <dgm:cxn modelId="{F46543B1-7EC5-4CAC-8548-4EA6F006C8D0}" type="presParOf" srcId="{F85E57E5-F744-4209-B492-4D647685B731}" destId="{0B44F4A6-6643-4499-9E83-B0EE9C3B829F}" srcOrd="0" destOrd="0" presId="urn:microsoft.com/office/officeart/2005/8/layout/hierarchy2"/>
    <dgm:cxn modelId="{8E461810-6D98-4D1B-8F25-3BAB10FB1A26}" type="presParOf" srcId="{F85E57E5-F744-4209-B492-4D647685B731}" destId="{630460C1-CB7E-4C62-B547-02245C970F28}" srcOrd="1" destOrd="0" presId="urn:microsoft.com/office/officeart/2005/8/layout/hierarchy2"/>
    <dgm:cxn modelId="{0831724A-42FC-4252-A77B-2204E8EAC3B0}" type="presParOf" srcId="{630460C1-CB7E-4C62-B547-02245C970F28}" destId="{1085FB58-A5DA-41F7-864C-FADDA9E08FFB}" srcOrd="0" destOrd="0" presId="urn:microsoft.com/office/officeart/2005/8/layout/hierarchy2"/>
    <dgm:cxn modelId="{B91693A3-6CBA-48DA-9599-58061F26FE44}" type="presParOf" srcId="{1085FB58-A5DA-41F7-864C-FADDA9E08FFB}" destId="{23A93A43-2FD3-4BF0-BF95-149A5D139E51}" srcOrd="0" destOrd="0" presId="urn:microsoft.com/office/officeart/2005/8/layout/hierarchy2"/>
    <dgm:cxn modelId="{BFCAF01A-B229-490F-9699-921074457932}" type="presParOf" srcId="{630460C1-CB7E-4C62-B547-02245C970F28}" destId="{D6B69BC8-F09B-490F-817E-7F30CE82D289}" srcOrd="1" destOrd="0" presId="urn:microsoft.com/office/officeart/2005/8/layout/hierarchy2"/>
    <dgm:cxn modelId="{50EA3461-650D-4617-ADA3-0B7E20D0EAAE}" type="presParOf" srcId="{D6B69BC8-F09B-490F-817E-7F30CE82D289}" destId="{4BE918A6-6CEB-4953-98B0-CAF89DC828BA}" srcOrd="0" destOrd="0" presId="urn:microsoft.com/office/officeart/2005/8/layout/hierarchy2"/>
    <dgm:cxn modelId="{B020BB98-E026-451F-A560-1EE957C2C46C}" type="presParOf" srcId="{D6B69BC8-F09B-490F-817E-7F30CE82D289}" destId="{19FCD13B-B31B-4DE5-9EA0-48FCB9D987EA}" srcOrd="1" destOrd="0" presId="urn:microsoft.com/office/officeart/2005/8/layout/hierarchy2"/>
    <dgm:cxn modelId="{008964F3-5A6A-4A3C-94F1-B9E3E2758C7A}" type="presParOf" srcId="{19FCD13B-B31B-4DE5-9EA0-48FCB9D987EA}" destId="{97404A95-9C3B-4B84-B936-D7EEE9B0E988}" srcOrd="0" destOrd="0" presId="urn:microsoft.com/office/officeart/2005/8/layout/hierarchy2"/>
    <dgm:cxn modelId="{BF4B4299-C9A8-4A99-98C0-16D8E3C6A0F3}" type="presParOf" srcId="{97404A95-9C3B-4B84-B936-D7EEE9B0E988}" destId="{A8A4380E-5C3C-40AF-9A18-E719EBAF1188}" srcOrd="0" destOrd="0" presId="urn:microsoft.com/office/officeart/2005/8/layout/hierarchy2"/>
    <dgm:cxn modelId="{30F60BDD-9994-4614-AD1C-8D9B0F48E064}" type="presParOf" srcId="{19FCD13B-B31B-4DE5-9EA0-48FCB9D987EA}" destId="{623307E5-0F6B-4196-A91E-921528C14CBF}" srcOrd="1" destOrd="0" presId="urn:microsoft.com/office/officeart/2005/8/layout/hierarchy2"/>
    <dgm:cxn modelId="{E5D98AA1-EC4A-4F12-BB9E-03DA5E41C2EB}" type="presParOf" srcId="{623307E5-0F6B-4196-A91E-921528C14CBF}" destId="{0BB9DEB0-D358-46CE-85C7-C3E95BE80239}" srcOrd="0" destOrd="0" presId="urn:microsoft.com/office/officeart/2005/8/layout/hierarchy2"/>
    <dgm:cxn modelId="{5ACA6E5F-0A8A-4F8B-BD01-5BE94C005ED6}" type="presParOf" srcId="{623307E5-0F6B-4196-A91E-921528C14CBF}" destId="{49CF16C3-16A1-44BD-9AF6-A3693150ED31}" srcOrd="1" destOrd="0" presId="urn:microsoft.com/office/officeart/2005/8/layout/hierarchy2"/>
    <dgm:cxn modelId="{316D7D20-32AD-4738-8AE7-DAF28DE0CF6B}" type="presParOf" srcId="{630460C1-CB7E-4C62-B547-02245C970F28}" destId="{913EC0CF-974D-4643-B490-32856E8408A9}" srcOrd="2" destOrd="0" presId="urn:microsoft.com/office/officeart/2005/8/layout/hierarchy2"/>
    <dgm:cxn modelId="{47CDCA8A-8617-4AEF-89CB-F5CBBE76879F}" type="presParOf" srcId="{913EC0CF-974D-4643-B490-32856E8408A9}" destId="{5AC52A0B-45A3-4688-B63D-901696750B2C}" srcOrd="0" destOrd="0" presId="urn:microsoft.com/office/officeart/2005/8/layout/hierarchy2"/>
    <dgm:cxn modelId="{78638916-FB21-40DD-9C4A-ED6358DC566F}" type="presParOf" srcId="{630460C1-CB7E-4C62-B547-02245C970F28}" destId="{AEBFDBE1-68FA-49E2-BCA7-102DAF99782F}" srcOrd="3" destOrd="0" presId="urn:microsoft.com/office/officeart/2005/8/layout/hierarchy2"/>
    <dgm:cxn modelId="{580D193A-DDC8-4CA3-BAC5-41849AC3FEC9}" type="presParOf" srcId="{AEBFDBE1-68FA-49E2-BCA7-102DAF99782F}" destId="{34B409F2-01AF-47B9-A72A-C8D530152E3E}" srcOrd="0" destOrd="0" presId="urn:microsoft.com/office/officeart/2005/8/layout/hierarchy2"/>
    <dgm:cxn modelId="{CF43D7AB-ABB2-446E-AAF5-8BE370D09155}" type="presParOf" srcId="{AEBFDBE1-68FA-49E2-BCA7-102DAF99782F}" destId="{73349766-5CAB-44C8-AF3C-3082CF23EBD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4F4A6-6643-4499-9E83-B0EE9C3B829F}">
      <dsp:nvSpPr>
        <dsp:cNvPr id="0" name=""/>
        <dsp:cNvSpPr/>
      </dsp:nvSpPr>
      <dsp:spPr>
        <a:xfrm>
          <a:off x="3578" y="435505"/>
          <a:ext cx="3220750" cy="13043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/>
            <a:t>Features</a:t>
          </a:r>
          <a:endParaRPr lang="zh-CN" altLang="en-US" sz="2100" b="1" kern="1200" dirty="0"/>
        </a:p>
      </dsp:txBody>
      <dsp:txXfrm>
        <a:off x="41782" y="473709"/>
        <a:ext cx="3144342" cy="1227969"/>
      </dsp:txXfrm>
    </dsp:sp>
    <dsp:sp modelId="{1085FB58-A5DA-41F7-864C-FADDA9E08FFB}">
      <dsp:nvSpPr>
        <dsp:cNvPr id="0" name=""/>
        <dsp:cNvSpPr/>
      </dsp:nvSpPr>
      <dsp:spPr>
        <a:xfrm rot="19629238">
          <a:off x="3150503" y="796313"/>
          <a:ext cx="923582" cy="81826"/>
        </a:xfrm>
        <a:custGeom>
          <a:avLst/>
          <a:gdLst/>
          <a:ahLst/>
          <a:cxnLst/>
          <a:rect l="0" t="0" r="0" b="0"/>
          <a:pathLst>
            <a:path>
              <a:moveTo>
                <a:pt x="0" y="40913"/>
              </a:moveTo>
              <a:lnTo>
                <a:pt x="923582" y="409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89205" y="814136"/>
        <a:ext cx="46179" cy="46179"/>
      </dsp:txXfrm>
    </dsp:sp>
    <dsp:sp modelId="{4BE918A6-6CEB-4953-98B0-CAF89DC828BA}">
      <dsp:nvSpPr>
        <dsp:cNvPr id="0" name=""/>
        <dsp:cNvSpPr/>
      </dsp:nvSpPr>
      <dsp:spPr>
        <a:xfrm>
          <a:off x="4000260" y="143590"/>
          <a:ext cx="3415005" cy="886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Categorical</a:t>
          </a:r>
          <a:endParaRPr lang="zh-CN" altLang="en-US" sz="4000" kern="1200" dirty="0"/>
        </a:p>
      </dsp:txBody>
      <dsp:txXfrm>
        <a:off x="4026220" y="169550"/>
        <a:ext cx="3363085" cy="834415"/>
      </dsp:txXfrm>
    </dsp:sp>
    <dsp:sp modelId="{97404A95-9C3B-4B84-B936-D7EEE9B0E988}">
      <dsp:nvSpPr>
        <dsp:cNvPr id="0" name=""/>
        <dsp:cNvSpPr/>
      </dsp:nvSpPr>
      <dsp:spPr>
        <a:xfrm>
          <a:off x="7415265" y="545845"/>
          <a:ext cx="775930" cy="81826"/>
        </a:xfrm>
        <a:custGeom>
          <a:avLst/>
          <a:gdLst/>
          <a:ahLst/>
          <a:cxnLst/>
          <a:rect l="0" t="0" r="0" b="0"/>
          <a:pathLst>
            <a:path>
              <a:moveTo>
                <a:pt x="0" y="40913"/>
              </a:moveTo>
              <a:lnTo>
                <a:pt x="775930" y="40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783832" y="567360"/>
        <a:ext cx="38796" cy="38796"/>
      </dsp:txXfrm>
    </dsp:sp>
    <dsp:sp modelId="{0BB9DEB0-D358-46CE-85C7-C3E95BE80239}">
      <dsp:nvSpPr>
        <dsp:cNvPr id="0" name=""/>
        <dsp:cNvSpPr/>
      </dsp:nvSpPr>
      <dsp:spPr>
        <a:xfrm>
          <a:off x="8191195" y="101802"/>
          <a:ext cx="1939825" cy="969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One-hot coding</a:t>
          </a:r>
          <a:endParaRPr lang="zh-CN" altLang="en-US" sz="3100" kern="1200" dirty="0"/>
        </a:p>
      </dsp:txBody>
      <dsp:txXfrm>
        <a:off x="8219603" y="130210"/>
        <a:ext cx="1883009" cy="913096"/>
      </dsp:txXfrm>
    </dsp:sp>
    <dsp:sp modelId="{913EC0CF-974D-4643-B490-32856E8408A9}">
      <dsp:nvSpPr>
        <dsp:cNvPr id="0" name=""/>
        <dsp:cNvSpPr/>
      </dsp:nvSpPr>
      <dsp:spPr>
        <a:xfrm rot="2017181">
          <a:off x="3146399" y="1304736"/>
          <a:ext cx="931789" cy="81826"/>
        </a:xfrm>
        <a:custGeom>
          <a:avLst/>
          <a:gdLst/>
          <a:ahLst/>
          <a:cxnLst/>
          <a:rect l="0" t="0" r="0" b="0"/>
          <a:pathLst>
            <a:path>
              <a:moveTo>
                <a:pt x="0" y="40913"/>
              </a:moveTo>
              <a:lnTo>
                <a:pt x="931789" y="409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89000" y="1322355"/>
        <a:ext cx="46589" cy="46589"/>
      </dsp:txXfrm>
    </dsp:sp>
    <dsp:sp modelId="{34B409F2-01AF-47B9-A72A-C8D530152E3E}">
      <dsp:nvSpPr>
        <dsp:cNvPr id="0" name=""/>
        <dsp:cNvSpPr/>
      </dsp:nvSpPr>
      <dsp:spPr>
        <a:xfrm>
          <a:off x="4000260" y="1175413"/>
          <a:ext cx="3415005" cy="856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Numbers</a:t>
          </a:r>
          <a:endParaRPr lang="zh-CN" altLang="en-US" sz="3200" kern="1200" dirty="0"/>
        </a:p>
      </dsp:txBody>
      <dsp:txXfrm>
        <a:off x="4025343" y="1200496"/>
        <a:ext cx="3364839" cy="806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9.png"/><Relationship Id="rId7" Type="http://schemas.openxmlformats.org/officeDocument/2006/relationships/diagramData" Target="../diagrams/data1.xml"/><Relationship Id="rId12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microsoft.com/office/2007/relationships/diagramDrawing" Target="../diagrams/drawing1.xml"/><Relationship Id="rId5" Type="http://schemas.openxmlformats.org/officeDocument/2006/relationships/image" Target="../media/image21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0.sv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6.svg"/><Relationship Id="rId7" Type="http://schemas.openxmlformats.org/officeDocument/2006/relationships/image" Target="../media/image4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Relationship Id="rId9" Type="http://schemas.openxmlformats.org/officeDocument/2006/relationships/image" Target="../media/image4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301758"/>
            <a:ext cx="6942938" cy="8352295"/>
          </a:xfrm>
          <a:custGeom>
            <a:avLst/>
            <a:gdLst/>
            <a:ahLst/>
            <a:cxnLst/>
            <a:rect l="l" t="t" r="r" b="b"/>
            <a:pathLst>
              <a:path w="6942938" h="8352295">
                <a:moveTo>
                  <a:pt x="0" y="0"/>
                </a:moveTo>
                <a:lnTo>
                  <a:pt x="6942938" y="0"/>
                </a:lnTo>
                <a:lnTo>
                  <a:pt x="6942938" y="8352295"/>
                </a:lnTo>
                <a:lnTo>
                  <a:pt x="0" y="8352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044347" y="2858960"/>
            <a:ext cx="11652853" cy="4750266"/>
            <a:chOff x="0" y="266700"/>
            <a:chExt cx="13599075" cy="6333688"/>
          </a:xfrm>
        </p:grpSpPr>
        <p:sp>
          <p:nvSpPr>
            <p:cNvPr id="4" name="TextBox 4"/>
            <p:cNvSpPr txBox="1"/>
            <p:nvPr/>
          </p:nvSpPr>
          <p:spPr>
            <a:xfrm>
              <a:off x="0" y="266700"/>
              <a:ext cx="13599075" cy="4924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400"/>
                </a:lnSpc>
                <a:spcBef>
                  <a:spcPts val="10800"/>
                </a:spcBef>
              </a:pPr>
              <a:r>
                <a:rPr lang="en-US" sz="14400" dirty="0">
                  <a:solidFill>
                    <a:srgbClr val="23225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 Crossing Network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39292" y="6053229"/>
              <a:ext cx="11120491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00"/>
                </a:lnSpc>
                <a:spcBef>
                  <a:spcPts val="2400"/>
                </a:spcBef>
              </a:pPr>
              <a:r>
                <a:rPr lang="en-US" sz="3200" dirty="0">
                  <a:solidFill>
                    <a:srgbClr val="23225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Feng</a:t>
              </a:r>
              <a:r>
                <a:rPr lang="zh-CN" altLang="en-US" sz="3200" dirty="0">
                  <a:solidFill>
                    <a:srgbClr val="23225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200" dirty="0">
                  <a:solidFill>
                    <a:srgbClr val="23225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Ying</a:t>
              </a:r>
              <a:endParaRPr lang="en-US" sz="3200" dirty="0">
                <a:solidFill>
                  <a:srgbClr val="23225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922780" y="5520788"/>
            <a:ext cx="673954" cy="888908"/>
          </a:xfrm>
          <a:custGeom>
            <a:avLst/>
            <a:gdLst/>
            <a:ahLst/>
            <a:cxnLst/>
            <a:rect l="l" t="t" r="r" b="b"/>
            <a:pathLst>
              <a:path w="673954" h="888908">
                <a:moveTo>
                  <a:pt x="0" y="0"/>
                </a:moveTo>
                <a:lnTo>
                  <a:pt x="673954" y="0"/>
                </a:lnTo>
                <a:lnTo>
                  <a:pt x="673954" y="888908"/>
                </a:lnTo>
                <a:lnTo>
                  <a:pt x="0" y="888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520036" y="7185984"/>
            <a:ext cx="6423950" cy="6202032"/>
          </a:xfrm>
          <a:custGeom>
            <a:avLst/>
            <a:gdLst/>
            <a:ahLst/>
            <a:cxnLst/>
            <a:rect l="l" t="t" r="r" b="b"/>
            <a:pathLst>
              <a:path w="6423950" h="6202032">
                <a:moveTo>
                  <a:pt x="0" y="0"/>
                </a:moveTo>
                <a:lnTo>
                  <a:pt x="6423950" y="0"/>
                </a:lnTo>
                <a:lnTo>
                  <a:pt x="6423950" y="6202032"/>
                </a:lnTo>
                <a:lnTo>
                  <a:pt x="0" y="62020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869254" y="6315776"/>
            <a:ext cx="892387" cy="746360"/>
          </a:xfrm>
          <a:custGeom>
            <a:avLst/>
            <a:gdLst/>
            <a:ahLst/>
            <a:cxnLst/>
            <a:rect l="l" t="t" r="r" b="b"/>
            <a:pathLst>
              <a:path w="892387" h="746360">
                <a:moveTo>
                  <a:pt x="0" y="0"/>
                </a:moveTo>
                <a:lnTo>
                  <a:pt x="892387" y="0"/>
                </a:lnTo>
                <a:lnTo>
                  <a:pt x="892387" y="746360"/>
                </a:lnTo>
                <a:lnTo>
                  <a:pt x="0" y="7463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520036" y="8605427"/>
            <a:ext cx="951901" cy="1042920"/>
          </a:xfrm>
          <a:custGeom>
            <a:avLst/>
            <a:gdLst/>
            <a:ahLst/>
            <a:cxnLst/>
            <a:rect l="l" t="t" r="r" b="b"/>
            <a:pathLst>
              <a:path w="951901" h="1042920">
                <a:moveTo>
                  <a:pt x="0" y="0"/>
                </a:moveTo>
                <a:lnTo>
                  <a:pt x="951901" y="0"/>
                </a:lnTo>
                <a:lnTo>
                  <a:pt x="951901" y="1042919"/>
                </a:lnTo>
                <a:lnTo>
                  <a:pt x="0" y="10429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19AFEAF8-6A33-A195-FB42-B1065F12E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133718"/>
            <a:ext cx="9339588" cy="680495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79607" y="647700"/>
            <a:ext cx="7305462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  <a:spcBef>
                <a:spcPts val="7200"/>
              </a:spcBef>
            </a:pPr>
            <a:r>
              <a:rPr lang="en-US" sz="8000" dirty="0">
                <a:solidFill>
                  <a:srgbClr val="232253"/>
                </a:solidFill>
                <a:latin typeface="Xplor" panose="02000506020000020002"/>
              </a:rPr>
              <a:t>Model Structure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92233" y="2828801"/>
            <a:ext cx="5754697" cy="1869782"/>
            <a:chOff x="0" y="-47625"/>
            <a:chExt cx="7672930" cy="2493043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7672930" cy="582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0"/>
                </a:lnSpc>
                <a:spcBef>
                  <a:spcPts val="2340"/>
                </a:spcBef>
              </a:pPr>
              <a:r>
                <a:rPr lang="en-US" sz="3600" dirty="0">
                  <a:solidFill>
                    <a:srgbClr val="232253"/>
                  </a:solidFill>
                  <a:latin typeface="Nunito Bold" panose="00000800000000000000"/>
                </a:rPr>
                <a:t>Data Processing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14311"/>
              <a:ext cx="7672930" cy="1231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00"/>
                </a:lnSpc>
                <a:spcBef>
                  <a:spcPts val="1950"/>
                </a:spcBef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rgbClr val="49474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One-hot coding</a:t>
              </a:r>
            </a:p>
            <a:p>
              <a:pPr marL="342900" indent="-342900">
                <a:lnSpc>
                  <a:spcPts val="2600"/>
                </a:lnSpc>
                <a:spcBef>
                  <a:spcPts val="1950"/>
                </a:spcBef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rgbClr val="49474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 Layer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79505" y="5717381"/>
            <a:ext cx="5754697" cy="1870551"/>
            <a:chOff x="0" y="-47625"/>
            <a:chExt cx="7672930" cy="2494068"/>
          </a:xfrm>
        </p:grpSpPr>
        <p:sp>
          <p:nvSpPr>
            <p:cNvPr id="9" name="TextBox 9"/>
            <p:cNvSpPr txBox="1"/>
            <p:nvPr/>
          </p:nvSpPr>
          <p:spPr>
            <a:xfrm>
              <a:off x="0" y="-47625"/>
              <a:ext cx="7672930" cy="582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0"/>
                </a:lnSpc>
                <a:spcBef>
                  <a:spcPts val="2340"/>
                </a:spcBef>
              </a:pPr>
              <a:r>
                <a:rPr lang="en-US" sz="3600" dirty="0">
                  <a:solidFill>
                    <a:srgbClr val="232253"/>
                  </a:solidFill>
                  <a:latin typeface="Nunito Bold" panose="00000800000000000000"/>
                </a:rPr>
                <a:t>Fitting &amp; Optimiz</a:t>
              </a:r>
              <a:r>
                <a:rPr lang="en-US" sz="3600" i="1" dirty="0">
                  <a:solidFill>
                    <a:srgbClr val="232253"/>
                  </a:solidFill>
                  <a:latin typeface="Nunito Bold" panose="00000800000000000000"/>
                </a:rPr>
                <a:t>ing</a:t>
              </a:r>
              <a:endParaRPr lang="en-US" sz="3600" dirty="0">
                <a:solidFill>
                  <a:srgbClr val="232253"/>
                </a:solidFill>
                <a:latin typeface="Nunito Bold" panose="00000800000000000000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14311"/>
              <a:ext cx="7672930" cy="1232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lvl="0" indent="-342900" algn="l">
                <a:lnSpc>
                  <a:spcPts val="2600"/>
                </a:lnSpc>
                <a:spcBef>
                  <a:spcPts val="1950"/>
                </a:spcBef>
                <a:buFont typeface="Arial" panose="020B0604020202020204" pitchFamily="34" charset="0"/>
                <a:buChar char="•"/>
              </a:pPr>
              <a:r>
                <a:rPr lang="en-US" sz="2800" u="none" dirty="0">
                  <a:solidFill>
                    <a:srgbClr val="49474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MLP</a:t>
              </a:r>
            </a:p>
            <a:p>
              <a:pPr marL="342900" lvl="0" indent="-342900" algn="l">
                <a:lnSpc>
                  <a:spcPts val="2600"/>
                </a:lnSpc>
                <a:spcBef>
                  <a:spcPts val="1950"/>
                </a:spcBef>
                <a:buFont typeface="Arial" panose="020B0604020202020204" pitchFamily="34" charset="0"/>
                <a:buChar char="•"/>
              </a:pPr>
              <a:r>
                <a:rPr lang="en-US" sz="2800" dirty="0" err="1">
                  <a:solidFill>
                    <a:srgbClr val="49474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</a:t>
              </a:r>
              <a:r>
                <a:rPr lang="en-US" sz="1855" u="none" dirty="0">
                  <a:solidFill>
                    <a:srgbClr val="494747"/>
                  </a:solidFill>
                  <a:latin typeface="Nunito Light" panose="00000400000000000000"/>
                </a:rPr>
                <a:t>.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8034896" y="1787382"/>
            <a:ext cx="2407489" cy="2398735"/>
          </a:xfrm>
          <a:custGeom>
            <a:avLst/>
            <a:gdLst/>
            <a:ahLst/>
            <a:cxnLst/>
            <a:rect l="l" t="t" r="r" b="b"/>
            <a:pathLst>
              <a:path w="2407489" h="2398735">
                <a:moveTo>
                  <a:pt x="0" y="0"/>
                </a:moveTo>
                <a:lnTo>
                  <a:pt x="2407490" y="0"/>
                </a:lnTo>
                <a:lnTo>
                  <a:pt x="2407490" y="2398735"/>
                </a:lnTo>
                <a:lnTo>
                  <a:pt x="0" y="23987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916400" y="8112154"/>
            <a:ext cx="975601" cy="1474122"/>
          </a:xfrm>
          <a:custGeom>
            <a:avLst/>
            <a:gdLst/>
            <a:ahLst/>
            <a:cxnLst/>
            <a:rect l="l" t="t" r="r" b="b"/>
            <a:pathLst>
              <a:path w="975601" h="1474122">
                <a:moveTo>
                  <a:pt x="0" y="0"/>
                </a:moveTo>
                <a:lnTo>
                  <a:pt x="975601" y="0"/>
                </a:lnTo>
                <a:lnTo>
                  <a:pt x="975601" y="1474122"/>
                </a:lnTo>
                <a:lnTo>
                  <a:pt x="0" y="14741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557305" y="2986750"/>
            <a:ext cx="2200342" cy="1904296"/>
          </a:xfrm>
          <a:custGeom>
            <a:avLst/>
            <a:gdLst/>
            <a:ahLst/>
            <a:cxnLst/>
            <a:rect l="l" t="t" r="r" b="b"/>
            <a:pathLst>
              <a:path w="2200342" h="1904296">
                <a:moveTo>
                  <a:pt x="0" y="0"/>
                </a:moveTo>
                <a:lnTo>
                  <a:pt x="2200342" y="0"/>
                </a:lnTo>
                <a:lnTo>
                  <a:pt x="2200342" y="1904296"/>
                </a:lnTo>
                <a:lnTo>
                  <a:pt x="0" y="19042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DB08E3E-F1F9-8078-F263-A0BF51AC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4229100"/>
            <a:ext cx="8296792" cy="3169653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838200" y="419100"/>
            <a:ext cx="8366498" cy="5522744"/>
            <a:chOff x="-979272" y="-2651555"/>
            <a:chExt cx="11155332" cy="12104449"/>
          </a:xfrm>
        </p:grpSpPr>
        <p:sp>
          <p:nvSpPr>
            <p:cNvPr id="3" name="TextBox 3"/>
            <p:cNvSpPr txBox="1"/>
            <p:nvPr/>
          </p:nvSpPr>
          <p:spPr>
            <a:xfrm>
              <a:off x="-979272" y="-2651555"/>
              <a:ext cx="9207372" cy="16414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  <a:spcBef>
                  <a:spcPts val="7200"/>
                </a:spcBef>
              </a:pPr>
              <a:r>
                <a:rPr lang="en-US" sz="8000" dirty="0">
                  <a:solidFill>
                    <a:srgbClr val="232253"/>
                  </a:solidFill>
                  <a:latin typeface="Xplor" panose="02000506020000020002"/>
                </a:rPr>
                <a:t>Data Processing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85388" y="6568590"/>
              <a:ext cx="9062457" cy="986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  <a:spcBef>
                  <a:spcPts val="2520"/>
                </a:spcBef>
              </a:pPr>
              <a:r>
                <a:rPr lang="en-US" sz="3200" spc="86" dirty="0">
                  <a:solidFill>
                    <a:srgbClr val="4272B6"/>
                  </a:solidFill>
                  <a:latin typeface="Nunito Bold" panose="00000800000000000000"/>
                </a:rPr>
                <a:t>One-hot Coding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87141" y="7878903"/>
              <a:ext cx="10363201" cy="15739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ts val="2100"/>
                </a:spcBef>
              </a:pPr>
              <a:r>
                <a:rPr lang="en-US" altLang="zh-CN" sz="2400" b="0" i="0" dirty="0">
                  <a:solidFill>
                    <a:srgbClr val="37415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Convert each categorical value into a new categorical column and assign a binary value of 1 or 0 to those columns. </a:t>
              </a:r>
              <a:endParaRPr lang="en-US" sz="2400" dirty="0">
                <a:solidFill>
                  <a:srgbClr val="49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>
            <a:off x="17441608" y="7069151"/>
            <a:ext cx="761184" cy="1116403"/>
          </a:xfrm>
          <a:custGeom>
            <a:avLst/>
            <a:gdLst/>
            <a:ahLst/>
            <a:cxnLst/>
            <a:rect l="l" t="t" r="r" b="b"/>
            <a:pathLst>
              <a:path w="761184" h="1116403">
                <a:moveTo>
                  <a:pt x="0" y="0"/>
                </a:moveTo>
                <a:lnTo>
                  <a:pt x="761184" y="0"/>
                </a:lnTo>
                <a:lnTo>
                  <a:pt x="761184" y="1116403"/>
                </a:lnTo>
                <a:lnTo>
                  <a:pt x="0" y="11164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892469" y="3822917"/>
            <a:ext cx="1540860" cy="1400782"/>
          </a:xfrm>
          <a:custGeom>
            <a:avLst/>
            <a:gdLst/>
            <a:ahLst/>
            <a:cxnLst/>
            <a:rect l="l" t="t" r="r" b="b"/>
            <a:pathLst>
              <a:path w="1540860" h="1400782">
                <a:moveTo>
                  <a:pt x="0" y="0"/>
                </a:moveTo>
                <a:lnTo>
                  <a:pt x="1540860" y="0"/>
                </a:lnTo>
                <a:lnTo>
                  <a:pt x="1540860" y="1400781"/>
                </a:lnTo>
                <a:lnTo>
                  <a:pt x="0" y="14007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1A526CDD-172C-3EB9-DAD1-87E0B194DB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3474792"/>
              </p:ext>
            </p:extLst>
          </p:nvPr>
        </p:nvGraphicFramePr>
        <p:xfrm>
          <a:off x="1432298" y="1866900"/>
          <a:ext cx="101346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C7E44BB-538F-B215-33B3-B2573D78F8F1}"/>
              </a:ext>
            </a:extLst>
          </p:cNvPr>
          <p:cNvSpPr/>
          <p:nvPr/>
        </p:nvSpPr>
        <p:spPr>
          <a:xfrm>
            <a:off x="12420600" y="6438900"/>
            <a:ext cx="2286000" cy="1066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569BFA14-5BF4-C66B-C2B7-D2F74DBF9546}"/>
              </a:ext>
            </a:extLst>
          </p:cNvPr>
          <p:cNvCxnSpPr>
            <a:stCxn id="12" idx="2"/>
          </p:cNvCxnSpPr>
          <p:nvPr/>
        </p:nvCxnSpPr>
        <p:spPr>
          <a:xfrm rot="5400000" flipH="1">
            <a:off x="9212303" y="3154404"/>
            <a:ext cx="4063401" cy="4639192"/>
          </a:xfrm>
          <a:prstGeom prst="bentConnector4">
            <a:avLst>
              <a:gd name="adj1" fmla="val -5626"/>
              <a:gd name="adj2" fmla="val 8460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C61D5B3-349D-2982-543F-9127F5EB7E83}"/>
              </a:ext>
            </a:extLst>
          </p:cNvPr>
          <p:cNvSpPr/>
          <p:nvPr/>
        </p:nvSpPr>
        <p:spPr>
          <a:xfrm>
            <a:off x="15840593" y="6438900"/>
            <a:ext cx="2286000" cy="1066800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CF03768A-25B2-69E9-4AFD-209C64114B59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V="1">
            <a:off x="12255947" y="1711254"/>
            <a:ext cx="4038601" cy="5416692"/>
          </a:xfrm>
          <a:prstGeom prst="bentConnector2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353D98A9-FEEB-B396-B795-845C87213B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0500" y="6143961"/>
            <a:ext cx="8075705" cy="1489024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A8B31DA-E1BD-DE38-AA69-783CB9DF24A3}"/>
              </a:ext>
            </a:extLst>
          </p:cNvPr>
          <p:cNvSpPr txBox="1"/>
          <p:nvPr/>
        </p:nvSpPr>
        <p:spPr>
          <a:xfrm>
            <a:off x="1786604" y="7900639"/>
            <a:ext cx="9144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Benefit:</a:t>
            </a:r>
          </a:p>
          <a:p>
            <a:r>
              <a:rPr lang="en-US" altLang="zh-CN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Scale the features, easier for training </a:t>
            </a:r>
          </a:p>
          <a:p>
            <a:r>
              <a:rPr lang="en-US" altLang="zh-CN" sz="28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Drawback:</a:t>
            </a:r>
            <a:r>
              <a:rPr lang="en-US" altLang="zh-CN" sz="2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Sparse, little information</a:t>
            </a:r>
            <a:endParaRPr lang="zh-CN" altLang="en-US" sz="24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88B3D94B-321A-5B26-90C7-BDE8C979E723}"/>
              </a:ext>
            </a:extLst>
          </p:cNvPr>
          <p:cNvSpPr/>
          <p:nvPr/>
        </p:nvSpPr>
        <p:spPr>
          <a:xfrm>
            <a:off x="6248400" y="9136036"/>
            <a:ext cx="1653802" cy="54889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爆炸形: 14 pt  28">
            <a:extLst>
              <a:ext uri="{FF2B5EF4-FFF2-40B4-BE49-F238E27FC236}">
                <a16:creationId xmlns:a16="http://schemas.microsoft.com/office/drawing/2014/main" id="{F1B4D5EA-242A-5032-7C5D-2980AFA6DBF6}"/>
              </a:ext>
            </a:extLst>
          </p:cNvPr>
          <p:cNvSpPr/>
          <p:nvPr/>
        </p:nvSpPr>
        <p:spPr>
          <a:xfrm rot="675386">
            <a:off x="8301271" y="8244133"/>
            <a:ext cx="4485155" cy="2139546"/>
          </a:xfrm>
          <a:prstGeom prst="irregularSeal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Embedding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0A59EDE-3439-E7DA-D583-351773A43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70" y="3001785"/>
            <a:ext cx="7558734" cy="22860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655087" y="571500"/>
            <a:ext cx="17089543" cy="4716285"/>
            <a:chOff x="-8231300" y="-546323"/>
            <a:chExt cx="18837264" cy="4060103"/>
          </a:xfrm>
        </p:grpSpPr>
        <p:sp>
          <p:nvSpPr>
            <p:cNvPr id="3" name="TextBox 3"/>
            <p:cNvSpPr txBox="1"/>
            <p:nvPr/>
          </p:nvSpPr>
          <p:spPr>
            <a:xfrm>
              <a:off x="1562112" y="1080459"/>
              <a:ext cx="9043852" cy="5492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  <a:spcBef>
                  <a:spcPts val="2520"/>
                </a:spcBef>
              </a:pPr>
              <a:r>
                <a:rPr lang="en-US" sz="4800" u="none" spc="86" dirty="0">
                  <a:solidFill>
                    <a:srgbClr val="4272B6"/>
                  </a:solidFill>
                  <a:latin typeface="Nunito Bold" panose="00000800000000000000"/>
                </a:rPr>
                <a:t>Function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62112" y="2049143"/>
              <a:ext cx="9043852" cy="14646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lvl="0" indent="-342900" algn="l">
                <a:lnSpc>
                  <a:spcPts val="2800"/>
                </a:lnSpc>
                <a:spcBef>
                  <a:spcPts val="2100"/>
                </a:spcBef>
                <a:buFont typeface="Arial" panose="020B0604020202020204" pitchFamily="34" charset="0"/>
                <a:buChar char="•"/>
              </a:pPr>
              <a:r>
                <a:rPr lang="en-US" sz="2800" u="none" dirty="0">
                  <a:solidFill>
                    <a:srgbClr val="49474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Change sparse vector into dense vector,  to decrease the size of data</a:t>
              </a:r>
            </a:p>
            <a:p>
              <a:pPr marL="342900" lvl="0" indent="-342900" algn="l">
                <a:lnSpc>
                  <a:spcPts val="2800"/>
                </a:lnSpc>
                <a:spcBef>
                  <a:spcPts val="2100"/>
                </a:spcBef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rgbClr val="49474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Show more information</a:t>
              </a:r>
              <a:endParaRPr lang="en-US" sz="2800" u="none" dirty="0">
                <a:solidFill>
                  <a:srgbClr val="49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8231300" y="-546323"/>
              <a:ext cx="11633011" cy="1641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  <a:spcBef>
                  <a:spcPts val="7200"/>
                </a:spcBef>
              </a:pPr>
              <a:r>
                <a:rPr lang="en-US" sz="8000" dirty="0">
                  <a:solidFill>
                    <a:srgbClr val="232253"/>
                  </a:solidFill>
                  <a:latin typeface="Xplor" panose="02000506020000020002"/>
                </a:rPr>
                <a:t>Embedding Layer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304800" y="2705100"/>
            <a:ext cx="963075" cy="875523"/>
          </a:xfrm>
          <a:custGeom>
            <a:avLst/>
            <a:gdLst/>
            <a:ahLst/>
            <a:cxnLst/>
            <a:rect l="l" t="t" r="r" b="b"/>
            <a:pathLst>
              <a:path w="963075" h="875523">
                <a:moveTo>
                  <a:pt x="0" y="0"/>
                </a:moveTo>
                <a:lnTo>
                  <a:pt x="963075" y="0"/>
                </a:lnTo>
                <a:lnTo>
                  <a:pt x="963075" y="875523"/>
                </a:lnTo>
                <a:lnTo>
                  <a:pt x="0" y="8755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712058" y="4686300"/>
            <a:ext cx="780092" cy="761654"/>
          </a:xfrm>
          <a:custGeom>
            <a:avLst/>
            <a:gdLst/>
            <a:ahLst/>
            <a:cxnLst/>
            <a:rect l="l" t="t" r="r" b="b"/>
            <a:pathLst>
              <a:path w="780092" h="761654">
                <a:moveTo>
                  <a:pt x="0" y="0"/>
                </a:moveTo>
                <a:lnTo>
                  <a:pt x="780093" y="0"/>
                </a:lnTo>
                <a:lnTo>
                  <a:pt x="780093" y="761654"/>
                </a:lnTo>
                <a:lnTo>
                  <a:pt x="0" y="7616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49015980-0FF5-D88A-2D7B-3A81BDDE96A7}"/>
              </a:ext>
            </a:extLst>
          </p:cNvPr>
          <p:cNvSpPr txBox="1"/>
          <p:nvPr/>
        </p:nvSpPr>
        <p:spPr>
          <a:xfrm>
            <a:off x="655087" y="6362700"/>
            <a:ext cx="1055370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  <a:spcBef>
                <a:spcPts val="7200"/>
              </a:spcBef>
            </a:pPr>
            <a:r>
              <a:rPr lang="en-US" sz="8000" dirty="0">
                <a:solidFill>
                  <a:srgbClr val="232253"/>
                </a:solidFill>
                <a:latin typeface="Xplor" panose="02000506020000020002"/>
              </a:rPr>
              <a:t>Stacking Layer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C0A034E-32FE-B31C-0505-3EE4837D990F}"/>
              </a:ext>
            </a:extLst>
          </p:cNvPr>
          <p:cNvSpPr txBox="1"/>
          <p:nvPr/>
        </p:nvSpPr>
        <p:spPr>
          <a:xfrm>
            <a:off x="1143000" y="7969858"/>
            <a:ext cx="16154400" cy="1736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ts val="2520"/>
              </a:spcBef>
            </a:pPr>
            <a:r>
              <a:rPr lang="en-US" sz="4000" u="none" spc="86" dirty="0">
                <a:solidFill>
                  <a:srgbClr val="4272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Splice different Embedding features and numerical features together to form a new feature vector containing all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29BA5B6-616E-ECCA-3810-453BB965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241" y="606039"/>
            <a:ext cx="4953000" cy="3088225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11529358" y="114300"/>
            <a:ext cx="1841765" cy="2782887"/>
          </a:xfrm>
          <a:custGeom>
            <a:avLst/>
            <a:gdLst/>
            <a:ahLst/>
            <a:cxnLst/>
            <a:rect l="l" t="t" r="r" b="b"/>
            <a:pathLst>
              <a:path w="1841765" h="2782887">
                <a:moveTo>
                  <a:pt x="0" y="0"/>
                </a:moveTo>
                <a:lnTo>
                  <a:pt x="1841765" y="0"/>
                </a:lnTo>
                <a:lnTo>
                  <a:pt x="1841765" y="2782887"/>
                </a:lnTo>
                <a:lnTo>
                  <a:pt x="0" y="27828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916400" y="3238500"/>
            <a:ext cx="779383" cy="1246106"/>
          </a:xfrm>
          <a:custGeom>
            <a:avLst/>
            <a:gdLst/>
            <a:ahLst/>
            <a:cxnLst/>
            <a:rect l="l" t="t" r="r" b="b"/>
            <a:pathLst>
              <a:path w="779383" h="1246106">
                <a:moveTo>
                  <a:pt x="0" y="0"/>
                </a:moveTo>
                <a:lnTo>
                  <a:pt x="779382" y="0"/>
                </a:lnTo>
                <a:lnTo>
                  <a:pt x="779382" y="1246107"/>
                </a:lnTo>
                <a:lnTo>
                  <a:pt x="0" y="12461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62000" y="571500"/>
            <a:ext cx="16973221" cy="6025952"/>
            <a:chOff x="-1159147" y="-2354239"/>
            <a:chExt cx="22066952" cy="8292680"/>
          </a:xfrm>
        </p:grpSpPr>
        <p:sp>
          <p:nvSpPr>
            <p:cNvPr id="8" name="TextBox 8"/>
            <p:cNvSpPr txBox="1"/>
            <p:nvPr/>
          </p:nvSpPr>
          <p:spPr>
            <a:xfrm>
              <a:off x="-1159147" y="-2354239"/>
              <a:ext cx="11720730" cy="16414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  <a:spcBef>
                  <a:spcPts val="7200"/>
                </a:spcBef>
              </a:pPr>
              <a:r>
                <a:rPr lang="en-US" altLang="zh-CN" sz="8000" dirty="0">
                  <a:solidFill>
                    <a:srgbClr val="232253"/>
                  </a:solidFill>
                  <a:latin typeface="Xplor" panose="02000506020000020002"/>
                </a:rPr>
                <a:t>Fitting &amp; Optimizing</a:t>
              </a:r>
              <a:endParaRPr lang="en-US" sz="8000" dirty="0">
                <a:solidFill>
                  <a:srgbClr val="232253"/>
                </a:solidFill>
                <a:latin typeface="Xplor" panose="02000506020000020002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168468" y="489821"/>
              <a:ext cx="9906792" cy="6406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  <a:spcBef>
                  <a:spcPts val="2520"/>
                </a:spcBef>
              </a:pPr>
              <a:r>
                <a:rPr lang="en-US" sz="3600" spc="86" dirty="0">
                  <a:solidFill>
                    <a:srgbClr val="4272B6"/>
                  </a:solidFill>
                  <a:latin typeface="Nunito Bold" panose="00000800000000000000"/>
                </a:rPr>
                <a:t>Multi-Layer Perceptron (MLP)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4097313" y="4579021"/>
              <a:ext cx="6810492" cy="13594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ts val="2100"/>
                </a:spcBef>
              </a:pPr>
              <a:r>
                <a:rPr lang="en-US" sz="3000" dirty="0">
                  <a:solidFill>
                    <a:srgbClr val="49474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altLang="zh-CN" sz="3000" dirty="0">
                  <a:solidFill>
                    <a:srgbClr val="49474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·):</a:t>
              </a:r>
              <a:r>
                <a:rPr lang="zh-CN" altLang="en-US" sz="3000" dirty="0">
                  <a:solidFill>
                    <a:srgbClr val="49474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solidFill>
                    <a:srgbClr val="49474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activation function</a:t>
              </a:r>
            </a:p>
            <a:p>
              <a:pPr>
                <a:lnSpc>
                  <a:spcPts val="2800"/>
                </a:lnSpc>
                <a:spcBef>
                  <a:spcPts val="2100"/>
                </a:spcBef>
              </a:pPr>
              <a:r>
                <a:rPr lang="en-US" sz="3000" dirty="0">
                  <a:solidFill>
                    <a:srgbClr val="49474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non-linearity to the function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6CC31670-B185-14FB-CE9A-4772370CF7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800" y="3799513"/>
            <a:ext cx="9601200" cy="34228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F405705-03FE-19A0-0931-BB388A1BA4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7197814"/>
            <a:ext cx="6553200" cy="71031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161E7FB-7ADE-6A8B-A304-7C55A9970B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3800" y="7222383"/>
            <a:ext cx="6765917" cy="20175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E4CF831-08BB-8476-DA16-F4115F57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59108"/>
            <a:ext cx="8610619" cy="5719911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-152399" y="1790700"/>
            <a:ext cx="1524000" cy="1676400"/>
          </a:xfrm>
          <a:custGeom>
            <a:avLst/>
            <a:gdLst/>
            <a:ahLst/>
            <a:cxnLst/>
            <a:rect l="l" t="t" r="r" b="b"/>
            <a:pathLst>
              <a:path w="1714843" h="1893902">
                <a:moveTo>
                  <a:pt x="0" y="0"/>
                </a:moveTo>
                <a:lnTo>
                  <a:pt x="1714843" y="0"/>
                </a:lnTo>
                <a:lnTo>
                  <a:pt x="1714843" y="1893902"/>
                </a:lnTo>
                <a:lnTo>
                  <a:pt x="0" y="18939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364332">
            <a:off x="7256077" y="7211399"/>
            <a:ext cx="1737636" cy="1855728"/>
          </a:xfrm>
          <a:custGeom>
            <a:avLst/>
            <a:gdLst/>
            <a:ahLst/>
            <a:cxnLst/>
            <a:rect l="l" t="t" r="r" b="b"/>
            <a:pathLst>
              <a:path w="1737636" h="1855728">
                <a:moveTo>
                  <a:pt x="0" y="0"/>
                </a:moveTo>
                <a:lnTo>
                  <a:pt x="1737636" y="0"/>
                </a:lnTo>
                <a:lnTo>
                  <a:pt x="1737636" y="1855727"/>
                </a:lnTo>
                <a:lnTo>
                  <a:pt x="0" y="18557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155994" y="8202551"/>
            <a:ext cx="820686" cy="801288"/>
          </a:xfrm>
          <a:custGeom>
            <a:avLst/>
            <a:gdLst/>
            <a:ahLst/>
            <a:cxnLst/>
            <a:rect l="l" t="t" r="r" b="b"/>
            <a:pathLst>
              <a:path w="820686" h="801288">
                <a:moveTo>
                  <a:pt x="0" y="0"/>
                </a:moveTo>
                <a:lnTo>
                  <a:pt x="820686" y="0"/>
                </a:lnTo>
                <a:lnTo>
                  <a:pt x="820686" y="801287"/>
                </a:lnTo>
                <a:lnTo>
                  <a:pt x="0" y="8012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752619" y="517620"/>
            <a:ext cx="15852430" cy="5079405"/>
            <a:chOff x="-11647248" y="-2616293"/>
            <a:chExt cx="21136577" cy="6772539"/>
          </a:xfrm>
        </p:grpSpPr>
        <p:sp>
          <p:nvSpPr>
            <p:cNvPr id="8" name="TextBox 8"/>
            <p:cNvSpPr txBox="1"/>
            <p:nvPr/>
          </p:nvSpPr>
          <p:spPr>
            <a:xfrm>
              <a:off x="-11647248" y="-2616293"/>
              <a:ext cx="9652001" cy="16414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  <a:spcBef>
                  <a:spcPts val="7200"/>
                </a:spcBef>
              </a:pPr>
              <a:r>
                <a:rPr lang="en-US" sz="8000" dirty="0">
                  <a:solidFill>
                    <a:srgbClr val="232253"/>
                  </a:solidFill>
                  <a:latin typeface="Xplor" panose="02000506020000020002"/>
                </a:rPr>
                <a:t>Residual Unit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975473" y="-1389081"/>
              <a:ext cx="7774016" cy="661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  <a:spcBef>
                  <a:spcPts val="2520"/>
                </a:spcBef>
              </a:pPr>
              <a:r>
                <a:rPr lang="en-US" sz="4000" spc="86" dirty="0">
                  <a:solidFill>
                    <a:srgbClr val="4272B6"/>
                  </a:solidFill>
                  <a:latin typeface="Nunito Bold" panose="00000800000000000000"/>
                </a:rPr>
                <a:t>Characteristic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-975473" y="-708845"/>
              <a:ext cx="10464802" cy="48650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ts val="2100"/>
                </a:spcBef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rgbClr val="49474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The input passes through two fully connected layers with </a:t>
              </a:r>
              <a:r>
                <a:rPr lang="en-US" sz="3000" dirty="0" err="1">
                  <a:solidFill>
                    <a:srgbClr val="49474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r>
                <a:rPr lang="en-US" sz="3000" dirty="0">
                  <a:solidFill>
                    <a:srgbClr val="49474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as the activation function and obtain output vector.</a:t>
              </a:r>
            </a:p>
            <a:p>
              <a:pPr marL="342900" indent="-342900">
                <a:lnSpc>
                  <a:spcPct val="150000"/>
                </a:lnSpc>
                <a:spcBef>
                  <a:spcPts val="2100"/>
                </a:spcBef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rgbClr val="49474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The input directly added element-wise to the output vector through a shortcut path.</a:t>
              </a:r>
            </a:p>
          </p:txBody>
        </p: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3C54F7D2-959B-9BA7-8241-4A419F0213F3}"/>
              </a:ext>
            </a:extLst>
          </p:cNvPr>
          <p:cNvSpPr txBox="1"/>
          <p:nvPr/>
        </p:nvSpPr>
        <p:spPr>
          <a:xfrm>
            <a:off x="9789920" y="6207472"/>
            <a:ext cx="5830511" cy="49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  <a:spcBef>
                <a:spcPts val="2520"/>
              </a:spcBef>
            </a:pPr>
            <a:r>
              <a:rPr lang="en-US" sz="4000" spc="86" dirty="0">
                <a:solidFill>
                  <a:srgbClr val="4272B6"/>
                </a:solidFill>
                <a:latin typeface="Nunito Bold" panose="00000800000000000000"/>
              </a:rPr>
              <a:t>Function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99DAF6-5958-A62F-A547-9DFADC0C652C}"/>
              </a:ext>
            </a:extLst>
          </p:cNvPr>
          <p:cNvSpPr txBox="1"/>
          <p:nvPr/>
        </p:nvSpPr>
        <p:spPr>
          <a:xfrm>
            <a:off x="9802026" y="6819900"/>
            <a:ext cx="83335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494747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During backpropagation, the closer to the input end, the smaller the magnitude of the gradient, and the slower the parameter convergence speed.</a:t>
            </a:r>
          </a:p>
          <a:p>
            <a:r>
              <a:rPr lang="en-US" altLang="zh-CN" sz="3000" dirty="0">
                <a:solidFill>
                  <a:srgbClr val="49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494747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solidFill>
                  <a:srgbClr val="49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494747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irectly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494747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pass the gradient to the next layer without any change, making the residual network converge faster..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429000" y="3543300"/>
            <a:ext cx="10673508" cy="1312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  <a:spcBef>
                <a:spcPts val="7200"/>
              </a:spcBef>
            </a:pPr>
            <a:r>
              <a:rPr lang="en-US" sz="11500" dirty="0">
                <a:solidFill>
                  <a:srgbClr val="232253"/>
                </a:solidFill>
                <a:latin typeface="Xplor" panose="02000506020000020002"/>
              </a:rPr>
              <a:t>Code Realization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586630" y="2388352"/>
            <a:ext cx="5707464" cy="5510297"/>
          </a:xfrm>
          <a:custGeom>
            <a:avLst/>
            <a:gdLst/>
            <a:ahLst/>
            <a:cxnLst/>
            <a:rect l="l" t="t" r="r" b="b"/>
            <a:pathLst>
              <a:path w="5707464" h="5510297">
                <a:moveTo>
                  <a:pt x="0" y="0"/>
                </a:moveTo>
                <a:lnTo>
                  <a:pt x="5707464" y="0"/>
                </a:lnTo>
                <a:lnTo>
                  <a:pt x="5707464" y="5510296"/>
                </a:lnTo>
                <a:lnTo>
                  <a:pt x="0" y="5510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580467" y="5950500"/>
            <a:ext cx="5080277" cy="2761823"/>
          </a:xfrm>
          <a:custGeom>
            <a:avLst/>
            <a:gdLst/>
            <a:ahLst/>
            <a:cxnLst/>
            <a:rect l="l" t="t" r="r" b="b"/>
            <a:pathLst>
              <a:path w="5080277" h="2761823">
                <a:moveTo>
                  <a:pt x="0" y="0"/>
                </a:moveTo>
                <a:lnTo>
                  <a:pt x="5080277" y="0"/>
                </a:lnTo>
                <a:lnTo>
                  <a:pt x="5080277" y="2761823"/>
                </a:lnTo>
                <a:lnTo>
                  <a:pt x="0" y="2761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088181" y="7512793"/>
            <a:ext cx="704362" cy="771712"/>
          </a:xfrm>
          <a:custGeom>
            <a:avLst/>
            <a:gdLst/>
            <a:ahLst/>
            <a:cxnLst/>
            <a:rect l="l" t="t" r="r" b="b"/>
            <a:pathLst>
              <a:path w="704362" h="771712">
                <a:moveTo>
                  <a:pt x="0" y="0"/>
                </a:moveTo>
                <a:lnTo>
                  <a:pt x="704362" y="0"/>
                </a:lnTo>
                <a:lnTo>
                  <a:pt x="704362" y="771711"/>
                </a:lnTo>
                <a:lnTo>
                  <a:pt x="0" y="7717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240537" y="3886951"/>
            <a:ext cx="970245" cy="1490599"/>
          </a:xfrm>
          <a:custGeom>
            <a:avLst/>
            <a:gdLst/>
            <a:ahLst/>
            <a:cxnLst/>
            <a:rect l="l" t="t" r="r" b="b"/>
            <a:pathLst>
              <a:path w="970245" h="1490599">
                <a:moveTo>
                  <a:pt x="0" y="0"/>
                </a:moveTo>
                <a:lnTo>
                  <a:pt x="970244" y="0"/>
                </a:lnTo>
                <a:lnTo>
                  <a:pt x="970244" y="1490599"/>
                </a:lnTo>
                <a:lnTo>
                  <a:pt x="0" y="14905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1204a42-90e5-4af5-98cb-c45b19604208"/>
  <p:tag name="COMMONDATA" val="eyJoZGlkIjoiNjY3MDBhMDM3NDlkYWJmNWU3MmM5MzFmMzg5ODcwM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214</Words>
  <Application>Microsoft Office PowerPoint</Application>
  <PresentationFormat>自定义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Xplor</vt:lpstr>
      <vt:lpstr>Arial</vt:lpstr>
      <vt:lpstr>Nunito Light</vt:lpstr>
      <vt:lpstr>Calibri</vt:lpstr>
      <vt:lpstr>Times New Roman</vt:lpstr>
      <vt:lpstr>Nunito 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Soft Hand-Drawn and Playful Children's Toys Marketing Presentation</dc:title>
  <dc:creator/>
  <cp:lastModifiedBy>颖 冯</cp:lastModifiedBy>
  <cp:revision>16</cp:revision>
  <dcterms:created xsi:type="dcterms:W3CDTF">2006-08-16T00:00:00Z</dcterms:created>
  <dcterms:modified xsi:type="dcterms:W3CDTF">2024-03-27T13:48:42Z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8D0F81CDF91D4990AC00BA575577AFE6_12</vt:lpwstr>
  </property>
  <property fmtid="{D5CDD505-2E9C-101B-9397-08002B2CF9AE}" pid="3" name="KSOProductBuildVer">
    <vt:lpwstr>2052-11.1.0.14309</vt:lpwstr>
  </property>
</Properties>
</file>