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602700" cy="32404050"/>
  <p:notesSz cx="7315200" cy="9601200"/>
  <p:custDataLst>
    <p:tags r:id="rId4"/>
  </p:custDataLst>
  <p:defaultText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18">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19" autoAdjust="0"/>
    <p:restoredTop sz="94629" autoAdjust="0"/>
  </p:normalViewPr>
  <p:slideViewPr>
    <p:cSldViewPr snapToObjects="1">
      <p:cViewPr>
        <p:scale>
          <a:sx n="66" d="100"/>
          <a:sy n="66" d="100"/>
        </p:scale>
        <p:origin x="48" y="-3834"/>
      </p:cViewPr>
      <p:guideLst>
        <p:guide orient="horz" pos="4718"/>
        <p:guide pos="680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CD2A0D6-440C-4BAE-ACA8-DD9D54A57F53}" type="datetimeFigureOut">
              <a:rPr lang="en-US" smtClean="0"/>
              <a:pPr/>
              <a:t>4/21/2024</a:t>
            </a:fld>
            <a:endParaRPr lang="en-US"/>
          </a:p>
        </p:txBody>
      </p:sp>
      <p:sp>
        <p:nvSpPr>
          <p:cNvPr id="4" name="Slide Image Placeholder 3"/>
          <p:cNvSpPr>
            <a:spLocks noGrp="1" noRot="1" noChangeAspect="1"/>
          </p:cNvSpPr>
          <p:nvPr>
            <p:ph type="sldImg" idx="2"/>
          </p:nvPr>
        </p:nvSpPr>
        <p:spPr>
          <a:xfrm>
            <a:off x="2457450" y="720725"/>
            <a:ext cx="24003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DD19E95-24B6-46DF-A1C3-69A394D9B759}" type="slidenum">
              <a:rPr lang="en-US" smtClean="0"/>
              <a:pPr/>
              <a:t>‹#›</a:t>
            </a:fld>
            <a:endParaRPr lang="en-US"/>
          </a:p>
        </p:txBody>
      </p:sp>
    </p:spTree>
    <p:extLst>
      <p:ext uri="{BB962C8B-B14F-4D97-AF65-F5344CB8AC3E}">
        <p14:creationId xmlns:p14="http://schemas.microsoft.com/office/powerpoint/2010/main" val="71849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D19E95-24B6-46DF-A1C3-69A394D9B759}" type="slidenum">
              <a:rPr lang="en-US" smtClean="0"/>
              <a:pPr/>
              <a:t>1</a:t>
            </a:fld>
            <a:endParaRPr lang="en-US"/>
          </a:p>
        </p:txBody>
      </p:sp>
    </p:spTree>
    <p:extLst>
      <p:ext uri="{BB962C8B-B14F-4D97-AF65-F5344CB8AC3E}">
        <p14:creationId xmlns:p14="http://schemas.microsoft.com/office/powerpoint/2010/main" val="210301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0203" y="10066261"/>
            <a:ext cx="18362295" cy="6945868"/>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4/21/2024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73525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4/21/2024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38269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7002126" y="6128271"/>
            <a:ext cx="11483935" cy="130643826"/>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2550320" y="6128271"/>
            <a:ext cx="34091761" cy="13064382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4/21/2024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02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4/21/2024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5173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06464" y="20822605"/>
            <a:ext cx="18362295" cy="6435804"/>
          </a:xfrm>
        </p:spPr>
        <p:txBody>
          <a:bodyPr anchor="t"/>
          <a:lstStyle>
            <a:lvl1pPr algn="l">
              <a:defRPr sz="13500" b="1" cap="all"/>
            </a:lvl1pPr>
          </a:lstStyle>
          <a:p>
            <a:r>
              <a:rPr lang="zh-CN" altLang="en-US"/>
              <a:t>单击此处编辑母版标题样式</a:t>
            </a:r>
            <a:endParaRPr lang="en-US"/>
          </a:p>
        </p:txBody>
      </p:sp>
      <p:sp>
        <p:nvSpPr>
          <p:cNvPr id="3" name="文本占位符 2"/>
          <p:cNvSpPr>
            <a:spLocks noGrp="1"/>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F983748-E03C-485D-816E-74B96F21D274}" type="datetimeFigureOut">
              <a:rPr lang="en-US" smtClean="0"/>
              <a:pPr/>
              <a:t>4/21/2024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73541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2550319"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25698212"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F983748-E03C-485D-816E-74B96F21D274}" type="datetimeFigureOut">
              <a:rPr lang="en-US" smtClean="0"/>
              <a:pPr/>
              <a:t>4/21/2024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42637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80135" y="1297665"/>
            <a:ext cx="19442430" cy="5400675"/>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4" name="内容占位符 3"/>
          <p:cNvSpPr>
            <a:spLocks noGrp="1"/>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6" name="内容占位符 5"/>
          <p:cNvSpPr>
            <a:spLocks noGrp="1"/>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F983748-E03C-485D-816E-74B96F21D274}" type="datetimeFigureOut">
              <a:rPr lang="en-US" smtClean="0"/>
              <a:pPr/>
              <a:t>4/21/2024</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275636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F983748-E03C-485D-816E-74B96F21D274}" type="datetimeFigureOut">
              <a:rPr lang="en-US" smtClean="0"/>
              <a:pPr/>
              <a:t>4/21/2024</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3796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983748-E03C-485D-816E-74B96F21D274}" type="datetimeFigureOut">
              <a:rPr lang="en-US" smtClean="0"/>
              <a:pPr/>
              <a:t>4/21/2024</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405889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80136" y="1290161"/>
            <a:ext cx="7107139" cy="5490686"/>
          </a:xfrm>
        </p:spPr>
        <p:txBody>
          <a:bodyPr anchor="b"/>
          <a:lstStyle>
            <a:lvl1pPr algn="l">
              <a:defRPr sz="6800" b="1"/>
            </a:lvl1pPr>
          </a:lstStyle>
          <a:p>
            <a:r>
              <a:rPr lang="zh-CN" altLang="en-US"/>
              <a:t>单击此处编辑母版标题样式</a:t>
            </a:r>
            <a:endParaRPr lang="en-US"/>
          </a:p>
        </p:txBody>
      </p:sp>
      <p:sp>
        <p:nvSpPr>
          <p:cNvPr id="3" name="内容占位符 2"/>
          <p:cNvSpPr>
            <a:spLocks noGrp="1"/>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4/21/2024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82946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34280" y="22682835"/>
            <a:ext cx="12961620" cy="2677837"/>
          </a:xfrm>
        </p:spPr>
        <p:txBody>
          <a:bodyPr anchor="b"/>
          <a:lstStyle>
            <a:lvl1pPr algn="l">
              <a:defRPr sz="6800" b="1"/>
            </a:lvl1pPr>
          </a:lstStyle>
          <a:p>
            <a:r>
              <a:rPr lang="zh-CN" altLang="en-US"/>
              <a:t>单击此处编辑母版标题样式</a:t>
            </a:r>
            <a:endParaRPr lang="en-US"/>
          </a:p>
        </p:txBody>
      </p:sp>
      <p:sp>
        <p:nvSpPr>
          <p:cNvPr id="3" name="图片占位符 2"/>
          <p:cNvSpPr>
            <a:spLocks noGrp="1"/>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en-US"/>
          </a:p>
        </p:txBody>
      </p:sp>
      <p:sp>
        <p:nvSpPr>
          <p:cNvPr id="4" name="文本占位符 3"/>
          <p:cNvSpPr>
            <a:spLocks noGrp="1"/>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4/21/2024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766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4F983748-E03C-485D-816E-74B96F21D274}" type="datetimeFigureOut">
              <a:rPr lang="en-US" smtClean="0"/>
              <a:pPr/>
              <a:t>4/21/2024</a:t>
            </a:fld>
            <a:endParaRPr lang="en-US"/>
          </a:p>
        </p:txBody>
      </p:sp>
      <p:sp>
        <p:nvSpPr>
          <p:cNvPr id="5" name="页脚占位符 4"/>
          <p:cNvSpPr>
            <a:spLocks noGrp="1"/>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76580BB3-141D-4914-84F9-D3B6B6CF357D}" type="slidenum">
              <a:rPr lang="en-US" smtClean="0"/>
              <a:pPr/>
              <a:t>‹#›</a:t>
            </a:fld>
            <a:endParaRPr lang="en-US"/>
          </a:p>
        </p:txBody>
      </p:sp>
    </p:spTree>
    <p:extLst>
      <p:ext uri="{BB962C8B-B14F-4D97-AF65-F5344CB8AC3E}">
        <p14:creationId xmlns:p14="http://schemas.microsoft.com/office/powerpoint/2010/main" val="443456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1016/j.compbiomed.2022.105860" TargetMode="Externa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0" y="2484501"/>
            <a:ext cx="21602700" cy="149554"/>
          </a:xfrm>
          <a:prstGeom prst="rect">
            <a:avLst/>
          </a:prstGeom>
          <a:solidFill>
            <a:schemeClr val="tx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294574" tIns="147287" rIns="294574" bIns="147287" numCol="1" rtlCol="0" anchor="t" anchorCtr="0" compatLnSpc="1">
            <a:prstTxWarp prst="textNoShape">
              <a:avLst/>
            </a:prstTxWarp>
          </a:bodyPr>
          <a:lstStyle/>
          <a:p>
            <a:endParaRPr lang="en-US">
              <a:solidFill>
                <a:schemeClr val="tx1"/>
              </a:solidFill>
              <a:latin typeface="Arial" pitchFamily="34" charset="0"/>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 y="31035673"/>
            <a:ext cx="21715413"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Footer Placeholder 1"/>
          <p:cNvSpPr>
            <a:spLocks noGrp="1"/>
          </p:cNvSpPr>
          <p:nvPr>
            <p:ph type="ftr" sz="quarter" idx="11"/>
          </p:nvPr>
        </p:nvSpPr>
        <p:spPr>
          <a:xfrm>
            <a:off x="540000" y="31251697"/>
            <a:ext cx="20519999" cy="880319"/>
          </a:xfrm>
        </p:spPr>
        <p:txBody>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University of Michigan - Shanghai Jiao Tong University Joint Institute</a:t>
            </a:r>
          </a:p>
        </p:txBody>
      </p:sp>
      <p:pic>
        <p:nvPicPr>
          <p:cNvPr id="33" name="Picture 2" descr="C:\Users\cpro01\Desktop\夏季毕业设计展\post\LOGO-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925" y="217488"/>
            <a:ext cx="7780338"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3"/>
          <p:cNvSpPr txBox="1"/>
          <p:nvPr/>
        </p:nvSpPr>
        <p:spPr>
          <a:xfrm>
            <a:off x="7965306" y="339919"/>
            <a:ext cx="13215514" cy="1785104"/>
          </a:xfrm>
          <a:prstGeom prst="rect">
            <a:avLst/>
          </a:prstGeom>
          <a:solidFill>
            <a:schemeClr val="bg1"/>
          </a:solidFill>
        </p:spPr>
        <p:txBody>
          <a:bodyPr wrap="square">
            <a:spAutoFit/>
          </a:bodyPr>
          <a:lstStyle/>
          <a:p>
            <a:pPr algn="r" fontAlgn="auto">
              <a:spcBef>
                <a:spcPts val="0"/>
              </a:spcBef>
              <a:spcAft>
                <a:spcPts val="0"/>
              </a:spcAft>
              <a:defRPr/>
            </a:pPr>
            <a:r>
              <a:rPr lang="en-US" sz="5500" b="1" dirty="0">
                <a:solidFill>
                  <a:schemeClr val="tx2">
                    <a:lumMod val="75000"/>
                  </a:schemeClr>
                </a:solidFill>
                <a:latin typeface="Times New Roman" pitchFamily="18" charset="0"/>
                <a:cs typeface="Times New Roman" pitchFamily="18" charset="0"/>
              </a:rPr>
              <a:t>ENGR4903J</a:t>
            </a:r>
          </a:p>
          <a:p>
            <a:pPr algn="r" fontAlgn="auto">
              <a:spcBef>
                <a:spcPts val="0"/>
              </a:spcBef>
              <a:spcAft>
                <a:spcPts val="0"/>
              </a:spcAft>
              <a:defRPr/>
            </a:pPr>
            <a:r>
              <a:rPr lang="en-US" sz="5500" b="1" dirty="0">
                <a:solidFill>
                  <a:schemeClr val="tx2">
                    <a:lumMod val="75000"/>
                  </a:schemeClr>
                </a:solidFill>
                <a:latin typeface="Times New Roman" pitchFamily="18" charset="0"/>
                <a:cs typeface="Times New Roman" pitchFamily="18" charset="0"/>
              </a:rPr>
              <a:t>JI Undergraduate Research Program</a:t>
            </a:r>
            <a:endParaRPr lang="en-US" altLang="zh-CN" sz="5500" b="1" dirty="0">
              <a:solidFill>
                <a:schemeClr val="tx2">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TextBox 3"/>
              <p:cNvSpPr>
                <a:spLocks noChangeArrowheads="1"/>
              </p:cNvSpPr>
              <p:nvPr/>
            </p:nvSpPr>
            <p:spPr bwMode="auto">
              <a:xfrm>
                <a:off x="539750" y="6386112"/>
                <a:ext cx="6480175" cy="24649561"/>
              </a:xfrm>
              <a:prstGeom prst="rect">
                <a:avLst/>
              </a:prstGeom>
              <a:solidFill>
                <a:schemeClr val="bg1"/>
              </a:solidFill>
              <a:ln w="25400" cmpd="sng">
                <a:solidFill>
                  <a:srgbClr val="366092"/>
                </a:solidFill>
                <a:miter lim="800000"/>
                <a:headEnd/>
                <a:tailEnd/>
              </a:ln>
            </p:spPr>
            <p:txBody>
              <a:bodyPr lIns="90170" tIns="90170" rIns="90170" bIns="90170"/>
              <a:lstStyle/>
              <a:p>
                <a:pPr algn="ctr"/>
                <a:r>
                  <a:rPr lang="en-US" sz="4000" b="1" u="sng" dirty="0">
                    <a:solidFill>
                      <a:srgbClr val="17365D"/>
                    </a:solidFill>
                    <a:latin typeface="Calibri" pitchFamily="34" charset="0"/>
                    <a:sym typeface="Calibri" pitchFamily="34" charset="0"/>
                  </a:rPr>
                  <a:t>Problem </a:t>
                </a:r>
                <a:endParaRPr lang="zh-CN" altLang="en-US" sz="3000" b="1" u="sng" dirty="0">
                  <a:solidFill>
                    <a:srgbClr val="17365D"/>
                  </a:solidFill>
                  <a:latin typeface="Calibri" pitchFamily="34" charset="0"/>
                  <a:sym typeface="Calibri" pitchFamily="34" charset="0"/>
                </a:endParaRPr>
              </a:p>
              <a:p>
                <a:pPr algn="just"/>
                <a:r>
                  <a:rPr lang="en-US" altLang="zh-CN" sz="3000" dirty="0">
                    <a:solidFill>
                      <a:srgbClr val="17375E"/>
                    </a:solidFill>
                  </a:rPr>
                  <a:t>Diabetes Mellitus (DM) is a common chronic illness that requires personalized treatments. This project aims to create a diabetes simulator that generates data to develop a model for customized treatment plans using advanced learning techniques.</a:t>
                </a:r>
              </a:p>
              <a:p>
                <a:pPr algn="ctr"/>
                <a:r>
                  <a:rPr lang="en-US" altLang="zh-CN" sz="4000" b="1" u="sng" dirty="0">
                    <a:solidFill>
                      <a:srgbClr val="17365D"/>
                    </a:solidFill>
                    <a:latin typeface="Calibri" panose="020F0502020204030204" pitchFamily="34" charset="0"/>
                    <a:sym typeface="Calibri" panose="020F0502020204030204" pitchFamily="34" charset="0"/>
                  </a:rPr>
                  <a:t>Concept Generation</a:t>
                </a:r>
                <a:endParaRPr lang="zh-CN" altLang="en-US" sz="4000" b="1" u="sng" dirty="0">
                  <a:solidFill>
                    <a:srgbClr val="17365D"/>
                  </a:solidFill>
                  <a:latin typeface="Calibri" panose="020F0502020204030204" pitchFamily="34" charset="0"/>
                  <a:sym typeface="Calibri" panose="020F0502020204030204" pitchFamily="34" charset="0"/>
                </a:endParaRPr>
              </a:p>
              <a:p>
                <a:pPr algn="just"/>
                <a:r>
                  <a:rPr lang="en-US" altLang="zh-CN" sz="3000" dirty="0">
                    <a:solidFill>
                      <a:srgbClr val="17375E"/>
                    </a:solidFill>
                    <a:latin typeface="Calibri" panose="020F0502020204030204" pitchFamily="34" charset="0"/>
                    <a:sym typeface="Calibri" panose="020F0502020204030204" pitchFamily="34" charset="0"/>
                  </a:rPr>
                  <a:t>Our project focuses on developing a mathematical model to simulate blood sugar levels for Chinese patients and integrating a deep Q-learning framework that adjusts insulin doses based on virtual sensor data.</a:t>
                </a:r>
              </a:p>
              <a:p>
                <a:pPr algn="ctr"/>
                <a:r>
                  <a:rPr lang="en-US" sz="4000" b="1" u="sng" dirty="0">
                    <a:solidFill>
                      <a:srgbClr val="17365D"/>
                    </a:solidFill>
                    <a:latin typeface="Calibri" pitchFamily="34" charset="0"/>
                    <a:sym typeface="Calibri" pitchFamily="34" charset="0"/>
                  </a:rPr>
                  <a:t>Design Description</a:t>
                </a:r>
              </a:p>
              <a:p>
                <a:pPr algn="ctr"/>
                <a:endParaRPr lang="zh-CN" altLang="en-US" sz="500" b="1" u="sng" dirty="0">
                  <a:solidFill>
                    <a:srgbClr val="17365D"/>
                  </a:solidFill>
                  <a:latin typeface="Calibri" pitchFamily="34" charset="0"/>
                  <a:sym typeface="Calibri" pitchFamily="34" charset="0"/>
                </a:endParaRPr>
              </a:p>
              <a:p>
                <a:pPr marL="514350" indent="-514350" algn="just">
                  <a:buAutoNum type="arabicPeriod"/>
                </a:pPr>
                <a:r>
                  <a:rPr lang="en-US" altLang="zh-CN" sz="3000" b="1" dirty="0">
                    <a:solidFill>
                      <a:srgbClr val="17365D"/>
                    </a:solidFill>
                    <a:latin typeface="Calibri" panose="020F0502020204030204" pitchFamily="34" charset="0"/>
                    <a:sym typeface="Calibri" panose="020F0502020204030204" pitchFamily="34" charset="0"/>
                  </a:rPr>
                  <a:t>Glucose Prediction model </a:t>
                </a:r>
                <a:r>
                  <a:rPr lang="en-US" altLang="zh-CN" sz="3000" dirty="0">
                    <a:solidFill>
                      <a:srgbClr val="17365D"/>
                    </a:solidFill>
                    <a:latin typeface="Calibri" panose="020F0502020204030204" pitchFamily="34" charset="0"/>
                    <a:sym typeface="Calibri" panose="020F0502020204030204" pitchFamily="34" charset="0"/>
                  </a:rPr>
                  <a:t>consists dynamic glucose-insulin system and parameter optimization model.</a:t>
                </a:r>
              </a:p>
              <a:p>
                <a:pPr algn="just"/>
                <a:r>
                  <a:rPr lang="en-US" altLang="zh-CN" sz="3000" b="1" dirty="0">
                    <a:solidFill>
                      <a:srgbClr val="17365D"/>
                    </a:solidFill>
                    <a:latin typeface="Calibri" panose="020F0502020204030204" pitchFamily="34" charset="0"/>
                    <a:sym typeface="Calibri" panose="020F0502020204030204" pitchFamily="34" charset="0"/>
                  </a:rPr>
                  <a:t>Model architecture </a:t>
                </a:r>
                <a:r>
                  <a:rPr lang="en-US" altLang="zh-CN" sz="3000" dirty="0">
                    <a:solidFill>
                      <a:srgbClr val="17365D"/>
                    </a:solidFill>
                    <a:latin typeface="Calibri" panose="020F0502020204030204" pitchFamily="34" charset="0"/>
                    <a:sym typeface="Calibri" panose="020F0502020204030204" pitchFamily="34" charset="0"/>
                  </a:rPr>
                  <a:t>[2]: </a:t>
                </a:r>
              </a:p>
              <a:p>
                <a:pPr marL="457200" indent="-457200" algn="just">
                  <a:buFont typeface="Arial" panose="020B0604020202020204" pitchFamily="34" charset="0"/>
                  <a:buChar char="•"/>
                </a:pPr>
                <a:r>
                  <a:rPr lang="en-US" altLang="zh-CN" sz="3000" dirty="0">
                    <a:solidFill>
                      <a:srgbClr val="17365D"/>
                    </a:solidFill>
                    <a:latin typeface="Calibri" panose="020F0502020204030204" pitchFamily="34" charset="0"/>
                    <a:sym typeface="Calibri" panose="020F0502020204030204" pitchFamily="34" charset="0"/>
                  </a:rPr>
                  <a:t>The glucose-insulin system</a:t>
                </a:r>
              </a:p>
              <a:p>
                <a:pPr algn="just"/>
                <a14:m>
                  <m:oMathPara xmlns:m="http://schemas.openxmlformats.org/officeDocument/2006/math">
                    <m:oMathParaPr>
                      <m:jc m:val="centerGroup"/>
                    </m:oMathParaPr>
                    <m:oMath xmlns:m="http://schemas.openxmlformats.org/officeDocument/2006/math">
                      <m:d>
                        <m:dPr>
                          <m:begChr m:val="{"/>
                          <m:endChr m:val=""/>
                          <m:ctrlPr>
                            <a:rPr lang="zh-CN" altLang="zh-CN" sz="2400" i="1" smtClean="0">
                              <a:effectLst/>
                              <a:latin typeface="Cambria Math" panose="02040503050406030204" pitchFamily="18" charset="0"/>
                              <a:ea typeface="Cambria Math" panose="02040503050406030204" pitchFamily="18" charset="0"/>
                            </a:rPr>
                          </m:ctrlPr>
                        </m:dPr>
                        <m:e>
                          <m:eqArr>
                            <m:eqArrPr>
                              <m:ctrlPr>
                                <a:rPr lang="zh-CN" altLang="zh-CN" sz="2400" i="1">
                                  <a:effectLst/>
                                  <a:latin typeface="Cambria Math" panose="02040503050406030204" pitchFamily="18" charset="0"/>
                                  <a:ea typeface="Cambria Math" panose="02040503050406030204" pitchFamily="18" charset="0"/>
                                </a:rPr>
                              </m:ctrlPr>
                            </m:eqArr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𝐺</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e>
                                  </m:d>
                                </m:e>
                              </m:acc>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𝑥𝑔𝑖</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𝐺</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𝑔h</m:t>
                                      </m:r>
                                    </m:sub>
                                  </m:sSub>
                                </m:num>
                                <m:den>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𝐺</m:t>
                                      </m:r>
                                    </m:sub>
                                  </m:sSub>
                                </m:den>
                              </m:f>
                            </m:e>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e>
                              </m:acc>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𝑥𝑖</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𝑚𝑎𝑥</m:t>
                                          </m:r>
                                        </m:sub>
                                      </m:sSub>
                                    </m:sub>
                                  </m:sSub>
                                </m:num>
                                <m:den>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sub>
                                  </m:sSub>
                                </m:den>
                              </m:f>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𝜑</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𝐺</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𝜏</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sub>
                                      </m:sSub>
                                    </m:e>
                                  </m:d>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𝑣</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e>
                                  </m:d>
                                </m:num>
                                <m:den>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𝐼</m:t>
                                      </m:r>
                                    </m:sub>
                                  </m:sSub>
                                </m:den>
                              </m:f>
                            </m:e>
                          </m:eqArr>
                        </m:e>
                      </m:d>
                    </m:oMath>
                  </m:oMathPara>
                </a14:m>
                <a:endParaRPr lang="en-US" altLang="zh-CN" sz="4000" dirty="0">
                  <a:solidFill>
                    <a:srgbClr val="17365D"/>
                  </a:solidFill>
                  <a:latin typeface="Calibri" panose="020F0502020204030204" pitchFamily="34" charset="0"/>
                  <a:sym typeface="Calibri" panose="020F0502020204030204" pitchFamily="34" charset="0"/>
                </a:endParaRPr>
              </a:p>
              <a:p>
                <a:pPr algn="just"/>
                <a:r>
                  <a:rPr lang="en-US" altLang="zh-CN" sz="3000" dirty="0">
                    <a:solidFill>
                      <a:srgbClr val="17365D"/>
                    </a:solidFill>
                    <a:latin typeface="Calibri" panose="020F0502020204030204" pitchFamily="34" charset="0"/>
                    <a:sym typeface="Calibri" panose="020F0502020204030204" pitchFamily="34" charset="0"/>
                  </a:rPr>
                  <a:t>where:</a:t>
                </a:r>
              </a:p>
              <a:p>
                <a:pPr algn="just"/>
                <a14:m>
                  <m:oMathPara xmlns:m="http://schemas.openxmlformats.org/officeDocument/2006/math">
                    <m:oMathParaPr>
                      <m:jc m:val="centerGroup"/>
                    </m:oMathParaPr>
                    <m:oMath xmlns:m="http://schemas.openxmlformats.org/officeDocument/2006/math">
                      <m:d>
                        <m:dPr>
                          <m:begChr m:val="{"/>
                          <m:endChr m:val=""/>
                          <m:ctrlPr>
                            <a:rPr lang="zh-CN" altLang="zh-CN" sz="2400" i="1" kern="100" smtClean="0">
                              <a:effectLst/>
                              <a:latin typeface="Cambria Math" panose="02040503050406030204" pitchFamily="18" charset="0"/>
                              <a:ea typeface="Cambria Math" panose="02040503050406030204" pitchFamily="18" charset="0"/>
                            </a:rPr>
                          </m:ctrlPr>
                        </m:dPr>
                        <m:e>
                          <m:eqArr>
                            <m:eqArrPr>
                              <m:ctrlPr>
                                <a:rPr lang="zh-CN" altLang="zh-CN" sz="2400" i="1" kern="100">
                                  <a:effectLst/>
                                  <a:latin typeface="Cambria Math" panose="02040503050406030204" pitchFamily="18" charset="0"/>
                                  <a:ea typeface="Cambria Math" panose="02040503050406030204" pitchFamily="18" charset="0"/>
                                </a:rPr>
                              </m:ctrlPr>
                            </m:eqArr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𝑇</m:t>
                                  </m:r>
                                </m:e>
                                <m:sub>
                                  <m:r>
                                    <a:rPr lang="en-US" altLang="zh-CN" sz="2400" i="1" kern="100">
                                      <a:effectLst/>
                                      <a:latin typeface="Cambria Math" panose="02040503050406030204" pitchFamily="18" charset="0"/>
                                      <a:ea typeface="宋体" panose="02010600030101010101" pitchFamily="2" charset="-122"/>
                                    </a:rPr>
                                    <m:t>𝑔h</m:t>
                                  </m:r>
                                </m:sub>
                              </m:sSub>
                              <m:r>
                                <a:rPr lang="en-US" altLang="zh-CN" sz="2400" i="1"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𝑉</m:t>
                                  </m:r>
                                </m:e>
                                <m:sub>
                                  <m:r>
                                    <a:rPr lang="en-US" altLang="zh-CN" sz="2400" i="1" kern="100">
                                      <a:effectLst/>
                                      <a:latin typeface="Cambria Math" panose="02040503050406030204" pitchFamily="18" charset="0"/>
                                      <a:ea typeface="宋体" panose="02010600030101010101" pitchFamily="2" charset="-122"/>
                                    </a:rPr>
                                    <m:t>𝐺</m:t>
                                  </m:r>
                                </m:sub>
                              </m:sSub>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𝐺</m:t>
                                  </m:r>
                                </m:e>
                                <m:sub>
                                  <m:r>
                                    <a:rPr lang="en-US" altLang="zh-CN" sz="2400" i="1" kern="100">
                                      <a:effectLst/>
                                      <a:latin typeface="Cambria Math" panose="02040503050406030204" pitchFamily="18" charset="0"/>
                                      <a:ea typeface="宋体" panose="02010600030101010101" pitchFamily="2" charset="-122"/>
                                    </a:rPr>
                                    <m:t>𝑏</m:t>
                                  </m:r>
                                </m:sub>
                              </m:sSub>
                              <m:d>
                                <m:dPr>
                                  <m:ctrlPr>
                                    <a:rPr lang="zh-CN" altLang="zh-CN" sz="2400" i="1" kern="100">
                                      <a:effectLst/>
                                      <a:latin typeface="Cambria Math" panose="02040503050406030204" pitchFamily="18" charset="0"/>
                                      <a:ea typeface="Cambria Math" panose="02040503050406030204" pitchFamily="18" charset="0"/>
                                    </a:rPr>
                                  </m:ctrlPr>
                                </m:d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𝐾</m:t>
                                      </m:r>
                                    </m:e>
                                    <m:sub>
                                      <m:r>
                                        <a:rPr lang="en-US" altLang="zh-CN" sz="2400" i="1" kern="100">
                                          <a:effectLst/>
                                          <a:latin typeface="Cambria Math" panose="02040503050406030204" pitchFamily="18" charset="0"/>
                                          <a:ea typeface="宋体" panose="02010600030101010101" pitchFamily="2" charset="-122"/>
                                        </a:rPr>
                                        <m:t>𝑥𝑔</m:t>
                                      </m:r>
                                    </m:sub>
                                  </m:sSub>
                                  <m:r>
                                    <a:rPr lang="en-US" altLang="zh-CN" sz="2400" i="1"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𝐾</m:t>
                                      </m:r>
                                    </m:e>
                                    <m:sub>
                                      <m:r>
                                        <a:rPr lang="en-US" altLang="zh-CN" sz="2400" i="1" kern="100">
                                          <a:effectLst/>
                                          <a:latin typeface="Cambria Math" panose="02040503050406030204" pitchFamily="18" charset="0"/>
                                          <a:ea typeface="宋体" panose="02010600030101010101" pitchFamily="2" charset="-122"/>
                                        </a:rPr>
                                        <m:t>𝑥𝑔𝑖</m:t>
                                      </m:r>
                                    </m:sub>
                                  </m:sSub>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𝐼</m:t>
                                      </m:r>
                                    </m:e>
                                    <m:sub>
                                      <m:r>
                                        <a:rPr lang="en-US" altLang="zh-CN" sz="2400" i="1" kern="100">
                                          <a:effectLst/>
                                          <a:latin typeface="Cambria Math" panose="02040503050406030204" pitchFamily="18" charset="0"/>
                                          <a:ea typeface="宋体" panose="02010600030101010101" pitchFamily="2" charset="-122"/>
                                        </a:rPr>
                                        <m:t>𝑏</m:t>
                                      </m:r>
                                    </m:sub>
                                  </m:sSub>
                                </m:e>
                              </m:d>
                            </m:e>
                            <m:e>
                              <m:r>
                                <a:rPr lang="en-US" altLang="zh-CN" sz="2400" i="1" kern="100">
                                  <a:effectLst/>
                                  <a:latin typeface="Cambria Math" panose="02040503050406030204" pitchFamily="18" charset="0"/>
                                  <a:ea typeface="宋体" panose="02010600030101010101" pitchFamily="2" charset="-122"/>
                                </a:rPr>
                                <m:t>𝜑</m:t>
                              </m:r>
                              <m:d>
                                <m:dPr>
                                  <m:ctrlPr>
                                    <a:rPr lang="zh-CN" altLang="zh-CN" sz="2400" i="1" kern="100">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rPr>
                                    <m:t>𝐺</m:t>
                                  </m:r>
                                  <m:d>
                                    <m:dPr>
                                      <m:ctrlPr>
                                        <a:rPr lang="zh-CN" altLang="zh-CN" sz="2400" i="1" kern="100">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rPr>
                                        <m:t>𝑡</m:t>
                                      </m:r>
                                      <m:r>
                                        <a:rPr lang="en-US" altLang="zh-CN" sz="2400" i="1"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𝜏</m:t>
                                          </m:r>
                                        </m:e>
                                        <m:sub>
                                          <m:r>
                                            <a:rPr lang="en-US" altLang="zh-CN" sz="2400" i="1" kern="100">
                                              <a:effectLst/>
                                              <a:latin typeface="Cambria Math" panose="02040503050406030204" pitchFamily="18" charset="0"/>
                                              <a:ea typeface="宋体" panose="02010600030101010101" pitchFamily="2" charset="-122"/>
                                            </a:rPr>
                                            <m:t>𝑔</m:t>
                                          </m:r>
                                        </m:sub>
                                      </m:sSub>
                                    </m:e>
                                  </m:d>
                                </m:e>
                              </m:d>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sSup>
                                    <m:sSupPr>
                                      <m:ctrlPr>
                                        <a:rPr lang="zh-CN" altLang="zh-CN" sz="2400" i="1" kern="100">
                                          <a:effectLst/>
                                          <a:latin typeface="Cambria Math" panose="02040503050406030204" pitchFamily="18" charset="0"/>
                                          <a:ea typeface="Cambria Math" panose="02040503050406030204" pitchFamily="18" charset="0"/>
                                        </a:rPr>
                                      </m:ctrlPr>
                                    </m:sSupPr>
                                    <m:e>
                                      <m:d>
                                        <m:dPr>
                                          <m:ctrlPr>
                                            <a:rPr lang="zh-CN" altLang="zh-CN" sz="2400" i="1" kern="100">
                                              <a:effectLst/>
                                              <a:latin typeface="Cambria Math" panose="02040503050406030204" pitchFamily="18" charset="0"/>
                                              <a:ea typeface="Cambria Math" panose="02040503050406030204" pitchFamily="18" charset="0"/>
                                            </a:rPr>
                                          </m:ctrlPr>
                                        </m:dPr>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𝐺</m:t>
                                              </m:r>
                                              <m:d>
                                                <m:dPr>
                                                  <m:ctrlPr>
                                                    <a:rPr lang="zh-CN" altLang="zh-CN" sz="2400" i="1" kern="100">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rPr>
                                                    <m:t>𝑡</m:t>
                                                  </m:r>
                                                  <m:r>
                                                    <a:rPr lang="en-US" altLang="zh-CN" sz="2400" i="1"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𝜏</m:t>
                                                      </m:r>
                                                    </m:e>
                                                    <m:sub>
                                                      <m:r>
                                                        <a:rPr lang="en-US" altLang="zh-CN" sz="2400" i="1" kern="100">
                                                          <a:effectLst/>
                                                          <a:latin typeface="Cambria Math" panose="02040503050406030204" pitchFamily="18" charset="0"/>
                                                          <a:ea typeface="宋体" panose="02010600030101010101" pitchFamily="2" charset="-122"/>
                                                        </a:rPr>
                                                        <m:t>𝑔</m:t>
                                                      </m:r>
                                                    </m:sub>
                                                  </m:sSub>
                                                </m:e>
                                              </m:d>
                                            </m:num>
                                            <m:den>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𝐺</m:t>
                                                  </m:r>
                                                </m:e>
                                                <m:sup>
                                                  <m:r>
                                                    <a:rPr lang="en-US" altLang="zh-CN" sz="2400" i="1" kern="100">
                                                      <a:effectLst/>
                                                      <a:latin typeface="Cambria Math" panose="02040503050406030204" pitchFamily="18" charset="0"/>
                                                      <a:ea typeface="宋体" panose="02010600030101010101" pitchFamily="2" charset="-122"/>
                                                    </a:rPr>
                                                    <m:t>∗</m:t>
                                                  </m:r>
                                                </m:sup>
                                              </m:sSup>
                                            </m:den>
                                          </m:f>
                                        </m:e>
                                      </m:d>
                                    </m:e>
                                    <m:sup>
                                      <m:r>
                                        <a:rPr lang="en-US" altLang="zh-CN" sz="2400" i="1" kern="100">
                                          <a:effectLst/>
                                          <a:latin typeface="Cambria Math" panose="02040503050406030204" pitchFamily="18" charset="0"/>
                                          <a:ea typeface="宋体" panose="02010600030101010101" pitchFamily="2" charset="-122"/>
                                        </a:rPr>
                                        <m:t>𝛾</m:t>
                                      </m:r>
                                    </m:sup>
                                  </m:sSup>
                                </m:num>
                                <m:den>
                                  <m:r>
                                    <a:rPr lang="en-US" altLang="zh-CN" sz="2400" i="1" kern="100">
                                      <a:effectLst/>
                                      <a:latin typeface="Cambria Math" panose="02040503050406030204" pitchFamily="18" charset="0"/>
                                      <a:ea typeface="宋体" panose="02010600030101010101" pitchFamily="2" charset="-122"/>
                                    </a:rPr>
                                    <m:t>1+</m:t>
                                  </m:r>
                                  <m:sSup>
                                    <m:sSupPr>
                                      <m:ctrlPr>
                                        <a:rPr lang="zh-CN" altLang="zh-CN" sz="2400" i="1" kern="100">
                                          <a:effectLst/>
                                          <a:latin typeface="Cambria Math" panose="02040503050406030204" pitchFamily="18" charset="0"/>
                                          <a:ea typeface="Cambria Math" panose="02040503050406030204" pitchFamily="18" charset="0"/>
                                        </a:rPr>
                                      </m:ctrlPr>
                                    </m:sSupPr>
                                    <m:e>
                                      <m:d>
                                        <m:dPr>
                                          <m:ctrlPr>
                                            <a:rPr lang="zh-CN" altLang="zh-CN" sz="2400" i="1" kern="100">
                                              <a:effectLst/>
                                              <a:latin typeface="Cambria Math" panose="02040503050406030204" pitchFamily="18" charset="0"/>
                                              <a:ea typeface="Cambria Math" panose="02040503050406030204" pitchFamily="18" charset="0"/>
                                            </a:rPr>
                                          </m:ctrlPr>
                                        </m:dPr>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𝐺</m:t>
                                              </m:r>
                                              <m:d>
                                                <m:dPr>
                                                  <m:ctrlPr>
                                                    <a:rPr lang="zh-CN" altLang="zh-CN" sz="2400" i="1" kern="100">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rPr>
                                                    <m:t>𝑡</m:t>
                                                  </m:r>
                                                  <m:r>
                                                    <a:rPr lang="en-US" altLang="zh-CN" sz="2400" i="1"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𝜏</m:t>
                                                      </m:r>
                                                    </m:e>
                                                    <m:sub>
                                                      <m:r>
                                                        <a:rPr lang="en-US" altLang="zh-CN" sz="2400" i="1" kern="100">
                                                          <a:effectLst/>
                                                          <a:latin typeface="Cambria Math" panose="02040503050406030204" pitchFamily="18" charset="0"/>
                                                          <a:ea typeface="宋体" panose="02010600030101010101" pitchFamily="2" charset="-122"/>
                                                        </a:rPr>
                                                        <m:t>𝑔</m:t>
                                                      </m:r>
                                                    </m:sub>
                                                  </m:sSub>
                                                </m:e>
                                              </m:d>
                                            </m:num>
                                            <m:den>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𝐺</m:t>
                                                  </m:r>
                                                </m:e>
                                                <m:sup>
                                                  <m:r>
                                                    <a:rPr lang="en-US" altLang="zh-CN" sz="2400" i="1" kern="100">
                                                      <a:effectLst/>
                                                      <a:latin typeface="Cambria Math" panose="02040503050406030204" pitchFamily="18" charset="0"/>
                                                      <a:ea typeface="宋体" panose="02010600030101010101" pitchFamily="2" charset="-122"/>
                                                    </a:rPr>
                                                    <m:t>∗</m:t>
                                                  </m:r>
                                                </m:sup>
                                              </m:sSup>
                                            </m:den>
                                          </m:f>
                                        </m:e>
                                      </m:d>
                                    </m:e>
                                    <m:sup>
                                      <m:r>
                                        <a:rPr lang="en-US" altLang="zh-CN" sz="2400" i="1" kern="100">
                                          <a:effectLst/>
                                          <a:latin typeface="Cambria Math" panose="02040503050406030204" pitchFamily="18" charset="0"/>
                                          <a:ea typeface="宋体" panose="02010600030101010101" pitchFamily="2" charset="-122"/>
                                        </a:rPr>
                                        <m:t>𝛾</m:t>
                                      </m:r>
                                    </m:sup>
                                  </m:sSup>
                                </m:den>
                              </m:f>
                            </m:e>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𝑇</m:t>
                                  </m:r>
                                </m:e>
                                <m:sub>
                                  <m:r>
                                    <a:rPr lang="en-US" altLang="zh-CN" sz="2400" i="1" kern="100">
                                      <a:effectLst/>
                                      <a:latin typeface="Cambria Math" panose="02040503050406030204" pitchFamily="18" charset="0"/>
                                      <a:ea typeface="宋体" panose="02010600030101010101" pitchFamily="2" charset="-122"/>
                                    </a:rPr>
                                    <m:t>𝑖𝑔𝑚𝑎𝑥</m:t>
                                  </m:r>
                                </m:sub>
                              </m:sSub>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𝑉</m:t>
                                      </m:r>
                                    </m:e>
                                    <m:sub>
                                      <m:r>
                                        <a:rPr lang="en-US" altLang="zh-CN" sz="2400" i="1" kern="100">
                                          <a:effectLst/>
                                          <a:latin typeface="Cambria Math" panose="02040503050406030204" pitchFamily="18" charset="0"/>
                                          <a:ea typeface="宋体" panose="02010600030101010101" pitchFamily="2" charset="-122"/>
                                        </a:rPr>
                                        <m:t>𝐼</m:t>
                                      </m:r>
                                    </m:sub>
                                  </m:sSub>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𝐾</m:t>
                                      </m:r>
                                    </m:e>
                                    <m:sub>
                                      <m:r>
                                        <a:rPr lang="en-US" altLang="zh-CN" sz="2400" i="1" kern="100">
                                          <a:effectLst/>
                                          <a:latin typeface="Cambria Math" panose="02040503050406030204" pitchFamily="18" charset="0"/>
                                          <a:ea typeface="宋体" panose="02010600030101010101" pitchFamily="2" charset="-122"/>
                                        </a:rPr>
                                        <m:t>𝑥𝑖</m:t>
                                      </m:r>
                                    </m:sub>
                                  </m:sSub>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𝐼</m:t>
                                      </m:r>
                                    </m:e>
                                    <m:sub>
                                      <m:r>
                                        <a:rPr lang="en-US" altLang="zh-CN" sz="2400" i="1" kern="100">
                                          <a:effectLst/>
                                          <a:latin typeface="Cambria Math" panose="02040503050406030204" pitchFamily="18" charset="0"/>
                                          <a:ea typeface="宋体" panose="02010600030101010101" pitchFamily="2" charset="-122"/>
                                        </a:rPr>
                                        <m:t>𝑏</m:t>
                                      </m:r>
                                    </m:sub>
                                  </m:sSub>
                                </m:num>
                                <m:den>
                                  <m:r>
                                    <a:rPr lang="en-US" altLang="zh-CN" sz="2400" i="1" kern="100">
                                      <a:effectLst/>
                                      <a:latin typeface="Cambria Math" panose="02040503050406030204" pitchFamily="18" charset="0"/>
                                      <a:ea typeface="宋体" panose="02010600030101010101" pitchFamily="2" charset="-122"/>
                                    </a:rPr>
                                    <m:t>𝜑</m:t>
                                  </m:r>
                                  <m:r>
                                    <a:rPr lang="en-US" altLang="zh-CN" sz="2400" i="1"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𝐺</m:t>
                                      </m:r>
                                    </m:e>
                                    <m:sub>
                                      <m:r>
                                        <a:rPr lang="en-US" altLang="zh-CN" sz="2400" i="1" kern="100">
                                          <a:effectLst/>
                                          <a:latin typeface="Cambria Math" panose="02040503050406030204" pitchFamily="18" charset="0"/>
                                          <a:ea typeface="宋体" panose="02010600030101010101" pitchFamily="2" charset="-122"/>
                                        </a:rPr>
                                        <m:t>𝑏</m:t>
                                      </m:r>
                                    </m:sub>
                                  </m:sSub>
                                  <m:r>
                                    <a:rPr lang="en-US" altLang="zh-CN" sz="2400" i="1" kern="100">
                                      <a:effectLst/>
                                      <a:latin typeface="Cambria Math" panose="02040503050406030204" pitchFamily="18" charset="0"/>
                                      <a:ea typeface="宋体" panose="02010600030101010101" pitchFamily="2" charset="-122"/>
                                    </a:rPr>
                                    <m:t>)</m:t>
                                  </m:r>
                                </m:den>
                              </m:f>
                            </m:e>
                          </m:eqArr>
                        </m:e>
                      </m:d>
                    </m:oMath>
                  </m:oMathPara>
                </a14:m>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3000" dirty="0">
                    <a:solidFill>
                      <a:srgbClr val="17365D"/>
                    </a:solidFill>
                    <a:latin typeface="Calibri" panose="020F0502020204030204" pitchFamily="34" charset="0"/>
                    <a:sym typeface="Calibri" panose="020F0502020204030204" pitchFamily="34" charset="0"/>
                  </a:rPr>
                  <a:t>In the system, G(t) represents the glucose level at time t, while I(t) is the insulin level. Other parameters are what we need to optimize with the parameter optimization method so that the model can fit Chinese patients’ glucose level change better.</a:t>
                </a:r>
              </a:p>
              <a:p>
                <a:pPr marL="457200" indent="-457200" algn="just">
                  <a:buFont typeface="Arial" panose="020B0604020202020204" pitchFamily="34" charset="0"/>
                  <a:buChar char="•"/>
                </a:pPr>
                <a:r>
                  <a:rPr lang="en-US" altLang="zh-CN" sz="3000" dirty="0">
                    <a:solidFill>
                      <a:srgbClr val="17365D"/>
                    </a:solidFill>
                    <a:latin typeface="Calibri" panose="020F0502020204030204" pitchFamily="34" charset="0"/>
                    <a:sym typeface="Calibri" panose="020F0502020204030204" pitchFamily="34" charset="0"/>
                  </a:rPr>
                  <a:t>Parameter optimization method</a:t>
                </a:r>
              </a:p>
              <a:p>
                <a:pPr marL="457200" indent="-457200" algn="just">
                  <a:buFont typeface="Arial" panose="020B0604020202020204" pitchFamily="34" charset="0"/>
                  <a:buChar char="•"/>
                </a:pPr>
                <a:endParaRPr lang="en-US" altLang="zh-CN" sz="3000" dirty="0">
                  <a:solidFill>
                    <a:srgbClr val="17365D"/>
                  </a:solidFill>
                  <a:latin typeface="Calibri" panose="020F0502020204030204" pitchFamily="34" charset="0"/>
                  <a:sym typeface="Calibri" panose="020F0502020204030204" pitchFamily="34" charset="0"/>
                </a:endParaRPr>
              </a:p>
              <a:p>
                <a:pPr marL="457200" indent="-457200" algn="just">
                  <a:buFont typeface="Arial" panose="020B0604020202020204" pitchFamily="34" charset="0"/>
                  <a:buChar char="•"/>
                </a:pPr>
                <a:endParaRPr lang="en-US" altLang="zh-CN" sz="3000" dirty="0">
                  <a:solidFill>
                    <a:srgbClr val="17365D"/>
                  </a:solidFill>
                  <a:latin typeface="Calibri" panose="020F0502020204030204" pitchFamily="34" charset="0"/>
                  <a:sym typeface="Calibri" panose="020F0502020204030204" pitchFamily="34" charset="0"/>
                </a:endParaRPr>
              </a:p>
              <a:p>
                <a:pPr marL="457200" indent="-457200" algn="just">
                  <a:buFont typeface="Arial" panose="020B0604020202020204" pitchFamily="34" charset="0"/>
                  <a:buChar char="•"/>
                </a:pPr>
                <a:endParaRPr lang="en-US" altLang="zh-CN" sz="3000" dirty="0">
                  <a:solidFill>
                    <a:srgbClr val="17365D"/>
                  </a:solidFill>
                  <a:latin typeface="Calibri" panose="020F0502020204030204" pitchFamily="34" charset="0"/>
                  <a:sym typeface="Calibri" panose="020F0502020204030204" pitchFamily="34" charset="0"/>
                </a:endParaRPr>
              </a:p>
              <a:p>
                <a:pPr marL="457200" indent="-457200" algn="just">
                  <a:buFont typeface="Arial" panose="020B0604020202020204" pitchFamily="34" charset="0"/>
                  <a:buChar char="•"/>
                </a:pPr>
                <a:endParaRPr lang="en-US" altLang="zh-CN" sz="3000" dirty="0">
                  <a:solidFill>
                    <a:srgbClr val="17365D"/>
                  </a:solidFill>
                  <a:latin typeface="Calibri" panose="020F0502020204030204" pitchFamily="34" charset="0"/>
                  <a:sym typeface="Calibri" panose="020F0502020204030204" pitchFamily="34" charset="0"/>
                </a:endParaRPr>
              </a:p>
              <a:p>
                <a:pPr marL="457200" indent="-457200" algn="just">
                  <a:buFont typeface="Arial" panose="020B0604020202020204" pitchFamily="34" charset="0"/>
                  <a:buChar char="•"/>
                </a:pPr>
                <a:endParaRPr lang="en-US" altLang="zh-CN" sz="3000" dirty="0">
                  <a:solidFill>
                    <a:srgbClr val="17365D"/>
                  </a:solidFill>
                  <a:latin typeface="Calibri" panose="020F0502020204030204" pitchFamily="34" charset="0"/>
                  <a:sym typeface="Calibri" panose="020F0502020204030204" pitchFamily="34" charset="0"/>
                </a:endParaRPr>
              </a:p>
              <a:p>
                <a:pPr marL="457200" indent="-457200" algn="just">
                  <a:buFont typeface="Arial" panose="020B0604020202020204" pitchFamily="34" charset="0"/>
                  <a:buChar char="•"/>
                </a:pPr>
                <a:endParaRPr lang="en-US" altLang="zh-CN" sz="3000" dirty="0">
                  <a:solidFill>
                    <a:srgbClr val="17365D"/>
                  </a:solidFill>
                  <a:latin typeface="Calibri" panose="020F0502020204030204" pitchFamily="34" charset="0"/>
                  <a:sym typeface="Calibri" panose="020F0502020204030204" pitchFamily="34" charset="0"/>
                </a:endParaRPr>
              </a:p>
              <a:p>
                <a:pPr marL="457200" indent="-457200" algn="just">
                  <a:buFont typeface="Arial" panose="020B0604020202020204" pitchFamily="34" charset="0"/>
                  <a:buChar char="•"/>
                </a:pPr>
                <a:endParaRPr lang="en-US" altLang="zh-CN" sz="3000" dirty="0">
                  <a:solidFill>
                    <a:srgbClr val="17365D"/>
                  </a:solidFill>
                  <a:latin typeface="Calibri" panose="020F0502020204030204" pitchFamily="34" charset="0"/>
                  <a:sym typeface="Calibri" panose="020F0502020204030204" pitchFamily="34" charset="0"/>
                </a:endParaRPr>
              </a:p>
              <a:p>
                <a:pPr marL="457200" indent="-457200" algn="just">
                  <a:buFont typeface="Arial" panose="020B0604020202020204" pitchFamily="34" charset="0"/>
                  <a:buChar char="•"/>
                </a:pPr>
                <a:endParaRPr lang="en-US" altLang="zh-CN" sz="3000" dirty="0">
                  <a:solidFill>
                    <a:srgbClr val="17365D"/>
                  </a:solidFill>
                  <a:latin typeface="Calibri" panose="020F0502020204030204" pitchFamily="34" charset="0"/>
                  <a:sym typeface="Calibri" panose="020F0502020204030204" pitchFamily="34" charset="0"/>
                </a:endParaRPr>
              </a:p>
              <a:p>
                <a:pPr algn="just"/>
                <a:endParaRPr lang="en-US" altLang="zh-CN" sz="2800" b="1" dirty="0">
                  <a:solidFill>
                    <a:srgbClr val="17365D"/>
                  </a:solidFill>
                  <a:latin typeface="Calibri" panose="020F0502020204030204" pitchFamily="34" charset="0"/>
                  <a:sym typeface="Calibri" panose="020F0502020204030204" pitchFamily="34" charset="0"/>
                </a:endParaRPr>
              </a:p>
              <a:p>
                <a:pPr algn="just"/>
                <a:endParaRPr lang="en-US" altLang="zh-CN" sz="2800" b="1" dirty="0">
                  <a:solidFill>
                    <a:srgbClr val="17365D"/>
                  </a:solidFill>
                  <a:latin typeface="Calibri" panose="020F0502020204030204" pitchFamily="34" charset="0"/>
                  <a:sym typeface="Calibri" panose="020F0502020204030204" pitchFamily="34" charset="0"/>
                </a:endParaRPr>
              </a:p>
              <a:p>
                <a:pPr algn="ctr"/>
                <a:r>
                  <a:rPr lang="en-US" altLang="zh-CN" sz="2800" b="1" dirty="0">
                    <a:solidFill>
                      <a:srgbClr val="17365D"/>
                    </a:solidFill>
                    <a:latin typeface="Calibri" panose="020F0502020204030204" pitchFamily="34" charset="0"/>
                    <a:sym typeface="Calibri" panose="020F0502020204030204" pitchFamily="34" charset="0"/>
                  </a:rPr>
                  <a:t>Fig.1</a:t>
                </a:r>
                <a:r>
                  <a:rPr lang="en-US" altLang="zh-CN" sz="2800" dirty="0">
                    <a:solidFill>
                      <a:srgbClr val="17365D"/>
                    </a:solidFill>
                    <a:latin typeface="Calibri" panose="020F0502020204030204" pitchFamily="34" charset="0"/>
                    <a:sym typeface="Calibri" panose="020F0502020204030204" pitchFamily="34" charset="0"/>
                  </a:rPr>
                  <a:t> Parameter optimization method in dynamic system flowchart [3]</a:t>
                </a:r>
              </a:p>
              <a:p>
                <a:pPr marL="457200" indent="-457200" algn="just">
                  <a:buFont typeface="Arial" panose="020B0604020202020204" pitchFamily="34" charset="0"/>
                  <a:buChar char="•"/>
                </a:pPr>
                <a:endParaRPr lang="en-US" altLang="zh-CN" sz="3000" dirty="0">
                  <a:solidFill>
                    <a:srgbClr val="17365D"/>
                  </a:solidFill>
                  <a:latin typeface="Calibri" panose="020F0502020204030204" pitchFamily="34" charset="0"/>
                  <a:sym typeface="Calibri" panose="020F0502020204030204" pitchFamily="34" charset="0"/>
                </a:endParaRPr>
              </a:p>
              <a:p>
                <a:pPr algn="just"/>
                <a:endParaRPr lang="en-US" altLang="zh-CN" sz="3000" dirty="0">
                  <a:solidFill>
                    <a:srgbClr val="17365D"/>
                  </a:solidFill>
                  <a:latin typeface="Calibri" panose="020F0502020204030204" pitchFamily="34" charset="0"/>
                  <a:sym typeface="Calibri" panose="020F0502020204030204" pitchFamily="34" charset="0"/>
                </a:endParaRPr>
              </a:p>
              <a:p>
                <a:pPr algn="just"/>
                <a:endParaRPr lang="en-US" sz="3200" dirty="0">
                  <a:solidFill>
                    <a:srgbClr val="17365D"/>
                  </a:solidFill>
                  <a:latin typeface="Calibri" panose="020F0502020204030204" pitchFamily="34" charset="0"/>
                  <a:sym typeface="Calibri" panose="020F0502020204030204" pitchFamily="34" charset="0"/>
                </a:endParaRPr>
              </a:p>
              <a:p>
                <a:endParaRPr lang="en-US" sz="3200" dirty="0">
                  <a:solidFill>
                    <a:srgbClr val="17365D"/>
                  </a:solidFill>
                  <a:latin typeface="Calibri" panose="020F0502020204030204" pitchFamily="34" charset="0"/>
                  <a:sym typeface="Calibri" panose="020F0502020204030204" pitchFamily="34" charset="0"/>
                </a:endParaRPr>
              </a:p>
            </p:txBody>
          </p:sp>
        </mc:Choice>
        <mc:Fallback xmlns="">
          <p:sp>
            <p:nvSpPr>
              <p:cNvPr id="20" name="TextBox 3"/>
              <p:cNvSpPr>
                <a:spLocks noRot="1" noChangeAspect="1" noMove="1" noResize="1" noEditPoints="1" noAdjustHandles="1" noChangeArrowheads="1" noChangeShapeType="1" noTextEdit="1"/>
              </p:cNvSpPr>
              <p:nvPr/>
            </p:nvSpPr>
            <p:spPr bwMode="auto">
              <a:xfrm>
                <a:off x="539750" y="6386112"/>
                <a:ext cx="6480175" cy="24649561"/>
              </a:xfrm>
              <a:prstGeom prst="rect">
                <a:avLst/>
              </a:prstGeom>
              <a:blipFill>
                <a:blip r:embed="rId5"/>
                <a:stretch>
                  <a:fillRect l="-2156" t="-222" r="-1968"/>
                </a:stretch>
              </a:blipFill>
              <a:ln w="25400" cmpd="sng">
                <a:solidFill>
                  <a:srgbClr val="366092"/>
                </a:solidFill>
                <a:miter lim="800000"/>
                <a:headEnd/>
                <a:tailEnd/>
              </a:ln>
            </p:spPr>
            <p:txBody>
              <a:bodyPr/>
              <a:lstStyle/>
              <a:p>
                <a:r>
                  <a:rPr lang="zh-CN" altLang="en-US">
                    <a:noFill/>
                  </a:rPr>
                  <a:t> </a:t>
                </a:r>
              </a:p>
            </p:txBody>
          </p:sp>
        </mc:Fallback>
      </mc:AlternateContent>
      <p:sp>
        <p:nvSpPr>
          <p:cNvPr id="22" name="TextBox 4"/>
          <p:cNvSpPr>
            <a:spLocks noChangeArrowheads="1"/>
          </p:cNvSpPr>
          <p:nvPr/>
        </p:nvSpPr>
        <p:spPr bwMode="auto">
          <a:xfrm>
            <a:off x="14438215" y="6386113"/>
            <a:ext cx="6834848" cy="24649560"/>
          </a:xfrm>
          <a:prstGeom prst="rect">
            <a:avLst/>
          </a:prstGeom>
          <a:solidFill>
            <a:schemeClr val="bg1"/>
          </a:solidFill>
          <a:ln w="25400" cmpd="sng">
            <a:solidFill>
              <a:srgbClr val="366092"/>
            </a:solidFill>
            <a:miter lim="800000"/>
            <a:headEnd/>
            <a:tailEnd/>
          </a:ln>
        </p:spPr>
        <p:txBody>
          <a:bodyPr lIns="90170" tIns="90170" rIns="90170" bIns="90170"/>
          <a:lstStyle/>
          <a:p>
            <a:pPr algn="just"/>
            <a:r>
              <a:rPr lang="en-US" altLang="zh-CN" sz="3000" dirty="0">
                <a:solidFill>
                  <a:srgbClr val="17365D"/>
                </a:solidFill>
                <a:latin typeface="Calibri" pitchFamily="34" charset="0"/>
                <a:sym typeface="宋体" pitchFamily="2" charset="-122"/>
              </a:rPr>
              <a:t>Data from 40 patients were used to train the model and optimize parameters. The effectiveness of the optimized model was then validated using another patient's data, as shown in Fig. 3.</a:t>
            </a:r>
          </a:p>
          <a:p>
            <a:pPr algn="ctr"/>
            <a:endParaRPr lang="en-US" altLang="zh-CN" sz="4000" b="1" u="sng" dirty="0">
              <a:solidFill>
                <a:srgbClr val="17365D"/>
              </a:solidFill>
              <a:latin typeface="Calibri" pitchFamily="34" charset="0"/>
              <a:sym typeface="宋体" pitchFamily="2" charset="-122"/>
            </a:endParaRPr>
          </a:p>
          <a:p>
            <a:pPr algn="ctr"/>
            <a:endParaRPr lang="en-US" altLang="zh-CN" sz="4000" b="1" u="sng" dirty="0">
              <a:solidFill>
                <a:srgbClr val="17365D"/>
              </a:solidFill>
              <a:latin typeface="Calibri" pitchFamily="34" charset="0"/>
              <a:sym typeface="宋体" pitchFamily="2" charset="-122"/>
            </a:endParaRPr>
          </a:p>
          <a:p>
            <a:pPr algn="ctr"/>
            <a:endParaRPr lang="en-US" altLang="zh-CN" sz="4000" b="1" u="sng" dirty="0">
              <a:solidFill>
                <a:srgbClr val="17365D"/>
              </a:solidFill>
              <a:latin typeface="Calibri" pitchFamily="34" charset="0"/>
              <a:sym typeface="宋体" pitchFamily="2" charset="-122"/>
            </a:endParaRPr>
          </a:p>
          <a:p>
            <a:pPr algn="ctr"/>
            <a:endParaRPr lang="en-US" altLang="zh-CN" sz="4000" b="1" u="sng" dirty="0">
              <a:solidFill>
                <a:srgbClr val="17365D"/>
              </a:solidFill>
              <a:latin typeface="Calibri" pitchFamily="34" charset="0"/>
              <a:sym typeface="宋体" pitchFamily="2" charset="-122"/>
            </a:endParaRPr>
          </a:p>
          <a:p>
            <a:pPr algn="ctr"/>
            <a:endParaRPr lang="en-US" altLang="zh-CN" sz="4000" b="1" u="sng" dirty="0">
              <a:solidFill>
                <a:srgbClr val="17365D"/>
              </a:solidFill>
              <a:latin typeface="Calibri" pitchFamily="34" charset="0"/>
              <a:sym typeface="宋体" pitchFamily="2" charset="-122"/>
            </a:endParaRPr>
          </a:p>
          <a:p>
            <a:pPr algn="ctr"/>
            <a:endParaRPr lang="en-US" altLang="zh-CN" sz="3000" b="1" u="sng" dirty="0">
              <a:solidFill>
                <a:srgbClr val="17365D"/>
              </a:solidFill>
              <a:latin typeface="Calibri" pitchFamily="34" charset="0"/>
              <a:sym typeface="宋体" pitchFamily="2" charset="-122"/>
            </a:endParaRPr>
          </a:p>
          <a:p>
            <a:pPr algn="ctr"/>
            <a:r>
              <a:rPr lang="en-US" altLang="zh-CN" sz="3000" b="1" dirty="0">
                <a:solidFill>
                  <a:srgbClr val="17375E"/>
                </a:solidFill>
                <a:latin typeface="Calibri" panose="020F0502020204030204" pitchFamily="34" charset="0"/>
                <a:sym typeface="Calibri" panose="020F0502020204030204" pitchFamily="34" charset="0"/>
              </a:rPr>
              <a:t>Fig.3 </a:t>
            </a:r>
            <a:r>
              <a:rPr lang="en-US" altLang="zh-CN" sz="3000" dirty="0">
                <a:solidFill>
                  <a:srgbClr val="17375E"/>
                </a:solidFill>
                <a:latin typeface="Calibri" panose="020F0502020204030204" pitchFamily="34" charset="0"/>
                <a:sym typeface="Calibri" panose="020F0502020204030204" pitchFamily="34" charset="0"/>
              </a:rPr>
              <a:t>Effect of glucose prediction system</a:t>
            </a:r>
          </a:p>
          <a:p>
            <a:pPr algn="just"/>
            <a:r>
              <a:rPr kumimoji="0" lang="en-US" altLang="zh-CN" sz="3000" b="0" i="0" u="none" strike="noStrike" kern="1200" cap="none" spc="0" normalizeH="0" baseline="0" noProof="0" dirty="0">
                <a:ln>
                  <a:noFill/>
                </a:ln>
                <a:solidFill>
                  <a:srgbClr val="17375E"/>
                </a:solidFill>
                <a:effectLst/>
                <a:uLnTx/>
                <a:uFillTx/>
                <a:latin typeface="Calibri" panose="020F0502020204030204" pitchFamily="34" charset="0"/>
                <a:ea typeface="宋体" panose="02010600030101010101" pitchFamily="2" charset="-122"/>
                <a:cs typeface="+mn-cs"/>
                <a:sym typeface="Calibri" panose="020F0502020204030204" pitchFamily="34" charset="0"/>
              </a:rPr>
              <a:t>2. Validate </a:t>
            </a:r>
            <a:r>
              <a:rPr kumimoji="0" lang="en-US" altLang="zh-CN" sz="3000" b="1" i="0" u="none" strike="noStrike" kern="1200" cap="none" spc="0" normalizeH="0" baseline="0" noProof="0" dirty="0">
                <a:ln>
                  <a:noFill/>
                </a:ln>
                <a:solidFill>
                  <a:srgbClr val="17375E"/>
                </a:solidFill>
                <a:effectLst/>
                <a:uLnTx/>
                <a:uFillTx/>
                <a:latin typeface="Calibri" panose="020F0502020204030204" pitchFamily="34" charset="0"/>
                <a:ea typeface="宋体" panose="02010600030101010101" pitchFamily="2" charset="-122"/>
                <a:cs typeface="+mn-cs"/>
                <a:sym typeface="Calibri" panose="020F0502020204030204" pitchFamily="34" charset="0"/>
              </a:rPr>
              <a:t>DQN model</a:t>
            </a:r>
          </a:p>
          <a:p>
            <a:pPr algn="just"/>
            <a:r>
              <a:rPr lang="en-US" altLang="zh-CN" sz="3000" dirty="0">
                <a:solidFill>
                  <a:srgbClr val="17375E"/>
                </a:solidFill>
                <a:latin typeface="Calibri" panose="020F0502020204030204" pitchFamily="34" charset="0"/>
                <a:sym typeface="宋体" pitchFamily="2" charset="-122"/>
              </a:rPr>
              <a:t>We compared our results with a bolus-basal controller using a low-glucose suspension (LGS) strategy. As shown in Fig. 4, the episode reward increases over time, indicating improving performance.</a:t>
            </a:r>
          </a:p>
          <a:p>
            <a:pPr algn="just"/>
            <a:endParaRPr lang="en-US" altLang="zh-CN" sz="3000" dirty="0">
              <a:solidFill>
                <a:srgbClr val="17375E"/>
              </a:solidFill>
              <a:latin typeface="Calibri" panose="020F0502020204030204" pitchFamily="34" charset="0"/>
              <a:sym typeface="宋体" pitchFamily="2" charset="-122"/>
            </a:endParaRPr>
          </a:p>
          <a:p>
            <a:pPr algn="just"/>
            <a:endParaRPr lang="en-US" altLang="zh-CN" sz="3000" dirty="0">
              <a:solidFill>
                <a:srgbClr val="17375E"/>
              </a:solidFill>
              <a:latin typeface="Calibri" panose="020F0502020204030204" pitchFamily="34" charset="0"/>
              <a:sym typeface="宋体" pitchFamily="2" charset="-122"/>
            </a:endParaRPr>
          </a:p>
          <a:p>
            <a:pPr algn="just"/>
            <a:endParaRPr lang="en-US" altLang="zh-CN" sz="3000" dirty="0">
              <a:solidFill>
                <a:srgbClr val="17375E"/>
              </a:solidFill>
              <a:latin typeface="Calibri" panose="020F0502020204030204" pitchFamily="34" charset="0"/>
              <a:sym typeface="宋体" pitchFamily="2" charset="-122"/>
            </a:endParaRPr>
          </a:p>
          <a:p>
            <a:pPr algn="just"/>
            <a:endParaRPr lang="en-US" altLang="zh-CN" sz="3000" dirty="0">
              <a:solidFill>
                <a:srgbClr val="17375E"/>
              </a:solidFill>
              <a:latin typeface="Calibri" panose="020F0502020204030204" pitchFamily="34" charset="0"/>
              <a:sym typeface="宋体" pitchFamily="2" charset="-122"/>
            </a:endParaRPr>
          </a:p>
          <a:p>
            <a:pPr algn="just"/>
            <a:endParaRPr lang="en-US" altLang="zh-CN" sz="3000" dirty="0">
              <a:solidFill>
                <a:srgbClr val="17375E"/>
              </a:solidFill>
              <a:latin typeface="Calibri" panose="020F0502020204030204" pitchFamily="34" charset="0"/>
              <a:sym typeface="宋体" pitchFamily="2" charset="-122"/>
            </a:endParaRPr>
          </a:p>
          <a:p>
            <a:pPr algn="just"/>
            <a:endParaRPr lang="en-US" altLang="zh-CN" sz="4400" dirty="0">
              <a:solidFill>
                <a:srgbClr val="17375E"/>
              </a:solidFill>
              <a:latin typeface="Calibri" panose="020F0502020204030204" pitchFamily="34" charset="0"/>
              <a:sym typeface="宋体" pitchFamily="2" charset="-122"/>
            </a:endParaRPr>
          </a:p>
          <a:p>
            <a:pPr algn="just"/>
            <a:r>
              <a:rPr lang="en-US" altLang="zh-CN" sz="3000" dirty="0">
                <a:solidFill>
                  <a:srgbClr val="17375E"/>
                </a:solidFill>
                <a:latin typeface="Calibri" panose="020F0502020204030204" pitchFamily="34" charset="0"/>
                <a:sym typeface="宋体" pitchFamily="2" charset="-122"/>
              </a:rPr>
              <a:t>Fig. 5 shows a comparison between our DQN model and traditional low-glucose suspension method (</a:t>
            </a:r>
            <a:r>
              <a:rPr lang="en-US" altLang="zh-CN" sz="3000" dirty="0" err="1">
                <a:solidFill>
                  <a:srgbClr val="17375E"/>
                </a:solidFill>
                <a:latin typeface="Calibri" panose="020F0502020204030204" pitchFamily="34" charset="0"/>
                <a:sym typeface="宋体" pitchFamily="2" charset="-122"/>
              </a:rPr>
              <a:t>BB_Controller</a:t>
            </a:r>
            <a:r>
              <a:rPr lang="en-US" altLang="zh-CN" sz="3000" dirty="0">
                <a:solidFill>
                  <a:srgbClr val="17375E"/>
                </a:solidFill>
                <a:latin typeface="Calibri" panose="020F0502020204030204" pitchFamily="34" charset="0"/>
                <a:sym typeface="宋体" pitchFamily="2" charset="-122"/>
              </a:rPr>
              <a:t>).</a:t>
            </a:r>
          </a:p>
          <a:p>
            <a:pPr algn="just"/>
            <a:endParaRPr lang="en-US" altLang="zh-CN" sz="3000" dirty="0">
              <a:solidFill>
                <a:srgbClr val="17375E"/>
              </a:solidFill>
              <a:latin typeface="Calibri" panose="020F0502020204030204" pitchFamily="34" charset="0"/>
              <a:sym typeface="宋体" pitchFamily="2" charset="-122"/>
            </a:endParaRPr>
          </a:p>
          <a:p>
            <a:pPr algn="just"/>
            <a:endParaRPr lang="en-US" altLang="zh-CN" sz="3000" dirty="0">
              <a:solidFill>
                <a:srgbClr val="17375E"/>
              </a:solidFill>
              <a:latin typeface="Calibri" panose="020F0502020204030204" pitchFamily="34" charset="0"/>
              <a:sym typeface="宋体" pitchFamily="2" charset="-122"/>
            </a:endParaRPr>
          </a:p>
          <a:p>
            <a:pPr algn="just"/>
            <a:endParaRPr lang="en-US" altLang="zh-CN" sz="3000" dirty="0">
              <a:solidFill>
                <a:srgbClr val="17375E"/>
              </a:solidFill>
              <a:latin typeface="Calibri" panose="020F0502020204030204" pitchFamily="34" charset="0"/>
              <a:sym typeface="宋体" pitchFamily="2" charset="-122"/>
            </a:endParaRPr>
          </a:p>
          <a:p>
            <a:pPr algn="just"/>
            <a:endParaRPr lang="en-US" altLang="zh-CN" sz="3000" dirty="0">
              <a:solidFill>
                <a:srgbClr val="17375E"/>
              </a:solidFill>
              <a:latin typeface="Calibri" panose="020F0502020204030204" pitchFamily="34" charset="0"/>
              <a:sym typeface="宋体" pitchFamily="2" charset="-122"/>
            </a:endParaRPr>
          </a:p>
          <a:p>
            <a:pPr algn="just"/>
            <a:endParaRPr lang="en-US" altLang="zh-CN" sz="3000" dirty="0">
              <a:solidFill>
                <a:srgbClr val="17375E"/>
              </a:solidFill>
              <a:latin typeface="Calibri" panose="020F0502020204030204" pitchFamily="34" charset="0"/>
              <a:sym typeface="宋体" pitchFamily="2" charset="-122"/>
            </a:endParaRPr>
          </a:p>
          <a:p>
            <a:pPr algn="just"/>
            <a:endParaRPr lang="en-US" altLang="zh-CN" sz="3000" dirty="0">
              <a:solidFill>
                <a:srgbClr val="17375E"/>
              </a:solidFill>
              <a:latin typeface="Calibri" panose="020F0502020204030204" pitchFamily="34" charset="0"/>
              <a:sym typeface="宋体" pitchFamily="2" charset="-122"/>
            </a:endParaRPr>
          </a:p>
          <a:p>
            <a:pPr algn="just"/>
            <a:endParaRPr lang="en-US" altLang="zh-CN" sz="3000" dirty="0">
              <a:solidFill>
                <a:srgbClr val="17375E"/>
              </a:solidFill>
              <a:latin typeface="Calibri" panose="020F0502020204030204" pitchFamily="34" charset="0"/>
              <a:sym typeface="宋体" pitchFamily="2" charset="-122"/>
            </a:endParaRPr>
          </a:p>
          <a:p>
            <a:pPr algn="just"/>
            <a:endParaRPr lang="en-US" altLang="zh-CN" sz="3400" dirty="0">
              <a:solidFill>
                <a:srgbClr val="17375E"/>
              </a:solidFill>
              <a:latin typeface="Calibri" panose="020F0502020204030204" pitchFamily="34" charset="0"/>
              <a:sym typeface="宋体" pitchFamily="2" charset="-122"/>
            </a:endParaRPr>
          </a:p>
          <a:p>
            <a:pPr marL="0" marR="0" lvl="0" indent="0" algn="ctr" defTabSz="3086100" rtl="0" eaLnBrk="1" fontAlgn="auto" latinLnBrk="0" hangingPunct="1">
              <a:lnSpc>
                <a:spcPct val="100000"/>
              </a:lnSpc>
              <a:spcBef>
                <a:spcPts val="0"/>
              </a:spcBef>
              <a:spcAft>
                <a:spcPts val="0"/>
              </a:spcAft>
              <a:buClrTx/>
              <a:buSzTx/>
              <a:buFontTx/>
              <a:buNone/>
              <a:tabLst/>
              <a:defRPr/>
            </a:pPr>
            <a:r>
              <a:rPr kumimoji="0" lang="en-US" altLang="zh-CN" sz="3600" b="1" i="0" u="sng" strike="noStrike" kern="1200" cap="none" spc="0" normalizeH="0" baseline="0" noProof="0" dirty="0">
                <a:ln>
                  <a:noFill/>
                </a:ln>
                <a:solidFill>
                  <a:srgbClr val="17365D"/>
                </a:solidFill>
                <a:effectLst/>
                <a:uLnTx/>
                <a:uFillTx/>
                <a:latin typeface="Calibri" pitchFamily="34" charset="0"/>
                <a:ea typeface="宋体" panose="02010600030101010101" pitchFamily="2" charset="-122"/>
                <a:cs typeface="+mn-cs"/>
                <a:sym typeface="Calibri" pitchFamily="34" charset="0"/>
              </a:rPr>
              <a:t>Conclusion</a:t>
            </a:r>
          </a:p>
          <a:p>
            <a:pPr marL="0" marR="0" lvl="0" indent="0" algn="just" defTabSz="3086100" rtl="0" eaLnBrk="1" fontAlgn="auto" latinLnBrk="0" hangingPunct="1">
              <a:lnSpc>
                <a:spcPct val="100000"/>
              </a:lnSpc>
              <a:spcBef>
                <a:spcPts val="0"/>
              </a:spcBef>
              <a:spcAft>
                <a:spcPts val="0"/>
              </a:spcAft>
              <a:buClrTx/>
              <a:buSzTx/>
              <a:buFontTx/>
              <a:buNone/>
              <a:tabLst/>
              <a:defRPr/>
            </a:pPr>
            <a:r>
              <a:rPr kumimoji="0" lang="en-US" altLang="zh-CN" sz="3000" i="0" u="none" strike="noStrike" kern="1200" cap="none" spc="0" normalizeH="0" baseline="0" noProof="0" dirty="0">
                <a:ln>
                  <a:noFill/>
                </a:ln>
                <a:solidFill>
                  <a:srgbClr val="1F497D"/>
                </a:solidFill>
                <a:effectLst/>
                <a:uLnTx/>
                <a:uFillTx/>
                <a:latin typeface="Calibri" panose="020F0502020204030204" pitchFamily="34" charset="0"/>
                <a:ea typeface="宋体" panose="02010600030101010101" pitchFamily="2" charset="-122"/>
                <a:cs typeface="+mn-cs"/>
                <a:sym typeface="Calibri" panose="020F0502020204030204" pitchFamily="34" charset="0"/>
              </a:rPr>
              <a:t>The first model predicts glucose levels based on Chinese patient data, while the second controls basal insulin with an RNN network. Both models show improved accuracy and adaptability, demonstrating their potential in diabetic care.</a:t>
            </a:r>
            <a:endParaRPr kumimoji="0" lang="en-US" altLang="zh-CN" sz="3600" b="1" i="0" u="sng" strike="noStrike" kern="1200" cap="none" spc="0" normalizeH="0" baseline="0" noProof="0" dirty="0">
              <a:ln>
                <a:noFill/>
              </a:ln>
              <a:solidFill>
                <a:srgbClr val="17365D"/>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ctr" defTabSz="3086100" rtl="0" eaLnBrk="1" fontAlgn="auto" latinLnBrk="0" hangingPunct="1">
              <a:lnSpc>
                <a:spcPct val="100000"/>
              </a:lnSpc>
              <a:spcBef>
                <a:spcPts val="0"/>
              </a:spcBef>
              <a:spcAft>
                <a:spcPts val="0"/>
              </a:spcAft>
              <a:buClrTx/>
              <a:buSzTx/>
              <a:buFontTx/>
              <a:buNone/>
              <a:tabLst/>
              <a:defRPr/>
            </a:pPr>
            <a:r>
              <a:rPr kumimoji="0" lang="en-US" altLang="zh-CN" sz="3600" b="1" i="0" u="sng" strike="noStrike" kern="1200" cap="none" spc="0" normalizeH="0" baseline="0" noProof="0" dirty="0">
                <a:ln>
                  <a:noFill/>
                </a:ln>
                <a:solidFill>
                  <a:srgbClr val="17365D"/>
                </a:solidFill>
                <a:effectLst/>
                <a:uLnTx/>
                <a:uFillTx/>
                <a:latin typeface="Calibri" panose="020F0502020204030204" pitchFamily="34" charset="0"/>
                <a:ea typeface="宋体" panose="02010600030101010101" pitchFamily="2" charset="-122"/>
                <a:cs typeface="+mn-cs"/>
                <a:sym typeface="Calibri" panose="020F0502020204030204" pitchFamily="34" charset="0"/>
              </a:rPr>
              <a:t>Acknowledgement</a:t>
            </a:r>
            <a:endParaRPr kumimoji="0" lang="en-US" altLang="zh-CN" sz="4000" b="1" i="0" u="sng" strike="noStrike" kern="1200" cap="none" spc="0" normalizeH="0" baseline="0" noProof="0" dirty="0">
              <a:ln>
                <a:noFill/>
              </a:ln>
              <a:solidFill>
                <a:srgbClr val="17365D"/>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30861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17365D"/>
                </a:solidFill>
                <a:effectLst/>
                <a:uLnTx/>
                <a:uFillTx/>
                <a:latin typeface="Calibri" panose="020F0502020204030204" pitchFamily="34" charset="0"/>
                <a:ea typeface="宋体" panose="02010600030101010101" pitchFamily="2" charset="-122"/>
                <a:cs typeface="+mn-cs"/>
                <a:sym typeface="Calibri" panose="020F0502020204030204" pitchFamily="34" charset="0"/>
              </a:rPr>
              <a:t>Prof. </a:t>
            </a:r>
            <a:r>
              <a:rPr kumimoji="0" lang="en-US" altLang="zh-CN" sz="2800" b="0" i="0" u="none" strike="noStrike" kern="1200" cap="none" spc="0" normalizeH="0" baseline="0" noProof="0" dirty="0" err="1">
                <a:ln>
                  <a:noFill/>
                </a:ln>
                <a:solidFill>
                  <a:srgbClr val="17365D"/>
                </a:solidFill>
                <a:effectLst/>
                <a:uLnTx/>
                <a:uFillTx/>
                <a:latin typeface="Calibri" panose="020F0502020204030204" pitchFamily="34" charset="0"/>
                <a:ea typeface="宋体" panose="02010600030101010101" pitchFamily="2" charset="-122"/>
                <a:cs typeface="+mn-cs"/>
                <a:sym typeface="Calibri" panose="020F0502020204030204" pitchFamily="34" charset="0"/>
              </a:rPr>
              <a:t>Yifei</a:t>
            </a:r>
            <a:r>
              <a:rPr kumimoji="0" lang="en-US" altLang="zh-CN" sz="2800" b="0" i="0" u="none" strike="noStrike" kern="1200" cap="none" spc="0" normalizeH="0" baseline="0" noProof="0" dirty="0">
                <a:ln>
                  <a:noFill/>
                </a:ln>
                <a:solidFill>
                  <a:srgbClr val="17365D"/>
                </a:solidFill>
                <a:effectLst/>
                <a:uLnTx/>
                <a:uFillTx/>
                <a:latin typeface="Calibri" panose="020F0502020204030204" pitchFamily="34" charset="0"/>
                <a:ea typeface="宋体" panose="02010600030101010101" pitchFamily="2" charset="-122"/>
                <a:cs typeface="+mn-cs"/>
                <a:sym typeface="Calibri" panose="020F0502020204030204" pitchFamily="34" charset="0"/>
              </a:rPr>
              <a:t> Zhu from UM-SJTU Joint Institute</a:t>
            </a:r>
            <a:endParaRPr kumimoji="0" lang="en-US" altLang="zh-CN" sz="2000" b="1" i="0" u="sng" strike="noStrike" kern="1200" cap="none" spc="0" normalizeH="0" baseline="0" noProof="0" dirty="0">
              <a:ln>
                <a:noFill/>
              </a:ln>
              <a:solidFill>
                <a:srgbClr val="17365D"/>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ctr" defTabSz="3086100" rtl="0" eaLnBrk="1" fontAlgn="auto" latinLnBrk="0" hangingPunct="1">
              <a:lnSpc>
                <a:spcPct val="100000"/>
              </a:lnSpc>
              <a:spcBef>
                <a:spcPts val="0"/>
              </a:spcBef>
              <a:spcAft>
                <a:spcPts val="0"/>
              </a:spcAft>
              <a:buClrTx/>
              <a:buSzTx/>
              <a:buFontTx/>
              <a:buNone/>
              <a:tabLst/>
              <a:defRPr/>
            </a:pPr>
            <a:r>
              <a:rPr kumimoji="0" lang="en-US" altLang="zh-CN" sz="3600" b="1" i="0" u="sng" strike="noStrike" kern="1200" cap="none" spc="0" normalizeH="0" baseline="0" noProof="0" dirty="0">
                <a:ln>
                  <a:noFill/>
                </a:ln>
                <a:solidFill>
                  <a:srgbClr val="17365D"/>
                </a:solidFill>
                <a:effectLst/>
                <a:uLnTx/>
                <a:uFillTx/>
                <a:latin typeface="Calibri" panose="020F0502020204030204" pitchFamily="34" charset="0"/>
                <a:ea typeface="宋体" panose="02010600030101010101" pitchFamily="2" charset="-122"/>
                <a:cs typeface="+mn-cs"/>
                <a:sym typeface="Calibri" panose="020F0502020204030204" pitchFamily="34" charset="0"/>
              </a:rPr>
              <a:t>Reference</a:t>
            </a:r>
          </a:p>
          <a:p>
            <a:pPr marL="0" marR="0" lvl="0" indent="0" algn="l" defTabSz="30861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rPr>
              <a:t>[1] T. Zhu et al., "Basal Glucose Control in Type 1 Diabetes Using Deep Reinforcement Learning: An In Silico Validation,“ </a:t>
            </a:r>
            <a:r>
              <a:rPr kumimoji="0" lang="en-US" altLang="zh-CN" sz="1500" b="0" i="1"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rPr>
              <a:t>IEEE Journal of Biomedical and Health Informatics</a:t>
            </a:r>
            <a:r>
              <a:rPr kumimoji="0" lang="en-US" altLang="zh-CN" sz="15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rPr>
              <a:t>, 2021, vol. 25, no. 4, pp. 1223-1232, </a:t>
            </a:r>
            <a:r>
              <a:rPr kumimoji="0" lang="en-US" altLang="zh-CN" sz="1500" b="0" i="0" u="none" strike="noStrike" kern="1200" cap="none" spc="0" normalizeH="0" baseline="0" noProof="0" dirty="0" err="1">
                <a:ln>
                  <a:noFill/>
                </a:ln>
                <a:solidFill>
                  <a:srgbClr val="17365D"/>
                </a:solidFill>
                <a:effectLst/>
                <a:uLnTx/>
                <a:uFillTx/>
                <a:latin typeface="Calibri"/>
                <a:ea typeface="宋体" panose="02010600030101010101" pitchFamily="2" charset="-122"/>
                <a:cs typeface="+mn-cs"/>
                <a:sym typeface="Calibri" pitchFamily="34" charset="0"/>
              </a:rPr>
              <a:t>doi</a:t>
            </a:r>
            <a:r>
              <a:rPr kumimoji="0" lang="en-US" altLang="zh-CN" sz="15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rPr>
              <a:t>: 10.1109/JBHI.2020.3014556.</a:t>
            </a:r>
          </a:p>
          <a:p>
            <a:pPr marL="0" marR="0" lvl="0" indent="0" algn="l" defTabSz="30861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rPr>
              <a:t>[2] Mohammad Ali Raheb, Vahid Reza </a:t>
            </a:r>
            <a:r>
              <a:rPr kumimoji="0" lang="en-US" altLang="zh-CN" sz="1500" b="0" i="0" u="none" strike="noStrike" kern="1200" cap="none" spc="0" normalizeH="0" baseline="0" noProof="0" dirty="0" err="1">
                <a:ln>
                  <a:noFill/>
                </a:ln>
                <a:solidFill>
                  <a:srgbClr val="17365D"/>
                </a:solidFill>
                <a:effectLst/>
                <a:uLnTx/>
                <a:uFillTx/>
                <a:latin typeface="Calibri"/>
                <a:ea typeface="宋体" panose="02010600030101010101" pitchFamily="2" charset="-122"/>
                <a:cs typeface="+mn-cs"/>
                <a:sym typeface="Calibri" pitchFamily="34" charset="0"/>
              </a:rPr>
              <a:t>Niazmand</a:t>
            </a:r>
            <a:r>
              <a:rPr kumimoji="0" lang="en-US" altLang="zh-CN" sz="15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rPr>
              <a:t>, Navid </a:t>
            </a:r>
            <a:r>
              <a:rPr kumimoji="0" lang="en-US" altLang="zh-CN" sz="1500" b="0" i="0" u="none" strike="noStrike" kern="1200" cap="none" spc="0" normalizeH="0" baseline="0" noProof="0" dirty="0" err="1">
                <a:ln>
                  <a:noFill/>
                </a:ln>
                <a:solidFill>
                  <a:srgbClr val="17365D"/>
                </a:solidFill>
                <a:effectLst/>
                <a:uLnTx/>
                <a:uFillTx/>
                <a:latin typeface="Calibri"/>
                <a:ea typeface="宋体" panose="02010600030101010101" pitchFamily="2" charset="-122"/>
                <a:cs typeface="+mn-cs"/>
                <a:sym typeface="Calibri" pitchFamily="34" charset="0"/>
              </a:rPr>
              <a:t>Eqra</a:t>
            </a:r>
            <a:r>
              <a:rPr kumimoji="0" lang="en-US" altLang="zh-CN" sz="15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rPr>
              <a:t>, and Ramin </a:t>
            </a:r>
            <a:r>
              <a:rPr kumimoji="0" lang="en-US" altLang="zh-CN" sz="1500" b="0" i="0" u="none" strike="noStrike" kern="1200" cap="none" spc="0" normalizeH="0" baseline="0" noProof="0" dirty="0" err="1">
                <a:ln>
                  <a:noFill/>
                </a:ln>
                <a:solidFill>
                  <a:srgbClr val="17365D"/>
                </a:solidFill>
                <a:effectLst/>
                <a:uLnTx/>
                <a:uFillTx/>
                <a:latin typeface="Calibri"/>
                <a:ea typeface="宋体" panose="02010600030101010101" pitchFamily="2" charset="-122"/>
                <a:cs typeface="+mn-cs"/>
                <a:sym typeface="Calibri" pitchFamily="34" charset="0"/>
              </a:rPr>
              <a:t>Vatankhah</a:t>
            </a:r>
            <a:r>
              <a:rPr kumimoji="0" lang="en-US" altLang="zh-CN" sz="15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rPr>
              <a:t>, “Subcutaneous insulin administration by deep reinforcement learning for blood glucose level control of type-2 diabetic patients,” Computers in Biology and Medicine, vol. 148, pp. 105860–105860, Sep. 2022, </a:t>
            </a:r>
            <a:r>
              <a:rPr kumimoji="0" lang="en-US" altLang="zh-CN" sz="1500" b="0" i="0" u="none" strike="noStrike" kern="1200" cap="none" spc="0" normalizeH="0" baseline="0" noProof="0" dirty="0" err="1">
                <a:ln>
                  <a:noFill/>
                </a:ln>
                <a:solidFill>
                  <a:srgbClr val="17365D"/>
                </a:solidFill>
                <a:effectLst/>
                <a:uLnTx/>
                <a:uFillTx/>
                <a:latin typeface="Calibri"/>
                <a:ea typeface="宋体" panose="02010600030101010101" pitchFamily="2" charset="-122"/>
                <a:cs typeface="+mn-cs"/>
                <a:sym typeface="Calibri" pitchFamily="34" charset="0"/>
              </a:rPr>
              <a:t>doi</a:t>
            </a:r>
            <a:r>
              <a:rPr kumimoji="0" lang="en-US" altLang="zh-CN" sz="15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rPr>
              <a:t>: </a:t>
            </a:r>
            <a:r>
              <a:rPr kumimoji="0" lang="en-US" altLang="zh-CN" sz="15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hlinkClick r:id="rId6"/>
              </a:rPr>
              <a:t>https://doi.org/10.1016/j.compbiomed.2022.105860</a:t>
            </a:r>
            <a:r>
              <a:rPr kumimoji="0" lang="en-US" altLang="zh-CN" sz="15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rPr>
              <a:t>.</a:t>
            </a:r>
          </a:p>
          <a:p>
            <a:pPr marL="0" marR="0" lvl="0" indent="0" algn="l" defTabSz="30861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rPr>
              <a:t>[3] A. </a:t>
            </a:r>
            <a:r>
              <a:rPr kumimoji="0" lang="en-US" altLang="zh-CN" sz="1500" b="0" i="0" u="none" strike="noStrike" kern="1200" cap="none" spc="0" normalizeH="0" baseline="0" noProof="0" dirty="0" err="1">
                <a:ln>
                  <a:noFill/>
                </a:ln>
                <a:solidFill>
                  <a:srgbClr val="17365D"/>
                </a:solidFill>
                <a:effectLst/>
                <a:uLnTx/>
                <a:uFillTx/>
                <a:latin typeface="Calibri"/>
                <a:ea typeface="宋体" panose="02010600030101010101" pitchFamily="2" charset="-122"/>
                <a:cs typeface="+mn-cs"/>
                <a:sym typeface="Calibri" pitchFamily="34" charset="0"/>
              </a:rPr>
              <a:t>Gábor</a:t>
            </a:r>
            <a:r>
              <a:rPr kumimoji="0" lang="en-US" altLang="zh-CN" sz="15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rPr>
              <a:t> and J. R. Banga, “Robust and efficient parameter estimation in dynamic models of biological systems,” BMC Systems Biology, vol. 9, no. 1, Oct. 2015, </a:t>
            </a:r>
            <a:r>
              <a:rPr kumimoji="0" lang="en-US" altLang="zh-CN" sz="1500" b="0" i="0" u="none" strike="noStrike" kern="1200" cap="none" spc="0" normalizeH="0" baseline="0" noProof="0" dirty="0" err="1">
                <a:ln>
                  <a:noFill/>
                </a:ln>
                <a:solidFill>
                  <a:srgbClr val="17365D"/>
                </a:solidFill>
                <a:effectLst/>
                <a:uLnTx/>
                <a:uFillTx/>
                <a:latin typeface="Calibri"/>
                <a:ea typeface="宋体" panose="02010600030101010101" pitchFamily="2" charset="-122"/>
                <a:cs typeface="+mn-cs"/>
                <a:sym typeface="Calibri" pitchFamily="34" charset="0"/>
              </a:rPr>
              <a:t>doi</a:t>
            </a:r>
            <a:r>
              <a:rPr kumimoji="0" lang="en-US" altLang="zh-CN" sz="15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sym typeface="Calibri" pitchFamily="34" charset="0"/>
              </a:rPr>
              <a:t>: https://doi.org/10.1186/s12918-015-0219-2.</a:t>
            </a:r>
          </a:p>
          <a:p>
            <a:pPr marL="0" marR="0" lvl="0" indent="0" algn="ctr" defTabSz="3086100" rtl="0" eaLnBrk="1" fontAlgn="auto" latinLnBrk="0" hangingPunct="1">
              <a:lnSpc>
                <a:spcPct val="100000"/>
              </a:lnSpc>
              <a:spcBef>
                <a:spcPts val="0"/>
              </a:spcBef>
              <a:spcAft>
                <a:spcPts val="0"/>
              </a:spcAft>
              <a:buClrTx/>
              <a:buSzTx/>
              <a:buFontTx/>
              <a:buNone/>
              <a:tabLst/>
              <a:defRPr/>
            </a:pPr>
            <a:endParaRPr kumimoji="0" lang="en-US" altLang="zh-CN" sz="1400" b="1" i="0" u="sng" strike="noStrike" kern="1200" cap="none" spc="0" normalizeH="0" baseline="0" noProof="0" dirty="0">
              <a:ln>
                <a:noFill/>
              </a:ln>
              <a:solidFill>
                <a:srgbClr val="17365D"/>
              </a:solidFill>
              <a:effectLst/>
              <a:uLnTx/>
              <a:uFillTx/>
              <a:latin typeface="Calibri" pitchFamily="34" charset="0"/>
              <a:ea typeface="宋体" panose="02010600030101010101" pitchFamily="2" charset="-122"/>
              <a:cs typeface="+mn-cs"/>
              <a:sym typeface="Calibri" pitchFamily="34" charset="0"/>
            </a:endParaRPr>
          </a:p>
          <a:p>
            <a:pPr algn="just"/>
            <a:endParaRPr lang="zh-CN" altLang="en-US" sz="3000" dirty="0">
              <a:solidFill>
                <a:srgbClr val="17375E"/>
              </a:solidFill>
              <a:latin typeface="Calibri" panose="020F0502020204030204" pitchFamily="34" charset="0"/>
              <a:sym typeface="宋体" pitchFamily="2" charset="-122"/>
            </a:endParaRPr>
          </a:p>
        </p:txBody>
      </p:sp>
      <mc:AlternateContent xmlns:mc="http://schemas.openxmlformats.org/markup-compatibility/2006" xmlns:a14="http://schemas.microsoft.com/office/drawing/2010/main">
        <mc:Choice Requires="a14">
          <p:sp>
            <p:nvSpPr>
              <p:cNvPr id="23" name="TextBox 5"/>
              <p:cNvSpPr>
                <a:spLocks noChangeArrowheads="1"/>
              </p:cNvSpPr>
              <p:nvPr/>
            </p:nvSpPr>
            <p:spPr bwMode="auto">
              <a:xfrm>
                <a:off x="7488982" y="6386112"/>
                <a:ext cx="6480175" cy="24649560"/>
              </a:xfrm>
              <a:prstGeom prst="rect">
                <a:avLst/>
              </a:prstGeom>
              <a:solidFill>
                <a:schemeClr val="bg1"/>
              </a:solidFill>
              <a:ln w="25400" cmpd="sng">
                <a:solidFill>
                  <a:schemeClr val="tx2"/>
                </a:solidFill>
                <a:miter lim="800000"/>
                <a:headEnd/>
                <a:tailEnd/>
              </a:ln>
            </p:spPr>
            <p:txBody>
              <a:bodyPr lIns="90170" tIns="90170" rIns="90170" bIns="90170"/>
              <a:lstStyle/>
              <a:p>
                <a:pPr algn="just"/>
                <a:r>
                  <a:rPr lang="en-US" altLang="zh-CN" sz="3200" dirty="0">
                    <a:solidFill>
                      <a:srgbClr val="17365D"/>
                    </a:solidFill>
                    <a:latin typeface="Calibri" panose="020F0502020204030204" pitchFamily="34" charset="0"/>
                    <a:sym typeface="Calibri" panose="020F0502020204030204" pitchFamily="34" charset="0"/>
                  </a:rPr>
                  <a:t>2. </a:t>
                </a:r>
                <a:r>
                  <a:rPr lang="en-US" altLang="zh-CN" sz="3000" b="1" dirty="0">
                    <a:solidFill>
                      <a:srgbClr val="17365D"/>
                    </a:solidFill>
                    <a:latin typeface="Calibri" panose="020F0502020204030204" pitchFamily="34" charset="0"/>
                    <a:sym typeface="Calibri" panose="020F0502020204030204" pitchFamily="34" charset="0"/>
                  </a:rPr>
                  <a:t>DQN model </a:t>
                </a:r>
                <a:r>
                  <a:rPr lang="en-US" altLang="zh-CN" sz="3000" dirty="0">
                    <a:solidFill>
                      <a:srgbClr val="17365D"/>
                    </a:solidFill>
                    <a:latin typeface="Calibri" panose="020F0502020204030204" pitchFamily="34" charset="0"/>
                    <a:sym typeface="Calibri" panose="020F0502020204030204" pitchFamily="34" charset="0"/>
                  </a:rPr>
                  <a:t>framework modifies basal insulin rate based on real-time blood glucose levels [1].</a:t>
                </a:r>
              </a:p>
              <a:p>
                <a:pPr algn="just"/>
                <a:r>
                  <a:rPr lang="en-US" altLang="zh-CN" sz="3000" b="1" dirty="0">
                    <a:solidFill>
                      <a:srgbClr val="17365D"/>
                    </a:solidFill>
                    <a:latin typeface="Calibri" panose="020F0502020204030204" pitchFamily="34" charset="0"/>
                    <a:sym typeface="Calibri" panose="020F0502020204030204" pitchFamily="34" charset="0"/>
                  </a:rPr>
                  <a:t>Model architecture </a:t>
                </a:r>
                <a:r>
                  <a:rPr lang="en-US" altLang="zh-CN" sz="3000" dirty="0">
                    <a:solidFill>
                      <a:srgbClr val="17365D"/>
                    </a:solidFill>
                    <a:latin typeface="Calibri" panose="020F0502020204030204" pitchFamily="34" charset="0"/>
                    <a:sym typeface="Calibri" panose="020F0502020204030204" pitchFamily="34" charset="0"/>
                  </a:rPr>
                  <a:t>[1]: </a:t>
                </a:r>
              </a:p>
              <a:p>
                <a:pPr marL="457200" indent="-457200" algn="just">
                  <a:buFont typeface="Arial" panose="020B0604020202020204" pitchFamily="34" charset="0"/>
                  <a:buChar char="•"/>
                </a:pPr>
                <a:r>
                  <a:rPr lang="en-US" altLang="zh-CN" sz="3000" dirty="0">
                    <a:solidFill>
                      <a:srgbClr val="17365D"/>
                    </a:solidFill>
                    <a:latin typeface="Calibri" panose="020F0502020204030204" pitchFamily="34" charset="0"/>
                    <a:sym typeface="Calibri" panose="020F0502020204030204" pitchFamily="34" charset="0"/>
                  </a:rPr>
                  <a:t>State: vector {G, M, I, C}, which represents {blood glucose level, carbohydrate level, blood insulin, glucagon dose}. </a:t>
                </a:r>
                <a:endParaRPr kumimoji="0" lang="en-US" altLang="zh-CN" sz="3000" b="0" i="0" u="none" strike="noStrike" kern="1200" cap="none" spc="0" normalizeH="0" baseline="0" noProof="0" dirty="0">
                  <a:ln>
                    <a:noFill/>
                  </a:ln>
                  <a:solidFill>
                    <a:srgbClr val="17365D"/>
                  </a:solidFill>
                  <a:effectLst/>
                  <a:uLnTx/>
                  <a:uFillTx/>
                  <a:latin typeface="Calibri" panose="020F0502020204030204" pitchFamily="34" charset="0"/>
                  <a:ea typeface="+mn-ea"/>
                  <a:cs typeface="+mn-cs"/>
                  <a:sym typeface="Calibri" panose="020F0502020204030204" pitchFamily="34" charset="0"/>
                </a:endParaRPr>
              </a:p>
              <a:p>
                <a:pPr marL="457200" marR="0" lvl="0" indent="-457200" algn="just" defTabSz="30861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000" b="0" i="0" u="none" strike="noStrike" kern="1200" cap="none" spc="0" normalizeH="0" baseline="0" noProof="0" dirty="0">
                    <a:ln>
                      <a:noFill/>
                    </a:ln>
                    <a:solidFill>
                      <a:srgbClr val="17365D"/>
                    </a:solidFill>
                    <a:effectLst/>
                    <a:uLnTx/>
                    <a:uFillTx/>
                    <a:latin typeface="Calibri" panose="020F0502020204030204" pitchFamily="34" charset="0"/>
                    <a:ea typeface="+mn-ea"/>
                    <a:cs typeface="+mn-cs"/>
                    <a:sym typeface="Calibri" panose="020F0502020204030204" pitchFamily="34" charset="0"/>
                  </a:rPr>
                  <a:t>Action space: </a:t>
                </a:r>
                <a:r>
                  <a:rPr kumimoji="0" lang="en-US" altLang="zh-CN" sz="3000" b="0" i="0" u="none" strike="noStrike" kern="1200" cap="none" spc="0" normalizeH="0" baseline="0" noProof="0" dirty="0">
                    <a:ln>
                      <a:noFill/>
                    </a:ln>
                    <a:solidFill>
                      <a:srgbClr val="17365D"/>
                    </a:solidFill>
                    <a:effectLst/>
                    <a:uLnTx/>
                    <a:uFillTx/>
                    <a:latin typeface="Calibri" panose="020F0502020204030204" pitchFamily="34" charset="0"/>
                    <a:ea typeface="宋体" panose="02010600030101010101" pitchFamily="2" charset="-122"/>
                    <a:cs typeface="+mn-cs"/>
                  </a:rPr>
                  <a:t>{suspension of BR, 0.5*BR, BR, 1.5*BR, 2*BR} </a:t>
                </a:r>
              </a:p>
              <a:p>
                <a:pPr marL="457200" marR="0" lvl="0" indent="-457200" algn="just" defTabSz="30861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000" b="0" i="0" u="none" strike="noStrike" kern="1200" cap="none" spc="0" normalizeH="0" baseline="0" noProof="0" dirty="0">
                    <a:ln>
                      <a:noFill/>
                    </a:ln>
                    <a:solidFill>
                      <a:srgbClr val="17365D"/>
                    </a:solidFill>
                    <a:effectLst/>
                    <a:uLnTx/>
                    <a:uFillTx/>
                    <a:latin typeface="Calibri" panose="020F0502020204030204" pitchFamily="34" charset="0"/>
                    <a:ea typeface="宋体" panose="02010600030101010101" pitchFamily="2" charset="-122"/>
                    <a:cs typeface="+mn-cs"/>
                  </a:rPr>
                  <a:t>Reward: calculated based on the equation below:</a:t>
                </a:r>
              </a:p>
              <a:p>
                <a:pPr marL="0" marR="0" lvl="0" indent="0" algn="l" defTabSz="30861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𝑡</m:t>
                        </m:r>
                      </m:sub>
                    </m:sSub>
                  </m:oMath>
                </a14:m>
                <a:r>
                  <a:rPr kumimoji="0" lang="en-US" altLang="zh-CN" sz="2400" b="0" i="0" u="none" strike="noStrike" kern="1200" cap="none" spc="0" normalizeH="0" baseline="0" noProof="0" dirty="0">
                    <a:ln>
                      <a:noFill/>
                    </a:ln>
                    <a:solidFill>
                      <a:srgbClr val="17365D"/>
                    </a:solidFill>
                    <a:effectLst/>
                    <a:uLnTx/>
                    <a:uFillTx/>
                    <a:latin typeface="Calibri"/>
                    <a:ea typeface="宋体" panose="02010600030101010101" pitchFamily="2" charset="-122"/>
                    <a:cs typeface="+mn-cs"/>
                  </a:rPr>
                  <a:t> </a:t>
                </a:r>
                <a14:m>
                  <m:oMath xmlns:m="http://schemas.openxmlformats.org/officeDocument/2006/math">
                    <m:d>
                      <m:dPr>
                        <m:begChr m:val="{"/>
                        <m:endChr m:val=""/>
                        <m:ctrlP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ctrlPr>
                      </m:dPr>
                      <m:e>
                        <m:eqArr>
                          <m:eqArrPr>
                            <m:ctrlP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ctrlPr>
                          </m:eqArrPr>
                          <m:e>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1,                                              90≤</m:t>
                            </m:r>
                            <m:sSub>
                              <m:sSubPr>
                                <m:ctrlP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𝐺</m:t>
                                </m:r>
                              </m:e>
                              <m:sub>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𝑡</m:t>
                                </m:r>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+1</m:t>
                                </m:r>
                              </m:sub>
                            </m:sSub>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≤140</m:t>
                            </m:r>
                          </m:e>
                          <m:e>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0.1,     7</m:t>
                            </m:r>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0≤</m:t>
                            </m:r>
                            <m:sSub>
                              <m:sSubPr>
                                <m:ctrlP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𝐺</m:t>
                                </m:r>
                              </m:e>
                              <m:sub>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𝑡</m:t>
                                </m:r>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+1</m:t>
                                </m:r>
                              </m:sub>
                            </m:sSub>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90 </m:t>
                            </m:r>
                            <m:r>
                              <m:rPr>
                                <m:lit/>
                              </m:rP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&amp;</m:t>
                            </m:r>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 140&lt;</m:t>
                            </m:r>
                            <m:sSub>
                              <m:sSubPr>
                                <m:ctrlP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𝐺</m:t>
                                </m:r>
                              </m:e>
                              <m:sub>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𝑡</m:t>
                                </m:r>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+1</m:t>
                                </m:r>
                              </m:sub>
                            </m:sSub>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≤180</m:t>
                            </m:r>
                          </m:e>
                          <m:e>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−0.4−</m:t>
                            </m:r>
                            <m:f>
                              <m:fPr>
                                <m:ctrlP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ctrlPr>
                              </m:fPr>
                              <m:num>
                                <m:sSub>
                                  <m:sSubPr>
                                    <m:ctrlP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𝐺</m:t>
                                    </m:r>
                                  </m:e>
                                  <m:sub>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𝑡</m:t>
                                    </m:r>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+1</m:t>
                                    </m:r>
                                  </m:sub>
                                </m:sSub>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−180</m:t>
                                </m:r>
                              </m:num>
                              <m:den>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200</m:t>
                                </m:r>
                              </m:den>
                            </m:f>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                </m:t>
                            </m:r>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8</m:t>
                            </m:r>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0&lt;</m:t>
                            </m:r>
                            <m:sSub>
                              <m:sSubPr>
                                <m:ctrlP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𝐺</m:t>
                                </m:r>
                              </m:e>
                              <m:sub>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𝑡</m:t>
                                </m:r>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+1</m:t>
                                </m:r>
                              </m:sub>
                            </m:sSub>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300</m:t>
                            </m:r>
                          </m:e>
                          <m:e>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6+</m:t>
                            </m:r>
                            <m:f>
                              <m:fPr>
                                <m:ctrlP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ctrlPr>
                              </m:fPr>
                              <m:num>
                                <m:sSub>
                                  <m:sSubPr>
                                    <m:ctrlP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𝐺</m:t>
                                    </m:r>
                                  </m:e>
                                  <m:sub>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𝑡</m:t>
                                    </m:r>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+1</m:t>
                                    </m:r>
                                  </m:sub>
                                </m:sSub>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70</m:t>
                                </m:r>
                              </m:num>
                              <m:den>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1</m:t>
                                </m:r>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00</m:t>
                                </m:r>
                              </m:den>
                            </m:f>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                       30≤</m:t>
                            </m:r>
                            <m:sSub>
                              <m:sSubPr>
                                <m:ctrlP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𝐺</m:t>
                                </m:r>
                              </m:e>
                              <m:sub>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𝑡</m:t>
                                </m:r>
                                <m:r>
                                  <a:rPr kumimoji="0" lang="en-US" altLang="zh-CN" sz="2400" b="0" i="1" u="none" strike="noStrike" kern="1200" cap="none" spc="0" normalizeH="0" baseline="0" noProof="0">
                                    <a:ln>
                                      <a:noFill/>
                                    </a:ln>
                                    <a:solidFill>
                                      <a:srgbClr val="17365D"/>
                                    </a:solidFill>
                                    <a:effectLst/>
                                    <a:uLnTx/>
                                    <a:uFillTx/>
                                    <a:latin typeface="Cambria Math" panose="02040503050406030204" pitchFamily="18" charset="0"/>
                                    <a:cs typeface="+mn-cs"/>
                                  </a:rPr>
                                  <m:t>+1</m:t>
                                </m:r>
                              </m:sub>
                            </m:sSub>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&lt;70</m:t>
                            </m:r>
                          </m:e>
                          <m:e>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−1,                                                                    </m:t>
                            </m:r>
                            <m:r>
                              <a:rPr kumimoji="0" lang="en-US" altLang="zh-CN" sz="2400" b="0" i="1" u="none" strike="noStrike" kern="1200" cap="none" spc="0" normalizeH="0" baseline="0" noProof="0" smtClean="0">
                                <a:ln>
                                  <a:noFill/>
                                </a:ln>
                                <a:solidFill>
                                  <a:srgbClr val="17365D"/>
                                </a:solidFill>
                                <a:effectLst/>
                                <a:uLnTx/>
                                <a:uFillTx/>
                                <a:latin typeface="Cambria Math" panose="02040503050406030204" pitchFamily="18" charset="0"/>
                                <a:cs typeface="+mn-cs"/>
                              </a:rPr>
                              <m:t>𝑒𝑙𝑠𝑒</m:t>
                            </m:r>
                          </m:e>
                        </m:eqArr>
                      </m:e>
                    </m:d>
                  </m:oMath>
                </a14:m>
                <a:endParaRPr kumimoji="0" lang="en-US" altLang="zh-CN" sz="4000" b="1" i="0" u="sng" strike="noStrike" kern="1200" cap="none" spc="0" normalizeH="0" baseline="0" noProof="0" dirty="0">
                  <a:ln>
                    <a:noFill/>
                  </a:ln>
                  <a:solidFill>
                    <a:srgbClr val="17365D"/>
                  </a:solidFill>
                  <a:effectLst/>
                  <a:uLnTx/>
                  <a:uFillTx/>
                  <a:latin typeface="Calibri" pitchFamily="34" charset="0"/>
                  <a:ea typeface="宋体" panose="02010600030101010101" pitchFamily="2" charset="-122"/>
                  <a:cs typeface="+mn-cs"/>
                  <a:sym typeface="Calibri" pitchFamily="34" charset="0"/>
                </a:endParaRPr>
              </a:p>
              <a:p>
                <a:pPr marL="0" marR="0" lvl="0" indent="0" algn="ctr" defTabSz="3086100" rtl="0" eaLnBrk="1" fontAlgn="auto" latinLnBrk="0" hangingPunct="1">
                  <a:lnSpc>
                    <a:spcPct val="100000"/>
                  </a:lnSpc>
                  <a:spcBef>
                    <a:spcPts val="0"/>
                  </a:spcBef>
                  <a:spcAft>
                    <a:spcPts val="0"/>
                  </a:spcAft>
                  <a:buClrTx/>
                  <a:buSzTx/>
                  <a:buFontTx/>
                  <a:buNone/>
                  <a:tabLst/>
                  <a:defRPr/>
                </a:pPr>
                <a:endParaRPr kumimoji="0" lang="en-US" altLang="zh-CN" sz="4000" b="1" i="0" u="sng" strike="noStrike" kern="1200" cap="none" spc="0" normalizeH="0" baseline="0" noProof="0" dirty="0">
                  <a:ln>
                    <a:noFill/>
                  </a:ln>
                  <a:solidFill>
                    <a:srgbClr val="17365D"/>
                  </a:solidFill>
                  <a:effectLst/>
                  <a:uLnTx/>
                  <a:uFillTx/>
                  <a:latin typeface="Calibri" pitchFamily="34" charset="0"/>
                  <a:ea typeface="宋体" panose="02010600030101010101" pitchFamily="2" charset="-122"/>
                  <a:cs typeface="+mn-cs"/>
                  <a:sym typeface="Calibri" pitchFamily="34" charset="0"/>
                </a:endParaRPr>
              </a:p>
              <a:p>
                <a:pPr marL="0" marR="0" lvl="0" indent="0" algn="ctr" defTabSz="3086100" rtl="0" eaLnBrk="1" fontAlgn="auto" latinLnBrk="0" hangingPunct="1">
                  <a:lnSpc>
                    <a:spcPct val="100000"/>
                  </a:lnSpc>
                  <a:spcBef>
                    <a:spcPts val="0"/>
                  </a:spcBef>
                  <a:spcAft>
                    <a:spcPts val="0"/>
                  </a:spcAft>
                  <a:buClrTx/>
                  <a:buSzTx/>
                  <a:buFontTx/>
                  <a:buNone/>
                  <a:tabLst/>
                  <a:defRPr/>
                </a:pPr>
                <a:endParaRPr lang="en-US" altLang="zh-CN" sz="4000" b="1" u="sng" dirty="0">
                  <a:solidFill>
                    <a:srgbClr val="17365D"/>
                  </a:solidFill>
                  <a:latin typeface="Calibri" pitchFamily="34" charset="0"/>
                  <a:ea typeface="宋体" panose="02010600030101010101" pitchFamily="2" charset="-122"/>
                  <a:sym typeface="Calibri" pitchFamily="34" charset="0"/>
                </a:endParaRPr>
              </a:p>
              <a:p>
                <a:pPr marL="0" marR="0" lvl="0" indent="0" algn="ctr" defTabSz="3086100" rtl="0" eaLnBrk="1" fontAlgn="auto" latinLnBrk="0" hangingPunct="1">
                  <a:lnSpc>
                    <a:spcPct val="100000"/>
                  </a:lnSpc>
                  <a:spcBef>
                    <a:spcPts val="0"/>
                  </a:spcBef>
                  <a:spcAft>
                    <a:spcPts val="0"/>
                  </a:spcAft>
                  <a:buClrTx/>
                  <a:buSzTx/>
                  <a:buFontTx/>
                  <a:buNone/>
                  <a:tabLst/>
                  <a:defRPr/>
                </a:pPr>
                <a:endParaRPr kumimoji="0" lang="en-US" altLang="zh-CN" sz="4000" b="1" i="0" u="sng" strike="noStrike" kern="1200" cap="none" spc="0" normalizeH="0" baseline="0" noProof="0" dirty="0">
                  <a:ln>
                    <a:noFill/>
                  </a:ln>
                  <a:solidFill>
                    <a:srgbClr val="17365D"/>
                  </a:solidFill>
                  <a:effectLst/>
                  <a:uLnTx/>
                  <a:uFillTx/>
                  <a:latin typeface="Calibri" pitchFamily="34" charset="0"/>
                  <a:ea typeface="宋体" panose="02010600030101010101" pitchFamily="2" charset="-122"/>
                  <a:cs typeface="+mn-cs"/>
                  <a:sym typeface="Calibri" pitchFamily="34" charset="0"/>
                </a:endParaRPr>
              </a:p>
              <a:p>
                <a:pPr marL="0" marR="0" lvl="0" indent="0" algn="ctr" defTabSz="3086100" rtl="0" eaLnBrk="1" fontAlgn="auto" latinLnBrk="0" hangingPunct="1">
                  <a:lnSpc>
                    <a:spcPct val="100000"/>
                  </a:lnSpc>
                  <a:spcBef>
                    <a:spcPts val="0"/>
                  </a:spcBef>
                  <a:spcAft>
                    <a:spcPts val="0"/>
                  </a:spcAft>
                  <a:buClrTx/>
                  <a:buSzTx/>
                  <a:buFontTx/>
                  <a:buNone/>
                  <a:tabLst/>
                  <a:defRPr/>
                </a:pPr>
                <a:endParaRPr lang="en-US" altLang="zh-CN" sz="4000" b="1" u="sng" dirty="0">
                  <a:solidFill>
                    <a:srgbClr val="17365D"/>
                  </a:solidFill>
                  <a:latin typeface="Calibri" pitchFamily="34" charset="0"/>
                  <a:ea typeface="宋体" panose="02010600030101010101" pitchFamily="2" charset="-122"/>
                  <a:sym typeface="Calibri" pitchFamily="34" charset="0"/>
                </a:endParaRPr>
              </a:p>
              <a:p>
                <a:pPr marL="0" marR="0" lvl="0" indent="0" algn="ctr" defTabSz="3086100" rtl="0" eaLnBrk="1" fontAlgn="auto" latinLnBrk="0" hangingPunct="1">
                  <a:lnSpc>
                    <a:spcPct val="100000"/>
                  </a:lnSpc>
                  <a:spcBef>
                    <a:spcPts val="0"/>
                  </a:spcBef>
                  <a:spcAft>
                    <a:spcPts val="0"/>
                  </a:spcAft>
                  <a:buClrTx/>
                  <a:buSzTx/>
                  <a:buFontTx/>
                  <a:buNone/>
                  <a:tabLst/>
                  <a:defRPr/>
                </a:pPr>
                <a:endParaRPr kumimoji="0" lang="en-US" altLang="zh-CN" sz="4000" b="1" i="0" u="sng" strike="noStrike" kern="1200" cap="none" spc="0" normalizeH="0" baseline="0" noProof="0" dirty="0">
                  <a:ln>
                    <a:noFill/>
                  </a:ln>
                  <a:solidFill>
                    <a:srgbClr val="17365D"/>
                  </a:solidFill>
                  <a:effectLst/>
                  <a:uLnTx/>
                  <a:uFillTx/>
                  <a:latin typeface="Calibri" pitchFamily="34" charset="0"/>
                  <a:ea typeface="宋体" panose="02010600030101010101" pitchFamily="2" charset="-122"/>
                  <a:cs typeface="+mn-cs"/>
                  <a:sym typeface="Calibri" pitchFamily="34" charset="0"/>
                </a:endParaRPr>
              </a:p>
              <a:p>
                <a:pPr marL="0" marR="0" lvl="0" indent="0" algn="ctr" defTabSz="3086100" rtl="0" eaLnBrk="1" fontAlgn="auto" latinLnBrk="0" hangingPunct="1">
                  <a:lnSpc>
                    <a:spcPct val="100000"/>
                  </a:lnSpc>
                  <a:spcBef>
                    <a:spcPts val="0"/>
                  </a:spcBef>
                  <a:spcAft>
                    <a:spcPts val="0"/>
                  </a:spcAft>
                  <a:buClrTx/>
                  <a:buSzTx/>
                  <a:buFontTx/>
                  <a:buNone/>
                  <a:tabLst/>
                  <a:defRPr/>
                </a:pPr>
                <a:endParaRPr lang="en-US" altLang="zh-CN" sz="4000" b="1" u="sng" dirty="0">
                  <a:solidFill>
                    <a:srgbClr val="17365D"/>
                  </a:solidFill>
                  <a:latin typeface="Calibri" pitchFamily="34" charset="0"/>
                  <a:ea typeface="宋体" panose="02010600030101010101" pitchFamily="2" charset="-122"/>
                  <a:sym typeface="Calibri" pitchFamily="34" charset="0"/>
                </a:endParaRPr>
              </a:p>
              <a:p>
                <a:pPr marL="0" marR="0" lvl="0" indent="0" algn="ctr" defTabSz="3086100" rtl="0" eaLnBrk="1" fontAlgn="auto" latinLnBrk="0" hangingPunct="1">
                  <a:lnSpc>
                    <a:spcPct val="100000"/>
                  </a:lnSpc>
                  <a:spcBef>
                    <a:spcPts val="0"/>
                  </a:spcBef>
                  <a:spcAft>
                    <a:spcPts val="0"/>
                  </a:spcAft>
                  <a:buClrTx/>
                  <a:buSzTx/>
                  <a:buFontTx/>
                  <a:buNone/>
                  <a:tabLst/>
                  <a:defRPr/>
                </a:pPr>
                <a:endParaRPr lang="en-US" altLang="zh-CN" sz="4000" b="1" u="sng" dirty="0">
                  <a:solidFill>
                    <a:srgbClr val="17365D"/>
                  </a:solidFill>
                  <a:latin typeface="Calibri" pitchFamily="34" charset="0"/>
                  <a:ea typeface="宋体" panose="02010600030101010101" pitchFamily="2" charset="-122"/>
                  <a:sym typeface="Calibri" pitchFamily="34" charset="0"/>
                </a:endParaRPr>
              </a:p>
              <a:p>
                <a:pPr marL="0" marR="0" lvl="0" indent="0" algn="ctr" defTabSz="3086100" rtl="0" eaLnBrk="1" fontAlgn="auto" latinLnBrk="0" hangingPunct="1">
                  <a:lnSpc>
                    <a:spcPct val="100000"/>
                  </a:lnSpc>
                  <a:spcBef>
                    <a:spcPts val="0"/>
                  </a:spcBef>
                  <a:spcAft>
                    <a:spcPts val="0"/>
                  </a:spcAft>
                  <a:buClrTx/>
                  <a:buSzTx/>
                  <a:buFontTx/>
                  <a:buNone/>
                  <a:tabLst/>
                  <a:defRPr/>
                </a:pPr>
                <a:r>
                  <a:rPr kumimoji="0" lang="en-US" altLang="zh-CN" sz="4000" b="1" i="0" u="sng" strike="noStrike" kern="1200" cap="none" spc="0" normalizeH="0" baseline="0" noProof="0" dirty="0">
                    <a:ln>
                      <a:noFill/>
                    </a:ln>
                    <a:solidFill>
                      <a:srgbClr val="17365D"/>
                    </a:solidFill>
                    <a:effectLst/>
                    <a:uLnTx/>
                    <a:uFillTx/>
                    <a:latin typeface="Calibri" pitchFamily="34" charset="0"/>
                    <a:ea typeface="宋体" panose="02010600030101010101" pitchFamily="2" charset="-122"/>
                    <a:cs typeface="+mn-cs"/>
                    <a:sym typeface="Calibri" pitchFamily="34" charset="0"/>
                  </a:rPr>
                  <a:t>Modeling and Analysis</a:t>
                </a:r>
              </a:p>
              <a:p>
                <a:pPr algn="just"/>
                <a:r>
                  <a:rPr lang="en-US" altLang="zh-CN" sz="3000" dirty="0">
                    <a:solidFill>
                      <a:srgbClr val="17365D"/>
                    </a:solidFill>
                    <a:latin typeface="Calibri" panose="020F0502020204030204" pitchFamily="34" charset="0"/>
                    <a:sym typeface="Calibri" panose="020F0502020204030204" pitchFamily="34" charset="0"/>
                  </a:rPr>
                  <a:t>1. The </a:t>
                </a:r>
                <a:r>
                  <a:rPr lang="en-US" altLang="zh-CN" sz="3000" b="1" dirty="0">
                    <a:solidFill>
                      <a:srgbClr val="17365D"/>
                    </a:solidFill>
                    <a:latin typeface="Calibri" panose="020F0502020204030204" pitchFamily="34" charset="0"/>
                    <a:sym typeface="Calibri" panose="020F0502020204030204" pitchFamily="34" charset="0"/>
                  </a:rPr>
                  <a:t>glucose prediction model</a:t>
                </a:r>
                <a:endParaRPr lang="zh-CN" altLang="en-US" sz="3000" dirty="0">
                  <a:solidFill>
                    <a:srgbClr val="17365D"/>
                  </a:solidFill>
                  <a:latin typeface="Calibri" panose="020F0502020204030204" pitchFamily="34" charset="0"/>
                  <a:sym typeface="Calibri" panose="020F0502020204030204" pitchFamily="34" charset="0"/>
                </a:endParaRPr>
              </a:p>
              <a:p>
                <a:pPr algn="just"/>
                <a:r>
                  <a:rPr lang="en-US" sz="3000" dirty="0">
                    <a:solidFill>
                      <a:srgbClr val="17365D"/>
                    </a:solidFill>
                    <a:latin typeface="Calibri" pitchFamily="34" charset="0"/>
                    <a:sym typeface="Calibri" pitchFamily="34" charset="0"/>
                  </a:rPr>
                  <a:t>The model is to improve glucose prediction effect for Chinese diabetes patients, which consists two parts.</a:t>
                </a:r>
              </a:p>
              <a:p>
                <a:pPr algn="just"/>
                <a:r>
                  <a:rPr lang="en-US" sz="3000" dirty="0">
                    <a:solidFill>
                      <a:srgbClr val="17365D"/>
                    </a:solidFill>
                    <a:latin typeface="Calibri" pitchFamily="34" charset="0"/>
                    <a:sym typeface="Calibri" pitchFamily="34" charset="0"/>
                  </a:rPr>
                  <a:t>Glucose-Insulin system predicts blood glucose levels based on initial sugar levels, insulin injections, and meal plans. Parameter optimize method is </a:t>
                </a:r>
                <a:r>
                  <a:rPr lang="en-US" altLang="zh-CN" sz="3000" dirty="0">
                    <a:solidFill>
                      <a:srgbClr val="17375E"/>
                    </a:solidFill>
                    <a:latin typeface="Calibri" panose="020F0502020204030204" pitchFamily="34" charset="0"/>
                    <a:sym typeface="Calibri" panose="020F0502020204030204" pitchFamily="34" charset="0"/>
                  </a:rPr>
                  <a:t>used for find out the optimal parameters values which minimize the cost function determined by the difference between the predicted and measured data.</a:t>
                </a:r>
                <a:endParaRPr lang="zh-CN" altLang="en-US" sz="3000" dirty="0">
                  <a:solidFill>
                    <a:srgbClr val="17365D"/>
                  </a:solidFill>
                  <a:latin typeface="Calibri" panose="020F0502020204030204" pitchFamily="34" charset="0"/>
                  <a:sym typeface="Calibri" panose="020F0502020204030204" pitchFamily="34" charset="0"/>
                </a:endParaRPr>
              </a:p>
              <a:p>
                <a:pPr algn="just"/>
                <a:r>
                  <a:rPr lang="en-US" sz="3000" dirty="0">
                    <a:solidFill>
                      <a:srgbClr val="17365D"/>
                    </a:solidFill>
                    <a:latin typeface="Calibri" pitchFamily="34" charset="0"/>
                    <a:sym typeface="Calibri" pitchFamily="34" charset="0"/>
                  </a:rPr>
                  <a:t>2. </a:t>
                </a:r>
                <a:r>
                  <a:rPr lang="en-US" sz="3000" b="1" dirty="0">
                    <a:solidFill>
                      <a:srgbClr val="17365D"/>
                    </a:solidFill>
                    <a:latin typeface="Calibri" pitchFamily="34" charset="0"/>
                    <a:sym typeface="Calibri" pitchFamily="34" charset="0"/>
                  </a:rPr>
                  <a:t>Basal Insulin Control Model</a:t>
                </a:r>
              </a:p>
              <a:p>
                <a:pPr algn="just"/>
                <a:r>
                  <a:rPr lang="en-US" sz="3000" dirty="0">
                    <a:solidFill>
                      <a:srgbClr val="17365D"/>
                    </a:solidFill>
                    <a:latin typeface="Calibri" pitchFamily="34" charset="0"/>
                    <a:sym typeface="Calibri" pitchFamily="34" charset="0"/>
                  </a:rPr>
                  <a:t>This method is to train an RNN model which looks back into history to make therapies regarding the basal insulin dosage for a T1DM patient. To train this model, reinforcement learning approach DQN is applied, allowing it to actively interact with the environment (Padova T1DM Simulator in this case) to explore a best basal insulin dosage at each minute for the patient.</a:t>
                </a:r>
                <a:endParaRPr lang="zh-CN" altLang="en-US" sz="3000" dirty="0">
                  <a:solidFill>
                    <a:srgbClr val="17365D"/>
                  </a:solidFill>
                  <a:latin typeface="Calibri" panose="020F0502020204030204" pitchFamily="34" charset="0"/>
                  <a:sym typeface="Calibri" panose="020F0502020204030204" pitchFamily="34" charset="0"/>
                </a:endParaRPr>
              </a:p>
              <a:p>
                <a:pPr marL="0" marR="0" lvl="0" indent="0" algn="ctr" defTabSz="3086100" rtl="0" eaLnBrk="1" fontAlgn="auto" latinLnBrk="0" hangingPunct="1">
                  <a:lnSpc>
                    <a:spcPct val="100000"/>
                  </a:lnSpc>
                  <a:spcBef>
                    <a:spcPts val="0"/>
                  </a:spcBef>
                  <a:spcAft>
                    <a:spcPts val="0"/>
                  </a:spcAft>
                  <a:buClrTx/>
                  <a:buSzTx/>
                  <a:buFontTx/>
                  <a:buNone/>
                  <a:tabLst/>
                  <a:defRPr/>
                </a:pPr>
                <a:r>
                  <a:rPr kumimoji="0" lang="en-US" altLang="zh-CN" sz="3600" b="1" i="0" u="sng" strike="noStrike" kern="1200" cap="none" spc="0" normalizeH="0" baseline="0" noProof="0" dirty="0">
                    <a:ln>
                      <a:noFill/>
                    </a:ln>
                    <a:solidFill>
                      <a:srgbClr val="17365D"/>
                    </a:solidFill>
                    <a:effectLst/>
                    <a:uLnTx/>
                    <a:uFillTx/>
                    <a:latin typeface="Calibri" pitchFamily="34" charset="0"/>
                    <a:ea typeface="宋体" panose="02010600030101010101" pitchFamily="2" charset="-122"/>
                    <a:cs typeface="+mn-cs"/>
                    <a:sym typeface="宋体" pitchFamily="2" charset="-122"/>
                  </a:rPr>
                  <a:t>Validation</a:t>
                </a:r>
              </a:p>
              <a:p>
                <a:pPr marL="514350" marR="0" lvl="0" indent="-514350" algn="l" defTabSz="3086100" rtl="0" eaLnBrk="1" fontAlgn="auto" latinLnBrk="0" hangingPunct="1">
                  <a:lnSpc>
                    <a:spcPct val="100000"/>
                  </a:lnSpc>
                  <a:spcBef>
                    <a:spcPts val="0"/>
                  </a:spcBef>
                  <a:spcAft>
                    <a:spcPts val="0"/>
                  </a:spcAft>
                  <a:buClrTx/>
                  <a:buSzTx/>
                  <a:buFontTx/>
                  <a:buAutoNum type="arabicPeriod"/>
                  <a:tabLst/>
                  <a:defRPr/>
                </a:pPr>
                <a:r>
                  <a:rPr kumimoji="0" lang="en-US" altLang="zh-CN" sz="3000" b="0" i="0" u="none" strike="noStrike" kern="1200" cap="none" spc="0" normalizeH="0" baseline="0" noProof="0" dirty="0">
                    <a:ln>
                      <a:noFill/>
                    </a:ln>
                    <a:solidFill>
                      <a:srgbClr val="17375E"/>
                    </a:solidFill>
                    <a:effectLst/>
                    <a:uLnTx/>
                    <a:uFillTx/>
                    <a:latin typeface="Calibri" panose="020F0502020204030204" pitchFamily="34" charset="0"/>
                    <a:ea typeface="宋体" panose="02010600030101010101" pitchFamily="2" charset="-122"/>
                    <a:cs typeface="+mn-cs"/>
                    <a:sym typeface="Calibri" panose="020F0502020204030204" pitchFamily="34" charset="0"/>
                  </a:rPr>
                  <a:t>Validate </a:t>
                </a:r>
                <a:r>
                  <a:rPr kumimoji="0" lang="en-US" altLang="zh-CN" sz="3000" b="1" i="0" u="none" strike="noStrike" kern="1200" cap="none" spc="0" normalizeH="0" baseline="0" noProof="0" dirty="0">
                    <a:ln>
                      <a:noFill/>
                    </a:ln>
                    <a:solidFill>
                      <a:srgbClr val="17375E"/>
                    </a:solidFill>
                    <a:effectLst/>
                    <a:uLnTx/>
                    <a:uFillTx/>
                    <a:latin typeface="Calibri" panose="020F0502020204030204" pitchFamily="34" charset="0"/>
                    <a:ea typeface="宋体" panose="02010600030101010101" pitchFamily="2" charset="-122"/>
                    <a:cs typeface="+mn-cs"/>
                    <a:sym typeface="Calibri" panose="020F0502020204030204" pitchFamily="34" charset="0"/>
                  </a:rPr>
                  <a:t>glucose prediction system</a:t>
                </a:r>
              </a:p>
              <a:p>
                <a:pPr algn="ctr"/>
                <a:endParaRPr lang="zh-CN" altLang="en-US" sz="1800" dirty="0">
                  <a:solidFill>
                    <a:srgbClr val="17365D"/>
                  </a:solidFill>
                  <a:latin typeface="Calibri" pitchFamily="34" charset="0"/>
                  <a:sym typeface="Calibri" pitchFamily="34" charset="0"/>
                </a:endParaRPr>
              </a:p>
              <a:p>
                <a:endParaRPr lang="zh-CN" altLang="en-US" sz="3200" dirty="0">
                  <a:solidFill>
                    <a:srgbClr val="000000"/>
                  </a:solidFill>
                  <a:latin typeface="Calibri" pitchFamily="34" charset="0"/>
                  <a:sym typeface="Calibri" pitchFamily="34" charset="0"/>
                </a:endParaRPr>
              </a:p>
              <a:p>
                <a:r>
                  <a:rPr lang="en-US" sz="3600" dirty="0">
                    <a:solidFill>
                      <a:srgbClr val="000000"/>
                    </a:solidFill>
                    <a:latin typeface="Calibri" pitchFamily="34" charset="0"/>
                    <a:sym typeface="Calibri" pitchFamily="34" charset="0"/>
                  </a:rPr>
                  <a:t> </a:t>
                </a:r>
                <a:endParaRPr lang="en-US" sz="3200" dirty="0">
                  <a:solidFill>
                    <a:srgbClr val="000000"/>
                  </a:solidFill>
                  <a:latin typeface="Calibri" pitchFamily="34" charset="0"/>
                  <a:sym typeface="Calibri" pitchFamily="34" charset="0"/>
                </a:endParaRPr>
              </a:p>
            </p:txBody>
          </p:sp>
        </mc:Choice>
        <mc:Fallback xmlns="">
          <p:sp>
            <p:nvSpPr>
              <p:cNvPr id="23" name="TextBox 5"/>
              <p:cNvSpPr>
                <a:spLocks noRot="1" noChangeAspect="1" noMove="1" noResize="1" noEditPoints="1" noAdjustHandles="1" noChangeArrowheads="1" noChangeShapeType="1" noTextEdit="1"/>
              </p:cNvSpPr>
              <p:nvPr/>
            </p:nvSpPr>
            <p:spPr bwMode="auto">
              <a:xfrm>
                <a:off x="7488982" y="6386112"/>
                <a:ext cx="6480175" cy="24649560"/>
              </a:xfrm>
              <a:prstGeom prst="rect">
                <a:avLst/>
              </a:prstGeom>
              <a:blipFill>
                <a:blip r:embed="rId7"/>
                <a:stretch>
                  <a:fillRect l="-2249" t="-99" r="-1968"/>
                </a:stretch>
              </a:blipFill>
              <a:ln w="25400" cmpd="sng">
                <a:solidFill>
                  <a:schemeClr val="tx2"/>
                </a:solidFill>
                <a:miter lim="800000"/>
                <a:headEnd/>
                <a:tailEnd/>
              </a:ln>
            </p:spPr>
            <p:txBody>
              <a:bodyPr/>
              <a:lstStyle/>
              <a:p>
                <a:r>
                  <a:rPr lang="zh-CN" altLang="en-US">
                    <a:noFill/>
                  </a:rPr>
                  <a:t> </a:t>
                </a:r>
              </a:p>
            </p:txBody>
          </p:sp>
        </mc:Fallback>
      </mc:AlternateContent>
      <p:sp>
        <p:nvSpPr>
          <p:cNvPr id="28" name="文本框 27"/>
          <p:cNvSpPr txBox="1"/>
          <p:nvPr/>
        </p:nvSpPr>
        <p:spPr>
          <a:xfrm>
            <a:off x="4204930" y="2975367"/>
            <a:ext cx="17068133" cy="3194721"/>
          </a:xfrm>
          <a:prstGeom prst="rect">
            <a:avLst/>
          </a:prstGeom>
          <a:noFill/>
        </p:spPr>
        <p:txBody>
          <a:bodyPr wrap="square" rtlCol="0">
            <a:spAutoFit/>
          </a:bodyPr>
          <a:lstStyle/>
          <a:p>
            <a:pPr>
              <a:spcBef>
                <a:spcPct val="20000"/>
              </a:spcBef>
            </a:pPr>
            <a:r>
              <a:rPr lang="en-US" altLang="zh-CN" sz="6000" b="1" dirty="0">
                <a:solidFill>
                  <a:srgbClr val="17365D"/>
                </a:solidFill>
                <a:latin typeface="Calibri" panose="020F0502020204030204" pitchFamily="34" charset="0"/>
                <a:sym typeface="Calibri" panose="020F0502020204030204" pitchFamily="34" charset="0"/>
              </a:rPr>
              <a:t>Reinforcement Learning and Supervised Learning for efficient diabetes glucose prediction and control </a:t>
            </a:r>
            <a:endParaRPr lang="zh-CN" altLang="en-US" sz="6000" b="1" dirty="0">
              <a:solidFill>
                <a:srgbClr val="17365D"/>
              </a:solidFill>
              <a:latin typeface="Calibri" panose="020F0502020204030204" pitchFamily="34" charset="0"/>
              <a:sym typeface="Calibri" panose="020F0502020204030204" pitchFamily="34" charset="0"/>
            </a:endParaRPr>
          </a:p>
          <a:p>
            <a:pPr>
              <a:spcBef>
                <a:spcPct val="20000"/>
              </a:spcBef>
              <a:tabLst>
                <a:tab pos="3657600" algn="l"/>
              </a:tabLst>
            </a:pPr>
            <a:r>
              <a:rPr lang="en-US" altLang="zh-CN" sz="3400" b="1" dirty="0">
                <a:solidFill>
                  <a:srgbClr val="17365D"/>
                </a:solidFill>
                <a:latin typeface="+mj-lt"/>
                <a:sym typeface="Calibri" pitchFamily="34" charset="0"/>
              </a:rPr>
              <a:t>Instructors:  </a:t>
            </a:r>
            <a:r>
              <a:rPr lang="en-US" altLang="zh-CN" sz="3400" dirty="0">
                <a:solidFill>
                  <a:srgbClr val="002060"/>
                </a:solidFill>
                <a:latin typeface="+mj-lt"/>
                <a:sym typeface="Calibri" pitchFamily="34" charset="0"/>
              </a:rPr>
              <a:t>Prof</a:t>
            </a:r>
            <a:r>
              <a:rPr lang="en-US" altLang="zh-CN" sz="3400" dirty="0">
                <a:solidFill>
                  <a:srgbClr val="002060"/>
                </a:solidFill>
                <a:sym typeface="Calibri" pitchFamily="34" charset="0"/>
              </a:rPr>
              <a:t>. </a:t>
            </a:r>
            <a:r>
              <a:rPr lang="en-US" altLang="zh-CN" sz="3400" dirty="0" err="1">
                <a:solidFill>
                  <a:srgbClr val="002060"/>
                </a:solidFill>
                <a:sym typeface="Calibri" pitchFamily="34" charset="0"/>
              </a:rPr>
              <a:t>Yifei</a:t>
            </a:r>
            <a:r>
              <a:rPr lang="en-US" altLang="zh-CN" sz="3400" dirty="0">
                <a:solidFill>
                  <a:srgbClr val="002060"/>
                </a:solidFill>
                <a:sym typeface="Calibri" pitchFamily="34" charset="0"/>
              </a:rPr>
              <a:t> Zhu</a:t>
            </a:r>
          </a:p>
          <a:p>
            <a:pPr>
              <a:spcBef>
                <a:spcPct val="20000"/>
              </a:spcBef>
              <a:tabLst>
                <a:tab pos="3657600" algn="l"/>
              </a:tabLst>
            </a:pPr>
            <a:r>
              <a:rPr lang="en-US" altLang="zh-CN" sz="3400" b="1" dirty="0">
                <a:solidFill>
                  <a:srgbClr val="17365D"/>
                </a:solidFill>
                <a:latin typeface="+mj-lt"/>
                <a:sym typeface="Calibri" pitchFamily="34" charset="0"/>
              </a:rPr>
              <a:t>Team Members</a:t>
            </a:r>
            <a:r>
              <a:rPr lang="en-US" altLang="zh-CN" sz="3400" dirty="0">
                <a:solidFill>
                  <a:srgbClr val="000000"/>
                </a:solidFill>
                <a:latin typeface="+mj-lt"/>
                <a:sym typeface="Calibri" pitchFamily="34" charset="0"/>
              </a:rPr>
              <a:t>: </a:t>
            </a:r>
            <a:r>
              <a:rPr lang="en-US" altLang="zh-CN" sz="3400" dirty="0" err="1">
                <a:solidFill>
                  <a:srgbClr val="002060"/>
                </a:solidFill>
                <a:sym typeface="Calibri" pitchFamily="34" charset="0"/>
              </a:rPr>
              <a:t>Ruizhe</a:t>
            </a:r>
            <a:r>
              <a:rPr lang="en-US" altLang="zh-CN" sz="3400" dirty="0">
                <a:solidFill>
                  <a:srgbClr val="002060"/>
                </a:solidFill>
                <a:sym typeface="Calibri" pitchFamily="34" charset="0"/>
              </a:rPr>
              <a:t> Wang, Ying Feng, </a:t>
            </a:r>
            <a:r>
              <a:rPr lang="en-US" altLang="zh-CN" sz="3400" dirty="0" err="1">
                <a:solidFill>
                  <a:srgbClr val="002060"/>
                </a:solidFill>
                <a:sym typeface="Calibri" pitchFamily="34" charset="0"/>
              </a:rPr>
              <a:t>Yixuan</a:t>
            </a:r>
            <a:r>
              <a:rPr lang="en-US" altLang="zh-CN" sz="3400" dirty="0">
                <a:solidFill>
                  <a:srgbClr val="002060"/>
                </a:solidFill>
                <a:sym typeface="Calibri" pitchFamily="34" charset="0"/>
              </a:rPr>
              <a:t> Chen</a:t>
            </a:r>
            <a:endParaRPr lang="zh-CN" altLang="en-US" sz="3400" dirty="0">
              <a:solidFill>
                <a:srgbClr val="002060"/>
              </a:solidFill>
              <a:sym typeface="Calibri" pitchFamily="34" charset="0"/>
            </a:endParaRPr>
          </a:p>
        </p:txBody>
      </p:sp>
      <p:sp>
        <p:nvSpPr>
          <p:cNvPr id="2" name="矩形 1"/>
          <p:cNvSpPr/>
          <p:nvPr/>
        </p:nvSpPr>
        <p:spPr>
          <a:xfrm>
            <a:off x="540000" y="2905743"/>
            <a:ext cx="20733063" cy="3343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8197255" y="17801872"/>
            <a:ext cx="6121194" cy="584775"/>
          </a:xfrm>
          <a:prstGeom prst="rect">
            <a:avLst/>
          </a:prstGeom>
          <a:noFill/>
        </p:spPr>
        <p:txBody>
          <a:bodyPr wrap="square" rtlCol="0">
            <a:spAutoFit/>
          </a:bodyPr>
          <a:lstStyle/>
          <a:p>
            <a:r>
              <a:rPr lang="en-US" altLang="zh-CN" sz="3200" b="1" dirty="0">
                <a:solidFill>
                  <a:srgbClr val="17365D"/>
                </a:solidFill>
                <a:latin typeface="Calibri" panose="020F0502020204030204" pitchFamily="34" charset="0"/>
                <a:sym typeface="Calibri" panose="020F0502020204030204" pitchFamily="34" charset="0"/>
              </a:rPr>
              <a:t> </a:t>
            </a:r>
            <a:r>
              <a:rPr lang="en-US" altLang="zh-CN" sz="2800" b="1" dirty="0">
                <a:solidFill>
                  <a:srgbClr val="17365D"/>
                </a:solidFill>
                <a:latin typeface="Calibri" panose="020F0502020204030204" pitchFamily="34" charset="0"/>
                <a:sym typeface="Calibri" panose="020F0502020204030204" pitchFamily="34" charset="0"/>
              </a:rPr>
              <a:t>Fig. 2  </a:t>
            </a:r>
            <a:r>
              <a:rPr lang="en-US" altLang="zh-CN" sz="2800" dirty="0">
                <a:solidFill>
                  <a:srgbClr val="17365D"/>
                </a:solidFill>
                <a:latin typeface="Calibri" panose="020F0502020204030204" pitchFamily="34" charset="0"/>
                <a:sym typeface="Calibri" panose="020F0502020204030204" pitchFamily="34" charset="0"/>
              </a:rPr>
              <a:t>The DQN Framework [1]</a:t>
            </a:r>
            <a:endParaRPr lang="zh-CN" altLang="en-US" sz="2800" dirty="0"/>
          </a:p>
        </p:txBody>
      </p:sp>
      <p:pic>
        <p:nvPicPr>
          <p:cNvPr id="7" name="图片 6">
            <a:extLst>
              <a:ext uri="{FF2B5EF4-FFF2-40B4-BE49-F238E27FC236}">
                <a16:creationId xmlns:a16="http://schemas.microsoft.com/office/drawing/2014/main" id="{9946CD2B-10F4-BB10-796C-AC6B2A0D9A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2285" y="3240579"/>
            <a:ext cx="3240360" cy="2664296"/>
          </a:xfrm>
          <a:prstGeom prst="rect">
            <a:avLst/>
          </a:prstGeom>
        </p:spPr>
      </p:pic>
      <p:pic>
        <p:nvPicPr>
          <p:cNvPr id="9" name="图片 8">
            <a:extLst>
              <a:ext uri="{FF2B5EF4-FFF2-40B4-BE49-F238E27FC236}">
                <a16:creationId xmlns:a16="http://schemas.microsoft.com/office/drawing/2014/main" id="{0800402D-6148-50CF-87E1-4F253926BF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46820" y="14257809"/>
            <a:ext cx="6360194" cy="3691631"/>
          </a:xfrm>
          <a:prstGeom prst="rect">
            <a:avLst/>
          </a:prstGeom>
        </p:spPr>
      </p:pic>
      <p:pic>
        <p:nvPicPr>
          <p:cNvPr id="4" name="图片 3">
            <a:extLst>
              <a:ext uri="{FF2B5EF4-FFF2-40B4-BE49-F238E27FC236}">
                <a16:creationId xmlns:a16="http://schemas.microsoft.com/office/drawing/2014/main" id="{2DEC3BA6-B1A1-17D7-F84A-4F137058F532}"/>
              </a:ext>
            </a:extLst>
          </p:cNvPr>
          <p:cNvPicPr>
            <a:picLocks noChangeAspect="1"/>
          </p:cNvPicPr>
          <p:nvPr/>
        </p:nvPicPr>
        <p:blipFill rotWithShape="1">
          <a:blip r:embed="rId10"/>
          <a:srcRect l="12575" t="1791" r="13501" b="20183"/>
          <a:stretch/>
        </p:blipFill>
        <p:spPr bwMode="auto">
          <a:xfrm>
            <a:off x="562226" y="25285519"/>
            <a:ext cx="6411938" cy="4454010"/>
          </a:xfrm>
          <a:prstGeom prst="rect">
            <a:avLst/>
          </a:prstGeom>
          <a:ln>
            <a:noFill/>
          </a:ln>
          <a:extLst>
            <a:ext uri="{53640926-AAD7-44D8-BBD7-CCE9431645EC}">
              <a14:shadowObscured xmlns:a14="http://schemas.microsoft.com/office/drawing/2010/main"/>
            </a:ext>
          </a:extLst>
        </p:spPr>
      </p:pic>
      <p:pic>
        <p:nvPicPr>
          <p:cNvPr id="8" name="Picture 8">
            <a:extLst>
              <a:ext uri="{FF2B5EF4-FFF2-40B4-BE49-F238E27FC236}">
                <a16:creationId xmlns:a16="http://schemas.microsoft.com/office/drawing/2014/main" id="{096DB0C2-2EC7-FD08-8E64-2E110881A8C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967542" y="15435802"/>
            <a:ext cx="5554258" cy="2917743"/>
          </a:xfrm>
          <a:prstGeom prst="rect">
            <a:avLst/>
          </a:prstGeom>
        </p:spPr>
      </p:pic>
      <p:sp>
        <p:nvSpPr>
          <p:cNvPr id="10" name="文本框 31">
            <a:extLst>
              <a:ext uri="{FF2B5EF4-FFF2-40B4-BE49-F238E27FC236}">
                <a16:creationId xmlns:a16="http://schemas.microsoft.com/office/drawing/2014/main" id="{49CE840F-D2DF-4804-F2DF-7D89C463C664}"/>
              </a:ext>
            </a:extLst>
          </p:cNvPr>
          <p:cNvSpPr txBox="1"/>
          <p:nvPr/>
        </p:nvSpPr>
        <p:spPr>
          <a:xfrm>
            <a:off x="15681196" y="17984794"/>
            <a:ext cx="6121194" cy="584775"/>
          </a:xfrm>
          <a:prstGeom prst="rect">
            <a:avLst/>
          </a:prstGeom>
          <a:noFill/>
        </p:spPr>
        <p:txBody>
          <a:bodyPr wrap="square" rtlCol="0">
            <a:spAutoFit/>
          </a:bodyPr>
          <a:lstStyle/>
          <a:p>
            <a:r>
              <a:rPr lang="en-US" altLang="zh-CN" sz="3200" b="1" dirty="0">
                <a:solidFill>
                  <a:srgbClr val="17365D"/>
                </a:solidFill>
                <a:latin typeface="Calibri" panose="020F0502020204030204" pitchFamily="34" charset="0"/>
                <a:sym typeface="Calibri" panose="020F0502020204030204" pitchFamily="34" charset="0"/>
              </a:rPr>
              <a:t> </a:t>
            </a:r>
            <a:r>
              <a:rPr lang="en-US" altLang="zh-CN" sz="2800" b="1" dirty="0">
                <a:solidFill>
                  <a:srgbClr val="17365D"/>
                </a:solidFill>
                <a:latin typeface="Calibri" panose="020F0502020204030204" pitchFamily="34" charset="0"/>
                <a:sym typeface="Calibri" panose="020F0502020204030204" pitchFamily="34" charset="0"/>
              </a:rPr>
              <a:t>Fig. 4  </a:t>
            </a:r>
            <a:r>
              <a:rPr lang="en-US" altLang="zh-CN" sz="2800" dirty="0">
                <a:solidFill>
                  <a:srgbClr val="17365D"/>
                </a:solidFill>
                <a:latin typeface="Calibri" panose="020F0502020204030204" pitchFamily="34" charset="0"/>
                <a:sym typeface="Calibri" panose="020F0502020204030204" pitchFamily="34" charset="0"/>
              </a:rPr>
              <a:t>The episode reward</a:t>
            </a:r>
            <a:endParaRPr lang="zh-CN" altLang="en-US" sz="2800" dirty="0"/>
          </a:p>
        </p:txBody>
      </p:sp>
      <p:pic>
        <p:nvPicPr>
          <p:cNvPr id="11" name="Picture 11">
            <a:extLst>
              <a:ext uri="{FF2B5EF4-FFF2-40B4-BE49-F238E27FC236}">
                <a16:creationId xmlns:a16="http://schemas.microsoft.com/office/drawing/2014/main" id="{C2C7194A-F600-2172-E031-C88FE30B7FE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288231" y="19770592"/>
            <a:ext cx="4756652" cy="3598730"/>
          </a:xfrm>
          <a:prstGeom prst="rect">
            <a:avLst/>
          </a:prstGeom>
        </p:spPr>
      </p:pic>
      <p:sp>
        <p:nvSpPr>
          <p:cNvPr id="12" name="文本框 31">
            <a:extLst>
              <a:ext uri="{FF2B5EF4-FFF2-40B4-BE49-F238E27FC236}">
                <a16:creationId xmlns:a16="http://schemas.microsoft.com/office/drawing/2014/main" id="{A06F0C1B-05A1-AFE8-1FB8-ACA5E092CE3E}"/>
              </a:ext>
            </a:extLst>
          </p:cNvPr>
          <p:cNvSpPr txBox="1"/>
          <p:nvPr/>
        </p:nvSpPr>
        <p:spPr>
          <a:xfrm>
            <a:off x="14216279" y="23076934"/>
            <a:ext cx="7056784" cy="584775"/>
          </a:xfrm>
          <a:prstGeom prst="rect">
            <a:avLst/>
          </a:prstGeom>
          <a:noFill/>
        </p:spPr>
        <p:txBody>
          <a:bodyPr wrap="square" rtlCol="0">
            <a:spAutoFit/>
          </a:bodyPr>
          <a:lstStyle/>
          <a:p>
            <a:pPr algn="ctr"/>
            <a:r>
              <a:rPr lang="en-US" altLang="zh-CN" sz="3200" b="1" dirty="0">
                <a:solidFill>
                  <a:srgbClr val="17365D"/>
                </a:solidFill>
                <a:latin typeface="Calibri" panose="020F0502020204030204" pitchFamily="34" charset="0"/>
                <a:sym typeface="Calibri" panose="020F0502020204030204" pitchFamily="34" charset="0"/>
              </a:rPr>
              <a:t> </a:t>
            </a:r>
            <a:r>
              <a:rPr lang="en-US" altLang="zh-CN" sz="2800" b="1" dirty="0">
                <a:solidFill>
                  <a:srgbClr val="17365D"/>
                </a:solidFill>
                <a:latin typeface="Calibri" panose="020F0502020204030204" pitchFamily="34" charset="0"/>
                <a:sym typeface="Calibri" panose="020F0502020204030204" pitchFamily="34" charset="0"/>
              </a:rPr>
              <a:t>Fig.5  </a:t>
            </a:r>
            <a:r>
              <a:rPr lang="en-US" altLang="zh-CN" sz="2800" dirty="0">
                <a:solidFill>
                  <a:srgbClr val="17365D"/>
                </a:solidFill>
                <a:latin typeface="Calibri" panose="020F0502020204030204" pitchFamily="34" charset="0"/>
                <a:sym typeface="Calibri" panose="020F0502020204030204" pitchFamily="34" charset="0"/>
              </a:rPr>
              <a:t> Comparison between DQN and LGS</a:t>
            </a:r>
            <a:endParaRPr lang="zh-CN" altLang="en-US" sz="2800" dirty="0">
              <a:solidFill>
                <a:srgbClr val="17365D"/>
              </a:solidFill>
              <a:latin typeface="Calibri" panose="020F0502020204030204" pitchFamily="34" charset="0"/>
            </a:endParaRPr>
          </a:p>
        </p:txBody>
      </p:sp>
      <p:pic>
        <p:nvPicPr>
          <p:cNvPr id="13" name="图片 12">
            <a:extLst>
              <a:ext uri="{FF2B5EF4-FFF2-40B4-BE49-F238E27FC236}">
                <a16:creationId xmlns:a16="http://schemas.microsoft.com/office/drawing/2014/main" id="{FB3E5812-14A2-E478-8D93-A3DC7E051FFD}"/>
              </a:ext>
            </a:extLst>
          </p:cNvPr>
          <p:cNvPicPr>
            <a:picLocks noChangeAspect="1"/>
          </p:cNvPicPr>
          <p:nvPr/>
        </p:nvPicPr>
        <p:blipFill rotWithShape="1">
          <a:blip r:embed="rId13"/>
          <a:srcRect l="1766" t="3152" r="2043"/>
          <a:stretch/>
        </p:blipFill>
        <p:spPr>
          <a:xfrm>
            <a:off x="15666395" y="8769663"/>
            <a:ext cx="4539860" cy="3604939"/>
          </a:xfrm>
          <a:prstGeom prst="rect">
            <a:avLst/>
          </a:prstGeom>
        </p:spPr>
      </p:pic>
    </p:spTree>
    <p:extLst>
      <p:ext uri="{BB962C8B-B14F-4D97-AF65-F5344CB8AC3E}">
        <p14:creationId xmlns:p14="http://schemas.microsoft.com/office/powerpoint/2010/main" val="41444878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2017</TotalTime>
  <Words>811</Words>
  <Application>Microsoft Office PowerPoint</Application>
  <PresentationFormat>自定义</PresentationFormat>
  <Paragraphs>94</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Calibri</vt:lpstr>
      <vt:lpstr>Cambria Math</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Yuzhou Shen</dc:creator>
  <cp:lastModifiedBy>颖 冯</cp:lastModifiedBy>
  <cp:revision>323</cp:revision>
  <cp:lastPrinted>2016-11-22T04:20:47Z</cp:lastPrinted>
  <dcterms:created xsi:type="dcterms:W3CDTF">2011-11-28T03:13:29Z</dcterms:created>
  <dcterms:modified xsi:type="dcterms:W3CDTF">2024-04-21T15:56:42Z</dcterms:modified>
</cp:coreProperties>
</file>