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>
        <p:scale>
          <a:sx n="75" d="100"/>
          <a:sy n="75" d="100"/>
        </p:scale>
        <p:origin x="7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9017-5173-7817-B533-D390FAF1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E062B-F90F-20A1-BF9F-A83D741F9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89A07-FA42-E46E-A03B-8C916BBD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9AEBC-BA1F-F2F7-39E8-3D1392C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EE7F-4F15-053C-E545-1B88A496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EC88-2E47-8946-11C4-0C0F667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DA668-E21B-C7B2-3D81-2A566DBB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1E586-E48F-A255-034B-DFC0BCE3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1143-B92B-CE06-A9E0-17A29EB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028EF-CC58-4EF8-A6A2-8605F910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C078D-56D4-BCCA-C0E6-04E259F0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6EFC9-8F4F-9C05-7965-2FB30B9C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361DA-8EF6-117F-9B98-AA48FD26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48D0C-5B7F-9150-182F-E13A71D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B08E2-6EDC-2DD3-3F8B-E62B7B75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942C2-57AC-1173-70E0-52CDFF3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A9256-F952-F571-A762-1B857B21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598EE-0EB0-E26E-4FCE-BEAD6FBC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FECC-46D0-BBE6-CE55-5C30BCA5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E67C9-3AB4-1B06-92AD-97BF9E8F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4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B9FB-1B63-830B-CA73-7125AD00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767A8-4D9C-DA68-0B6F-02BC0068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7C18-A9C8-DD20-C60F-34E7D8E3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3B60-E3F0-4F0B-9AD8-3FDB2AB0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0BAF-9345-D863-AA75-A4628DAA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B36A-0B9A-9EDE-D9C3-168754A3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0CF39-CD51-4E73-3E4A-D4705BE93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B98F2-B743-9E45-2562-963A152A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F2AC8-574A-0A2F-7A70-4BA3E80A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F2ED7-8D7F-EF1B-25DC-528BBD2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FF0AE-99A0-12FC-527A-60CA4F8F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06B0-595A-1F33-B244-B4CE837C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1B011-97D5-34DD-3473-2AEDDB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CB5AD-D591-63EE-2285-2FAB673D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0E7E3-E1EC-3481-BEEB-F883E0D6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C6C1A-922A-5C0E-2638-C98333949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F5788-6C94-2331-7DAB-380E2EC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5EF37-1E60-7477-950D-E008543A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78A3C-294F-00BC-A850-FE479F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E8151-382C-458A-18CB-9783BEB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4B42C-FE81-E9E8-CAFF-3662820B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CC6823-6374-6C75-0E11-82FD8EA5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58E5F-D8BD-1C0A-100F-686D7F6C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6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510243-4245-25A3-2978-C8AC06DD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48977-6A66-74C2-22C0-9F06D25B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757BD-49D6-3C19-4FA8-4AC683C1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7441-D560-2BCF-C656-95D19A13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A4624-4A3A-142C-1EA0-830FF949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AAD8C-C932-7348-F75D-FF5A2C0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EEFCB-B01F-0481-8693-0DF82970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9B187-E937-9197-5EFC-D5A7D26D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107D5-38A7-A728-4888-EBDFEF4C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6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44DCF-DFAB-18F5-1172-4FF2DF4A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35CDC-1377-5E52-E1A5-5AD6FB27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A054C-7F14-2C29-ABDC-80F1F11C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64DD6-5A35-5ED1-D173-004A7947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2E0A9-EFA0-911A-420E-7AF90635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A9401-B3DD-ED01-C696-42AB6F4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2FEE55-33A7-D4A1-6682-08DA722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12B3F-570D-A777-F549-12720342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32827-382E-B515-CC99-2B01528B5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3263-86B6-4E9F-93A0-B6638E90FB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DC0DE-79A3-BBCB-79D5-B5BBEB82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D77E6-239A-D48B-5D77-50BBC9BD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92E3-76EA-4ED0-9CE8-8D759B87B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BE2E1-4332-1EFE-CD4C-E4D388C7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6739"/>
            <a:ext cx="9144000" cy="2387600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deeper into glucose-insulin system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B38C3-474A-84A9-C1C0-C7FAEFF36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49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Feng Ying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3919-8E8F-8575-2580-A57B58E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2" y="365125"/>
            <a:ext cx="3216965" cy="834197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Fitting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DEC61A-F40E-C6D9-D33B-DFA76D8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8" r="11310"/>
          <a:stretch/>
        </p:blipFill>
        <p:spPr>
          <a:xfrm>
            <a:off x="6990522" y="1406426"/>
            <a:ext cx="4943061" cy="1871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885C7A-7B32-C37B-0C5E-E7D3351A8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/>
          <a:stretch/>
        </p:blipFill>
        <p:spPr>
          <a:xfrm>
            <a:off x="65828" y="1351722"/>
            <a:ext cx="6924694" cy="55062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165442-5031-06DF-259C-AAB03A8B4616}"/>
              </a:ext>
            </a:extLst>
          </p:cNvPr>
          <p:cNvSpPr txBox="1"/>
          <p:nvPr/>
        </p:nvSpPr>
        <p:spPr>
          <a:xfrm>
            <a:off x="6467061" y="745484"/>
            <a:ext cx="55990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formulation of the minimal model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48B47D-66B7-49B8-6EF3-A8A467B5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11" y="3777269"/>
            <a:ext cx="4967324" cy="7694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9BCC98-AC2A-194C-935D-94B6AA9F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11" y="4546710"/>
            <a:ext cx="5276889" cy="18717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AC531E-60C5-BDA3-7A09-10CA3B2F8AB5}"/>
              </a:ext>
            </a:extLst>
          </p:cNvPr>
          <p:cNvSpPr txBox="1"/>
          <p:nvPr/>
        </p:nvSpPr>
        <p:spPr>
          <a:xfrm>
            <a:off x="4611555" y="1910471"/>
            <a:ext cx="947732" cy="3423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975A72-261E-D409-BD73-21CE2B807F22}"/>
              </a:ext>
            </a:extLst>
          </p:cNvPr>
          <p:cNvSpPr txBox="1"/>
          <p:nvPr/>
        </p:nvSpPr>
        <p:spPr>
          <a:xfrm>
            <a:off x="2440251" y="2831497"/>
            <a:ext cx="899297" cy="30926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12DAD-30E2-D01E-453E-65E8D6E0038E}"/>
              </a:ext>
            </a:extLst>
          </p:cNvPr>
          <p:cNvSpPr txBox="1"/>
          <p:nvPr/>
        </p:nvSpPr>
        <p:spPr>
          <a:xfrm>
            <a:off x="4428078" y="5574697"/>
            <a:ext cx="947732" cy="24963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00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3919-8E8F-8575-2580-A57B58E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2" y="365125"/>
            <a:ext cx="3216965" cy="834197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Fitting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AABC2-9E34-3991-BF9A-6344252D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13"/>
          <a:stretch/>
        </p:blipFill>
        <p:spPr>
          <a:xfrm>
            <a:off x="51164" y="2282150"/>
            <a:ext cx="6614426" cy="541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7F172-34A4-6D26-F660-21B55994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3" y="2958460"/>
            <a:ext cx="6289747" cy="497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6DD5E9-0A30-8E8E-B364-881F5589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3" y="3506545"/>
            <a:ext cx="6167165" cy="6559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CE4FDF-E8C5-F1F1-4F52-3F3415D0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7049"/>
            <a:ext cx="6340253" cy="6900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9C211C3-4745-03C0-2559-B30B92D1F0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579"/>
          <a:stretch/>
        </p:blipFill>
        <p:spPr>
          <a:xfrm>
            <a:off x="0" y="5079461"/>
            <a:ext cx="6515440" cy="69300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5D91C38-B8B6-A92E-677E-C00777F565F3}"/>
              </a:ext>
            </a:extLst>
          </p:cNvPr>
          <p:cNvSpPr txBox="1"/>
          <p:nvPr/>
        </p:nvSpPr>
        <p:spPr>
          <a:xfrm>
            <a:off x="122125" y="14387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on the parameters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AE2C76-868E-3BBF-4BC5-8C97B2EA2744}"/>
              </a:ext>
            </a:extLst>
          </p:cNvPr>
          <p:cNvGrpSpPr/>
          <p:nvPr/>
        </p:nvGrpSpPr>
        <p:grpSpPr>
          <a:xfrm>
            <a:off x="6524317" y="2368034"/>
            <a:ext cx="5581140" cy="3333451"/>
            <a:chOff x="6815740" y="2119819"/>
            <a:chExt cx="5228233" cy="317184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E4D6F0A-0DCB-1CEE-CFA8-40146ACA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8233945" y="1481639"/>
              <a:ext cx="3128985" cy="449107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503AE82-1BA4-B4AB-13BB-CCE72938A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5632250" y="3303309"/>
              <a:ext cx="3171848" cy="80486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8940DC4-39BB-5245-012A-57F9C0D9C9D5}"/>
              </a:ext>
            </a:extLst>
          </p:cNvPr>
          <p:cNvSpPr txBox="1"/>
          <p:nvPr/>
        </p:nvSpPr>
        <p:spPr>
          <a:xfrm>
            <a:off x="6009456" y="12883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Parameter from </a:t>
            </a:r>
          </a:p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IVGTT experiment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D4405-2903-0F33-B4F0-BC64E0C4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0" y="451264"/>
            <a:ext cx="4449417" cy="582405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elay-differential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ystem:</a:t>
            </a: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26582-A173-282D-78C9-38903B0BD991}"/>
              </a:ext>
            </a:extLst>
          </p:cNvPr>
          <p:cNvSpPr txBox="1"/>
          <p:nvPr/>
        </p:nvSpPr>
        <p:spPr>
          <a:xfrm>
            <a:off x="1842051" y="1218698"/>
            <a:ext cx="101975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 I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introduces the possibility of generally considering </a:t>
            </a:r>
            <a:r>
              <a:rPr lang="en-US" altLang="zh-CN" sz="2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in the insulin action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tissue glucose uptake and in the glucose action on pancreatic insulin secretion. 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5AB4DB-5CBD-22B9-3702-E1B2BC3A99B3}"/>
              </a:ext>
            </a:extLst>
          </p:cNvPr>
          <p:cNvGrpSpPr/>
          <p:nvPr/>
        </p:nvGrpSpPr>
        <p:grpSpPr>
          <a:xfrm>
            <a:off x="2242867" y="2975000"/>
            <a:ext cx="7591245" cy="2765337"/>
            <a:chOff x="2300377" y="2647196"/>
            <a:chExt cx="7591245" cy="2765337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B1F43F-A77A-F195-B323-C481DEFBAB72}"/>
                </a:ext>
              </a:extLst>
            </p:cNvPr>
            <p:cNvSpPr txBox="1"/>
            <p:nvPr/>
          </p:nvSpPr>
          <p:spPr>
            <a:xfrm>
              <a:off x="2300377" y="4273760"/>
              <a:ext cx="7591245" cy="1138773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Palumbo, P., </a:t>
              </a:r>
              <a:r>
                <a:rPr lang="en-US" altLang="zh-CN" sz="2200" b="0" i="0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Panunzi</a:t>
              </a:r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S., &amp; De Gaetano, A. (2007).</a:t>
              </a:r>
            </a:p>
            <a:p>
              <a:pPr algn="ctr"/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Italian National Research Council and </a:t>
              </a:r>
              <a:r>
                <a:rPr lang="en-US" altLang="zh-CN" sz="2200" b="0" i="0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Óbuda</a:t>
              </a:r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University</a:t>
              </a: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200" b="0" i="1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 and Continuous Dynamical Systems Series B</a:t>
              </a:r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 </a:t>
              </a:r>
              <a:r>
                <a:rPr lang="en-US" altLang="zh-CN" sz="2200" b="0" i="1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22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(2), 399.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D65E24D-5807-D307-CBDF-EF100516BC3D}"/>
                </a:ext>
              </a:extLst>
            </p:cNvPr>
            <p:cNvSpPr txBox="1"/>
            <p:nvPr/>
          </p:nvSpPr>
          <p:spPr>
            <a:xfrm>
              <a:off x="3048000" y="2647196"/>
              <a:ext cx="6096000" cy="1477328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Qualitative behavior of a family of delay-differential models of the glucose-insulin system.</a:t>
              </a:r>
              <a:endPara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70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B4564D-EAFC-7DEF-42B3-732CA996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34" y="876969"/>
            <a:ext cx="7902314" cy="1459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2D4405-2903-0F33-B4F0-BC64E0C4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59" y="233213"/>
            <a:ext cx="4449417" cy="582405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elay-differential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ystem:</a:t>
            </a: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AA8882-4DEC-D20D-E132-EEC43769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6" y="3030536"/>
            <a:ext cx="8388880" cy="38274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53B5CD-1C63-24D7-62B5-F4778245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3" y="6105690"/>
            <a:ext cx="3057547" cy="4476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3D8B01-1735-649B-9F45-004564D30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269" y="5334159"/>
            <a:ext cx="2319354" cy="7715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075262-DA9D-C544-5B7C-C0E6E00BC037}"/>
              </a:ext>
            </a:extLst>
          </p:cNvPr>
          <p:cNvSpPr txBox="1"/>
          <p:nvPr/>
        </p:nvSpPr>
        <p:spPr>
          <a:xfrm>
            <a:off x="8702927" y="3128367"/>
            <a:ext cx="34890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exist a unique equilibrium point,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reflecting the basal levels of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MI10"/>
              </a:rPr>
              <a:t>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CMMI7"/>
              </a:rPr>
              <a:t>b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and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MI10"/>
              </a:rPr>
              <a:t>I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CMMI7"/>
              </a:rPr>
              <a:t>b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, both basal levels are measured, so that a pair of model parameters need not be estimated, but are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according to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the equilibrium equations: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CF3FD7-DE0C-E896-6990-1DEEECB286A3}"/>
              </a:ext>
            </a:extLst>
          </p:cNvPr>
          <p:cNvSpPr txBox="1"/>
          <p:nvPr/>
        </p:nvSpPr>
        <p:spPr>
          <a:xfrm>
            <a:off x="2593675" y="3917550"/>
            <a:ext cx="643925" cy="2633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67FD6C-D644-2FB7-6F77-D9BC058716D6}"/>
              </a:ext>
            </a:extLst>
          </p:cNvPr>
          <p:cNvSpPr txBox="1"/>
          <p:nvPr/>
        </p:nvSpPr>
        <p:spPr>
          <a:xfrm>
            <a:off x="3420863" y="2336221"/>
            <a:ext cx="496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glucose in the bloodstream at </a:t>
            </a:r>
            <a:r>
              <a:rPr lang="el-GR" altLang="zh-C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time</a:t>
            </a:r>
            <a:r>
              <a:rPr lang="en-US" altLang="zh-C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the current time </a:t>
            </a:r>
            <a:r>
              <a:rPr lang="en-US" altLang="zh-CN" sz="2000" b="0" i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D49B79-6F56-5A4B-DF9C-FF169B31E0C9}"/>
              </a:ext>
            </a:extLst>
          </p:cNvPr>
          <p:cNvSpPr txBox="1"/>
          <p:nvPr/>
        </p:nvSpPr>
        <p:spPr>
          <a:xfrm>
            <a:off x="1709931" y="3841060"/>
            <a:ext cx="643925" cy="4163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262A51-DD1D-9236-4F51-5B93C28A917F}"/>
              </a:ext>
            </a:extLst>
          </p:cNvPr>
          <p:cNvSpPr txBox="1"/>
          <p:nvPr/>
        </p:nvSpPr>
        <p:spPr>
          <a:xfrm>
            <a:off x="179196" y="1736056"/>
            <a:ext cx="3212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likely decay as </a:t>
            </a:r>
            <a:r>
              <a:rPr lang="el-GR" altLang="zh-CN" b="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b="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increases, indicating the effect of glucose or insulin level diminishes as time passes after its occurrence.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2D1CA81-F345-C0FE-21AA-B3E6DCF6E835}"/>
              </a:ext>
            </a:extLst>
          </p:cNvPr>
          <p:cNvCxnSpPr>
            <a:cxnSpLocks/>
          </p:cNvCxnSpPr>
          <p:nvPr/>
        </p:nvCxnSpPr>
        <p:spPr>
          <a:xfrm>
            <a:off x="1570008" y="815618"/>
            <a:ext cx="2047335" cy="15206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1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BE2E1-4332-1EFE-CD4C-E4D388C7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664334"/>
            <a:ext cx="10934700" cy="1198217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Methods</a:t>
            </a:r>
            <a:b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liding 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ontroller (SMC)</a:t>
            </a:r>
            <a:endParaRPr lang="zh-CN" altLang="en-US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7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01AB34-5BF2-B3D6-8DEE-538DBF2F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" r="67154" b="12378"/>
          <a:stretch/>
        </p:blipFill>
        <p:spPr>
          <a:xfrm>
            <a:off x="1553072" y="317698"/>
            <a:ext cx="3926040" cy="64004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9C9334-0D1A-9090-1FB4-CAAAA3EA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99" b="16109"/>
          <a:stretch/>
        </p:blipFill>
        <p:spPr>
          <a:xfrm>
            <a:off x="7990932" y="177825"/>
            <a:ext cx="4201068" cy="668017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232827-3FF4-D0FB-3258-8B0171CC4360}"/>
              </a:ext>
            </a:extLst>
          </p:cNvPr>
          <p:cNvSpPr/>
          <p:nvPr/>
        </p:nvSpPr>
        <p:spPr>
          <a:xfrm>
            <a:off x="5953953" y="335632"/>
            <a:ext cx="1593298" cy="903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465F68-9189-F4A3-9C57-C6E3C60840DF}"/>
              </a:ext>
            </a:extLst>
          </p:cNvPr>
          <p:cNvSpPr/>
          <p:nvPr/>
        </p:nvSpPr>
        <p:spPr>
          <a:xfrm>
            <a:off x="141715" y="360050"/>
            <a:ext cx="1411357" cy="854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DF08E-5DCD-C6F2-DF43-3E6D0FFD1CD8}"/>
              </a:ext>
            </a:extLst>
          </p:cNvPr>
          <p:cNvSpPr txBox="1"/>
          <p:nvPr/>
        </p:nvSpPr>
        <p:spPr>
          <a:xfrm>
            <a:off x="5443054" y="2529959"/>
            <a:ext cx="26150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NAF: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 and handle the effect of the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from the past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future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harisSIL"/>
              </a:rPr>
            </a:br>
            <a:endParaRPr lang="en-US" altLang="zh-CN" sz="1800" b="0" i="0" dirty="0">
              <a:solidFill>
                <a:srgbClr val="000000"/>
              </a:solidFill>
              <a:effectLst/>
              <a:latin typeface="CharisSIL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SMC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harisSIL"/>
              </a:rPr>
              <a:t>use instantaneous feedback values for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harisSIL"/>
              </a:rPr>
              <a:t>robustness :</a:t>
            </a:r>
            <a:br>
              <a:rPr lang="en-US" altLang="zh-CN" dirty="0">
                <a:solidFill>
                  <a:srgbClr val="000000"/>
                </a:solidFill>
                <a:latin typeface="CharisSIL"/>
              </a:rPr>
            </a:br>
            <a:r>
              <a:rPr lang="en-US" altLang="zh-CN" dirty="0">
                <a:solidFill>
                  <a:srgbClr val="000000"/>
                </a:solidFill>
                <a:latin typeface="CharisSIL"/>
              </a:rPr>
              <a:t>not handle parameter difference between patients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F38B4B-CAE9-153A-4DD1-18C2B63C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73" y="3544957"/>
            <a:ext cx="10538728" cy="33130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525C2-B93D-0396-5E39-6E841AD8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" y="0"/>
            <a:ext cx="9389589" cy="342900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E4DE4A-B543-D377-B01F-F6CA20BE3621}"/>
              </a:ext>
            </a:extLst>
          </p:cNvPr>
          <p:cNvSpPr/>
          <p:nvPr/>
        </p:nvSpPr>
        <p:spPr>
          <a:xfrm>
            <a:off x="9992138" y="859735"/>
            <a:ext cx="1411357" cy="854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20566A-3E5F-9F7B-B6AF-61381CF5F7CC}"/>
              </a:ext>
            </a:extLst>
          </p:cNvPr>
          <p:cNvSpPr/>
          <p:nvPr/>
        </p:nvSpPr>
        <p:spPr>
          <a:xfrm>
            <a:off x="155778" y="4631634"/>
            <a:ext cx="1401353" cy="801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1D2356-316A-F3CC-5042-C0D07E0F2D25}"/>
              </a:ext>
            </a:extLst>
          </p:cNvPr>
          <p:cNvSpPr txBox="1"/>
          <p:nvPr/>
        </p:nvSpPr>
        <p:spPr>
          <a:xfrm>
            <a:off x="270815" y="5764696"/>
            <a:ext cx="1171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actions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4D07B9-34D5-1D1F-286B-8CE11847D89B}"/>
              </a:ext>
            </a:extLst>
          </p:cNvPr>
          <p:cNvSpPr txBox="1"/>
          <p:nvPr/>
        </p:nvSpPr>
        <p:spPr>
          <a:xfrm>
            <a:off x="10112177" y="2074399"/>
            <a:ext cx="1171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actions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4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3B1D7-413D-DF31-8C98-021441A8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9575"/>
            <a:ext cx="1435100" cy="739775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833CE-1989-2CE0-1A6B-544A27EE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1073149"/>
            <a:ext cx="7505700" cy="428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Strong robustness, fast convergence rate, simplicity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A3AC11-CAA1-D4DE-0865-97658A87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1848474"/>
            <a:ext cx="4552166" cy="6337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BF7ED0-4DAA-61FC-CC3D-CB635954FB59}"/>
              </a:ext>
            </a:extLst>
          </p:cNvPr>
          <p:cNvSpPr txBox="1"/>
          <p:nvPr/>
        </p:nvSpPr>
        <p:spPr>
          <a:xfrm>
            <a:off x="571500" y="1949904"/>
            <a:ext cx="273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Function: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324518-FCD3-EE1E-24ED-119E758BBB8E}"/>
              </a:ext>
            </a:extLst>
          </p:cNvPr>
          <p:cNvSpPr txBox="1"/>
          <p:nvPr/>
        </p:nvSpPr>
        <p:spPr>
          <a:xfrm>
            <a:off x="996950" y="2576307"/>
            <a:ext cx="106045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efine the desired dynamic behavior (</a:t>
            </a:r>
            <a:r>
              <a:rPr lang="en-US" altLang="zh-CN" sz="22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 of Glucose Levels), </a:t>
            </a:r>
            <a:r>
              <a:rPr lang="en-US" altLang="zh-C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system's state reaches this surface, it will remain on it for all future time steps, despite uncertainties or disturbances.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A84A605-FD3B-82FD-486C-9E5FC3A2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73" y="3589430"/>
            <a:ext cx="5442545" cy="5712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208998-F707-B2D9-6B73-23FBCE5A4ACB}"/>
              </a:ext>
            </a:extLst>
          </p:cNvPr>
          <p:cNvSpPr txBox="1"/>
          <p:nvPr/>
        </p:nvSpPr>
        <p:spPr>
          <a:xfrm>
            <a:off x="539750" y="3644213"/>
            <a:ext cx="3743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Sliding  Function: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3138E2-EE91-EA8B-5036-391D742ACFE4}"/>
              </a:ext>
            </a:extLst>
          </p:cNvPr>
          <p:cNvSpPr txBox="1"/>
          <p:nvPr/>
        </p:nvSpPr>
        <p:spPr>
          <a:xfrm>
            <a:off x="1041400" y="43434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be a design parameter that influences the rate at which the sliding function converges to the desired surface or trajectory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2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3B1D7-413D-DF31-8C98-021441A8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9575"/>
            <a:ext cx="1435100" cy="739775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BF7ED0-4DAA-61FC-CC3D-CB635954FB59}"/>
              </a:ext>
            </a:extLst>
          </p:cNvPr>
          <p:cNvSpPr txBox="1"/>
          <p:nvPr/>
        </p:nvSpPr>
        <p:spPr>
          <a:xfrm>
            <a:off x="742950" y="1155532"/>
            <a:ext cx="273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Function: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FDFA97-18E2-8AD0-211C-2CC18E44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59" y="1099555"/>
            <a:ext cx="5081682" cy="5736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40CD4D-3FCC-E7BC-3BF7-A0836AE6B7DF}"/>
              </a:ext>
            </a:extLst>
          </p:cNvPr>
          <p:cNvSpPr txBox="1"/>
          <p:nvPr/>
        </p:nvSpPr>
        <p:spPr>
          <a:xfrm>
            <a:off x="5375275" y="823478"/>
            <a:ext cx="231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70C0"/>
                </a:solidFill>
                <a:effectLst/>
                <a:latin typeface="Gulliver-Italic"/>
              </a:rPr>
              <a:t>time-varying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29B2DD-C87F-6596-9EF4-D03CDD9D1EC6}"/>
              </a:ext>
            </a:extLst>
          </p:cNvPr>
          <p:cNvSpPr txBox="1"/>
          <p:nvPr/>
        </p:nvSpPr>
        <p:spPr>
          <a:xfrm>
            <a:off x="5628975" y="1295118"/>
            <a:ext cx="724200" cy="26578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C7DD5E-7041-48A4-A592-DAC54AFB1303}"/>
              </a:ext>
            </a:extLst>
          </p:cNvPr>
          <p:cNvSpPr txBox="1"/>
          <p:nvPr/>
        </p:nvSpPr>
        <p:spPr>
          <a:xfrm>
            <a:off x="7994350" y="1253472"/>
            <a:ext cx="724200" cy="26578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B40B05-C496-9C11-0A45-9F4D24009D8A}"/>
              </a:ext>
            </a:extLst>
          </p:cNvPr>
          <p:cNvSpPr txBox="1"/>
          <p:nvPr/>
        </p:nvSpPr>
        <p:spPr>
          <a:xfrm>
            <a:off x="7408957" y="823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B050"/>
                </a:solidFill>
                <a:effectLst/>
                <a:latin typeface="Gulliver-Italic"/>
              </a:rPr>
              <a:t>External Disturbance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C434E21-A634-4AED-3572-0A07255E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193" y="1822262"/>
            <a:ext cx="4359287" cy="94588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922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287098-59F7-B5FA-BA86-E896F627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26" y="1060291"/>
            <a:ext cx="8173922" cy="55189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AD925-CE11-95CB-AC4B-C7D885A511EF}"/>
              </a:ext>
            </a:extLst>
          </p:cNvPr>
          <p:cNvSpPr txBox="1"/>
          <p:nvPr/>
        </p:nvSpPr>
        <p:spPr>
          <a:xfrm>
            <a:off x="455744" y="278727"/>
            <a:ext cx="609502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parameters</a:t>
            </a:r>
          </a:p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DM patients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CAE7B-0DBB-9E13-8476-382BB6D8AF99}"/>
              </a:ext>
            </a:extLst>
          </p:cNvPr>
          <p:cNvSpPr txBox="1"/>
          <p:nvPr/>
        </p:nvSpPr>
        <p:spPr>
          <a:xfrm>
            <a:off x="767182" y="1689699"/>
            <a:ext cx="302713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the data?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C58FFB-04E0-B6A9-FE45-965F6A414D08}"/>
              </a:ext>
            </a:extLst>
          </p:cNvPr>
          <p:cNvSpPr txBox="1"/>
          <p:nvPr/>
        </p:nvSpPr>
        <p:spPr>
          <a:xfrm>
            <a:off x="1461875" y="2853860"/>
            <a:ext cx="16995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141A71-F530-8EDD-68FD-0B5254D5F9BD}"/>
              </a:ext>
            </a:extLst>
          </p:cNvPr>
          <p:cNvSpPr txBox="1"/>
          <p:nvPr/>
        </p:nvSpPr>
        <p:spPr>
          <a:xfrm>
            <a:off x="695777" y="3956466"/>
            <a:ext cx="29809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Proper Adjustment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AF8800-50A1-0A61-0277-53D20E853972}"/>
              </a:ext>
            </a:extLst>
          </p:cNvPr>
          <p:cNvSpPr txBox="1"/>
          <p:nvPr/>
        </p:nvSpPr>
        <p:spPr>
          <a:xfrm>
            <a:off x="1625381" y="5059072"/>
            <a:ext cx="134524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C041F2D-7488-249B-92A6-416E2DE40625}"/>
              </a:ext>
            </a:extLst>
          </p:cNvPr>
          <p:cNvSpPr/>
          <p:nvPr/>
        </p:nvSpPr>
        <p:spPr>
          <a:xfrm>
            <a:off x="2093466" y="3354535"/>
            <a:ext cx="381526" cy="49899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7E6799B-68DC-AF40-B13C-3F953EA767D6}"/>
              </a:ext>
            </a:extLst>
          </p:cNvPr>
          <p:cNvSpPr/>
          <p:nvPr/>
        </p:nvSpPr>
        <p:spPr>
          <a:xfrm>
            <a:off x="2093466" y="4458328"/>
            <a:ext cx="381526" cy="49899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5B9D5-87AC-D61C-E13B-58C219CD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18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single delay model for the assessment of insulin sensitivity from the intravenous glucose tolerance test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2D6A9-3A99-C46E-EF3D-8CCAAEF38155}"/>
              </a:ext>
            </a:extLst>
          </p:cNvPr>
          <p:cNvSpPr txBox="1"/>
          <p:nvPr/>
        </p:nvSpPr>
        <p:spPr>
          <a:xfrm>
            <a:off x="3164241" y="3724481"/>
            <a:ext cx="6911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Panunzi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De Gaetano, A., &amp; </a:t>
            </a:r>
            <a:r>
              <a:rPr lang="en-US" altLang="zh-C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Mingrone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7838B-2195-8BDB-134F-01AB9CBAF6A0}"/>
              </a:ext>
            </a:extLst>
          </p:cNvPr>
          <p:cNvSpPr txBox="1"/>
          <p:nvPr/>
        </p:nvSpPr>
        <p:spPr>
          <a:xfrm>
            <a:off x="3048485" y="4406088"/>
            <a:ext cx="609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CNR-Institute of Systems Analysis and Computer Science (IASI),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BioMathLab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Rome, Italy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7FD21-E40E-6A34-2E8F-B346694A7EB0}"/>
              </a:ext>
            </a:extLst>
          </p:cNvPr>
          <p:cNvSpPr txBox="1"/>
          <p:nvPr/>
        </p:nvSpPr>
        <p:spPr>
          <a:xfrm>
            <a:off x="2733978" y="5400745"/>
            <a:ext cx="6911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Theoretical Biology and Medical Modelling, 2010</a:t>
            </a:r>
            <a:r>
              <a:rPr lang="en-US" altLang="zh-CN" sz="2000" b="0" i="0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Springer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F30EE-3EE8-D2CC-1E11-6A34254226A6}"/>
              </a:ext>
            </a:extLst>
          </p:cNvPr>
          <p:cNvSpPr txBox="1"/>
          <p:nvPr/>
        </p:nvSpPr>
        <p:spPr>
          <a:xfrm>
            <a:off x="618823" y="582123"/>
            <a:ext cx="60950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8049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CF30EE-3EE8-D2CC-1E11-6A34254226A6}"/>
              </a:ext>
            </a:extLst>
          </p:cNvPr>
          <p:cNvSpPr txBox="1"/>
          <p:nvPr/>
        </p:nvSpPr>
        <p:spPr>
          <a:xfrm>
            <a:off x="4064715" y="362025"/>
            <a:ext cx="31578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3A9E27-7952-2506-915E-013D2705A372}"/>
              </a:ext>
            </a:extLst>
          </p:cNvPr>
          <p:cNvSpPr txBox="1"/>
          <p:nvPr/>
        </p:nvSpPr>
        <p:spPr>
          <a:xfrm>
            <a:off x="447307" y="1211026"/>
            <a:ext cx="321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Volunteers’ Background: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8EC862-2724-3163-1486-D2F3D1B744CB}"/>
              </a:ext>
            </a:extLst>
          </p:cNvPr>
          <p:cNvSpPr txBox="1"/>
          <p:nvPr/>
        </p:nvSpPr>
        <p:spPr>
          <a:xfrm>
            <a:off x="839116" y="1821348"/>
            <a:ext cx="49331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BMI: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 lean individuals (BMI ≤ 24 Kg/m2)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 overweight (24&lt; BMI ≤ 30 Kg/m2)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 obese (30 &lt;BMI ≤ 40 Kg/m2)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morbidly obese (BMI &gt; 40 Kg/m2)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EA073E-3987-95FD-9FBC-FD626816EC65}"/>
              </a:ext>
            </a:extLst>
          </p:cNvPr>
          <p:cNvSpPr txBox="1"/>
          <p:nvPr/>
        </p:nvSpPr>
        <p:spPr>
          <a:xfrm>
            <a:off x="447307" y="38415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Setup: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45075D-84ED-E51F-AA4B-C4229C41322E}"/>
              </a:ext>
            </a:extLst>
          </p:cNvPr>
          <p:cNvSpPr txBox="1"/>
          <p:nvPr/>
        </p:nvSpPr>
        <p:spPr>
          <a:xfrm>
            <a:off x="873336" y="4451830"/>
            <a:ext cx="100525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 in first 3 days: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a standard composition diet (55% carbohydrate, 30% fat, 15% protein)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250 g carbohydrates per day</a:t>
            </a:r>
            <a:endParaRPr lang="en-US" altLang="zh-CN" sz="2000" b="0" i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an Intra-Venous Glucose Tolerance Test (IVGTT)</a:t>
            </a:r>
            <a:endParaRPr lang="en-US" altLang="zh-CN" sz="2000" b="0" i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intra-venously a glucose bolus at 8 a.m.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an overnight fast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plasma glucose and serum insulin concentration in 3 hours, with varying sampling time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DA22AC-DFA0-1CF1-7445-26D1956EEEB7}"/>
              </a:ext>
            </a:extLst>
          </p:cNvPr>
          <p:cNvSpPr txBox="1"/>
          <p:nvPr/>
        </p:nvSpPr>
        <p:spPr>
          <a:xfrm>
            <a:off x="5709662" y="1821348"/>
            <a:ext cx="63920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family/personal histories for Diabetes Mellitus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other endocrine diseases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no medications, had no current illness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 constant body weight for 6 months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BBDC40-D572-C1A1-C911-52D8EA7F3525}"/>
              </a:ext>
            </a:extLst>
          </p:cNvPr>
          <p:cNvSpPr txBox="1"/>
          <p:nvPr/>
        </p:nvSpPr>
        <p:spPr>
          <a:xfrm>
            <a:off x="6529793" y="2176565"/>
            <a:ext cx="4956397" cy="5765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F18F97B4-19D7-11BF-A1E4-5E02B5C81D3D}"/>
              </a:ext>
            </a:extLst>
          </p:cNvPr>
          <p:cNvSpPr/>
          <p:nvPr/>
        </p:nvSpPr>
        <p:spPr>
          <a:xfrm>
            <a:off x="8756767" y="1564298"/>
            <a:ext cx="396046" cy="51409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D603F1-B326-F843-E37B-8C5CC3D0B695}"/>
              </a:ext>
            </a:extLst>
          </p:cNvPr>
          <p:cNvSpPr txBox="1"/>
          <p:nvPr/>
        </p:nvSpPr>
        <p:spPr>
          <a:xfrm>
            <a:off x="7222590" y="1193022"/>
            <a:ext cx="413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the new research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6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CF30EE-3EE8-D2CC-1E11-6A34254226A6}"/>
              </a:ext>
            </a:extLst>
          </p:cNvPr>
          <p:cNvSpPr txBox="1"/>
          <p:nvPr/>
        </p:nvSpPr>
        <p:spPr>
          <a:xfrm>
            <a:off x="1345001" y="327980"/>
            <a:ext cx="32714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76C1D98-A8F4-B2D6-8960-E6B763A4E121}"/>
              </a:ext>
            </a:extLst>
          </p:cNvPr>
          <p:cNvGrpSpPr/>
          <p:nvPr/>
        </p:nvGrpSpPr>
        <p:grpSpPr>
          <a:xfrm>
            <a:off x="247291" y="1089720"/>
            <a:ext cx="5509403" cy="5623624"/>
            <a:chOff x="0" y="1650521"/>
            <a:chExt cx="5103878" cy="527936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C115BF6-EAEB-E94D-085B-80E9E72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608" t="2630" r="2871"/>
            <a:stretch/>
          </p:blipFill>
          <p:spPr>
            <a:xfrm>
              <a:off x="3743864" y="1650521"/>
              <a:ext cx="1360014" cy="5279367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C4772EF-B6F0-774E-642F-601075C43DCE}"/>
                </a:ext>
              </a:extLst>
            </p:cNvPr>
            <p:cNvGrpSpPr/>
            <p:nvPr/>
          </p:nvGrpSpPr>
          <p:grpSpPr>
            <a:xfrm>
              <a:off x="0" y="1650521"/>
              <a:ext cx="3743864" cy="5207479"/>
              <a:chOff x="0" y="2018580"/>
              <a:chExt cx="3202388" cy="483942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C503D33-ED46-F4B8-389F-232264C5F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45" t="17298" r="69593"/>
              <a:stretch/>
            </p:blipFill>
            <p:spPr>
              <a:xfrm>
                <a:off x="0" y="2018581"/>
                <a:ext cx="1823049" cy="4839419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C74C95F-647F-774A-D10E-30E4D60D8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049" y="2018580"/>
                <a:ext cx="1379339" cy="4839419"/>
              </a:xfrm>
              <a:prstGeom prst="rect">
                <a:avLst/>
              </a:prstGeom>
            </p:spPr>
          </p:pic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E55DBE2-53A5-E102-7E58-050196A52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11" y="1327151"/>
            <a:ext cx="6068290" cy="39838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79425AC-4657-6E05-D4BE-7021F5288571}"/>
              </a:ext>
            </a:extLst>
          </p:cNvPr>
          <p:cNvSpPr txBox="1"/>
          <p:nvPr/>
        </p:nvSpPr>
        <p:spPr>
          <a:xfrm>
            <a:off x="4342910" y="1387010"/>
            <a:ext cx="589924" cy="3047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1CFC01-FB61-0C6E-5874-9A5231D3A513}"/>
              </a:ext>
            </a:extLst>
          </p:cNvPr>
          <p:cNvSpPr txBox="1"/>
          <p:nvPr/>
        </p:nvSpPr>
        <p:spPr>
          <a:xfrm>
            <a:off x="7674916" y="2584451"/>
            <a:ext cx="2777184" cy="3365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A6ECEC-6DF4-5221-8D2A-90A4463676BB}"/>
              </a:ext>
            </a:extLst>
          </p:cNvPr>
          <p:cNvSpPr txBox="1"/>
          <p:nvPr/>
        </p:nvSpPr>
        <p:spPr>
          <a:xfrm>
            <a:off x="4383810" y="2432051"/>
            <a:ext cx="591730" cy="3047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4874A4-EA78-0286-1262-80254DD01988}"/>
              </a:ext>
            </a:extLst>
          </p:cNvPr>
          <p:cNvSpPr txBox="1"/>
          <p:nvPr/>
        </p:nvSpPr>
        <p:spPr>
          <a:xfrm>
            <a:off x="4342911" y="3473451"/>
            <a:ext cx="632629" cy="3047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672FD-EB60-2D7A-9B5F-FE204339C638}"/>
              </a:ext>
            </a:extLst>
          </p:cNvPr>
          <p:cNvSpPr txBox="1"/>
          <p:nvPr/>
        </p:nvSpPr>
        <p:spPr>
          <a:xfrm>
            <a:off x="4342910" y="4508501"/>
            <a:ext cx="632629" cy="3047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B621904-2C23-FB6C-8971-4001FA64A829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4932834" y="1539410"/>
            <a:ext cx="5519266" cy="1213316"/>
          </a:xfrm>
          <a:prstGeom prst="bentConnector3">
            <a:avLst>
              <a:gd name="adj1" fmla="val 10414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5F6D303-F7CE-CF6E-4489-888FB646CC3B}"/>
              </a:ext>
            </a:extLst>
          </p:cNvPr>
          <p:cNvSpPr txBox="1"/>
          <p:nvPr/>
        </p:nvSpPr>
        <p:spPr>
          <a:xfrm>
            <a:off x="2692043" y="1387010"/>
            <a:ext cx="589924" cy="3047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808286-E504-AA3F-CE90-4035C2715242}"/>
              </a:ext>
            </a:extLst>
          </p:cNvPr>
          <p:cNvSpPr txBox="1"/>
          <p:nvPr/>
        </p:nvSpPr>
        <p:spPr>
          <a:xfrm>
            <a:off x="2692043" y="2432050"/>
            <a:ext cx="589924" cy="3047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F23028-BF4F-B6EA-2754-3B8D08AE2C1D}"/>
              </a:ext>
            </a:extLst>
          </p:cNvPr>
          <p:cNvSpPr txBox="1"/>
          <p:nvPr/>
        </p:nvSpPr>
        <p:spPr>
          <a:xfrm>
            <a:off x="2692043" y="3455792"/>
            <a:ext cx="589924" cy="3047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700894-63ED-7BB6-8D6A-C13D15775F87}"/>
              </a:ext>
            </a:extLst>
          </p:cNvPr>
          <p:cNvSpPr txBox="1"/>
          <p:nvPr/>
        </p:nvSpPr>
        <p:spPr>
          <a:xfrm>
            <a:off x="2692043" y="4479534"/>
            <a:ext cx="589924" cy="3047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73D64E-F040-CF5C-7E85-112609CD1D43}"/>
              </a:ext>
            </a:extLst>
          </p:cNvPr>
          <p:cNvSpPr txBox="1"/>
          <p:nvPr/>
        </p:nvSpPr>
        <p:spPr>
          <a:xfrm>
            <a:off x="7656755" y="1960788"/>
            <a:ext cx="2813504" cy="2621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F2BAE4-4BDF-77D3-CA01-EABE85E7AE75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5767359" y="-1393345"/>
            <a:ext cx="515793" cy="6076502"/>
          </a:xfrm>
          <a:prstGeom prst="bentConnector4">
            <a:avLst>
              <a:gd name="adj1" fmla="val -78791"/>
              <a:gd name="adj2" fmla="val 9987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ABF6456-A902-D50C-39A7-664CF6DBD6D5}"/>
              </a:ext>
            </a:extLst>
          </p:cNvPr>
          <p:cNvSpPr txBox="1"/>
          <p:nvPr/>
        </p:nvSpPr>
        <p:spPr>
          <a:xfrm>
            <a:off x="3655992" y="1387010"/>
            <a:ext cx="589924" cy="3047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B02977-47FF-BA57-BD02-C06F41254AF5}"/>
              </a:ext>
            </a:extLst>
          </p:cNvPr>
          <p:cNvSpPr txBox="1"/>
          <p:nvPr/>
        </p:nvSpPr>
        <p:spPr>
          <a:xfrm>
            <a:off x="3650200" y="2396258"/>
            <a:ext cx="589924" cy="3047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E10AFB-2CB8-9C6C-0D25-0945B9758A36}"/>
              </a:ext>
            </a:extLst>
          </p:cNvPr>
          <p:cNvSpPr txBox="1"/>
          <p:nvPr/>
        </p:nvSpPr>
        <p:spPr>
          <a:xfrm>
            <a:off x="3661129" y="3473451"/>
            <a:ext cx="589924" cy="3047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1DB739-C8D5-903F-23D7-29421AC95191}"/>
              </a:ext>
            </a:extLst>
          </p:cNvPr>
          <p:cNvSpPr txBox="1"/>
          <p:nvPr/>
        </p:nvSpPr>
        <p:spPr>
          <a:xfrm>
            <a:off x="3650200" y="4508500"/>
            <a:ext cx="589924" cy="3047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E06B06-0864-B42A-E21B-C174AF3DC370}"/>
              </a:ext>
            </a:extLst>
          </p:cNvPr>
          <p:cNvSpPr txBox="1"/>
          <p:nvPr/>
        </p:nvSpPr>
        <p:spPr>
          <a:xfrm>
            <a:off x="7674915" y="2289603"/>
            <a:ext cx="2777183" cy="2468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0DCD857E-1F2E-470E-C555-4F3C0A425C6A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5493129" y="149634"/>
            <a:ext cx="678518" cy="3762868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ECEDD2F-4E38-C77F-92C8-CB12C86484BD}"/>
              </a:ext>
            </a:extLst>
          </p:cNvPr>
          <p:cNvSpPr txBox="1"/>
          <p:nvPr/>
        </p:nvSpPr>
        <p:spPr>
          <a:xfrm>
            <a:off x="7575550" y="341262"/>
            <a:ext cx="28067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DATA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8718E5-650B-E3E1-C76D-6AD28F8E0A1A}"/>
              </a:ext>
            </a:extLst>
          </p:cNvPr>
          <p:cNvCxnSpPr>
            <a:cxnSpLocks/>
          </p:cNvCxnSpPr>
          <p:nvPr/>
        </p:nvCxnSpPr>
        <p:spPr>
          <a:xfrm flipV="1">
            <a:off x="6223000" y="405728"/>
            <a:ext cx="0" cy="47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799CBD5-01FC-6113-EE84-3104311C6B78}"/>
              </a:ext>
            </a:extLst>
          </p:cNvPr>
          <p:cNvCxnSpPr>
            <a:cxnSpLocks/>
          </p:cNvCxnSpPr>
          <p:nvPr/>
        </p:nvCxnSpPr>
        <p:spPr>
          <a:xfrm>
            <a:off x="5940411" y="1679881"/>
            <a:ext cx="0" cy="451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8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772C-4EA2-DDEE-314B-6E25A88F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" y="269876"/>
            <a:ext cx="4295775" cy="749300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Proper Adjustment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CA915-4571-F4CA-6BC1-87E9DA7586D9}"/>
              </a:ext>
            </a:extLst>
          </p:cNvPr>
          <p:cNvSpPr txBox="1"/>
          <p:nvPr/>
        </p:nvSpPr>
        <p:spPr>
          <a:xfrm>
            <a:off x="1162050" y="1082159"/>
            <a:ext cx="957738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considered subjects are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diabetic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some of them are pre-diabetic)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of the parameters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simulates a natural progression of the disease towards diabetes   </a:t>
            </a:r>
            <a:endParaRPr lang="zh-CN" alt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3DB84B-460C-5855-FA64-5EB7E4A8D04B}"/>
                  </a:ext>
                </a:extLst>
              </p:cNvPr>
              <p:cNvSpPr txBox="1"/>
              <p:nvPr/>
            </p:nvSpPr>
            <p:spPr>
              <a:xfrm>
                <a:off x="1719533" y="3271383"/>
                <a:ext cx="8229599" cy="2366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</a:t>
                </a:r>
                <a:r>
                  <a:rPr lang="en-US" altLang="zh-CN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insulin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𝑥𝑔𝑖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&amp;</m:t>
                    </m:r>
                    <m:r>
                      <a:rPr lang="en-US" altLang="zh-CN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pancreatic glucose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𝑖𝐺𝑚𝑎𝑥</m:t>
                        </m:r>
                      </m:sub>
                    </m:sSub>
                  </m:oMath>
                </a14:m>
                <a:endParaRPr lang="en-US" altLang="zh-CN" sz="2200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Recompute parameters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 glycemia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insulinemia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constitute the equilibria of the algebraic steady-state in absence of exogenous insulin administration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3DB84B-460C-5855-FA64-5EB7E4A8D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33" y="3271383"/>
                <a:ext cx="8229599" cy="2366610"/>
              </a:xfrm>
              <a:prstGeom prst="rect">
                <a:avLst/>
              </a:prstGeom>
              <a:blipFill>
                <a:blip r:embed="rId2"/>
                <a:stretch>
                  <a:fillRect l="-815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3317219-82F8-AD96-6303-7D3A94A1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76" y="5125089"/>
            <a:ext cx="3500463" cy="109538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07BC54-D06D-C6D6-6F7C-5157A0ACAB7B}"/>
              </a:ext>
            </a:extLst>
          </p:cNvPr>
          <p:cNvSpPr txBox="1"/>
          <p:nvPr/>
        </p:nvSpPr>
        <p:spPr>
          <a:xfrm>
            <a:off x="5496039" y="4364847"/>
            <a:ext cx="2470482" cy="3555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15715BD-1B81-4CA8-1DA5-FBEFD4BBA41E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rot="5400000">
            <a:off x="5637456" y="4578957"/>
            <a:ext cx="952408" cy="123524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5B9D5-87AC-D61C-E13B-58C219CD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2002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Sampled-data Observer-based Glucose Control for the Artificial Pancreas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2D6A9-3A99-C46E-EF3D-8CCAAEF38155}"/>
              </a:ext>
            </a:extLst>
          </p:cNvPr>
          <p:cNvSpPr txBox="1"/>
          <p:nvPr/>
        </p:nvSpPr>
        <p:spPr>
          <a:xfrm>
            <a:off x="1808808" y="3746708"/>
            <a:ext cx="8574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Borri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Palumbo, P., Manes, C., </a:t>
            </a:r>
            <a:r>
              <a:rPr lang="en-US" altLang="zh-C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Panunzi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De Gaetano, A.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7838B-2195-8BDB-134F-01AB9CBAF6A0}"/>
              </a:ext>
            </a:extLst>
          </p:cNvPr>
          <p:cNvSpPr txBox="1"/>
          <p:nvPr/>
        </p:nvSpPr>
        <p:spPr>
          <a:xfrm>
            <a:off x="2700309" y="4322259"/>
            <a:ext cx="77632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CNR-IASI Biomathematics Laboratory, Italian National Research Council (CNR), 00168 Rome, Italy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DISIM Department, University of L’Aquila, 67100 L’Aquila, Italy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7FD21-E40E-6A34-2E8F-B346694A7EB0}"/>
              </a:ext>
            </a:extLst>
          </p:cNvPr>
          <p:cNvSpPr txBox="1"/>
          <p:nvPr/>
        </p:nvSpPr>
        <p:spPr>
          <a:xfrm>
            <a:off x="2640063" y="5565694"/>
            <a:ext cx="6911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Acta </a:t>
            </a:r>
            <a:r>
              <a:rPr lang="en-US" altLang="zh-CN" sz="2000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Polytechnica</a:t>
            </a:r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Hungarica</a:t>
            </a:r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 2017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F30EE-3EE8-D2CC-1E11-6A34254226A6}"/>
              </a:ext>
            </a:extLst>
          </p:cNvPr>
          <p:cNvSpPr txBox="1"/>
          <p:nvPr/>
        </p:nvSpPr>
        <p:spPr>
          <a:xfrm>
            <a:off x="618823" y="582123"/>
            <a:ext cx="60950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91914B-F0A1-40A8-F323-012DF743C2CA}"/>
              </a:ext>
            </a:extLst>
          </p:cNvPr>
          <p:cNvSpPr txBox="1"/>
          <p:nvPr/>
        </p:nvSpPr>
        <p:spPr>
          <a:xfrm>
            <a:off x="2737449" y="1092251"/>
            <a:ext cx="76890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 B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 a more realistic simulation setup by imposing a quantization error both in the </a:t>
            </a:r>
            <a:r>
              <a:rPr lang="en-US" altLang="zh-CN" sz="2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actuation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7C3F1-5AE4-96F4-4A24-B57374D1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5" y="435262"/>
            <a:ext cx="7596807" cy="522771"/>
          </a:xfrm>
        </p:spPr>
        <p:txBody>
          <a:bodyPr>
            <a:normAutofit fontScale="90000"/>
          </a:bodyPr>
          <a:lstStyle/>
          <a:p>
            <a:r>
              <a:rPr kumimoji="0" lang="en-US" altLang="zh-CN" sz="3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Evolution of model of glucose-insulin system</a:t>
            </a:r>
            <a:b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					----Minimal Model 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8D7368-3F8C-0521-FB3F-00E3E5752E22}"/>
              </a:ext>
            </a:extLst>
          </p:cNvPr>
          <p:cNvSpPr txBox="1"/>
          <p:nvPr/>
        </p:nvSpPr>
        <p:spPr>
          <a:xfrm>
            <a:off x="6851745" y="3680645"/>
            <a:ext cx="3551583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IVGTT Experiment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A3B5B-B17D-7C86-A11A-BBC6421AD058}"/>
              </a:ext>
            </a:extLst>
          </p:cNvPr>
          <p:cNvSpPr txBox="1"/>
          <p:nvPr/>
        </p:nvSpPr>
        <p:spPr>
          <a:xfrm>
            <a:off x="7057589" y="5163189"/>
            <a:ext cx="317020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experimental data with the smallest set of identifiable and meaningful parameters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18EA8-0898-B898-2D87-77A09483E404}"/>
              </a:ext>
            </a:extLst>
          </p:cNvPr>
          <p:cNvSpPr txBox="1"/>
          <p:nvPr/>
        </p:nvSpPr>
        <p:spPr>
          <a:xfrm>
            <a:off x="6513815" y="1488260"/>
            <a:ext cx="4227442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efine a model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glucose-insulin relationship based on physiology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7F14EFD-5030-AC9F-64F5-DEA91A57D83F}"/>
              </a:ext>
            </a:extLst>
          </p:cNvPr>
          <p:cNvSpPr/>
          <p:nvPr/>
        </p:nvSpPr>
        <p:spPr>
          <a:xfrm>
            <a:off x="8463787" y="2882494"/>
            <a:ext cx="357809" cy="5897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0AF7CCA-3EFE-5CD2-57DE-B68B4D550F67}"/>
              </a:ext>
            </a:extLst>
          </p:cNvPr>
          <p:cNvSpPr/>
          <p:nvPr/>
        </p:nvSpPr>
        <p:spPr>
          <a:xfrm>
            <a:off x="8463787" y="4373561"/>
            <a:ext cx="357809" cy="58972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弧形 18">
            <a:extLst>
              <a:ext uri="{FF2B5EF4-FFF2-40B4-BE49-F238E27FC236}">
                <a16:creationId xmlns:a16="http://schemas.microsoft.com/office/drawing/2014/main" id="{4560DD71-1C11-13FB-118F-E6DD973518F3}"/>
              </a:ext>
            </a:extLst>
          </p:cNvPr>
          <p:cNvSpPr/>
          <p:nvPr/>
        </p:nvSpPr>
        <p:spPr>
          <a:xfrm rot="16200000">
            <a:off x="9239830" y="3368865"/>
            <a:ext cx="4437103" cy="1189694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D029B4-E624-3A60-A88B-0D20E68C39B1}"/>
              </a:ext>
            </a:extLst>
          </p:cNvPr>
          <p:cNvSpPr txBox="1"/>
          <p:nvPr/>
        </p:nvSpPr>
        <p:spPr>
          <a:xfrm>
            <a:off x="10757942" y="3386951"/>
            <a:ext cx="1358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model</a:t>
            </a:r>
            <a:endParaRPr lang="zh-CN" altLang="en-US" sz="20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6267FC7-EED1-A869-93E1-E74BD20689FD}"/>
              </a:ext>
            </a:extLst>
          </p:cNvPr>
          <p:cNvGrpSpPr/>
          <p:nvPr/>
        </p:nvGrpSpPr>
        <p:grpSpPr>
          <a:xfrm>
            <a:off x="287210" y="1028888"/>
            <a:ext cx="6134639" cy="2741886"/>
            <a:chOff x="5159117" y="1013791"/>
            <a:chExt cx="6997149" cy="220648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A99B52F-2FB5-8C6F-E4D9-A0EBB557515C}"/>
                </a:ext>
              </a:extLst>
            </p:cNvPr>
            <p:cNvSpPr txBox="1"/>
            <p:nvPr/>
          </p:nvSpPr>
          <p:spPr>
            <a:xfrm>
              <a:off x="5159117" y="1013791"/>
              <a:ext cx="6997149" cy="2206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8B3BF4-3BBE-C100-4D85-3F1D10CE83D9}"/>
                </a:ext>
              </a:extLst>
            </p:cNvPr>
            <p:cNvSpPr txBox="1"/>
            <p:nvPr/>
          </p:nvSpPr>
          <p:spPr>
            <a:xfrm>
              <a:off x="5159117" y="1155427"/>
              <a:ext cx="690438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Minimal Model: Perspective from 2005 </a:t>
              </a:r>
              <a:endPara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0490E9-7013-EDEE-235E-4E668E4115A4}"/>
                </a:ext>
              </a:extLst>
            </p:cNvPr>
            <p:cNvSpPr txBox="1"/>
            <p:nvPr/>
          </p:nvSpPr>
          <p:spPr>
            <a:xfrm>
              <a:off x="6798363" y="1904614"/>
              <a:ext cx="3718656" cy="300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Richard N. Bergman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AD4F161-7036-FD0A-6E68-270FA3E8DDFF}"/>
                </a:ext>
              </a:extLst>
            </p:cNvPr>
            <p:cNvSpPr txBox="1"/>
            <p:nvPr/>
          </p:nvSpPr>
          <p:spPr>
            <a:xfrm>
              <a:off x="5361214" y="2263924"/>
              <a:ext cx="650018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Southern California, Los Angeles, Calif. , USA</a:t>
              </a:r>
            </a:p>
            <a:p>
              <a:pPr algn="ctr"/>
              <a:r>
                <a:rPr lang="en-US" altLang="zh-CN" sz="2000" b="0" i="0" dirty="0">
                  <a:solidFill>
                    <a:srgbClr val="006621"/>
                  </a:solidFill>
                  <a:effectLst/>
                  <a:latin typeface="Arial" panose="020B0604020202020204" pitchFamily="34" charset="0"/>
                </a:rPr>
                <a:t>RN Bergman - Hormone research,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D9045A0-AE04-207B-C501-2216B4B3CFD2}"/>
              </a:ext>
            </a:extLst>
          </p:cNvPr>
          <p:cNvSpPr txBox="1"/>
          <p:nvPr/>
        </p:nvSpPr>
        <p:spPr>
          <a:xfrm>
            <a:off x="293719" y="3841629"/>
            <a:ext cx="612813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modelling of the intravenous glucose tolerance test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 De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Gaetano,w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CNR, Centro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Fisiopatologia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Shock,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Cattolica del Sacro Cuore, Largo A. Gemelli, 8, 00168 Roma, Italy. 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Laboratoire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MatheHmatiques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AppliqueHes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UPRES A 5033 IPRA, Pau, France</a:t>
            </a:r>
          </a:p>
          <a:p>
            <a:pPr algn="ctr"/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Journal of mathematical biology, 2000</a:t>
            </a:r>
            <a:r>
              <a:rPr lang="en-US" altLang="zh-CN" sz="2000" b="0" i="0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altLang="zh-CN" sz="20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Springer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7C3F1-5AE4-96F4-4A24-B57374D1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2" y="557282"/>
            <a:ext cx="2812774" cy="522771"/>
          </a:xfrm>
        </p:spPr>
        <p:txBody>
          <a:bodyPr>
            <a:normAutofit/>
          </a:bodyPr>
          <a:lstStyle/>
          <a:p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Model</a:t>
            </a:r>
            <a:endParaRPr lang="zh-CN" alt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5CD097-FBC9-FDE0-4F42-04E089516C4C}"/>
              </a:ext>
            </a:extLst>
          </p:cNvPr>
          <p:cNvGrpSpPr/>
          <p:nvPr/>
        </p:nvGrpSpPr>
        <p:grpSpPr>
          <a:xfrm>
            <a:off x="0" y="1173738"/>
            <a:ext cx="6738541" cy="5530941"/>
            <a:chOff x="5264426" y="663529"/>
            <a:chExt cx="6738541" cy="5530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98EB60D-2363-8ABC-2CFC-EF441206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4426" y="663529"/>
              <a:ext cx="6738541" cy="5530941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45C1DB4-AAFC-7B32-7135-460CFA1A904C}"/>
                </a:ext>
              </a:extLst>
            </p:cNvPr>
            <p:cNvSpPr txBox="1"/>
            <p:nvPr/>
          </p:nvSpPr>
          <p:spPr>
            <a:xfrm>
              <a:off x="7169330" y="5598593"/>
              <a:ext cx="1749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Glucose Level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F2299A-4E69-BBD9-6A07-71C5048163B8}"/>
                </a:ext>
              </a:extLst>
            </p:cNvPr>
            <p:cNvSpPr txBox="1"/>
            <p:nvPr/>
          </p:nvSpPr>
          <p:spPr>
            <a:xfrm>
              <a:off x="6665747" y="2946395"/>
              <a:ext cx="1749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Glucose Source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FF8D5C-1A4C-AE83-8923-EC11E54296BC}"/>
                </a:ext>
              </a:extLst>
            </p:cNvPr>
            <p:cNvSpPr txBox="1"/>
            <p:nvPr/>
          </p:nvSpPr>
          <p:spPr>
            <a:xfrm>
              <a:off x="9587852" y="5598593"/>
              <a:ext cx="225609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Glucose Consumption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E663B7-7687-6A53-C9DD-0F8390549A78}"/>
                </a:ext>
              </a:extLst>
            </p:cNvPr>
            <p:cNvSpPr txBox="1"/>
            <p:nvPr/>
          </p:nvSpPr>
          <p:spPr>
            <a:xfrm>
              <a:off x="5496339" y="985073"/>
              <a:ext cx="1749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Insulin Release</a:t>
              </a:r>
              <a:endParaRPr lang="zh-CN" alt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8554F33-183A-2845-4BD1-D96CC1D6A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6" t="-5797" r="7564" b="5797"/>
          <a:stretch/>
        </p:blipFill>
        <p:spPr>
          <a:xfrm>
            <a:off x="6716955" y="1173738"/>
            <a:ext cx="5475045" cy="50491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0712E4-AE88-6723-127A-E10092DFF8F6}"/>
              </a:ext>
            </a:extLst>
          </p:cNvPr>
          <p:cNvSpPr txBox="1"/>
          <p:nvPr/>
        </p:nvSpPr>
        <p:spPr>
          <a:xfrm>
            <a:off x="8996617" y="4196471"/>
            <a:ext cx="1308175" cy="60081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BAF2A02-D662-07BA-F176-192ED8642413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 flipV="1">
            <a:off x="6528566" y="2986661"/>
            <a:ext cx="1912330" cy="4331949"/>
          </a:xfrm>
          <a:prstGeom prst="bentConnector4">
            <a:avLst>
              <a:gd name="adj1" fmla="val -5717"/>
              <a:gd name="adj2" fmla="val 9976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3978EC16-E9ED-66EA-9CB5-93ED7D0B687D}"/>
              </a:ext>
            </a:extLst>
          </p:cNvPr>
          <p:cNvSpPr/>
          <p:nvPr/>
        </p:nvSpPr>
        <p:spPr>
          <a:xfrm>
            <a:off x="4595004" y="30149"/>
            <a:ext cx="4215442" cy="2034440"/>
          </a:xfrm>
          <a:prstGeom prst="cloudCallout">
            <a:avLst>
              <a:gd name="adj1" fmla="val -17519"/>
              <a:gd name="adj2" fmla="val 847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42021"/>
                </a:solidFill>
                <a:latin typeface="TimesSqu-Roman"/>
              </a:rPr>
              <a:t>I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Squ-Roman"/>
              </a:rPr>
              <a:t>nsulin acts slowly because it must first move to a remote </a:t>
            </a:r>
            <a:r>
              <a:rPr lang="en-US" altLang="zh-CN" sz="20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compartment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Squ-Roman"/>
              </a:rPr>
              <a:t> to exert its action on glucose disposal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1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914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CharisSIL</vt:lpstr>
      <vt:lpstr>CMMI10</vt:lpstr>
      <vt:lpstr>CMMI7</vt:lpstr>
      <vt:lpstr>CMR10</vt:lpstr>
      <vt:lpstr>Gulliver-Italic</vt:lpstr>
      <vt:lpstr>TimesSqu-Roman</vt:lpstr>
      <vt:lpstr>等线</vt:lpstr>
      <vt:lpstr>等线 Light</vt:lpstr>
      <vt:lpstr>Arial</vt:lpstr>
      <vt:lpstr>Cambria Math</vt:lpstr>
      <vt:lpstr>Times New Roman</vt:lpstr>
      <vt:lpstr>Office 主题​​</vt:lpstr>
      <vt:lpstr>Go deeper into glucose-insulin system</vt:lpstr>
      <vt:lpstr>PowerPoint 演示文稿</vt:lpstr>
      <vt:lpstr>Advantages of the single delay model for the assessment of insulin sensitivity from the intravenous glucose tolerance test</vt:lpstr>
      <vt:lpstr>PowerPoint 演示文稿</vt:lpstr>
      <vt:lpstr>PowerPoint 演示文稿</vt:lpstr>
      <vt:lpstr>Make Proper Adjustment</vt:lpstr>
      <vt:lpstr>Sampled-data Observer-based Glucose Control for the Artificial Pancreas</vt:lpstr>
      <vt:lpstr>Evolution of model of glucose-insulin system      ----Minimal Model </vt:lpstr>
      <vt:lpstr>Minimal Model</vt:lpstr>
      <vt:lpstr>Parameter Fitting</vt:lpstr>
      <vt:lpstr>Parameter Fitting</vt:lpstr>
      <vt:lpstr>Delay-differential System: </vt:lpstr>
      <vt:lpstr>Delay-differential System: </vt:lpstr>
      <vt:lpstr>Comparative Methods     --- Sliding Mode Controller (SMC)</vt:lpstr>
      <vt:lpstr>PowerPoint 演示文稿</vt:lpstr>
      <vt:lpstr>PowerPoint 演示文稿</vt:lpstr>
      <vt:lpstr>SMC</vt:lpstr>
      <vt:lpstr>SMC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deeper into glucose-insulin system</dc:title>
  <dc:creator>颖 冯</dc:creator>
  <cp:lastModifiedBy>颖 冯</cp:lastModifiedBy>
  <cp:revision>89</cp:revision>
  <dcterms:created xsi:type="dcterms:W3CDTF">2024-03-10T14:55:38Z</dcterms:created>
  <dcterms:modified xsi:type="dcterms:W3CDTF">2024-03-12T11:36:36Z</dcterms:modified>
</cp:coreProperties>
</file>