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8" r:id="rId4"/>
    <p:sldId id="260" r:id="rId5"/>
    <p:sldId id="279" r:id="rId6"/>
    <p:sldId id="280" r:id="rId7"/>
    <p:sldId id="275" r:id="rId8"/>
    <p:sldId id="261" r:id="rId9"/>
    <p:sldId id="262" r:id="rId10"/>
    <p:sldId id="284" r:id="rId11"/>
    <p:sldId id="281" r:id="rId12"/>
    <p:sldId id="282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187" y="-3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5D90C-EDF9-4A36-BBD2-2B7D34A0A8B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2F4829-ED93-465B-8A9C-E2EB85DC77B2}">
      <dgm:prSet phldrT="[文本]"/>
      <dgm:spPr/>
      <dgm:t>
        <a:bodyPr/>
        <a:lstStyle/>
        <a:p>
          <a:pPr algn="ctr"/>
          <a:r>
            <a:rPr lang="en-US" altLang="zh-CN" dirty="0"/>
            <a:t>Possibility = 0.9 </a:t>
          </a:r>
          <a:endParaRPr lang="zh-CN" altLang="en-US" dirty="0"/>
        </a:p>
      </dgm:t>
    </dgm:pt>
    <dgm:pt modelId="{4AE718EC-FF9C-4AD4-9180-0D693888F745}" type="parTrans" cxnId="{77C8CD82-9250-4123-8A43-6E67C75C339C}">
      <dgm:prSet/>
      <dgm:spPr/>
      <dgm:t>
        <a:bodyPr/>
        <a:lstStyle/>
        <a:p>
          <a:endParaRPr lang="zh-CN" altLang="en-US"/>
        </a:p>
      </dgm:t>
    </dgm:pt>
    <dgm:pt modelId="{730D1127-BA7F-4B1D-B179-387ECE909E32}" type="sibTrans" cxnId="{77C8CD82-9250-4123-8A43-6E67C75C339C}">
      <dgm:prSet/>
      <dgm:spPr/>
      <dgm:t>
        <a:bodyPr/>
        <a:lstStyle/>
        <a:p>
          <a:endParaRPr lang="zh-CN" altLang="en-US"/>
        </a:p>
      </dgm:t>
    </dgm:pt>
    <dgm:pt modelId="{2751A218-1BAE-4041-9486-106AE894DEFA}">
      <dgm:prSet phldrT="[文本]" custT="1"/>
      <dgm:spPr/>
      <dgm:t>
        <a:bodyPr/>
        <a:lstStyle/>
        <a:p>
          <a:pPr algn="ctr"/>
          <a:r>
            <a:rPr lang="en-US" sz="2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</a:t>
          </a:r>
        </a:p>
        <a:p>
          <a:pPr algn="l"/>
          <a:r>
            <a:rPr lang="en-US" sz="1800" b="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 is chosen at random</a:t>
          </a:r>
          <a:endParaRPr lang="zh-CN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A3678-9016-4E5D-990C-89598B91DF57}" type="parTrans" cxnId="{FDF4BE2D-993C-4D24-B8AD-55A4BE7F29C7}">
      <dgm:prSet/>
      <dgm:spPr/>
      <dgm:t>
        <a:bodyPr/>
        <a:lstStyle/>
        <a:p>
          <a:endParaRPr lang="zh-CN" altLang="en-US"/>
        </a:p>
      </dgm:t>
    </dgm:pt>
    <dgm:pt modelId="{F7D0B474-7134-4B51-9837-95FBDAD4BA0F}" type="sibTrans" cxnId="{FDF4BE2D-993C-4D24-B8AD-55A4BE7F29C7}">
      <dgm:prSet/>
      <dgm:spPr/>
      <dgm:t>
        <a:bodyPr/>
        <a:lstStyle/>
        <a:p>
          <a:endParaRPr lang="zh-CN" altLang="en-US"/>
        </a:p>
      </dgm:t>
    </dgm:pt>
    <dgm:pt modelId="{B39C9A45-D811-4702-8E21-D39D2B039DAE}">
      <dgm:prSet phldrT="[文本]"/>
      <dgm:spPr/>
      <dgm:t>
        <a:bodyPr/>
        <a:lstStyle/>
        <a:p>
          <a:pPr algn="ctr"/>
          <a:r>
            <a:rPr lang="en-US" altLang="zh-CN" dirty="0"/>
            <a:t>Possibility = 0.1</a:t>
          </a:r>
          <a:endParaRPr lang="zh-CN" altLang="en-US" dirty="0"/>
        </a:p>
      </dgm:t>
    </dgm:pt>
    <dgm:pt modelId="{E7CE5695-64CF-4596-B9F1-BAB75AD1A21E}" type="parTrans" cxnId="{7E6D4E28-E589-4CA5-9217-8105D402E3AD}">
      <dgm:prSet/>
      <dgm:spPr/>
      <dgm:t>
        <a:bodyPr/>
        <a:lstStyle/>
        <a:p>
          <a:endParaRPr lang="zh-CN" altLang="en-US"/>
        </a:p>
      </dgm:t>
    </dgm:pt>
    <dgm:pt modelId="{95D349A2-FD41-459A-BFE2-CE4E33843260}" type="sibTrans" cxnId="{7E6D4E28-E589-4CA5-9217-8105D402E3AD}">
      <dgm:prSet/>
      <dgm:spPr/>
      <dgm:t>
        <a:bodyPr/>
        <a:lstStyle/>
        <a:p>
          <a:endParaRPr lang="zh-CN" altLang="en-US"/>
        </a:p>
      </dgm:t>
    </dgm:pt>
    <dgm:pt modelId="{F6DC96DD-3124-4F7C-B85A-5094B1AA77F3}">
      <dgm:prSet phldrT="[文本]" custT="1"/>
      <dgm:spPr/>
      <dgm:t>
        <a:bodyPr/>
        <a:lstStyle/>
        <a:p>
          <a:pPr algn="ctr"/>
          <a:r>
            <a:rPr lang="en-US" altLang="zh-CN" sz="23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Exploitation</a:t>
          </a:r>
          <a:endParaRPr lang="en-US" sz="2300" b="1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800" b="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 is chosen based on Q value function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zh-CN" alt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C63A7-90B9-4E26-8534-246B8A0C5BE9}" type="parTrans" cxnId="{109DBD3D-3E82-4CBF-B931-44877E7F931E}">
      <dgm:prSet/>
      <dgm:spPr/>
      <dgm:t>
        <a:bodyPr/>
        <a:lstStyle/>
        <a:p>
          <a:endParaRPr lang="zh-CN" altLang="en-US"/>
        </a:p>
      </dgm:t>
    </dgm:pt>
    <dgm:pt modelId="{E5C1D913-EAAB-4454-9B73-A6FAC5350658}" type="sibTrans" cxnId="{109DBD3D-3E82-4CBF-B931-44877E7F931E}">
      <dgm:prSet/>
      <dgm:spPr/>
      <dgm:t>
        <a:bodyPr/>
        <a:lstStyle/>
        <a:p>
          <a:endParaRPr lang="zh-CN" altLang="en-US"/>
        </a:p>
      </dgm:t>
    </dgm:pt>
    <dgm:pt modelId="{BF1F376B-C745-444D-A8A3-3D69ECF03CF7}" type="pres">
      <dgm:prSet presAssocID="{BD05D90C-EDF9-4A36-BBD2-2B7D34A0A8B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0BB7AD8A-A9A2-4FB1-93DB-5455DE851252}" type="pres">
      <dgm:prSet presAssocID="{BD05D90C-EDF9-4A36-BBD2-2B7D34A0A8B3}" presName="Background" presStyleLbl="node1" presStyleIdx="0" presStyleCnt="1"/>
      <dgm:spPr/>
    </dgm:pt>
    <dgm:pt modelId="{DB3115D5-D2EF-4160-900F-3CD611E09319}" type="pres">
      <dgm:prSet presAssocID="{BD05D90C-EDF9-4A36-BBD2-2B7D34A0A8B3}" presName="Divider" presStyleLbl="callout" presStyleIdx="0" presStyleCnt="1"/>
      <dgm:spPr/>
    </dgm:pt>
    <dgm:pt modelId="{B5A81BE0-BF67-48F7-BE8B-8545FF76F7E0}" type="pres">
      <dgm:prSet presAssocID="{BD05D90C-EDF9-4A36-BBD2-2B7D34A0A8B3}" presName="ChildText1" presStyleLbl="revTx" presStyleIdx="0" presStyleCnt="0" custScaleX="99682" custScaleY="79678" custLinFactNeighborX="-335" custLinFactNeighborY="-8269">
        <dgm:presLayoutVars>
          <dgm:chMax val="0"/>
          <dgm:chPref val="0"/>
          <dgm:bulletEnabled val="1"/>
        </dgm:presLayoutVars>
      </dgm:prSet>
      <dgm:spPr/>
    </dgm:pt>
    <dgm:pt modelId="{3AF0329F-B01F-4269-9E6E-864944A07471}" type="pres">
      <dgm:prSet presAssocID="{BD05D90C-EDF9-4A36-BBD2-2B7D34A0A8B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D4FDB19-D800-47A8-BA6E-7721DF213D4A}" type="pres">
      <dgm:prSet presAssocID="{BD05D90C-EDF9-4A36-BBD2-2B7D34A0A8B3}" presName="ParentText1" presStyleLbl="revTx" presStyleIdx="0" presStyleCnt="0">
        <dgm:presLayoutVars>
          <dgm:chMax val="1"/>
          <dgm:chPref val="1"/>
        </dgm:presLayoutVars>
      </dgm:prSet>
      <dgm:spPr/>
    </dgm:pt>
    <dgm:pt modelId="{0BD032DB-0FA2-46B3-9E57-B7AA22F87384}" type="pres">
      <dgm:prSet presAssocID="{BD05D90C-EDF9-4A36-BBD2-2B7D34A0A8B3}" presName="ParentShape1" presStyleLbl="alignImgPlace1" presStyleIdx="0" presStyleCnt="2">
        <dgm:presLayoutVars/>
      </dgm:prSet>
      <dgm:spPr/>
    </dgm:pt>
    <dgm:pt modelId="{CED485A5-7DE6-4667-B0C2-6DF94ADAE34C}" type="pres">
      <dgm:prSet presAssocID="{BD05D90C-EDF9-4A36-BBD2-2B7D34A0A8B3}" presName="ParentText2" presStyleLbl="revTx" presStyleIdx="0" presStyleCnt="0">
        <dgm:presLayoutVars>
          <dgm:chMax val="1"/>
          <dgm:chPref val="1"/>
        </dgm:presLayoutVars>
      </dgm:prSet>
      <dgm:spPr/>
    </dgm:pt>
    <dgm:pt modelId="{74DAB33F-A0EE-4523-9038-9B2A95DA5D35}" type="pres">
      <dgm:prSet presAssocID="{BD05D90C-EDF9-4A36-BBD2-2B7D34A0A8B3}" presName="ParentShape2" presStyleLbl="alignImgPlace1" presStyleIdx="1" presStyleCnt="2">
        <dgm:presLayoutVars/>
      </dgm:prSet>
      <dgm:spPr/>
    </dgm:pt>
  </dgm:ptLst>
  <dgm:cxnLst>
    <dgm:cxn modelId="{8520F910-FB36-4483-A681-D22EFBC551C4}" type="presOf" srcId="{B39C9A45-D811-4702-8E21-D39D2B039DAE}" destId="{CED485A5-7DE6-4667-B0C2-6DF94ADAE34C}" srcOrd="0" destOrd="0" presId="urn:microsoft.com/office/officeart/2009/3/layout/OpposingIdeas"/>
    <dgm:cxn modelId="{7E6D4E28-E589-4CA5-9217-8105D402E3AD}" srcId="{BD05D90C-EDF9-4A36-BBD2-2B7D34A0A8B3}" destId="{B39C9A45-D811-4702-8E21-D39D2B039DAE}" srcOrd="1" destOrd="0" parTransId="{E7CE5695-64CF-4596-B9F1-BAB75AD1A21E}" sibTransId="{95D349A2-FD41-459A-BFE2-CE4E33843260}"/>
    <dgm:cxn modelId="{FDF4BE2D-993C-4D24-B8AD-55A4BE7F29C7}" srcId="{0C2F4829-ED93-465B-8A9C-E2EB85DC77B2}" destId="{2751A218-1BAE-4041-9486-106AE894DEFA}" srcOrd="0" destOrd="0" parTransId="{42CA3678-9016-4E5D-990C-89598B91DF57}" sibTransId="{F7D0B474-7134-4B51-9837-95FBDAD4BA0F}"/>
    <dgm:cxn modelId="{095CDD37-7BA9-490D-A7A8-0749E12CEB93}" type="presOf" srcId="{F6DC96DD-3124-4F7C-B85A-5094B1AA77F3}" destId="{3AF0329F-B01F-4269-9E6E-864944A07471}" srcOrd="0" destOrd="0" presId="urn:microsoft.com/office/officeart/2009/3/layout/OpposingIdeas"/>
    <dgm:cxn modelId="{109DBD3D-3E82-4CBF-B931-44877E7F931E}" srcId="{B39C9A45-D811-4702-8E21-D39D2B039DAE}" destId="{F6DC96DD-3124-4F7C-B85A-5094B1AA77F3}" srcOrd="0" destOrd="0" parTransId="{736C63A7-90B9-4E26-8534-246B8A0C5BE9}" sibTransId="{E5C1D913-EAAB-4454-9B73-A6FAC5350658}"/>
    <dgm:cxn modelId="{C8B6267F-4624-455D-8520-701E473B52CF}" type="presOf" srcId="{BD05D90C-EDF9-4A36-BBD2-2B7D34A0A8B3}" destId="{BF1F376B-C745-444D-A8A3-3D69ECF03CF7}" srcOrd="0" destOrd="0" presId="urn:microsoft.com/office/officeart/2009/3/layout/OpposingIdeas"/>
    <dgm:cxn modelId="{77C8CD82-9250-4123-8A43-6E67C75C339C}" srcId="{BD05D90C-EDF9-4A36-BBD2-2B7D34A0A8B3}" destId="{0C2F4829-ED93-465B-8A9C-E2EB85DC77B2}" srcOrd="0" destOrd="0" parTransId="{4AE718EC-FF9C-4AD4-9180-0D693888F745}" sibTransId="{730D1127-BA7F-4B1D-B179-387ECE909E32}"/>
    <dgm:cxn modelId="{9C641487-B0F9-4E83-B4E4-82B5B92F3BF3}" type="presOf" srcId="{2751A218-1BAE-4041-9486-106AE894DEFA}" destId="{B5A81BE0-BF67-48F7-BE8B-8545FF76F7E0}" srcOrd="0" destOrd="0" presId="urn:microsoft.com/office/officeart/2009/3/layout/OpposingIdeas"/>
    <dgm:cxn modelId="{CD771DAA-A571-42E4-AAC3-5E05A5B03739}" type="presOf" srcId="{B39C9A45-D811-4702-8E21-D39D2B039DAE}" destId="{74DAB33F-A0EE-4523-9038-9B2A95DA5D35}" srcOrd="1" destOrd="0" presId="urn:microsoft.com/office/officeart/2009/3/layout/OpposingIdeas"/>
    <dgm:cxn modelId="{4B575BCB-A860-40B6-BC16-D8A4C4BCCB5A}" type="presOf" srcId="{0C2F4829-ED93-465B-8A9C-E2EB85DC77B2}" destId="{BD4FDB19-D800-47A8-BA6E-7721DF213D4A}" srcOrd="0" destOrd="0" presId="urn:microsoft.com/office/officeart/2009/3/layout/OpposingIdeas"/>
    <dgm:cxn modelId="{BE88F9F2-68CC-4CEB-A121-780D70F879F8}" type="presOf" srcId="{0C2F4829-ED93-465B-8A9C-E2EB85DC77B2}" destId="{0BD032DB-0FA2-46B3-9E57-B7AA22F87384}" srcOrd="1" destOrd="0" presId="urn:microsoft.com/office/officeart/2009/3/layout/OpposingIdeas"/>
    <dgm:cxn modelId="{7041D730-65A1-4287-87BA-FF47CB115F2E}" type="presParOf" srcId="{BF1F376B-C745-444D-A8A3-3D69ECF03CF7}" destId="{0BB7AD8A-A9A2-4FB1-93DB-5455DE851252}" srcOrd="0" destOrd="0" presId="urn:microsoft.com/office/officeart/2009/3/layout/OpposingIdeas"/>
    <dgm:cxn modelId="{EF2C4070-9ADB-4D77-87F9-00531A601934}" type="presParOf" srcId="{BF1F376B-C745-444D-A8A3-3D69ECF03CF7}" destId="{DB3115D5-D2EF-4160-900F-3CD611E09319}" srcOrd="1" destOrd="0" presId="urn:microsoft.com/office/officeart/2009/3/layout/OpposingIdeas"/>
    <dgm:cxn modelId="{DF288DE4-0084-445B-A67C-1203C0468BA1}" type="presParOf" srcId="{BF1F376B-C745-444D-A8A3-3D69ECF03CF7}" destId="{B5A81BE0-BF67-48F7-BE8B-8545FF76F7E0}" srcOrd="2" destOrd="0" presId="urn:microsoft.com/office/officeart/2009/3/layout/OpposingIdeas"/>
    <dgm:cxn modelId="{FEC4BCD7-62DC-4B93-92F9-08C268A96F75}" type="presParOf" srcId="{BF1F376B-C745-444D-A8A3-3D69ECF03CF7}" destId="{3AF0329F-B01F-4269-9E6E-864944A07471}" srcOrd="3" destOrd="0" presId="urn:microsoft.com/office/officeart/2009/3/layout/OpposingIdeas"/>
    <dgm:cxn modelId="{223814BB-B2A3-4F8B-946C-D340BFF7B214}" type="presParOf" srcId="{BF1F376B-C745-444D-A8A3-3D69ECF03CF7}" destId="{BD4FDB19-D800-47A8-BA6E-7721DF213D4A}" srcOrd="4" destOrd="0" presId="urn:microsoft.com/office/officeart/2009/3/layout/OpposingIdeas"/>
    <dgm:cxn modelId="{9B881CE1-4CB4-4867-9F51-A3C439C4E4FE}" type="presParOf" srcId="{BF1F376B-C745-444D-A8A3-3D69ECF03CF7}" destId="{0BD032DB-0FA2-46B3-9E57-B7AA22F87384}" srcOrd="5" destOrd="0" presId="urn:microsoft.com/office/officeart/2009/3/layout/OpposingIdeas"/>
    <dgm:cxn modelId="{D9D861C0-4EF4-4263-B5F4-89C3686DA178}" type="presParOf" srcId="{BF1F376B-C745-444D-A8A3-3D69ECF03CF7}" destId="{CED485A5-7DE6-4667-B0C2-6DF94ADAE34C}" srcOrd="6" destOrd="0" presId="urn:microsoft.com/office/officeart/2009/3/layout/OpposingIdeas"/>
    <dgm:cxn modelId="{D4B17026-1D36-4435-A2F6-312A36CC6ACE}" type="presParOf" srcId="{BF1F376B-C745-444D-A8A3-3D69ECF03CF7}" destId="{74DAB33F-A0EE-4523-9038-9B2A95DA5D3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AD8A-A9A2-4FB1-93DB-5455DE851252}">
      <dsp:nvSpPr>
        <dsp:cNvPr id="0" name=""/>
        <dsp:cNvSpPr/>
      </dsp:nvSpPr>
      <dsp:spPr>
        <a:xfrm>
          <a:off x="949392" y="555921"/>
          <a:ext cx="4013429" cy="2158285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115D5-D2EF-4160-900F-3CD611E09319}">
      <dsp:nvSpPr>
        <dsp:cNvPr id="0" name=""/>
        <dsp:cNvSpPr/>
      </dsp:nvSpPr>
      <dsp:spPr>
        <a:xfrm>
          <a:off x="2956107" y="784830"/>
          <a:ext cx="535" cy="17004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81BE0-BF67-48F7-BE8B-8545FF76F7E0}">
      <dsp:nvSpPr>
        <dsp:cNvPr id="0" name=""/>
        <dsp:cNvSpPr/>
      </dsp:nvSpPr>
      <dsp:spPr>
        <a:xfrm>
          <a:off x="1080112" y="754076"/>
          <a:ext cx="1733622" cy="145912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 is chosen at random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0112" y="754076"/>
        <a:ext cx="1733622" cy="1459121"/>
      </dsp:txXfrm>
    </dsp:sp>
    <dsp:sp modelId="{3AF0329F-B01F-4269-9E6E-864944A07471}">
      <dsp:nvSpPr>
        <dsp:cNvPr id="0" name=""/>
        <dsp:cNvSpPr/>
      </dsp:nvSpPr>
      <dsp:spPr>
        <a:xfrm>
          <a:off x="3089887" y="719428"/>
          <a:ext cx="1739152" cy="183127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Exploitation</a:t>
          </a:r>
          <a:endParaRPr lang="en-US" sz="2300" b="1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 is chosen based on Q value function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zh-CN" alt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9887" y="719428"/>
        <a:ext cx="1739152" cy="1831272"/>
      </dsp:txXfrm>
    </dsp:sp>
    <dsp:sp modelId="{0BD032DB-0FA2-46B3-9E57-B7AA22F87384}">
      <dsp:nvSpPr>
        <dsp:cNvPr id="0" name=""/>
        <dsp:cNvSpPr/>
      </dsp:nvSpPr>
      <dsp:spPr>
        <a:xfrm rot="16200000">
          <a:off x="-562306" y="842793"/>
          <a:ext cx="2354492" cy="66890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Possibility = 0.9 </a:t>
          </a:r>
          <a:endParaRPr lang="zh-CN" altLang="en-US" sz="1400" kern="1200" dirty="0"/>
        </a:p>
      </dsp:txBody>
      <dsp:txXfrm>
        <a:off x="-461212" y="1111683"/>
        <a:ext cx="2152303" cy="333314"/>
      </dsp:txXfrm>
    </dsp:sp>
    <dsp:sp modelId="{74DAB33F-A0EE-4523-9038-9B2A95DA5D35}">
      <dsp:nvSpPr>
        <dsp:cNvPr id="0" name=""/>
        <dsp:cNvSpPr/>
      </dsp:nvSpPr>
      <dsp:spPr>
        <a:xfrm rot="5400000">
          <a:off x="4120027" y="1758430"/>
          <a:ext cx="2354492" cy="66890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Possibility = 0.1</a:t>
          </a:r>
          <a:endParaRPr lang="zh-CN" altLang="en-US" sz="1400" kern="1200" dirty="0"/>
        </a:p>
      </dsp:txBody>
      <dsp:txXfrm>
        <a:off x="4221122" y="1825131"/>
        <a:ext cx="2152303" cy="33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5B46-21C9-4746-B0F4-95FEB2E2149A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9EAE-9094-4BB3-804F-248ED80DA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6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9EAE-9094-4BB3-804F-248ED80DA3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9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4606D-7948-2B00-6B67-86AC141C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50DD3-0B61-6209-F834-28F35853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A7BBE-D64A-3F67-BF66-9BE08D5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8CAF0-1871-F9D4-B110-739F5725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253BA-54C5-7CAF-A5B6-35E85585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9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A569-0B80-1068-CFB0-97356D29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97522-7E3E-FAD9-9EBE-315DC868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AA293-7D9C-0783-ED9D-FD13DF54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2B426-0D09-24F9-54B4-6A701DC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B4382-34EC-15A1-D2B4-E40BAB8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108C5-27B2-8A45-8581-36788C96B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ED39E-B247-4295-D5EC-2695559D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2CA91-55C7-EFEC-01B7-BAE432A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975F6-7720-B598-EAF9-6CF0E2F3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41FA3-F260-2117-FBE3-F3548974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8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6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71F8-B097-68FD-CF92-DD8B7F27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9F89-4478-33F5-55FF-1591F187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D439-164F-B2A8-C08F-4F8CA6DD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7BDF0-1507-59CE-7FC7-E437C2D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C477B-6A6C-5262-0F43-D5ABA39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74592-EE4A-E2CC-07C0-D78D8CA0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FC828-94B7-30C1-795F-6E11FB55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34818-6E7C-E0B4-0A4F-F732CB12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DC7C9-EF40-93F0-82E2-1122582E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B8BE9-3941-F7FB-6E25-8E4AF4BF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CEBC2-3650-AB9D-BA8F-2A02851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F79B1-6BC4-3029-1C00-A196439A7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98F6B-B8BC-667D-B94A-B9A75DE2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C66DF-3A90-5167-96AF-801C1BBC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07315-7375-957A-1541-484A8EC4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FF602-1464-8F2E-AA1B-13757929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FDFE-47FF-5645-FA62-B74BE6AE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BBA42-99F8-6579-C7F8-6B5CE60E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CEE69-276F-2D2E-D649-180ECA7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57E436-9F50-81D4-F5C8-851BF308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5441A-B4EE-7944-D5F9-9A5E31796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FB6B30-63A5-DBE0-9064-980FD2D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16155-C282-FA3E-0AC0-39F2CC96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B3B92-749B-0351-15FF-0019FFCC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4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0221-79D3-EA58-329C-AD66BABD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E8D47-6D7E-5BE3-7F13-2ED52EE4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36A31-3EC8-B82F-B511-D6728C7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ACA65-1706-302B-44D6-345350C4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4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A4553-7DD6-506E-8E67-D5770BF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D5EDF-5597-8620-EAA2-FBF88495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84C2F-4402-10BA-6A9C-254931A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8412-0214-5BD0-CDF2-3C45905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FA0BD-B4C6-4F48-10A0-B39CA41C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0506F-ED35-4377-A88D-D4A0A0DE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BE574-FF6C-8801-D048-6534A06C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07335-C3C6-17B3-CD3A-206B9B5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6CE65-728D-F6A1-2D5E-5AD859EE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42023-D35D-1CCE-2337-E7C0B0CA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F5CC36-F6F6-B4D5-65A6-456F7A594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1A068-AC75-7A44-AA6F-058904AE2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75C77-6974-CE1B-6563-85B4BF5B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63275-914E-4D66-0285-A770C76B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C7705-0456-0F40-B3DF-951CB939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A3FE73-6ED8-27FF-3086-A15A30D7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C5362-E78B-B3EF-B036-6B90B98DB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44205-D952-7FA2-EF43-EAE3EA9DA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AD5D-4DD8-44D7-A09F-955A9022954E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A66B2-B7C0-CAAC-8CFE-1D51F4459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E7966-9992-DDF1-1017-410B725C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81C8-2B0D-45FA-8335-0F079F774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2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1071-8069-9520-DD74-87C5EAA44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92157"/>
            <a:ext cx="12145618" cy="3317806"/>
          </a:xfrm>
        </p:spPr>
        <p:txBody>
          <a:bodyPr>
            <a:normAutofit fontScale="90000"/>
          </a:bodyPr>
          <a:lstStyle/>
          <a:p>
            <a:r>
              <a:rPr lang="en-US" altLang="zh-C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Subcutaneous insulin administration by deep reinforcement learning for</a:t>
            </a:r>
            <a:br>
              <a:rPr lang="en-US" altLang="zh-C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 control of type-2 diabetic patients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b="1" dirty="0"/>
            </a:b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D68E1E-88FB-288B-AC1D-987D91F7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3" y="3509963"/>
            <a:ext cx="10998014" cy="18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830E33-3263-A63F-1365-AA31A8430316}"/>
              </a:ext>
            </a:extLst>
          </p:cNvPr>
          <p:cNvSpPr txBox="1"/>
          <p:nvPr/>
        </p:nvSpPr>
        <p:spPr>
          <a:xfrm>
            <a:off x="1278834" y="1298713"/>
            <a:ext cx="9985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3 experiments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sets of environment parameters </a:t>
            </a:r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hree different virtual patients. </a:t>
            </a:r>
          </a:p>
          <a:p>
            <a:pPr algn="ctr"/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 level set to 9,10,10.5 at 9:00 a.m., 1:00 p.m. and 9:00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p.m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CharisSI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CharisSIL"/>
            </a:endParaRP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CharisSIL"/>
              </a:rPr>
              <a:t>Simulate 3 meals intake each day</a:t>
            </a:r>
            <a:br>
              <a:rPr lang="en-US" altLang="zh-CN" sz="2400" dirty="0"/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18780E8-1EAD-71DE-4F65-895E1BFD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00" y="315745"/>
            <a:ext cx="3522651" cy="531802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64D1331-7F2F-D116-A3BD-CA58493B9610}"/>
              </a:ext>
            </a:extLst>
          </p:cNvPr>
          <p:cNvSpPr/>
          <p:nvPr/>
        </p:nvSpPr>
        <p:spPr>
          <a:xfrm>
            <a:off x="6049617" y="1822174"/>
            <a:ext cx="390940" cy="6228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BB826AB2-0FB9-9324-8454-F053B630B71D}"/>
              </a:ext>
            </a:extLst>
          </p:cNvPr>
          <p:cNvSpPr/>
          <p:nvPr/>
        </p:nvSpPr>
        <p:spPr>
          <a:xfrm>
            <a:off x="6049617" y="3664227"/>
            <a:ext cx="390940" cy="6228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C98571-AC6A-793F-F187-C21A0C5DAB83}"/>
              </a:ext>
            </a:extLst>
          </p:cNvPr>
          <p:cNvSpPr txBox="1"/>
          <p:nvPr/>
        </p:nvSpPr>
        <p:spPr>
          <a:xfrm>
            <a:off x="99391" y="9031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1E7243-2DAC-8706-3A9E-CAD69B93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" y="523462"/>
            <a:ext cx="10339862" cy="6334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DD1FA8-0E3C-3E93-BF57-CF7A971E92C8}"/>
              </a:ext>
            </a:extLst>
          </p:cNvPr>
          <p:cNvSpPr txBox="1"/>
          <p:nvPr/>
        </p:nvSpPr>
        <p:spPr>
          <a:xfrm>
            <a:off x="10219428" y="1048505"/>
            <a:ext cx="19616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algorithm was able to keep the glucose level in the normal range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times of meal intake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9D4D0F-EB66-6629-058A-92D9F03CC7F5}"/>
              </a:ext>
            </a:extLst>
          </p:cNvPr>
          <p:cNvSpPr txBox="1"/>
          <p:nvPr/>
        </p:nvSpPr>
        <p:spPr>
          <a:xfrm>
            <a:off x="10150825" y="4258272"/>
            <a:ext cx="19616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injected insulin successfully</a:t>
            </a:r>
            <a:b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brought down the glucose level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B262AD-3FE0-FCC7-A987-FDA5FB337548}"/>
              </a:ext>
            </a:extLst>
          </p:cNvPr>
          <p:cNvSpPr txBox="1"/>
          <p:nvPr/>
        </p:nvSpPr>
        <p:spPr>
          <a:xfrm>
            <a:off x="99391" y="9031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FE1E98-2D8D-BB54-4F67-04E2E543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6677"/>
            <a:ext cx="12192000" cy="32717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EDEC2D-D1F5-0C38-BFF1-ECF34BF962FA}"/>
              </a:ext>
            </a:extLst>
          </p:cNvPr>
          <p:cNvSpPr txBox="1"/>
          <p:nvPr/>
        </p:nvSpPr>
        <p:spPr>
          <a:xfrm>
            <a:off x="6195391" y="4439985"/>
            <a:ext cx="512859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that through exploration the agent was able to avoid fatal states and optimize the actions. 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7F6505-566B-5890-7BD6-F7358BCF9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7" y="4248876"/>
            <a:ext cx="5301621" cy="166170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905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E8C0-0F46-8E2C-8919-AD565A4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68CE-D2AF-29B0-9E61-C3F82D7E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altLang="zh-CN" dirty="0"/>
              <a:t>Model-Free RL Algorithm ---- without expert knowledge of underlying dynamics or meal announcements, using only glucose level as input </a:t>
            </a:r>
          </a:p>
          <a:p>
            <a:r>
              <a:rPr lang="en-US" altLang="zh-CN" dirty="0"/>
              <a:t>Simple &amp; practical reward function</a:t>
            </a:r>
          </a:p>
          <a:p>
            <a:r>
              <a:rPr lang="en-US" altLang="zh-CN" dirty="0"/>
              <a:t>Consider absorption dynamic of injected insulin</a:t>
            </a:r>
          </a:p>
          <a:p>
            <a:r>
              <a:rPr lang="en-US" altLang="zh-CN" dirty="0"/>
              <a:t>Reframes the problem from diagnosis-based to an action-based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8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A46FD-2352-C247-6CC6-23CE25D9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738893"/>
            <a:ext cx="5101328" cy="36000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Autoimmunity against insulin-producing beta cells</a:t>
            </a:r>
          </a:p>
          <a:p>
            <a:pPr marL="0" indent="0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nsulin </a:t>
            </a:r>
            <a:r>
              <a:rPr lang="en-US" altLang="zh-CN" sz="2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eficiency.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68F9B-7CBD-0D96-6238-2D35EFB86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7979" y="1654395"/>
            <a:ext cx="5183188" cy="3684588"/>
          </a:xfr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nsulin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esistance + Impaired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nsulin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ecretion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insulin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 Treatment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self-managed by patients through multiple glucose level measurements &amp; insulin injection</a:t>
            </a:r>
          </a:p>
          <a:p>
            <a:pPr marL="0" indent="0">
              <a:buNone/>
            </a:pP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advantage function (NAF) algorithm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patient’s condition &amp; help control blood glucose in optimal way</a:t>
            </a: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01964-5144-0DA8-D5AE-03D1517C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4080"/>
            <a:ext cx="5101328" cy="61094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Type-1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1D359D-277F-1155-4C4B-3D35D568F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7940" y="1090335"/>
            <a:ext cx="5183188" cy="61094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dirty="0"/>
              <a:t>Type-2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331B38-BD8A-B6A5-51AB-5B868FC08759}"/>
              </a:ext>
            </a:extLst>
          </p:cNvPr>
          <p:cNvSpPr txBox="1"/>
          <p:nvPr/>
        </p:nvSpPr>
        <p:spPr>
          <a:xfrm>
            <a:off x="370681" y="2990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 ---- Diabetes Mellitus</a:t>
            </a:r>
            <a:endParaRPr lang="zh-CN" altLang="en-US" sz="28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DEA0282-21BA-1914-9C02-5311E3D760AD}"/>
              </a:ext>
            </a:extLst>
          </p:cNvPr>
          <p:cNvSpPr/>
          <p:nvPr/>
        </p:nvSpPr>
        <p:spPr>
          <a:xfrm>
            <a:off x="8246850" y="2346681"/>
            <a:ext cx="356561" cy="4665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7B0435D-7256-FC9E-2C73-52A704722E5B}"/>
              </a:ext>
            </a:extLst>
          </p:cNvPr>
          <p:cNvSpPr/>
          <p:nvPr/>
        </p:nvSpPr>
        <p:spPr>
          <a:xfrm>
            <a:off x="3030462" y="2736627"/>
            <a:ext cx="388219" cy="6109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D8653137-7AAC-C543-5A6E-3CCE04DA1539}"/>
              </a:ext>
            </a:extLst>
          </p:cNvPr>
          <p:cNvSpPr/>
          <p:nvPr/>
        </p:nvSpPr>
        <p:spPr>
          <a:xfrm>
            <a:off x="8246850" y="3114274"/>
            <a:ext cx="356562" cy="4665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0E4F67D0-9FCD-4605-E53B-189C0F18D300}"/>
              </a:ext>
            </a:extLst>
          </p:cNvPr>
          <p:cNvSpPr/>
          <p:nvPr/>
        </p:nvSpPr>
        <p:spPr>
          <a:xfrm>
            <a:off x="8380009" y="3978075"/>
            <a:ext cx="299049" cy="56934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A9D25C7-CA5D-44A0-36BB-AE8DA4EFAB8B}"/>
              </a:ext>
            </a:extLst>
          </p:cNvPr>
          <p:cNvSpPr txBox="1"/>
          <p:nvPr/>
        </p:nvSpPr>
        <p:spPr>
          <a:xfrm>
            <a:off x="4678017" y="5956852"/>
            <a:ext cx="284921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Glucose Level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93BB00D-17C7-CEBD-B75B-03D57486A2C7}"/>
              </a:ext>
            </a:extLst>
          </p:cNvPr>
          <p:cNvSpPr/>
          <p:nvPr/>
        </p:nvSpPr>
        <p:spPr>
          <a:xfrm>
            <a:off x="3896139" y="6004507"/>
            <a:ext cx="606966" cy="292820"/>
          </a:xfrm>
          <a:prstGeom prst="rightArrow">
            <a:avLst>
              <a:gd name="adj1" fmla="val 5491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EB2EE708-6655-D7C5-DAB9-69E7C9BC99F7}"/>
              </a:ext>
            </a:extLst>
          </p:cNvPr>
          <p:cNvSpPr/>
          <p:nvPr/>
        </p:nvSpPr>
        <p:spPr>
          <a:xfrm flipH="1">
            <a:off x="7702147" y="6016487"/>
            <a:ext cx="602215" cy="28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FACAD7-321B-5A0D-52C0-E8DFE492D380}"/>
              </a:ext>
            </a:extLst>
          </p:cNvPr>
          <p:cNvSpPr txBox="1"/>
          <p:nvPr/>
        </p:nvSpPr>
        <p:spPr>
          <a:xfrm>
            <a:off x="2150850" y="59132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 Doses</a:t>
            </a:r>
            <a:endParaRPr lang="zh-CN" altLang="en-US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788A64-8D1E-D616-1691-4DA9EA1EF6D5}"/>
              </a:ext>
            </a:extLst>
          </p:cNvPr>
          <p:cNvSpPr txBox="1"/>
          <p:nvPr/>
        </p:nvSpPr>
        <p:spPr>
          <a:xfrm>
            <a:off x="8421762" y="59508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Intake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70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E6E0F-A9BA-B90E-C223-A23D9719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26" y="145774"/>
            <a:ext cx="5710801" cy="86801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 and Challenge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0E2C1-B337-5AAD-B314-95B789678602}"/>
              </a:ext>
            </a:extLst>
          </p:cNvPr>
          <p:cNvSpPr txBox="1"/>
          <p:nvPr/>
        </p:nvSpPr>
        <p:spPr>
          <a:xfrm>
            <a:off x="9256648" y="1013791"/>
            <a:ext cx="2786267" cy="590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patient’s condition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 control the blood glucose level in an optimal way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precision and reduce human error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EBF84E1-6B1E-2AA9-DD38-103DAC33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19358"/>
              </p:ext>
            </p:extLst>
          </p:nvPr>
        </p:nvGraphicFramePr>
        <p:xfrm>
          <a:off x="311426" y="1159565"/>
          <a:ext cx="8128000" cy="49086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0487">
                  <a:extLst>
                    <a:ext uri="{9D8B030D-6E8A-4147-A177-3AD203B41FA5}">
                      <a16:colId xmlns:a16="http://schemas.microsoft.com/office/drawing/2014/main" val="2822403511"/>
                    </a:ext>
                  </a:extLst>
                </a:gridCol>
                <a:gridCol w="4397513">
                  <a:extLst>
                    <a:ext uri="{9D8B030D-6E8A-4147-A177-3AD203B41FA5}">
                      <a16:colId xmlns:a16="http://schemas.microsoft.com/office/drawing/2014/main" val="2975424432"/>
                    </a:ext>
                  </a:extLst>
                </a:gridCol>
              </a:tblGrid>
              <a:tr h="613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 Work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Challenges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8024"/>
                  </a:ext>
                </a:extLst>
              </a:tr>
              <a:tr h="1268073">
                <a:tc>
                  <a:txBody>
                    <a:bodyPr/>
                    <a:lstStyle/>
                    <a:p>
                      <a:pPr algn="ctr"/>
                      <a:endParaRPr lang="en-US" altLang="zh-C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Self-manage 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multiple glucose level measurements + administration of insulin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Ordeal</a:t>
                      </a:r>
                      <a:r>
                        <a:rPr lang="en-US" altLang="zh-CN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altLang="zh-CN" dirty="0"/>
                      </a:b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06836"/>
                  </a:ext>
                </a:extLst>
              </a:tr>
              <a:tr h="1646756">
                <a:tc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Traditional:  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zh-CN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Respond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fast enough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sufficiently control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postprandial glucose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without meal announcements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79961"/>
                  </a:ext>
                </a:extLst>
              </a:tr>
              <a:tr h="133799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RL</a:t>
                      </a:r>
                      <a:r>
                        <a:rPr lang="en-US" altLang="zh-CN" dirty="0"/>
                        <a:t>: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 (model free)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Enough data and samples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satisfy the system’s sample complexity &amp; high-order simulator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3915"/>
                  </a:ext>
                </a:extLst>
              </a:tr>
            </a:tbl>
          </a:graphicData>
        </a:graphic>
      </p:graphicFrame>
      <p:pic>
        <p:nvPicPr>
          <p:cNvPr id="9" name="图形 8" descr="关闭 纯色填充">
            <a:extLst>
              <a:ext uri="{FF2B5EF4-FFF2-40B4-BE49-F238E27FC236}">
                <a16:creationId xmlns:a16="http://schemas.microsoft.com/office/drawing/2014/main" id="{97DA9BF3-EC69-906F-D2EC-9015596F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506" y="3288001"/>
            <a:ext cx="457200" cy="457200"/>
          </a:xfrm>
          <a:prstGeom prst="rect">
            <a:avLst/>
          </a:prstGeom>
        </p:spPr>
      </p:pic>
      <p:pic>
        <p:nvPicPr>
          <p:cNvPr id="10" name="图形 9" descr="关闭 纯色填充">
            <a:extLst>
              <a:ext uri="{FF2B5EF4-FFF2-40B4-BE49-F238E27FC236}">
                <a16:creationId xmlns:a16="http://schemas.microsoft.com/office/drawing/2014/main" id="{A31808DE-84DE-411E-A258-24EF15449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7506" y="4988386"/>
            <a:ext cx="457200" cy="45720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25115593-94C0-8E3D-4D6A-FE2BB45745F8}"/>
              </a:ext>
            </a:extLst>
          </p:cNvPr>
          <p:cNvSpPr/>
          <p:nvPr/>
        </p:nvSpPr>
        <p:spPr>
          <a:xfrm>
            <a:off x="8415135" y="3634286"/>
            <a:ext cx="841513" cy="553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6022F5E-07C8-0974-43C5-01DE25DF3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389" y="865323"/>
            <a:ext cx="11109770" cy="582297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098AF2-308A-4349-DEF4-50DFD010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214934"/>
            <a:ext cx="7992355" cy="750558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Methods—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Control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76FAA1-D22F-B9F6-7A94-5D5A7DC7B565}"/>
              </a:ext>
            </a:extLst>
          </p:cNvPr>
          <p:cNvSpPr txBox="1"/>
          <p:nvPr/>
        </p:nvSpPr>
        <p:spPr>
          <a:xfrm>
            <a:off x="3319796" y="1613305"/>
            <a:ext cx="1036708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597F9-0B90-CCAF-AE86-42CDD2E7739C}"/>
              </a:ext>
            </a:extLst>
          </p:cNvPr>
          <p:cNvSpPr txBox="1"/>
          <p:nvPr/>
        </p:nvSpPr>
        <p:spPr>
          <a:xfrm>
            <a:off x="2859356" y="2042536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C9B2A-8C3D-DA5E-AC48-89993DED29DE}"/>
              </a:ext>
            </a:extLst>
          </p:cNvPr>
          <p:cNvSpPr txBox="1"/>
          <p:nvPr/>
        </p:nvSpPr>
        <p:spPr>
          <a:xfrm>
            <a:off x="8252897" y="1362864"/>
            <a:ext cx="2451990" cy="619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38603E-3B87-638C-A104-6C2EF24DDDA6}"/>
              </a:ext>
            </a:extLst>
          </p:cNvPr>
          <p:cNvSpPr txBox="1"/>
          <p:nvPr/>
        </p:nvSpPr>
        <p:spPr>
          <a:xfrm>
            <a:off x="8549931" y="2026823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Process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6176B5-DECE-30F8-B4E6-1293895FF381}"/>
              </a:ext>
            </a:extLst>
          </p:cNvPr>
          <p:cNvSpPr txBox="1"/>
          <p:nvPr/>
        </p:nvSpPr>
        <p:spPr>
          <a:xfrm>
            <a:off x="4685574" y="2811804"/>
            <a:ext cx="6095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C00000"/>
                </a:solidFill>
                <a:effectLst/>
                <a:latin typeface="CharisSIL-Bold"/>
              </a:rPr>
              <a:t>Glucose-insulin dynamics 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CharisSIL"/>
              </a:rPr>
              <a:t>single delay model (SDM): </a:t>
            </a:r>
            <a:br>
              <a:rPr lang="en-US" altLang="zh-CN" sz="2000" dirty="0">
                <a:solidFill>
                  <a:srgbClr val="C00000"/>
                </a:solidFill>
              </a:rPr>
            </a:br>
            <a:endParaRPr lang="en-US" altLang="zh-CN" sz="2000" b="1" i="0" dirty="0">
              <a:solidFill>
                <a:srgbClr val="C00000"/>
              </a:solidFill>
              <a:effectLst/>
              <a:latin typeface="CharisSIL-Bold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426D61C-D657-FD08-A5B6-82A95EADC083}"/>
              </a:ext>
            </a:extLst>
          </p:cNvPr>
          <p:cNvSpPr/>
          <p:nvPr/>
        </p:nvSpPr>
        <p:spPr>
          <a:xfrm>
            <a:off x="7233661" y="4219059"/>
            <a:ext cx="215496" cy="41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016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4D782E-8D92-02EB-8FF9-98958A3CCADE}"/>
              </a:ext>
            </a:extLst>
          </p:cNvPr>
          <p:cNvSpPr txBox="1"/>
          <p:nvPr/>
        </p:nvSpPr>
        <p:spPr>
          <a:xfrm>
            <a:off x="5620039" y="3417669"/>
            <a:ext cx="8000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atient (AVP)</a:t>
            </a:r>
          </a:p>
          <a:p>
            <a:r>
              <a:rPr lang="en-US" altLang="zh-CN" sz="1800" b="0" i="0" dirty="0">
                <a:solidFill>
                  <a:schemeClr val="accent1"/>
                </a:solidFill>
                <a:effectLst/>
                <a:latin typeface="CharisSIL"/>
              </a:rPr>
              <a:t>----</a:t>
            </a:r>
            <a:r>
              <a:rPr lang="en-US" altLang="zh-CN" sz="2000" b="0" i="0" dirty="0">
                <a:solidFill>
                  <a:schemeClr val="accent1"/>
                </a:solidFill>
                <a:effectLst/>
                <a:latin typeface="CharisSIL"/>
              </a:rPr>
              <a:t>representative of the type-2 diabetic patient</a:t>
            </a:r>
            <a:r>
              <a:rPr lang="en-US" altLang="zh-CN" sz="2400" dirty="0"/>
              <a:t> 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9A3F63-80A8-AA04-92B8-6A8F509C9C42}"/>
              </a:ext>
            </a:extLst>
          </p:cNvPr>
          <p:cNvCxnSpPr/>
          <p:nvPr/>
        </p:nvCxnSpPr>
        <p:spPr>
          <a:xfrm flipV="1">
            <a:off x="7315200" y="3171881"/>
            <a:ext cx="0" cy="257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0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B717F-C9AA-DAFC-F5CA-932C4C36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0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Process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FAC83C-7CA8-BB4B-BEE2-46C94434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36" y="1410728"/>
            <a:ext cx="6815083" cy="824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2ABC68-3781-710F-DD10-A9CB159ED576}"/>
              </a:ext>
            </a:extLst>
          </p:cNvPr>
          <p:cNvSpPr txBox="1"/>
          <p:nvPr/>
        </p:nvSpPr>
        <p:spPr>
          <a:xfrm>
            <a:off x="706638" y="1592060"/>
            <a:ext cx="6095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State-action Function: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A55BB-8024-8A2A-AD6F-0B137612C43E}"/>
              </a:ext>
            </a:extLst>
          </p:cNvPr>
          <p:cNvSpPr txBox="1"/>
          <p:nvPr/>
        </p:nvSpPr>
        <p:spPr>
          <a:xfrm>
            <a:off x="5529699" y="1592060"/>
            <a:ext cx="1258965" cy="484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ABBA98-DD18-FCE0-E3E8-F04D3C456783}"/>
              </a:ext>
            </a:extLst>
          </p:cNvPr>
          <p:cNvSpPr txBox="1"/>
          <p:nvPr/>
        </p:nvSpPr>
        <p:spPr>
          <a:xfrm>
            <a:off x="5237415" y="2065779"/>
            <a:ext cx="6095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A300AB-2CF2-6C81-165F-906F4AC8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0" y="3320692"/>
            <a:ext cx="5301621" cy="1661701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0FE0E147-379B-FAED-10F6-9F05902A65C2}"/>
              </a:ext>
            </a:extLst>
          </p:cNvPr>
          <p:cNvSpPr/>
          <p:nvPr/>
        </p:nvSpPr>
        <p:spPr>
          <a:xfrm>
            <a:off x="5942714" y="2521040"/>
            <a:ext cx="432932" cy="6911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00AA1C-1419-8107-E41C-1CFBC82EB3DE}"/>
              </a:ext>
            </a:extLst>
          </p:cNvPr>
          <p:cNvSpPr txBox="1"/>
          <p:nvPr/>
        </p:nvSpPr>
        <p:spPr>
          <a:xfrm>
            <a:off x="5360220" y="3991339"/>
            <a:ext cx="3316941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C8D698-7A3F-41FC-8479-D76AB8FE997B}"/>
              </a:ext>
            </a:extLst>
          </p:cNvPr>
          <p:cNvSpPr txBox="1"/>
          <p:nvPr/>
        </p:nvSpPr>
        <p:spPr>
          <a:xfrm>
            <a:off x="8971737" y="3961225"/>
            <a:ext cx="23607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Fatal State</a:t>
            </a:r>
          </a:p>
          <a:p>
            <a:r>
              <a:rPr lang="en-US" altLang="zh-CN" sz="2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(avoid reaching)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0854AB-CCD7-3763-E75E-2073B626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72" y="5265940"/>
            <a:ext cx="3707737" cy="8333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87C4F2E-7FEA-1925-39E5-09A518AFE7B4}"/>
              </a:ext>
            </a:extLst>
          </p:cNvPr>
          <p:cNvSpPr txBox="1"/>
          <p:nvPr/>
        </p:nvSpPr>
        <p:spPr>
          <a:xfrm>
            <a:off x="706638" y="5496227"/>
            <a:ext cx="251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Action: 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12122C-D7F0-AFDD-2982-7760208BC92A}"/>
              </a:ext>
            </a:extLst>
          </p:cNvPr>
          <p:cNvSpPr txBox="1"/>
          <p:nvPr/>
        </p:nvSpPr>
        <p:spPr>
          <a:xfrm>
            <a:off x="6096000" y="556649"/>
            <a:ext cx="3603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Söhne"/>
              </a:rPr>
              <a:t>I</a:t>
            </a:r>
            <a:r>
              <a:rPr lang="en-US" altLang="zh-CN" sz="2000" b="0" i="0" dirty="0">
                <a:solidFill>
                  <a:schemeClr val="accent1"/>
                </a:solidFill>
                <a:effectLst/>
                <a:latin typeface="Söhne"/>
              </a:rPr>
              <a:t>mmediate rewards are valued and future rewards are</a:t>
            </a:r>
            <a:r>
              <a:rPr lang="en-US" altLang="zh-CN" sz="2000" dirty="0">
                <a:solidFill>
                  <a:schemeClr val="accent1"/>
                </a:solidFill>
                <a:latin typeface="Söhne"/>
              </a:rPr>
              <a:t> devalued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17E5A4-1184-207A-26A5-AA35153FF708}"/>
              </a:ext>
            </a:extLst>
          </p:cNvPr>
          <p:cNvCxnSpPr/>
          <p:nvPr/>
        </p:nvCxnSpPr>
        <p:spPr>
          <a:xfrm>
            <a:off x="1560887" y="2235056"/>
            <a:ext cx="0" cy="3261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45E4F57-5D5F-5B3F-84FF-C8C54A8F3B00}"/>
              </a:ext>
            </a:extLst>
          </p:cNvPr>
          <p:cNvSpPr txBox="1"/>
          <p:nvPr/>
        </p:nvSpPr>
        <p:spPr>
          <a:xfrm>
            <a:off x="7126539" y="1569691"/>
            <a:ext cx="1038996" cy="484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0F261FB7-FB70-F055-7B1F-00E1F607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223" y="5389622"/>
            <a:ext cx="3745646" cy="13813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35BF8E-E166-8650-D851-11C20E8C2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52" b="34706"/>
          <a:stretch/>
        </p:blipFill>
        <p:spPr>
          <a:xfrm>
            <a:off x="2030896" y="2660918"/>
            <a:ext cx="6146550" cy="19213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C3A688-1EA2-EC9D-FCE1-F8873852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39" y="669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Environment</a:t>
            </a:r>
            <a:br>
              <a:rPr lang="en-US" altLang="zh-C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--Average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atient (AVP)</a:t>
            </a:r>
            <a:endParaRPr lang="zh-CN" altLang="en-US" sz="2600" i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A9B58-0461-D0A8-B9ED-491D01151D8C}"/>
              </a:ext>
            </a:extLst>
          </p:cNvPr>
          <p:cNvSpPr txBox="1"/>
          <p:nvPr/>
        </p:nvSpPr>
        <p:spPr>
          <a:xfrm>
            <a:off x="7411275" y="498899"/>
            <a:ext cx="2126974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Schedule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C26BF-95A5-65FA-A92C-C2BE2C6B2502}"/>
              </a:ext>
            </a:extLst>
          </p:cNvPr>
          <p:cNvSpPr txBox="1"/>
          <p:nvPr/>
        </p:nvSpPr>
        <p:spPr>
          <a:xfrm>
            <a:off x="7348328" y="1392512"/>
            <a:ext cx="225286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 Injection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D97D9AA-B896-6644-9C02-4585F788B934}"/>
              </a:ext>
            </a:extLst>
          </p:cNvPr>
          <p:cNvCxnSpPr>
            <a:cxnSpLocks/>
          </p:cNvCxnSpPr>
          <p:nvPr/>
        </p:nvCxnSpPr>
        <p:spPr>
          <a:xfrm flipH="1">
            <a:off x="4810539" y="729731"/>
            <a:ext cx="24317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524AF7-60C0-56BC-BE46-67B50354D82A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1126435"/>
            <a:ext cx="2464904" cy="505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EC6FC7-26CA-10F2-4BE6-096A58F10215}"/>
              </a:ext>
            </a:extLst>
          </p:cNvPr>
          <p:cNvSpPr txBox="1"/>
          <p:nvPr/>
        </p:nvSpPr>
        <p:spPr>
          <a:xfrm>
            <a:off x="5491820" y="789929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Input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0B7DC5-BD1C-EFC7-E9C7-E0C0C036DBE4}"/>
              </a:ext>
            </a:extLst>
          </p:cNvPr>
          <p:cNvSpPr txBox="1"/>
          <p:nvPr/>
        </p:nvSpPr>
        <p:spPr>
          <a:xfrm>
            <a:off x="169367" y="2962620"/>
            <a:ext cx="200690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Level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 Level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D2C99-6296-8653-F774-9E0706A8E8A5}"/>
              </a:ext>
            </a:extLst>
          </p:cNvPr>
          <p:cNvSpPr txBox="1"/>
          <p:nvPr/>
        </p:nvSpPr>
        <p:spPr>
          <a:xfrm>
            <a:off x="1455267" y="1722562"/>
            <a:ext cx="3690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Glucose-insulin Dynamics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BFD868-ADC0-93C4-BA54-513B038117D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72817" y="1311965"/>
            <a:ext cx="0" cy="16506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DCE66B8-D326-48C1-C92D-6C087A260546}"/>
                  </a:ext>
                </a:extLst>
              </p:cNvPr>
              <p:cNvSpPr txBox="1"/>
              <p:nvPr/>
            </p:nvSpPr>
            <p:spPr>
              <a:xfrm>
                <a:off x="314739" y="5256455"/>
                <a:ext cx="5187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DCE66B8-D326-48C1-C92D-6C087A260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39" y="5256455"/>
                <a:ext cx="5187189" cy="461665"/>
              </a:xfrm>
              <a:prstGeom prst="rect">
                <a:avLst/>
              </a:prstGeom>
              <a:blipFill>
                <a:blip r:embed="rId4"/>
                <a:stretch>
                  <a:fillRect l="-18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18A7E78A-6BFC-C0AE-CAA7-CEF5DB7B3ADC}"/>
              </a:ext>
            </a:extLst>
          </p:cNvPr>
          <p:cNvSpPr txBox="1"/>
          <p:nvPr/>
        </p:nvSpPr>
        <p:spPr>
          <a:xfrm>
            <a:off x="7073345" y="3616177"/>
            <a:ext cx="621937" cy="9012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020FC4-3AF7-206D-D90D-5F134B022D91}"/>
              </a:ext>
            </a:extLst>
          </p:cNvPr>
          <p:cNvSpPr txBox="1"/>
          <p:nvPr/>
        </p:nvSpPr>
        <p:spPr>
          <a:xfrm>
            <a:off x="3018209" y="25188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insulin-dependent glucose uptake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1302315-B7B5-DC44-0DC0-36E7D4E84C81}"/>
              </a:ext>
            </a:extLst>
          </p:cNvPr>
          <p:cNvSpPr txBox="1"/>
          <p:nvPr/>
        </p:nvSpPr>
        <p:spPr>
          <a:xfrm>
            <a:off x="4439478" y="3023747"/>
            <a:ext cx="1578048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E0A6A92-D8EE-296C-3B35-E66C8DF7FD60}"/>
              </a:ext>
            </a:extLst>
          </p:cNvPr>
          <p:cNvSpPr txBox="1"/>
          <p:nvPr/>
        </p:nvSpPr>
        <p:spPr>
          <a:xfrm>
            <a:off x="6274013" y="2872967"/>
            <a:ext cx="396032" cy="7776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EDB4DA-5DBD-7FB3-C4D1-4D084DED1FF6}"/>
              </a:ext>
            </a:extLst>
          </p:cNvPr>
          <p:cNvSpPr txBox="1"/>
          <p:nvPr/>
        </p:nvSpPr>
        <p:spPr>
          <a:xfrm>
            <a:off x="6718073" y="28911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Glucose </a:t>
            </a:r>
          </a:p>
          <a:p>
            <a:r>
              <a:rPr lang="en-US" altLang="zh-CN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6B7D5D-09DD-6A9C-1CFC-585995C963D6}"/>
              </a:ext>
            </a:extLst>
          </p:cNvPr>
          <p:cNvSpPr txBox="1"/>
          <p:nvPr/>
        </p:nvSpPr>
        <p:spPr>
          <a:xfrm>
            <a:off x="1296894" y="4267690"/>
            <a:ext cx="36677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B050"/>
                </a:solidFill>
                <a:effectLst/>
                <a:latin typeface="Söhne"/>
              </a:rPr>
              <a:t>insulin naturally removed rate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D0F8F92-9E94-FD4A-6E8C-A228E6EA7AB9}"/>
              </a:ext>
            </a:extLst>
          </p:cNvPr>
          <p:cNvSpPr txBox="1"/>
          <p:nvPr/>
        </p:nvSpPr>
        <p:spPr>
          <a:xfrm>
            <a:off x="3386547" y="3776544"/>
            <a:ext cx="1052931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022AFCE-1750-0059-F178-E0EE68513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8004" y="2599869"/>
            <a:ext cx="3630463" cy="98904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D387D6B6-CCA7-EFE5-5F7D-F3C00AD1EB53}"/>
              </a:ext>
            </a:extLst>
          </p:cNvPr>
          <p:cNvSpPr txBox="1"/>
          <p:nvPr/>
        </p:nvSpPr>
        <p:spPr>
          <a:xfrm>
            <a:off x="7708869" y="3776544"/>
            <a:ext cx="6406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B050"/>
                </a:solidFill>
                <a:effectLst/>
                <a:latin typeface="Söhne"/>
              </a:rPr>
              <a:t>external insulin</a:t>
            </a:r>
          </a:p>
          <a:p>
            <a:r>
              <a:rPr lang="en-US" altLang="zh-CN" sz="2000" b="0" i="0" dirty="0">
                <a:solidFill>
                  <a:srgbClr val="00B050"/>
                </a:solidFill>
                <a:effectLst/>
                <a:latin typeface="Söhne"/>
              </a:rPr>
              <a:t>input rate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009595D-28D1-B346-BF79-D1266EF8F872}"/>
              </a:ext>
            </a:extLst>
          </p:cNvPr>
          <p:cNvSpPr txBox="1"/>
          <p:nvPr/>
        </p:nvSpPr>
        <p:spPr>
          <a:xfrm>
            <a:off x="7521653" y="5773353"/>
            <a:ext cx="4383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insulin secretion rate</a:t>
            </a:r>
          </a:p>
          <a:p>
            <a:r>
              <a:rPr lang="en-US" altLang="zh-CN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function of glucose concentration.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62878F-3734-30F8-F19F-8E3CCCC96E71}"/>
              </a:ext>
            </a:extLst>
          </p:cNvPr>
          <p:cNvSpPr txBox="1"/>
          <p:nvPr/>
        </p:nvSpPr>
        <p:spPr>
          <a:xfrm>
            <a:off x="4280158" y="4555764"/>
            <a:ext cx="4383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rate of insulin released </a:t>
            </a:r>
          </a:p>
          <a:p>
            <a:r>
              <a:rPr lang="en-US" altLang="zh-CN" sz="20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glucose level 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CF6F10B-DF83-0BD4-DADD-70957ABE2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669" y="5650263"/>
            <a:ext cx="2318962" cy="11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A35E91-B996-917F-67FC-C6FEF4725EE1}"/>
              </a:ext>
            </a:extLst>
          </p:cNvPr>
          <p:cNvSpPr txBox="1"/>
          <p:nvPr/>
        </p:nvSpPr>
        <p:spPr>
          <a:xfrm>
            <a:off x="258416" y="302350"/>
            <a:ext cx="115558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000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Example of insulin elimination (</a:t>
            </a:r>
            <a:r>
              <a:rPr lang="en-US" altLang="zh-CN" sz="3000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simulate absorption)</a:t>
            </a:r>
            <a:endParaRPr lang="en-GB" altLang="zh-CN" sz="3000" b="1" dirty="0"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A41B8-1CCD-706E-23E1-E7544407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5" y="955895"/>
            <a:ext cx="10501389" cy="5834105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06761CA4-3FC0-AE3D-839C-90B5E0E4DE8B}"/>
              </a:ext>
            </a:extLst>
          </p:cNvPr>
          <p:cNvSpPr/>
          <p:nvPr/>
        </p:nvSpPr>
        <p:spPr>
          <a:xfrm>
            <a:off x="4287078" y="3140765"/>
            <a:ext cx="1948070" cy="463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C304D-F1F1-7AAC-2798-398AB263EB54}"/>
              </a:ext>
            </a:extLst>
          </p:cNvPr>
          <p:cNvSpPr txBox="1"/>
          <p:nvPr/>
        </p:nvSpPr>
        <p:spPr>
          <a:xfrm>
            <a:off x="4207565" y="27406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Time derivative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556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10D546-8677-F46E-5BC8-9A697892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" y="1338729"/>
            <a:ext cx="6325086" cy="4395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21F29A-C116-7C61-E336-E35281BD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73" y="832989"/>
            <a:ext cx="6068127" cy="34098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C2E648-DCEA-9F76-538B-6E3DDBBD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00" y="405896"/>
            <a:ext cx="2621377" cy="531802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85931F-316F-8203-3C9A-0788831106E1}"/>
              </a:ext>
            </a:extLst>
          </p:cNvPr>
          <p:cNvSpPr txBox="1"/>
          <p:nvPr/>
        </p:nvSpPr>
        <p:spPr>
          <a:xfrm>
            <a:off x="6799568" y="4464186"/>
            <a:ext cx="48632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harisSIL"/>
              </a:rPr>
              <a:t>V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harisSIL"/>
              </a:rPr>
              <a:t>olume of the insulin need to be injected in each time frame to control the blood glucose level in the range [4, 7.5] (mM).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495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5FFC8-39F8-139E-9765-D5127874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27" y="415136"/>
            <a:ext cx="3390172" cy="531802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of Model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F70C14-2A8D-30BF-70F0-0456FEC39ACA}"/>
              </a:ext>
            </a:extLst>
          </p:cNvPr>
          <p:cNvSpPr txBox="1"/>
          <p:nvPr/>
        </p:nvSpPr>
        <p:spPr>
          <a:xfrm>
            <a:off x="1086678" y="1292087"/>
            <a:ext cx="8803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RL models are trained using </a:t>
            </a:r>
            <a:r>
              <a:rPr lang="en-US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-greedy exploration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ED11A6A-0DF7-BEE4-2B24-49D4A4361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523146"/>
              </p:ext>
            </p:extLst>
          </p:nvPr>
        </p:nvGraphicFramePr>
        <p:xfrm>
          <a:off x="183786" y="1919236"/>
          <a:ext cx="5912214" cy="327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箭头: 虚尾 6">
            <a:extLst>
              <a:ext uri="{FF2B5EF4-FFF2-40B4-BE49-F238E27FC236}">
                <a16:creationId xmlns:a16="http://schemas.microsoft.com/office/drawing/2014/main" id="{565583F8-A2C8-F188-EB7D-5F130F6139D6}"/>
              </a:ext>
            </a:extLst>
          </p:cNvPr>
          <p:cNvSpPr/>
          <p:nvPr/>
        </p:nvSpPr>
        <p:spPr>
          <a:xfrm>
            <a:off x="5940688" y="2912102"/>
            <a:ext cx="1182313" cy="66395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A15E8-C4F2-E470-9DFD-EE1E423721D6}"/>
              </a:ext>
            </a:extLst>
          </p:cNvPr>
          <p:cNvSpPr txBox="1"/>
          <p:nvPr/>
        </p:nvSpPr>
        <p:spPr>
          <a:xfrm>
            <a:off x="7468086" y="2630115"/>
            <a:ext cx="4151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</a:t>
            </a:r>
            <a:r>
              <a:rPr lang="en-US" altLang="zh-C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actions that may not have been apparent from the initial observations.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D724CF-5E4E-CDF4-5616-00D14CCC1CDE}"/>
              </a:ext>
            </a:extLst>
          </p:cNvPr>
          <p:cNvSpPr txBox="1"/>
          <p:nvPr/>
        </p:nvSpPr>
        <p:spPr>
          <a:xfrm>
            <a:off x="735896" y="5162797"/>
            <a:ext cx="9985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(MSE) loss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temporal difference predictions was optimized using the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2CC08D-A6C8-E7B1-089C-193CACC6D6FB}"/>
              </a:ext>
            </a:extLst>
          </p:cNvPr>
          <p:cNvSpPr txBox="1"/>
          <p:nvPr/>
        </p:nvSpPr>
        <p:spPr>
          <a:xfrm>
            <a:off x="5624756" y="5189365"/>
            <a:ext cx="3918930" cy="46166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82881-A65D-2DEC-C5A1-A06A25C8E5C1}"/>
              </a:ext>
            </a:extLst>
          </p:cNvPr>
          <p:cNvSpPr txBox="1"/>
          <p:nvPr/>
        </p:nvSpPr>
        <p:spPr>
          <a:xfrm>
            <a:off x="5824330" y="57206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7030A0"/>
                </a:solidFill>
                <a:effectLst/>
                <a:latin typeface="Söhne"/>
              </a:rPr>
              <a:t>learns from the difference between the predicted and the actual reward to optimiz</a:t>
            </a:r>
            <a:r>
              <a:rPr lang="en-US" altLang="zh-CN" sz="2000" dirty="0">
                <a:solidFill>
                  <a:srgbClr val="7030A0"/>
                </a:solidFill>
                <a:latin typeface="Söhne"/>
              </a:rPr>
              <a:t>e the predicted Q value of each state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7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583</Words>
  <Application>Microsoft Office PowerPoint</Application>
  <PresentationFormat>宽屏</PresentationFormat>
  <Paragraphs>117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CharisSIL</vt:lpstr>
      <vt:lpstr>CharisSIL-Bold</vt:lpstr>
      <vt:lpstr>Söhne</vt:lpstr>
      <vt:lpstr>等线</vt:lpstr>
      <vt:lpstr>等线 Light</vt:lpstr>
      <vt:lpstr>Arial</vt:lpstr>
      <vt:lpstr>Cambria Math</vt:lpstr>
      <vt:lpstr>Times New Roman</vt:lpstr>
      <vt:lpstr>Office 主题​​</vt:lpstr>
      <vt:lpstr>Subcutaneous insulin administration by deep reinforcement learning for blood glucose level control of type-2 diabetic patients  </vt:lpstr>
      <vt:lpstr>PowerPoint 演示文稿</vt:lpstr>
      <vt:lpstr>Research Problem and Challenge</vt:lpstr>
      <vt:lpstr>Methods—Reinforcement Learning Control</vt:lpstr>
      <vt:lpstr>Q-Learning Process</vt:lpstr>
      <vt:lpstr>Learning Environment --Average Virtual Patient (AVP)</vt:lpstr>
      <vt:lpstr>PowerPoint 演示文稿</vt:lpstr>
      <vt:lpstr>Research Data</vt:lpstr>
      <vt:lpstr>Setup of Model</vt:lpstr>
      <vt:lpstr>Evaluation of Model</vt:lpstr>
      <vt:lpstr>PowerPoint 演示文稿</vt:lpstr>
      <vt:lpstr>PowerPoint 演示文稿</vt:lpstr>
      <vt:lpstr>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Subcutaneous insulin administration by deep reinforcement learning for blood glucose level control of type-2 diabetic patients  </dc:title>
  <dc:creator>颖 冯</dc:creator>
  <cp:lastModifiedBy>颖 冯</cp:lastModifiedBy>
  <cp:revision>105</cp:revision>
  <dcterms:created xsi:type="dcterms:W3CDTF">2024-02-26T02:02:03Z</dcterms:created>
  <dcterms:modified xsi:type="dcterms:W3CDTF">2024-03-05T10:46:21Z</dcterms:modified>
</cp:coreProperties>
</file>