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FA23-045B-4B79-AE04-1892D5DFB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98215-BAFD-4882-B506-761C5180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5E23D-850E-4B25-886D-9A7C9C7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4522D-6098-4C49-A2B2-7FF2145D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05F5-F369-4BDB-9277-8AF94B7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0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E820F-4434-45FE-8572-42D22868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8CC9F-ECCE-459F-9881-97565F52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0319A-ADC7-4405-A5D8-56066E65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72D6B-DBDD-46A4-A562-49D72DBC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7BD14-8F06-4E5E-90FD-E525AD62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C14C4-385E-4306-964B-E04C5CFC2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328D9-760F-4B98-9E04-9462919D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003D-F733-4797-A6B3-0B5F1C2A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9411-08CE-4EF1-9F41-2E4F736A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AC752-0975-46AB-AB24-9DD05F8E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52F0-CB03-46BB-9037-7D897782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7334-AC8D-4D8C-9D6D-81100BC4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C8680-5D37-4186-98D5-6ABCEB4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D2E72-78D3-42F6-BE1C-6052E5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FA2C9-F4AE-49E0-8FAB-F083E08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5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A31B-9D2E-4329-994C-D0D1DED5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3D87F-A5C2-423E-94F4-1F079B10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81F7-08D8-42FA-9A4D-21A6E892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CB550-EF33-45D2-BD56-D58A758E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EED9-6EF7-4F4D-B1EC-2EAC3404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8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D8DB-579B-4045-A8AB-C60A85A1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1161D-9CB8-4F59-AAE1-3130FB049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E956A-8530-47D2-8DDE-A6CAFBF4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908BB-1F09-41BE-B737-E8C1AA7A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7A935-454D-4F2C-A0F0-43B5BB28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4CAD1-3866-405B-A698-F6EB5DD5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B8A-122A-4C2A-998E-FFF9F41C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586A6-96F4-4842-96A5-DE98BE29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D5096-F20F-4DBC-8CDC-C539AE319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8B2CF-EF29-421D-B36A-F1BE96BF8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99E37-B638-47F5-8628-BF3C87521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80900-CEC3-4AF9-A685-673E61B5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94D43B-23C7-491B-9B1F-9BA7678F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DCDA07-B00C-4697-B65F-67A3568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9FB8-BCF7-4DA3-89C2-54C0A2B3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FAB1A-E284-4206-A621-1DE3EB4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89790-BB06-4596-9273-3966D505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BB149-D16E-4235-A9CD-3D5BDADC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1C8A6-4A90-4E88-BA33-9F11A04C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95FFB-1BEA-44D0-A82F-61D79BFF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89400-5985-4F6A-8425-5620566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3B89E-FB96-4E7C-94BC-6383A69F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4EABF-3193-4201-9EC8-28AD06EE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A3F2A-EACD-41A9-A702-BE38B48B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498F8-E492-4490-B347-AD178A5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75FFC-C6B8-439D-9A72-DABF51C4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463C2-1BA1-4E20-BD1B-07B3143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9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0311-5382-41EE-AF6E-18D132D2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218BFE-4180-4B30-9D6E-8D1ADC584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6D830-FAD1-499B-ADA5-13D57B9C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42D42-D3BE-4615-A5FF-9530CB2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E7B14-6BD8-4C31-A961-57DE7DB0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F77DF-7670-41FA-89D3-3C80C472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3E4006-88B8-43D9-BB1D-7D88BBEE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D703E5-3034-460F-A4A8-CEC68B04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5AF76-168A-4F9F-BB7D-2C759F2C3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BEFE-B395-4A67-81C7-E02B06E9D536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3D5A-7117-4DF6-800C-2C206623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35F47-C2C8-4266-BBE4-1333F99F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907-5FB4-4724-88F8-6E31F1F379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3805-AD60-44EF-8D09-726C78437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java</a:t>
            </a:r>
            <a:r>
              <a:rPr lang="zh-CN" altLang="en-US" b="1" dirty="0"/>
              <a:t>实现的物业管理数据库系统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0B2555-7145-4A34-B6AE-822DA5635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1170300720 </a:t>
            </a:r>
            <a:r>
              <a:rPr lang="zh-CN" altLang="en-US" dirty="0"/>
              <a:t>陶飞宇</a:t>
            </a:r>
            <a:endParaRPr lang="en-US" altLang="zh-CN" dirty="0"/>
          </a:p>
          <a:p>
            <a:r>
              <a:rPr lang="en-US" altLang="zh-CN" dirty="0"/>
              <a:t>1170200227 </a:t>
            </a:r>
            <a:r>
              <a:rPr lang="zh-CN" altLang="en-US" dirty="0"/>
              <a:t>王鹏</a:t>
            </a:r>
          </a:p>
        </p:txBody>
      </p:sp>
    </p:spTree>
    <p:extLst>
      <p:ext uri="{BB962C8B-B14F-4D97-AF65-F5344CB8AC3E}">
        <p14:creationId xmlns:p14="http://schemas.microsoft.com/office/powerpoint/2010/main" val="308886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8DFA-27A6-4073-80D9-2733582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索引建立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B8A72-66A8-4CEF-AB1B-4F673C56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①</a:t>
            </a:r>
            <a:r>
              <a:rPr lang="en-US" altLang="zh-CN" dirty="0" err="1"/>
              <a:t>owerID</a:t>
            </a:r>
            <a:r>
              <a:rPr lang="zh-CN" altLang="zh-CN" dirty="0"/>
              <a:t>，业主是物业管理的核心，其唯一标识</a:t>
            </a:r>
            <a:r>
              <a:rPr lang="en-US" altLang="zh-CN" dirty="0" err="1"/>
              <a:t>owerID</a:t>
            </a:r>
            <a:r>
              <a:rPr lang="zh-CN" altLang="zh-CN" dirty="0"/>
              <a:t>必然是经常查询的部分。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②</a:t>
            </a:r>
            <a:r>
              <a:rPr lang="en-US" altLang="zh-CN" dirty="0" err="1"/>
              <a:t>ofID+owerID</a:t>
            </a:r>
            <a:r>
              <a:rPr lang="zh-CN" altLang="zh-CN" dirty="0"/>
              <a:t>，用于查找小区中任一成员，以户主</a:t>
            </a:r>
            <a:r>
              <a:rPr lang="en-US" altLang="zh-CN" dirty="0"/>
              <a:t>+</a:t>
            </a:r>
            <a:r>
              <a:rPr lang="zh-CN" altLang="zh-CN" dirty="0"/>
              <a:t>家属的方式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③</a:t>
            </a:r>
            <a:r>
              <a:rPr lang="en-US" altLang="zh-CN" dirty="0" err="1"/>
              <a:t>roomArea+roomType</a:t>
            </a:r>
            <a:r>
              <a:rPr lang="zh-CN" altLang="zh-CN" dirty="0"/>
              <a:t>，同种户型</a:t>
            </a:r>
            <a:r>
              <a:rPr lang="en-US" altLang="zh-CN" dirty="0"/>
              <a:t>+</a:t>
            </a:r>
            <a:r>
              <a:rPr lang="zh-CN" altLang="zh-CN" dirty="0"/>
              <a:t>同种面积的房间为统一构造，可以统一管理相同构造的房间。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④</a:t>
            </a:r>
            <a:r>
              <a:rPr lang="en-US" altLang="zh-CN" dirty="0" err="1"/>
              <a:t>chargeID+owerID</a:t>
            </a:r>
            <a:r>
              <a:rPr lang="en-US" altLang="zh-CN" dirty="0"/>
              <a:t> </a:t>
            </a:r>
            <a:r>
              <a:rPr lang="zh-CN" altLang="zh-CN" dirty="0"/>
              <a:t>用来查询用户一种费用的缴费情况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46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6BE0-8C40-4A95-BEAD-3F0A416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视图①：</a:t>
            </a:r>
            <a:r>
              <a:rPr lang="zh-CN" altLang="zh-CN" b="1" dirty="0"/>
              <a:t>业主的家庭成员视图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8DF35-5E52-4F0F-9469-C11AB850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VIEW family AS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ofName,ofSex,ofAge,owerID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ower_family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owerID</a:t>
            </a:r>
            <a:r>
              <a:rPr lang="en-US" altLang="zh-CN" dirty="0"/>
              <a:t> = ‘ID’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根据业主</a:t>
            </a:r>
            <a:r>
              <a:rPr lang="en-US" altLang="zh-CN" dirty="0"/>
              <a:t>ID</a:t>
            </a:r>
            <a:r>
              <a:rPr lang="zh-CN" altLang="en-US" dirty="0"/>
              <a:t>查询家庭成员的姓名、性别、年龄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0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3EA8-69BD-431A-99A7-AE2ECC1E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视图②：</a:t>
            </a:r>
            <a:r>
              <a:rPr lang="en-US" altLang="zh-CN" b="1" dirty="0" err="1"/>
              <a:t>业主的住宅明细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A2163-A576-4A5C-8B78-73764F75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VIEW building AS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owerName,houseID,roomID,roomType,roomArea,roomTime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ower</a:t>
            </a:r>
            <a:r>
              <a:rPr lang="en-US" altLang="zh-CN" dirty="0"/>
              <a:t> JOIN room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owerName</a:t>
            </a:r>
            <a:r>
              <a:rPr lang="en-US" altLang="zh-CN" dirty="0"/>
              <a:t> = ‘Name’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根据业主姓名查询楼宇</a:t>
            </a:r>
            <a:r>
              <a:rPr lang="en-US" altLang="zh-CN" dirty="0"/>
              <a:t>ID</a:t>
            </a:r>
            <a:r>
              <a:rPr lang="zh-CN" altLang="en-US" dirty="0"/>
              <a:t>，房间</a:t>
            </a:r>
            <a:r>
              <a:rPr lang="en-US" altLang="zh-CN" dirty="0"/>
              <a:t>ID</a:t>
            </a:r>
            <a:r>
              <a:rPr lang="zh-CN" altLang="en-US" dirty="0"/>
              <a:t>，房型，房间面积和入住时间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2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F53AA-5D69-4AB1-95C1-E2130BC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视图</a:t>
            </a:r>
            <a:r>
              <a:rPr lang="en-US" altLang="zh-CN" dirty="0"/>
              <a:t>③</a:t>
            </a:r>
            <a:r>
              <a:rPr lang="zh-CN" altLang="en-US" dirty="0"/>
              <a:t>：</a:t>
            </a:r>
            <a:r>
              <a:rPr lang="en-US" altLang="zh-CN" dirty="0" err="1"/>
              <a:t>一个业主的缴费明细视图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05FFB-BFC3-4688-88FD-26804250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VIEW payment AS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 </a:t>
            </a:r>
            <a:r>
              <a:rPr lang="en-US" altLang="zh-CN" dirty="0" err="1"/>
              <a:t>payID,chargeID,payTime,chargePay,payReal,owerID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pay JOIN charge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owerID</a:t>
            </a:r>
            <a:r>
              <a:rPr lang="en-US" altLang="zh-CN" dirty="0"/>
              <a:t> = ‘ID’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根据业主</a:t>
            </a:r>
            <a:r>
              <a:rPr lang="en-US" altLang="zh-CN" dirty="0"/>
              <a:t>ID</a:t>
            </a:r>
            <a:r>
              <a:rPr lang="zh-CN" altLang="en-US" dirty="0"/>
              <a:t>查找物业费的缴费</a:t>
            </a:r>
            <a:r>
              <a:rPr lang="en-US" altLang="zh-CN" dirty="0"/>
              <a:t>ID</a:t>
            </a:r>
            <a:r>
              <a:rPr lang="zh-CN" altLang="en-US" dirty="0"/>
              <a:t>，缴费类型，缴费时间，应付金额，实付金额</a:t>
            </a:r>
          </a:p>
        </p:txBody>
      </p:sp>
    </p:spTree>
    <p:extLst>
      <p:ext uri="{BB962C8B-B14F-4D97-AF65-F5344CB8AC3E}">
        <p14:creationId xmlns:p14="http://schemas.microsoft.com/office/powerpoint/2010/main" val="153988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09E2-BE8E-4D4E-8327-7C50299C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需求分析：实体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A921AF-42E7-4FFD-AACC-7CEBC0CC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5251"/>
              </p:ext>
            </p:extLst>
          </p:nvPr>
        </p:nvGraphicFramePr>
        <p:xfrm>
          <a:off x="838200" y="1802293"/>
          <a:ext cx="11075504" cy="4690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5586">
                  <a:extLst>
                    <a:ext uri="{9D8B030D-6E8A-4147-A177-3AD203B41FA5}">
                      <a16:colId xmlns:a16="http://schemas.microsoft.com/office/drawing/2014/main" val="1421729907"/>
                    </a:ext>
                  </a:extLst>
                </a:gridCol>
                <a:gridCol w="1895808">
                  <a:extLst>
                    <a:ext uri="{9D8B030D-6E8A-4147-A177-3AD203B41FA5}">
                      <a16:colId xmlns:a16="http://schemas.microsoft.com/office/drawing/2014/main" val="1826755896"/>
                    </a:ext>
                  </a:extLst>
                </a:gridCol>
                <a:gridCol w="1436822">
                  <a:extLst>
                    <a:ext uri="{9D8B030D-6E8A-4147-A177-3AD203B41FA5}">
                      <a16:colId xmlns:a16="http://schemas.microsoft.com/office/drawing/2014/main" val="17296971"/>
                    </a:ext>
                  </a:extLst>
                </a:gridCol>
                <a:gridCol w="1436822">
                  <a:extLst>
                    <a:ext uri="{9D8B030D-6E8A-4147-A177-3AD203B41FA5}">
                      <a16:colId xmlns:a16="http://schemas.microsoft.com/office/drawing/2014/main" val="3807857702"/>
                    </a:ext>
                  </a:extLst>
                </a:gridCol>
                <a:gridCol w="1436822">
                  <a:extLst>
                    <a:ext uri="{9D8B030D-6E8A-4147-A177-3AD203B41FA5}">
                      <a16:colId xmlns:a16="http://schemas.microsoft.com/office/drawing/2014/main" val="1136978142"/>
                    </a:ext>
                  </a:extLst>
                </a:gridCol>
                <a:gridCol w="1436822">
                  <a:extLst>
                    <a:ext uri="{9D8B030D-6E8A-4147-A177-3AD203B41FA5}">
                      <a16:colId xmlns:a16="http://schemas.microsoft.com/office/drawing/2014/main" val="3769227451"/>
                    </a:ext>
                  </a:extLst>
                </a:gridCol>
                <a:gridCol w="1436822">
                  <a:extLst>
                    <a:ext uri="{9D8B030D-6E8A-4147-A177-3AD203B41FA5}">
                      <a16:colId xmlns:a16="http://schemas.microsoft.com/office/drawing/2014/main" val="2699460072"/>
                    </a:ext>
                  </a:extLst>
                </a:gridCol>
              </a:tblGrid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业主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业主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姓名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性别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年龄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楼宇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房间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838986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业主家庭成员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家庭成员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姓名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年龄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业主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4452267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楼宇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楼宇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名称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竣工年份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建筑面积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343308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房间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房间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名称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建筑面积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入住时间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业主</a:t>
                      </a:r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楼宇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019431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物业缴费记录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记录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缴费类型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业主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缴费时间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付款金额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652342"/>
                  </a:ext>
                </a:extLst>
              </a:tr>
              <a:tr h="781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收费类型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类型</a:t>
                      </a:r>
                      <a:r>
                        <a:rPr lang="en-US" sz="2000" u="none" strike="noStrike" dirty="0">
                          <a:effectLst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类型名称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应付金额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47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4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E218-E813-4C22-9683-EB836413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需求分析：联系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E44C0-356D-48AD-8805-9F0DD8DA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①一个业主可能有</a:t>
            </a:r>
            <a:r>
              <a:rPr lang="en-US" altLang="zh-CN" dirty="0"/>
              <a:t>0</a:t>
            </a:r>
            <a:r>
              <a:rPr lang="zh-CN" altLang="zh-CN" dirty="0"/>
              <a:t>个或多个家庭成员</a:t>
            </a:r>
          </a:p>
          <a:p>
            <a:pPr marL="0" indent="0">
              <a:buNone/>
            </a:pPr>
            <a:r>
              <a:rPr lang="zh-CN" altLang="en-US" dirty="0"/>
              <a:t>业主</a:t>
            </a:r>
            <a:r>
              <a:rPr lang="en-US" altLang="zh-CN" b="1" u="sng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家庭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②一个栋楼宇可以没有业主（无人居住），或者有多个业主（多户）</a:t>
            </a:r>
          </a:p>
          <a:p>
            <a:pPr marL="0" indent="0">
              <a:buNone/>
            </a:pPr>
            <a:r>
              <a:rPr lang="zh-CN" altLang="en-US" dirty="0"/>
              <a:t>楼宇</a:t>
            </a:r>
            <a:r>
              <a:rPr lang="en-US" altLang="zh-CN" b="1" u="sng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业主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③一个房间可以没有业主（无人居住），或者有一个业主（假设一个业主只拥有一个房间，两者一一对应）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业主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u="sng" dirty="0"/>
              <a:t>1</a:t>
            </a:r>
            <a:r>
              <a:rPr lang="zh-CN" altLang="en-US" dirty="0"/>
              <a:t>房间</a:t>
            </a:r>
          </a:p>
        </p:txBody>
      </p:sp>
    </p:spTree>
    <p:extLst>
      <p:ext uri="{BB962C8B-B14F-4D97-AF65-F5344CB8AC3E}">
        <p14:creationId xmlns:p14="http://schemas.microsoft.com/office/powerpoint/2010/main" val="42595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8135A-CDB4-4301-B6A8-A21966AB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需求分析：联系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6A9E0-ED03-420E-8E87-3B1D63DC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④一个房间必须隶属于一栋楼宇，一栋楼宇必须有多个房间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楼宇 </a:t>
            </a:r>
            <a:r>
              <a:rPr lang="en-US" altLang="zh-CN" b="1" u="sng" dirty="0"/>
              <a:t>1</a:t>
            </a:r>
            <a:r>
              <a:rPr lang="zh-CN" altLang="en-US" dirty="0"/>
              <a:t>：</a:t>
            </a:r>
            <a:r>
              <a:rPr lang="en-US" altLang="zh-CN" b="1" u="sng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房间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⑤一个业主必须至少缴纳一项或多项物业费，一项物业费记录必须有他的唯一的缴纳人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业主 </a:t>
            </a:r>
            <a:r>
              <a:rPr lang="en-US" altLang="zh-CN" b="1" u="sng" dirty="0"/>
              <a:t>1</a:t>
            </a:r>
            <a:r>
              <a:rPr lang="zh-CN" altLang="en-US" dirty="0"/>
              <a:t>：</a:t>
            </a:r>
            <a:r>
              <a:rPr lang="en-US" altLang="zh-CN" b="1" u="sng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物业费缴费记录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⑥一种收费类型可能有</a:t>
            </a:r>
            <a:r>
              <a:rPr lang="en-US" altLang="zh-CN" dirty="0"/>
              <a:t>0</a:t>
            </a:r>
            <a:r>
              <a:rPr lang="zh-CN" altLang="zh-CN" dirty="0"/>
              <a:t>条或多条缴费记录，每一项缴费记录必须有唯一的缴费类型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收费类型 </a:t>
            </a:r>
            <a:r>
              <a:rPr lang="en-US" altLang="zh-CN" b="1" u="sng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 </a:t>
            </a:r>
            <a:r>
              <a:rPr lang="zh-CN" altLang="en-US" dirty="0"/>
              <a:t>物业费缴费记录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795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51EC-9350-4428-9378-7FA2ABCB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68896" cy="5598353"/>
          </a:xfrm>
        </p:spPr>
        <p:txBody>
          <a:bodyPr vert="horz"/>
          <a:lstStyle/>
          <a:p>
            <a:r>
              <a:rPr lang="en-US" altLang="zh-CN" b="1" dirty="0"/>
              <a:t>ER</a:t>
            </a:r>
            <a:br>
              <a:rPr lang="en-US" altLang="zh-CN" b="1" dirty="0"/>
            </a:br>
            <a:r>
              <a:rPr lang="zh-CN" altLang="en-US" b="1" dirty="0"/>
              <a:t>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B4A2C1A-E471-44F8-B624-4F08BDEAAA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731" y="0"/>
            <a:ext cx="8905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00C2-E09F-4481-AAC3-F91BD95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关系数据库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4A77E-EE0C-4DBA-8C6F-F1ACE346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ower</a:t>
            </a:r>
            <a:r>
              <a:rPr lang="en-US" altLang="zh-CN" dirty="0"/>
              <a:t>(</a:t>
            </a:r>
            <a:r>
              <a:rPr lang="en-US" altLang="zh-CN" b="1" dirty="0" err="1"/>
              <a:t>owerID</a:t>
            </a:r>
            <a:r>
              <a:rPr lang="en-US" altLang="zh-CN" dirty="0" err="1"/>
              <a:t>,owerName,owerSex,owerAge,</a:t>
            </a:r>
            <a:r>
              <a:rPr lang="en-US" altLang="zh-CN" i="1" u="sng" dirty="0" err="1"/>
              <a:t>houseID,roomID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ower_family</a:t>
            </a:r>
            <a:r>
              <a:rPr lang="en-US" altLang="zh-CN" dirty="0"/>
              <a:t>(</a:t>
            </a:r>
            <a:r>
              <a:rPr lang="en-US" altLang="zh-CN" b="1" dirty="0" err="1"/>
              <a:t>ofID</a:t>
            </a:r>
            <a:r>
              <a:rPr lang="en-US" altLang="zh-CN" dirty="0" err="1"/>
              <a:t>,ofName,ofSex,ofAge,</a:t>
            </a:r>
            <a:r>
              <a:rPr lang="en-US" altLang="zh-CN" i="1" u="sng" dirty="0" err="1"/>
              <a:t>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house(</a:t>
            </a:r>
            <a:r>
              <a:rPr lang="en-US" altLang="zh-CN" b="1" dirty="0" err="1"/>
              <a:t>houseID</a:t>
            </a:r>
            <a:r>
              <a:rPr lang="en-US" altLang="zh-CN" dirty="0" err="1"/>
              <a:t>,houseName,houseYear,huoseArea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room(</a:t>
            </a:r>
            <a:r>
              <a:rPr lang="en-US" altLang="zh-CN" b="1" dirty="0" err="1"/>
              <a:t>roomID</a:t>
            </a:r>
            <a:r>
              <a:rPr lang="en-US" altLang="zh-CN" dirty="0" err="1"/>
              <a:t>,roomName,roomType,roomArea,roomTime,</a:t>
            </a:r>
            <a:r>
              <a:rPr lang="en-US" altLang="zh-CN" i="1" u="sng" dirty="0" err="1"/>
              <a:t>houseID,owerID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pay(</a:t>
            </a:r>
            <a:r>
              <a:rPr lang="en-US" altLang="zh-CN" b="1" dirty="0" err="1"/>
              <a:t>payID</a:t>
            </a:r>
            <a:r>
              <a:rPr lang="en-US" altLang="zh-CN" dirty="0" err="1"/>
              <a:t>,payTime,payReal,</a:t>
            </a:r>
            <a:r>
              <a:rPr lang="en-US" altLang="zh-CN" i="1" u="sng" dirty="0" err="1"/>
              <a:t>chargeID,owerID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charge(</a:t>
            </a:r>
            <a:r>
              <a:rPr lang="en-US" altLang="zh-CN" b="1" dirty="0" err="1"/>
              <a:t>chargeID</a:t>
            </a:r>
            <a:r>
              <a:rPr lang="en-US" altLang="zh-CN" dirty="0" err="1"/>
              <a:t>,chargeName,chargePay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不存在多值属性和</a:t>
            </a:r>
            <a:r>
              <a:rPr lang="zh-CN" altLang="en-US" dirty="0"/>
              <a:t>复合</a:t>
            </a:r>
            <a:r>
              <a:rPr lang="en-US" altLang="zh-CN" dirty="0" err="1"/>
              <a:t>属性</a:t>
            </a:r>
            <a:r>
              <a:rPr lang="zh-CN" altLang="en-US" dirty="0"/>
              <a:t>，已经是</a:t>
            </a:r>
            <a:r>
              <a:rPr lang="en-US" altLang="zh-CN" dirty="0"/>
              <a:t>1NF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BBC02-D9F3-447A-AE6B-BCC0CB1A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2NF</a:t>
            </a:r>
            <a:r>
              <a:rPr lang="zh-CN" altLang="en-US" b="1" dirty="0"/>
              <a:t>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55C24-057A-4228-A3FD-761984B6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house(</a:t>
            </a:r>
            <a:r>
              <a:rPr lang="en-US" altLang="zh-CN" b="1" dirty="0" err="1"/>
              <a:t>houseID</a:t>
            </a:r>
            <a:r>
              <a:rPr lang="en-US" altLang="zh-CN" dirty="0" err="1"/>
              <a:t>,houseName,houseYear,huoseArea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 err="1"/>
              <a:t>houseID</a:t>
            </a:r>
            <a:r>
              <a:rPr lang="zh-CN" altLang="en-US" dirty="0"/>
              <a:t>、</a:t>
            </a:r>
            <a:r>
              <a:rPr lang="en-US" altLang="zh-CN" dirty="0" err="1"/>
              <a:t>housename</a:t>
            </a:r>
            <a:r>
              <a:rPr lang="zh-CN" altLang="en-US" dirty="0"/>
              <a:t>两属性都能决定其他属性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house_ID</a:t>
            </a:r>
            <a:r>
              <a:rPr lang="en-US" altLang="zh-CN" dirty="0"/>
              <a:t>(</a:t>
            </a:r>
            <a:r>
              <a:rPr lang="en-US" altLang="zh-CN" b="1" dirty="0" err="1"/>
              <a:t>houseID</a:t>
            </a:r>
            <a:r>
              <a:rPr lang="en-US" altLang="zh-CN" dirty="0" err="1"/>
              <a:t>,houseYear,huoseArea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house_Name</a:t>
            </a:r>
            <a:r>
              <a:rPr lang="en-US" altLang="zh-CN" dirty="0"/>
              <a:t>(</a:t>
            </a:r>
            <a:r>
              <a:rPr lang="en-US" altLang="zh-CN" b="1" dirty="0" err="1"/>
              <a:t>houseName</a:t>
            </a:r>
            <a:r>
              <a:rPr lang="en-US" altLang="zh-CN" dirty="0" err="1"/>
              <a:t>,houseYear,huoseArea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charge(</a:t>
            </a:r>
            <a:r>
              <a:rPr lang="en-US" altLang="zh-CN" b="1" dirty="0" err="1"/>
              <a:t>chargeID</a:t>
            </a:r>
            <a:r>
              <a:rPr lang="en-US" altLang="zh-CN" dirty="0" err="1"/>
              <a:t>,chargeName,chargePay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↓</a:t>
            </a:r>
            <a:r>
              <a:rPr lang="en-US" altLang="zh-CN" dirty="0" err="1"/>
              <a:t>chargeID</a:t>
            </a:r>
            <a:r>
              <a:rPr lang="zh-CN" altLang="en-US" dirty="0"/>
              <a:t>、</a:t>
            </a:r>
            <a:r>
              <a:rPr lang="en-US" altLang="zh-CN" dirty="0" err="1"/>
              <a:t>chargename</a:t>
            </a:r>
            <a:r>
              <a:rPr lang="zh-CN" altLang="en-US" dirty="0"/>
              <a:t>两属性都能决定其他属性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charge_ID</a:t>
            </a:r>
            <a:r>
              <a:rPr lang="en-US" altLang="zh-CN" dirty="0"/>
              <a:t>(</a:t>
            </a:r>
            <a:r>
              <a:rPr lang="en-US" altLang="zh-CN" b="1" dirty="0" err="1"/>
              <a:t>chargeID</a:t>
            </a:r>
            <a:r>
              <a:rPr lang="en-US" altLang="zh-CN" dirty="0" err="1"/>
              <a:t>,chargePay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charge_name</a:t>
            </a:r>
            <a:r>
              <a:rPr lang="en-US" altLang="zh-CN" dirty="0"/>
              <a:t>(</a:t>
            </a:r>
            <a:r>
              <a:rPr lang="en-US" altLang="zh-CN" b="1" dirty="0" err="1"/>
              <a:t>chargeName</a:t>
            </a:r>
            <a:r>
              <a:rPr lang="en-US" altLang="zh-CN" dirty="0" err="1"/>
              <a:t>,chargePay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6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31E1-6DDE-47D6-8C3C-917BF5AF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3NF</a:t>
            </a:r>
            <a:r>
              <a:rPr lang="zh-CN" altLang="en-US" b="1" dirty="0"/>
              <a:t>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50660-A8D1-46B4-8850-585A9FA8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US" altLang="zh-CN" dirty="0" err="1"/>
              <a:t>roomName</a:t>
            </a:r>
            <a:r>
              <a:rPr lang="zh-CN" altLang="en-US" dirty="0"/>
              <a:t>→</a:t>
            </a:r>
            <a:r>
              <a:rPr lang="en-US" altLang="zh-CN" dirty="0" err="1"/>
              <a:t>roomType</a:t>
            </a:r>
            <a:r>
              <a:rPr lang="zh-CN" altLang="en-US" dirty="0"/>
              <a:t>，</a:t>
            </a:r>
            <a:r>
              <a:rPr lang="en-US" altLang="zh-CN" dirty="0" err="1"/>
              <a:t>roomArea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↓房间名称决定了房型和房间面积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room_ID</a:t>
            </a:r>
            <a:r>
              <a:rPr lang="en-US" altLang="zh-CN" dirty="0"/>
              <a:t>(</a:t>
            </a:r>
            <a:r>
              <a:rPr lang="en-US" altLang="zh-CN" b="1" dirty="0" err="1"/>
              <a:t>roomID</a:t>
            </a:r>
            <a:r>
              <a:rPr lang="en-US" altLang="zh-CN" dirty="0" err="1"/>
              <a:t>,roomName,roomTime,</a:t>
            </a:r>
            <a:r>
              <a:rPr lang="en-US" altLang="zh-CN" i="1" u="sng" dirty="0" err="1"/>
              <a:t>houseID,owerID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room_name</a:t>
            </a:r>
            <a:r>
              <a:rPr lang="en-US" altLang="zh-CN" dirty="0"/>
              <a:t>(</a:t>
            </a:r>
            <a:r>
              <a:rPr lang="en-US" altLang="zh-CN" dirty="0" err="1"/>
              <a:t>roomName,roomType,roomArea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此时，</a:t>
            </a:r>
            <a:r>
              <a:rPr lang="en-US" altLang="zh-CN" dirty="0" err="1"/>
              <a:t>所有在函数依赖左侧的项都为候选键当中的项</a:t>
            </a:r>
            <a:r>
              <a:rPr lang="en-US" altLang="zh-CN" dirty="0"/>
              <a:t>。</a:t>
            </a:r>
            <a:r>
              <a:rPr lang="zh-CN" altLang="en-US" dirty="0"/>
              <a:t>故而同时也为</a:t>
            </a:r>
            <a:r>
              <a:rPr lang="en-US" altLang="zh-CN" dirty="0"/>
              <a:t>BCNF</a:t>
            </a:r>
          </a:p>
        </p:txBody>
      </p:sp>
    </p:spTree>
    <p:extLst>
      <p:ext uri="{BB962C8B-B14F-4D97-AF65-F5344CB8AC3E}">
        <p14:creationId xmlns:p14="http://schemas.microsoft.com/office/powerpoint/2010/main" val="34997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AE4E-34A7-4A29-B8A5-B58374E9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反规范化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D33DC-0FA3-40A2-9944-1D783DA5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过多的分解使得相近的关系增多，故而将其中的部分去除，留下带</a:t>
            </a:r>
            <a:r>
              <a:rPr lang="en-US" altLang="zh-CN" dirty="0"/>
              <a:t>ID</a:t>
            </a:r>
            <a:r>
              <a:rPr lang="zh-CN" altLang="en-US" dirty="0"/>
              <a:t>的部分：</a:t>
            </a:r>
            <a:endParaRPr lang="en-US" altLang="zh-CN" dirty="0"/>
          </a:p>
          <a:p>
            <a:r>
              <a:rPr lang="en-US" altLang="zh-CN" dirty="0" err="1"/>
              <a:t>ower</a:t>
            </a:r>
            <a:r>
              <a:rPr lang="en-US" altLang="zh-CN" dirty="0"/>
              <a:t>(</a:t>
            </a:r>
            <a:r>
              <a:rPr lang="en-US" altLang="zh-CN" b="1" dirty="0" err="1"/>
              <a:t>owerID</a:t>
            </a:r>
            <a:r>
              <a:rPr lang="en-US" altLang="zh-CN" dirty="0" err="1"/>
              <a:t>,owerName,owerSex,owerAge,</a:t>
            </a:r>
            <a:r>
              <a:rPr lang="en-US" altLang="zh-CN" i="1" u="sng" dirty="0" err="1"/>
              <a:t>houseID,roomID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ower_family</a:t>
            </a:r>
            <a:r>
              <a:rPr lang="en-US" altLang="zh-CN" dirty="0"/>
              <a:t>(</a:t>
            </a:r>
            <a:r>
              <a:rPr lang="en-US" altLang="zh-CN" b="1" dirty="0" err="1"/>
              <a:t>ofID</a:t>
            </a:r>
            <a:r>
              <a:rPr lang="en-US" altLang="zh-CN" dirty="0" err="1"/>
              <a:t>,ofName,ofSex,ofAge,</a:t>
            </a:r>
            <a:r>
              <a:rPr lang="en-US" altLang="zh-CN" i="1" u="sng" dirty="0" err="1"/>
              <a:t>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house(</a:t>
            </a:r>
            <a:r>
              <a:rPr lang="en-US" altLang="zh-CN" b="1" dirty="0" err="1"/>
              <a:t>houseID</a:t>
            </a:r>
            <a:r>
              <a:rPr lang="en-US" altLang="zh-CN" dirty="0" err="1"/>
              <a:t>,houseYear,houseArea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room(</a:t>
            </a:r>
            <a:r>
              <a:rPr lang="en-US" altLang="zh-CN" b="1" dirty="0" err="1"/>
              <a:t>roomID</a:t>
            </a:r>
            <a:r>
              <a:rPr lang="en-US" altLang="zh-CN" dirty="0"/>
              <a:t>, </a:t>
            </a:r>
            <a:r>
              <a:rPr lang="en-US" altLang="zh-CN" dirty="0" err="1"/>
              <a:t>roomType,roomArea,roomTime,</a:t>
            </a:r>
            <a:r>
              <a:rPr lang="en-US" altLang="zh-CN" i="1" u="sng" dirty="0" err="1"/>
              <a:t>houseID,owerID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pay(</a:t>
            </a:r>
            <a:r>
              <a:rPr lang="en-US" altLang="zh-CN" b="1" dirty="0" err="1"/>
              <a:t>payID</a:t>
            </a:r>
            <a:r>
              <a:rPr lang="en-US" altLang="zh-CN" dirty="0" err="1"/>
              <a:t>,payTime,payReal,</a:t>
            </a:r>
            <a:r>
              <a:rPr lang="en-US" altLang="zh-CN" i="1" u="sng" dirty="0" err="1"/>
              <a:t>chargeID,owerID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charge(</a:t>
            </a:r>
            <a:r>
              <a:rPr lang="en-US" altLang="zh-CN" b="1" dirty="0" err="1"/>
              <a:t>chargeID</a:t>
            </a:r>
            <a:r>
              <a:rPr lang="en-US" altLang="zh-CN" dirty="0" err="1"/>
              <a:t>,chargePay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9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787</Words>
  <Application>Microsoft Office PowerPoint</Application>
  <PresentationFormat>宽屏</PresentationFormat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基于java实现的物业管理数据库系统</vt:lpstr>
      <vt:lpstr>需求分析：实体</vt:lpstr>
      <vt:lpstr>需求分析：联系</vt:lpstr>
      <vt:lpstr>需求分析：联系</vt:lpstr>
      <vt:lpstr>ER 关系图</vt:lpstr>
      <vt:lpstr>关系数据库</vt:lpstr>
      <vt:lpstr>2NF规范化</vt:lpstr>
      <vt:lpstr>3NF规范化</vt:lpstr>
      <vt:lpstr>反规范化</vt:lpstr>
      <vt:lpstr>索引建立</vt:lpstr>
      <vt:lpstr>视图①：业主的家庭成员视图</vt:lpstr>
      <vt:lpstr>视图②：业主的住宅明细</vt:lpstr>
      <vt:lpstr>视图③：一个业主的缴费明细视图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基于java实现的物业管理数据库系统</dc:title>
  <dc:creator>1005690384@qq.com</dc:creator>
  <cp:lastModifiedBy>1005690384@qq.com</cp:lastModifiedBy>
  <cp:revision>11</cp:revision>
  <dcterms:created xsi:type="dcterms:W3CDTF">2020-04-04T13:05:47Z</dcterms:created>
  <dcterms:modified xsi:type="dcterms:W3CDTF">2020-04-05T03:16:35Z</dcterms:modified>
</cp:coreProperties>
</file>