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slideshare.net" Type="http://schemas.openxmlformats.org/officeDocument/2006/relationships/hyperlink" TargetMode="External" Id="rId4"/><Relationship Target="www.slideshare.net" Type="http://schemas.openxmlformats.org/officeDocument/2006/relationships/hyperlink" TargetMode="External" Id="rId3"/><Relationship Target="www.slideshare.net" Type="http://schemas.openxmlformats.org/officeDocument/2006/relationships/hyperlink" TargetMode="External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bm.com/developerworks/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如何学习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-liulei 2014-04-17</a:t>
            </a:r>
          </a:p>
          <a:p>
            <a:pPr>
              <a:buNone/>
            </a:pPr>
            <a:r>
              <a:rPr lang="zh-CN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站在更高的角度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更高的角度</a:t>
            </a:r>
          </a:p>
          <a:p>
            <a:pPr rtl="0" lvl="0">
              <a:buNone/>
            </a:pPr>
            <a:r>
              <a:rPr sz="2400" lang="zh-CN"/>
              <a:t>。。。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3000" lang="zh-CN"/>
              <a:t>善用资源与工具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006621"/>
                </a:solidFill>
              </a:rPr>
              <a:t>开源项目</a:t>
            </a:r>
          </a:p>
          <a:p>
            <a:pPr rtl="0" lvl="0">
              <a:buNone/>
            </a:pPr>
            <a:r>
              <a:rPr sz="2400" lang="zh-CN">
                <a:solidFill>
                  <a:srgbClr val="006621"/>
                </a:solidFill>
              </a:rPr>
              <a:t>github.com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ppt浏览查看</a:t>
            </a:r>
          </a:p>
          <a:p>
            <a:pPr rtl="0" lvl="0">
              <a:buNone/>
            </a:pPr>
            <a:r>
              <a:rPr u="sng" sz="2400" lang="zh-CN">
                <a:solidFill>
                  <a:schemeClr val="hlink"/>
                </a:solidFill>
                <a:hlinkClick r:id="rId3"/>
              </a:rPr>
              <a:t>www.slide</a:t>
            </a:r>
            <a:r>
              <a:rPr u="sng" b="1" sz="2400" lang="zh-CN">
                <a:solidFill>
                  <a:schemeClr val="hlink"/>
                </a:solidFill>
                <a:hlinkClick r:id="rId4"/>
              </a:rPr>
              <a:t>share</a:t>
            </a:r>
            <a:r>
              <a:rPr u="sng" sz="2400" lang="zh-CN">
                <a:solidFill>
                  <a:schemeClr val="hlink"/>
                </a:solidFill>
                <a:hlinkClick r:id="rId5"/>
              </a:rPr>
              <a:t>.net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>
                <a:solidFill>
                  <a:srgbClr val="006621"/>
                </a:solidFill>
              </a:rPr>
              <a:t>名词解释</a:t>
            </a:r>
          </a:p>
          <a:p>
            <a:pPr rtl="0" lvl="0">
              <a:buNone/>
            </a:pPr>
            <a:r>
              <a:rPr sz="2400" lang="zh-CN">
                <a:solidFill>
                  <a:srgbClr val="006621"/>
                </a:solidFill>
              </a:rPr>
              <a:t>维基百科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3000" lang="zh-CN"/>
              <a:t>善用资源与工具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一些高级点的文章</a:t>
            </a:r>
          </a:p>
          <a:p>
            <a:pPr rtl="0" lvl="0">
              <a:buNone/>
            </a:pPr>
            <a:r>
              <a:rPr lang="zh-CN"/>
              <a:t>infoq.com 中英文版本都有</a:t>
            </a:r>
          </a:p>
          <a:p>
            <a:pPr rtl="0" lvl="0">
              <a:buNone/>
            </a:pPr>
            <a:r>
              <a:rPr u="sng" lang="zh-CN">
                <a:solidFill>
                  <a:schemeClr val="hlink"/>
                </a:solidFill>
                <a:hlinkClick r:id="rId3"/>
              </a:rPr>
              <a:t>http://www.ibm.com/developerworks/</a:t>
            </a:r>
            <a:r>
              <a:rPr lang="zh-CN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lang="zh-CN"/>
              <a:t>问答社区</a:t>
            </a:r>
          </a:p>
          <a:p>
            <a:pPr rtl="0" lvl="0">
              <a:buNone/>
            </a:pPr>
            <a:r>
              <a:rPr lang="zh-CN"/>
              <a:t>stackoverflow.com 知乎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善用资源与工具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/>
              <a:t>笔记工具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/>
              <a:t>onenote 有道云笔记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/>
              <a:t>翻墙</a:t>
            </a:r>
          </a:p>
          <a:p>
            <a:pPr rtl="0" lvl="0">
              <a:buNone/>
            </a:pPr>
            <a:r>
              <a:rPr sz="2400" lang="zh-CN"/>
              <a:t>goagent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/>
              <a:t>待大家完善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回顾 探讨 深入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多做分享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CN"/>
              <a:t>引言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工作后学习时间越来越少</a:t>
            </a:r>
          </a:p>
          <a:p>
            <a:pPr rtl="0" lvl="0">
              <a:buNone/>
            </a:pPr>
            <a:r>
              <a:rPr lang="zh-CN"/>
              <a:t>想要进步 努力学习却收效甚少</a:t>
            </a:r>
          </a:p>
          <a:p>
            <a:pPr rtl="0" lvl="0">
              <a:buNone/>
            </a:pPr>
            <a:r>
              <a:rPr lang="zh-CN"/>
              <a:t>不知道别人是怎么学习的</a:t>
            </a:r>
          </a:p>
          <a:p>
            <a:pPr rtl="0" lvl="0">
              <a:buNone/>
            </a:pPr>
            <a:r>
              <a:rPr lang="zh-CN"/>
              <a:t>自己应该怎么学习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方法论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基础世界观</a:t>
            </a:r>
          </a:p>
          <a:p>
            <a:pPr rtl="0" lvl="0">
              <a:buNone/>
            </a:pPr>
            <a:r>
              <a:rPr lang="zh-CN"/>
              <a:t>理解话语</a:t>
            </a:r>
          </a:p>
          <a:p>
            <a:pPr rtl="0" lvl="0">
              <a:buNone/>
            </a:pPr>
            <a:r>
              <a:rPr lang="zh-CN"/>
              <a:t>站在更高层的角度</a:t>
            </a:r>
          </a:p>
          <a:p>
            <a:pPr rtl="0" lvl="0">
              <a:buNone/>
            </a:pPr>
            <a:r>
              <a:rPr lang="zh-CN"/>
              <a:t>善用资源与工具</a:t>
            </a:r>
          </a:p>
          <a:p>
            <a:pPr rtl="0" lvl="0">
              <a:buNone/>
            </a:pPr>
            <a:r>
              <a:rPr lang="zh-CN"/>
              <a:t>回顾 探讨 深入</a:t>
            </a:r>
          </a:p>
          <a:p>
            <a:pPr rtl="0" lvl="0"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基础的世界观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基础</a:t>
            </a:r>
          </a:p>
          <a:p>
            <a:pPr rtl="0" lvl="0">
              <a:buNone/>
            </a:pPr>
            <a:r>
              <a:rPr sz="2400" lang="zh-CN"/>
              <a:t>人类心智的活动产生出各种简单的“认识”。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简单认识组合成“复合认识”。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将两个“认识”对照，得到它们的相互关系。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将“关联的认识”与其他认识分开。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基础的世界观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/>
              <a:t>世界观</a:t>
            </a:r>
          </a:p>
          <a:p>
            <a:pPr rtl="0" lvl="0">
              <a:buNone/>
            </a:pPr>
            <a:r>
              <a:rPr sz="2400" lang="zh-CN"/>
              <a:t>宇宙》世界》领域》实体</a:t>
            </a:r>
          </a:p>
          <a:p>
            <a:pPr rtl="0" lvl="0">
              <a:buNone/>
            </a:pPr>
            <a:r>
              <a:rPr sz="2400" lang="zh-CN"/>
              <a:t>人类所处的环境为 世界 ，世界由 领域 构成  。</a:t>
            </a:r>
          </a:p>
          <a:p>
            <a:pPr rtl="0" lvl="0">
              <a:buNone/>
            </a:pPr>
            <a:r>
              <a:rPr sz="2400" lang="zh-CN"/>
              <a:t>那么什么是领域？</a:t>
            </a:r>
          </a:p>
          <a:p>
            <a:pPr rtl="0" lvl="0">
              <a:buNone/>
            </a:pPr>
            <a:r>
              <a:rPr sz="2400" lang="zh-CN"/>
              <a:t>-有特定劳作方式。</a:t>
            </a:r>
          </a:p>
          <a:p>
            <a:pPr rtl="0" lvl="0">
              <a:buNone/>
            </a:pPr>
            <a:r>
              <a:rPr sz="2400" lang="zh-CN"/>
              <a:t>如 软件工程 学生 旅游业等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理解话语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书籍中的语句 演讲 谈话等都是话语</a:t>
            </a:r>
          </a:p>
          <a:p>
            <a:pPr rtl="0" lvl="0">
              <a:buNone/>
            </a:pPr>
            <a:r>
              <a:rPr lang="zh-CN"/>
              <a:t>话语在产生之初就是为了承载人类的认识</a:t>
            </a:r>
          </a:p>
          <a:p>
            <a:pPr rtl="0" lvl="0">
              <a:buNone/>
            </a:pPr>
            <a:r>
              <a:rPr lang="zh-CN"/>
              <a:t>故话语 其深刻之含义乃为认识</a:t>
            </a:r>
          </a:p>
          <a:p>
            <a:pPr rtl="0" lvl="0">
              <a:buNone/>
            </a:pPr>
            <a:r>
              <a:rPr lang="zh-CN"/>
              <a:t>应从话语去想 去悟 去得 </a:t>
            </a:r>
          </a:p>
          <a:p>
            <a:pPr>
              <a:buNone/>
            </a:pPr>
            <a:r>
              <a:rPr lang="zh-CN"/>
              <a:t>举个栗子：php有可变变量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理解话语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什么是可变变量</a:t>
            </a:r>
          </a:p>
          <a:p>
            <a:pPr rtl="0" lvl="0">
              <a:buNone/>
            </a:pPr>
            <a:r>
              <a:rPr lang="zh-CN"/>
              <a:t>php有 那么其他语言有没有</a:t>
            </a:r>
          </a:p>
          <a:p>
            <a:pPr rtl="0" lvl="0">
              <a:buNone/>
            </a:pPr>
            <a:r>
              <a:rPr lang="zh-CN"/>
              <a:t>如果有 哪些语言有 各自的实现区别</a:t>
            </a:r>
          </a:p>
          <a:p>
            <a:pPr rtl="0" lvl="0">
              <a:buNone/>
            </a:pPr>
            <a:r>
              <a:rPr lang="zh-CN"/>
              <a:t>如果没有 那么可以模拟吗 怎么模拟</a:t>
            </a:r>
          </a:p>
          <a:p>
            <a:pPr rtl="0" lvl="0">
              <a:buNone/>
            </a:pPr>
            <a:r>
              <a:rPr lang="zh-CN"/>
              <a:t>可变变量怎么使用</a:t>
            </a:r>
          </a:p>
          <a:p>
            <a:pPr rtl="0" lvl="0">
              <a:buNone/>
            </a:pPr>
            <a:r>
              <a:rPr lang="zh-CN"/>
              <a:t>别人一般用在神马场景</a:t>
            </a:r>
          </a:p>
          <a:p>
            <a:pPr rtl="0" lvl="0">
              <a:buNone/>
            </a:pPr>
            <a:r>
              <a:rPr lang="zh-CN"/>
              <a:t>可变变量最佳使用实践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站在更高的角度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当在html语言中看到h1，能够知道h1标签能够在网页文件中表示一级标题</a:t>
            </a:r>
          </a:p>
          <a:p>
            <a:pPr rtl="0" lvl="0">
              <a:buNone/>
            </a:pPr>
            <a:r>
              <a:rPr sz="2400" lang="zh-CN"/>
              <a:t>更高的角度</a:t>
            </a:r>
          </a:p>
          <a:p>
            <a:pPr rtl="0" lvl="0">
              <a:buNone/>
            </a:pPr>
            <a:r>
              <a:rPr sz="2400" lang="zh-CN"/>
              <a:t>h1是html语言中的其中一个</a:t>
            </a:r>
          </a:p>
          <a:p>
            <a:pPr rtl="0" lvl="0">
              <a:buNone/>
            </a:pPr>
            <a:r>
              <a:rPr sz="2400" lang="zh-CN"/>
              <a:t>那么就存在其他类似的标签 表示不同的含义</a:t>
            </a:r>
          </a:p>
          <a:p>
            <a:pPr rtl="0" lvl="0">
              <a:buNone/>
            </a:pPr>
            <a:r>
              <a:rPr sz="2400" lang="zh-CN"/>
              <a:t>更高的角度</a:t>
            </a:r>
          </a:p>
          <a:p>
            <a:pPr rtl="0" lvl="0">
              <a:buNone/>
            </a:pPr>
            <a:r>
              <a:rPr sz="2400" lang="zh-CN"/>
              <a:t>&lt;h1&gt;&lt;/h1&gt;为html语言中的一个标签 html语言能够和css语言协作 css能够控制h1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站在更高的角度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更高的角度</a:t>
            </a:r>
          </a:p>
          <a:p>
            <a:pPr rtl="0" lvl="0">
              <a:buNone/>
            </a:pPr>
            <a:r>
              <a:rPr sz="2400" lang="zh-CN"/>
              <a:t>&lt;xx&gt;&lt;/xx&gt;是一种标记性的语法 利用xx来描述其中内容的样式，那么是否可以用类似的语法来描述其他文件或软件的界面呢？</a:t>
            </a:r>
          </a:p>
          <a:p>
            <a:pPr rtl="0" lvl="0">
              <a:buNone/>
            </a:pPr>
            <a:r>
              <a:rPr sz="2400" lang="zh-CN"/>
              <a:t>市面上用类似的标记的语言</a:t>
            </a:r>
          </a:p>
          <a:p>
            <a:pPr rtl="0" lvl="0">
              <a:buNone/>
            </a:pPr>
            <a:r>
              <a:rPr sz="2400" lang="zh-CN"/>
              <a:t>它们与html的连续与区别</a:t>
            </a:r>
          </a:p>
          <a:p>
            <a:pPr rtl="0" lvl="0">
              <a:buNone/>
            </a:pPr>
            <a:r>
              <a:rPr sz="2400" lang="zh-CN"/>
              <a:t>更高的角度</a:t>
            </a:r>
          </a:p>
          <a:p>
            <a:pPr rtl="0" lvl="0">
              <a:buNone/>
            </a:pPr>
            <a:r>
              <a:rPr sz="2400" lang="zh-CN"/>
              <a:t>为什么一定是界面呢 不能是对某个值的说明吗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