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1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buSzPct val="100000"/>
              <a:defRPr sz="4800"/>
            </a:lvl1pPr>
            <a:lvl2pPr algn="ctr" indent="304800">
              <a:buSzPct val="100000"/>
              <a:defRPr sz="4800"/>
            </a:lvl2pPr>
            <a:lvl3pPr algn="ctr" indent="304800">
              <a:buSzPct val="100000"/>
              <a:defRPr sz="4800"/>
            </a:lvl3pPr>
            <a:lvl4pPr algn="ctr" indent="304800">
              <a:buSzPct val="100000"/>
              <a:defRPr sz="4800"/>
            </a:lvl4pPr>
            <a:lvl5pPr algn="ctr" indent="304800">
              <a:buSzPct val="100000"/>
              <a:defRPr sz="4800"/>
            </a:lvl5pPr>
            <a:lvl6pPr algn="ctr" indent="304800">
              <a:buSzPct val="100000"/>
              <a:defRPr sz="4800"/>
            </a:lvl6pPr>
            <a:lvl7pPr algn="ctr" indent="304800">
              <a:buSzPct val="100000"/>
              <a:defRPr sz="4800"/>
            </a:lvl7pPr>
            <a:lvl8pPr algn="ctr" indent="304800">
              <a:buSzPct val="100000"/>
              <a:defRPr sz="4800"/>
            </a:lvl8pPr>
            <a:lvl9pPr algn="ctr" indent="304800"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zh-CN"/>
              <a:t>如何学习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zh-CN"/>
              <a:t>-liulei 2014-04-17</a:t>
            </a:r>
          </a:p>
          <a:p>
            <a:pPr>
              <a:buNone/>
            </a:pPr>
            <a:r>
              <a:rPr lang="zh-CN"/>
              <a:t>		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zh-CN"/>
              <a:t>站在更高的角度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zh-CN"/>
              <a:t>再拔高自己所出的角色呢？</a:t>
            </a:r>
          </a:p>
          <a:p>
            <a:pPr rtl="0" lvl="0">
              <a:buNone/>
            </a:pPr>
            <a:r>
              <a:rPr sz="2400" lang="zh-CN"/>
              <a:t>佛 道 上帝 都在传播教义 </a:t>
            </a:r>
          </a:p>
          <a:p>
            <a:pPr rtl="0" lvl="0">
              <a:buNone/>
            </a:pPr>
            <a:r>
              <a:rPr sz="2400" lang="zh-CN"/>
              <a:t>众生在教义中存在千万种姿态</a:t>
            </a:r>
          </a:p>
          <a:p>
            <a:pPr rtl="0" lvl="0">
              <a:buNone/>
            </a:pPr>
            <a:r>
              <a:rPr sz="2400" lang="zh-CN"/>
              <a:t>每种教义相通相异</a:t>
            </a:r>
          </a:p>
          <a:p>
            <a:pPr rtl="0" lvl="0">
              <a:buNone/>
            </a:pPr>
            <a:r>
              <a:rPr sz="2400" lang="zh-CN"/>
              <a:t>每种姿态产生之因 轮回之果</a:t>
            </a:r>
          </a:p>
          <a:p>
            <a:pPr rtl="0" lvl="0">
              <a:buNone/>
            </a:pPr>
            <a:r>
              <a:rPr sz="2400" lang="zh-CN"/>
              <a:t>而我们呢 在观察其中道理 化为自用</a:t>
            </a:r>
          </a:p>
          <a:p>
            <a:pPr rtl="0" lvl="0">
              <a:buNone/>
            </a:pPr>
            <a:r>
              <a:rPr sz="2400" lang="zh-CN"/>
              <a:t>所得呢 还是迷途者的所得吗？</a:t>
            </a:r>
          </a:p>
          <a:p>
            <a:pPr rtl="0" lvl="0">
              <a:buNone/>
            </a:pPr>
            <a:r>
              <a:rPr sz="2400" lang="zh-CN"/>
              <a:t>再拔高呢？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b="0" sz="3000" lang="zh-CN"/>
              <a:t>善用资源与工具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zh-CN"/>
              <a:t>进入网络时代</a:t>
            </a:r>
          </a:p>
          <a:p>
            <a:pPr rtl="0" lvl="0">
              <a:buNone/>
            </a:pPr>
            <a:r>
              <a:rPr lang="zh-CN"/>
              <a:t>隔行如隔山的情况越来越少</a:t>
            </a:r>
          </a:p>
          <a:p>
            <a:pPr rtl="0" lvl="0">
              <a:buNone/>
            </a:pPr>
            <a:r>
              <a:rPr lang="zh-CN"/>
              <a:t>网络中各种资源比比皆是 </a:t>
            </a:r>
          </a:p>
          <a:p>
            <a:r>
              <a:t/>
            </a:r>
          </a:p>
          <a:p>
            <a:pPr rtl="0" lvl="0">
              <a:buNone/>
            </a:pPr>
            <a:r>
              <a:rPr lang="zh-CN"/>
              <a:t>做一件事情自动化程度越来越高</a:t>
            </a:r>
          </a:p>
          <a:p>
            <a:pPr rtl="0" lvl="0">
              <a:buNone/>
            </a:pPr>
            <a:r>
              <a:rPr lang="zh-CN"/>
              <a:t>善用工具能节省出时间来参悟更多的电信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b="0" sz="3000" lang="zh-CN"/>
              <a:t>回顾 探讨 深入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zh-CN"/>
              <a:t>人类会有记忆封存</a:t>
            </a:r>
          </a:p>
          <a:p>
            <a:pPr rtl="0" lvl="0">
              <a:buNone/>
            </a:pPr>
            <a:r>
              <a:rPr sz="2400" lang="zh-CN"/>
              <a:t>认识会随着时间的流逝而变得模糊</a:t>
            </a:r>
          </a:p>
          <a:p>
            <a:pPr rtl="0" lvl="0">
              <a:buNone/>
            </a:pPr>
            <a:r>
              <a:rPr sz="2400" lang="zh-CN"/>
              <a:t>当出现这样的现象时候，有一种方式能够快速的拾回这些记忆至关重要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zh-CN"/>
              <a:t>一段时间 回顾前一段时间的记录 会有良好的效果</a:t>
            </a:r>
          </a:p>
          <a:p>
            <a:pPr rtl="0" lvl="0">
              <a:buNone/>
            </a:pPr>
            <a:r>
              <a:rPr sz="2400" lang="zh-CN"/>
              <a:t>与周围的人探讨能加深理解</a:t>
            </a:r>
          </a:p>
          <a:p>
            <a:pPr>
              <a:buNone/>
            </a:pPr>
            <a:r>
              <a:rPr sz="2400" lang="zh-CN"/>
              <a:t>深入的分析问题能够得到区分与其他人的能力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sz="6000" lang="zh-CN"/>
              <a:t>END</a:t>
            </a:r>
          </a:p>
          <a:p>
            <a:pPr rtl="0" lvl="0">
              <a:buNone/>
            </a:pPr>
            <a:r>
              <a:rPr lang="zh-CN"/>
              <a:t>thks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CN"/>
              <a:t>引言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zh-CN"/>
              <a:t>工作后学习时间越来越少</a:t>
            </a:r>
          </a:p>
          <a:p>
            <a:pPr rtl="0" lvl="0">
              <a:buNone/>
            </a:pPr>
            <a:r>
              <a:rPr lang="zh-CN"/>
              <a:t>想要进步 努力学习却收效甚少</a:t>
            </a:r>
          </a:p>
          <a:p>
            <a:pPr rtl="0" lvl="0">
              <a:buNone/>
            </a:pPr>
            <a:r>
              <a:rPr lang="zh-CN"/>
              <a:t>不知道别人是怎么学习的</a:t>
            </a:r>
          </a:p>
          <a:p>
            <a:pPr rtl="0" lvl="0">
              <a:buNone/>
            </a:pPr>
            <a:r>
              <a:rPr lang="zh-CN"/>
              <a:t>自己应该怎么学习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zh-CN"/>
              <a:t>方法论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zh-CN"/>
              <a:t>基础世界观</a:t>
            </a:r>
          </a:p>
          <a:p>
            <a:pPr rtl="0" lvl="0">
              <a:buNone/>
            </a:pPr>
            <a:r>
              <a:rPr lang="zh-CN"/>
              <a:t>理解话语</a:t>
            </a:r>
          </a:p>
          <a:p>
            <a:pPr rtl="0" lvl="0">
              <a:buNone/>
            </a:pPr>
            <a:r>
              <a:rPr lang="zh-CN"/>
              <a:t>站在更高层的角度</a:t>
            </a:r>
          </a:p>
          <a:p>
            <a:pPr rtl="0" lvl="0">
              <a:buNone/>
            </a:pPr>
            <a:r>
              <a:rPr lang="zh-CN"/>
              <a:t>善用资源与工具</a:t>
            </a:r>
          </a:p>
          <a:p>
            <a:pPr rtl="0" lvl="0">
              <a:buNone/>
            </a:pPr>
            <a:r>
              <a:rPr lang="zh-CN"/>
              <a:t>回顾 探讨 深入</a:t>
            </a:r>
          </a:p>
          <a:p>
            <a:pPr rtl="0" lvl="0">
              <a:buNone/>
            </a:pPr>
            <a:r>
              <a:rPr lang="zh-C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zh-CN"/>
              <a:t>基础的世界观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zh-CN"/>
              <a:t>基础</a:t>
            </a:r>
          </a:p>
          <a:p>
            <a:pPr rtl="0" lvl="0">
              <a:buNone/>
            </a:pPr>
            <a:r>
              <a:rPr sz="2400" lang="zh-CN"/>
              <a:t>人类心智的活动产生出各种简单的“认识”。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zh-CN"/>
              <a:t>简单认识组合成“复合认识”。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zh-CN"/>
              <a:t>将两个“认识”对照，得到它们的相互关系。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zh-CN"/>
              <a:t>将“关联的认识”与其他认识分开。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zh-CN"/>
              <a:t>基础的世界观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chemeClr val="dk1"/>
              </a:buClr>
              <a:buSzPct val="45833"/>
              <a:buFont typeface="Arial"/>
              <a:buNone/>
            </a:pPr>
            <a:r>
              <a:rPr sz="2400" lang="zh-CN"/>
              <a:t>世界观</a:t>
            </a:r>
          </a:p>
          <a:p>
            <a:pPr rtl="0" lvl="0">
              <a:buNone/>
            </a:pPr>
            <a:r>
              <a:rPr sz="2400" lang="zh-CN"/>
              <a:t>宇宙》世界》领域》实体</a:t>
            </a:r>
          </a:p>
          <a:p>
            <a:pPr rtl="0" lvl="0">
              <a:buNone/>
            </a:pPr>
            <a:r>
              <a:rPr sz="2400" lang="zh-CN"/>
              <a:t>人类所处的环境为 世界 ，世界由 领域 构成  。</a:t>
            </a:r>
          </a:p>
          <a:p>
            <a:pPr rtl="0" lvl="0">
              <a:buNone/>
            </a:pPr>
            <a:r>
              <a:rPr sz="2400" lang="zh-CN"/>
              <a:t>那么什么是领域？</a:t>
            </a:r>
          </a:p>
          <a:p>
            <a:pPr rtl="0" lvl="0">
              <a:buNone/>
            </a:pPr>
            <a:r>
              <a:rPr sz="2400" lang="zh-CN"/>
              <a:t>-有特定劳作方式。</a:t>
            </a:r>
          </a:p>
          <a:p>
            <a:pPr rtl="0" lvl="0">
              <a:buNone/>
            </a:pPr>
            <a:r>
              <a:rPr sz="2400" lang="zh-CN"/>
              <a:t>如 软件工程 学生 旅游业等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zh-CN"/>
              <a:t>理解话语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zh-CN"/>
              <a:t>书籍中的语句 演讲 谈话等都是话语</a:t>
            </a:r>
          </a:p>
          <a:p>
            <a:pPr rtl="0" lvl="0">
              <a:buNone/>
            </a:pPr>
            <a:r>
              <a:rPr lang="zh-CN"/>
              <a:t>话语在产生之初就是为了承载人类的认识</a:t>
            </a:r>
          </a:p>
          <a:p>
            <a:pPr rtl="0" lvl="0">
              <a:buNone/>
            </a:pPr>
            <a:r>
              <a:rPr lang="zh-CN"/>
              <a:t>故话语 其深刻之含义乃为认识</a:t>
            </a:r>
          </a:p>
          <a:p>
            <a:pPr rtl="0" lvl="0">
              <a:buNone/>
            </a:pPr>
            <a:r>
              <a:rPr lang="zh-CN"/>
              <a:t>应从话语去想 去悟 去得 </a:t>
            </a:r>
          </a:p>
          <a:p>
            <a:pPr>
              <a:buNone/>
            </a:pPr>
            <a:r>
              <a:rPr lang="zh-CN"/>
              <a:t>举个栗子：题为“理解话语”，即为话语，这句话要如何去理解呢？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zh-CN"/>
              <a:t>理解话语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zh-CN"/>
              <a:t>分析名词 </a:t>
            </a:r>
          </a:p>
          <a:p>
            <a:pPr rtl="0" lvl="0">
              <a:buNone/>
            </a:pPr>
            <a:r>
              <a:rPr lang="zh-CN"/>
              <a:t>获取动词</a:t>
            </a:r>
          </a:p>
          <a:p>
            <a:pPr rtl="0" lvl="0">
              <a:buNone/>
            </a:pPr>
            <a:r>
              <a:rPr lang="zh-CN"/>
              <a:t>分析形容词，副词中产生的情感</a:t>
            </a:r>
          </a:p>
          <a:p>
            <a:pPr rtl="0" lvl="0">
              <a:buNone/>
            </a:pPr>
            <a:r>
              <a:rPr lang="zh-CN"/>
              <a:t>去核查对应的概念 </a:t>
            </a:r>
          </a:p>
          <a:p>
            <a:pPr rtl="0" lvl="0">
              <a:buNone/>
            </a:pPr>
            <a:r>
              <a:rPr lang="zh-CN"/>
              <a:t>去分析相同，相关的用法 </a:t>
            </a:r>
          </a:p>
          <a:p>
            <a:pPr rtl="0" lvl="0">
              <a:buNone/>
            </a:pPr>
            <a:r>
              <a:rPr lang="zh-CN"/>
              <a:t>之于己，揣摩之，练习之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zh-CN"/>
              <a:t>站在更高的角度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zh-CN"/>
              <a:t>看问题，做事情，往往都会陷入当前之话语产生的疑问，分析，结论中</a:t>
            </a:r>
          </a:p>
          <a:p>
            <a:pPr rtl="0" lvl="0">
              <a:buNone/>
            </a:pPr>
            <a:r>
              <a:rPr lang="zh-CN"/>
              <a:t>这样是跟着话语的主人的思维在走 </a:t>
            </a:r>
          </a:p>
          <a:p>
            <a:pPr rtl="0" lvl="0">
              <a:buNone/>
            </a:pPr>
            <a:r>
              <a:rPr lang="zh-CN"/>
              <a:t>当时会觉得很对 但是事后悟不得真理 进不去窄门 便是没有将自己放在另外一个角度去看待话语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zh-CN"/>
              <a:t>站在更高的角度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zh-CN"/>
              <a:t>佛说 放下屠刀 立地成佛</a:t>
            </a:r>
          </a:p>
          <a:p>
            <a:pPr rtl="0" lvl="0">
              <a:buNone/>
            </a:pPr>
            <a:r>
              <a:rPr sz="2400" lang="zh-CN"/>
              <a:t>那么思及至此 迷途者将陷入分析 恶还是善 需要放下恶与否 放下即可成佛 而佛是美好善良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zh-CN"/>
              <a:t>若站在更高的角度来看</a:t>
            </a:r>
          </a:p>
          <a:p>
            <a:pPr>
              <a:buNone/>
            </a:pPr>
            <a:r>
              <a:rPr sz="2400" lang="zh-CN"/>
              <a:t>超脱迷途者这个角度 将自己当作第三者 旁观之则可以看到佛在劝说迷途者 那么既能看到佛在跳脚 又能看到迷途者的左右为难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