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9" r:id="rId3"/>
    <p:sldId id="257" r:id="rId4"/>
    <p:sldId id="260" r:id="rId5"/>
    <p:sldId id="258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0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9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7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6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3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8508911-8AF6-4A7F-958D-155C5FA41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9CD4F8-76BB-4EE6-A72A-A4F8A819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5034D-3543-4CBB-A111-9928B8BF9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010" y="640080"/>
            <a:ext cx="3791436" cy="292608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Health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D48D9-D2F4-424B-A47D-8C204028B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90977"/>
            <a:ext cx="3659246" cy="1554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Fizza Zaman</a:t>
            </a:r>
          </a:p>
          <a:p>
            <a:r>
              <a:rPr lang="en-US" b="1" dirty="0">
                <a:solidFill>
                  <a:srgbClr val="FFFFFF"/>
                </a:solidFill>
              </a:rPr>
              <a:t>Professor Flinn </a:t>
            </a:r>
          </a:p>
          <a:p>
            <a:r>
              <a:rPr lang="en-US" b="1" dirty="0">
                <a:solidFill>
                  <a:srgbClr val="FFFFFF"/>
                </a:solidFill>
              </a:rPr>
              <a:t>COSC 631 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3571E7A-6F77-40FC-B29C-21FB8D754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D769687-EAF6-4372-9E47-6B4890C3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nutrition">
            <a:extLst>
              <a:ext uri="{FF2B5EF4-FFF2-40B4-BE49-F238E27FC236}">
                <a16:creationId xmlns:a16="http://schemas.microsoft.com/office/drawing/2014/main" id="{450B06E5-F8D2-4DEA-8D41-430295099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8565" y="574541"/>
            <a:ext cx="3328416" cy="31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079C6E80-D8C1-448A-896C-DD09EF22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CF3FBA5-8829-4A8F-9C54-C661520F7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Image result for fitness clipart">
            <a:extLst>
              <a:ext uri="{FF2B5EF4-FFF2-40B4-BE49-F238E27FC236}">
                <a16:creationId xmlns:a16="http://schemas.microsoft.com/office/drawing/2014/main" id="{563C8FA3-87E9-49AC-8962-6BB5863D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1038" y="3150536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A5906F46-0376-4A54-B1DD-5DC0200D6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F6C2D1DC-A6A0-4742-B99B-9D0A4376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266" y="4768568"/>
            <a:ext cx="3313507" cy="10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63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5038B-7A79-428E-9094-E44B3142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Decision Sequence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5ADA0-D6B9-4D9F-B3CD-74457C0207F4}"/>
              </a:ext>
            </a:extLst>
          </p:cNvPr>
          <p:cNvPicPr/>
          <p:nvPr/>
        </p:nvPicPr>
        <p:blipFill rotWithShape="1">
          <a:blip r:embed="rId2"/>
          <a:srcRect r="-2" b="1225"/>
          <a:stretch/>
        </p:blipFill>
        <p:spPr>
          <a:xfrm>
            <a:off x="251927" y="251928"/>
            <a:ext cx="6763167" cy="5702559"/>
          </a:xfrm>
          <a:prstGeom prst="rect">
            <a:avLst/>
          </a:prstGeom>
        </p:spPr>
      </p:pic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A276-D638-4802-9163-F3AA3CA70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Eligibility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Included or Excluded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[17] 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95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DE395-A086-4ABA-BAA3-BB92A074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Perceived Usability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68CBED4-C9A0-45AC-8A0A-347332D7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5" y="149740"/>
            <a:ext cx="7548765" cy="5803824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F416-5BF1-4741-BAF3-E23BA368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Determined by the implemented features: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Measuring &amp; Monitoring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Information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 &amp;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Usability </a:t>
            </a:r>
          </a:p>
          <a:p>
            <a:pPr marL="0" indent="0">
              <a:buNone/>
            </a:pPr>
            <a:r>
              <a:rPr lang="en-US" dirty="0"/>
              <a:t>[17]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872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impact of web development">
            <a:extLst>
              <a:ext uri="{FF2B5EF4-FFF2-40B4-BE49-F238E27FC236}">
                <a16:creationId xmlns:a16="http://schemas.microsoft.com/office/drawing/2014/main" id="{C3F4D461-580D-45B5-A404-655CBE1BE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2FB153-3FF8-477D-9BEC-7F7C7354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Impact of Web Development on Health Application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2E75-E074-44FC-B071-AE07D9C4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3404"/>
            <a:ext cx="10058400" cy="36456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Social support and influence [6]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Physical, mental and emotional changes [2], [16]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749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5AB90-ED27-46F2-A505-F479F684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Social Support and Influence</a:t>
            </a:r>
          </a:p>
        </p:txBody>
      </p:sp>
      <p:pic>
        <p:nvPicPr>
          <p:cNvPr id="11266" name="Picture 2" descr="Image result for social support">
            <a:extLst>
              <a:ext uri="{FF2B5EF4-FFF2-40B4-BE49-F238E27FC236}">
                <a16:creationId xmlns:a16="http://schemas.microsoft.com/office/drawing/2014/main" id="{0BD4F773-C792-403D-B84D-0FFDE410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42524"/>
            <a:ext cx="5451627" cy="305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F9D2-30DF-4747-AAB0-5DDAFE3E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Motivates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Creates recognition and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Leveraged by health apps </a:t>
            </a:r>
          </a:p>
          <a:p>
            <a:pPr marL="0" indent="0">
              <a:buNone/>
            </a:pPr>
            <a:r>
              <a:rPr lang="en-US" sz="2800" dirty="0"/>
              <a:t>[6]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824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51FCA92-37FC-419D-880C-DEE03037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746B0-6F78-4DB4-9BFC-27DF4A99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sz="4400"/>
              <a:t>Physical, Mental, and Emotional Changes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9F734FC-80ED-4400-9FB7-5800EE74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 descr="Image result for emotional change">
            <a:extLst>
              <a:ext uri="{FF2B5EF4-FFF2-40B4-BE49-F238E27FC236}">
                <a16:creationId xmlns:a16="http://schemas.microsoft.com/office/drawing/2014/main" id="{8235EEBC-3ECE-49B4-854F-67A57E8A6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103420"/>
            <a:ext cx="2784700" cy="184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ectangle 193">
            <a:extLst>
              <a:ext uri="{FF2B5EF4-FFF2-40B4-BE49-F238E27FC236}">
                <a16:creationId xmlns:a16="http://schemas.microsoft.com/office/drawing/2014/main" id="{F54C209B-0440-412E-BEBF-D8694B5A0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EEBACE-87BA-4CA1-BF49-0E9ABA508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DA25563-C462-4DA6-BB84-8243A6C7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0461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8" name="Picture 8" descr="Image result for zombierun app">
            <a:extLst>
              <a:ext uri="{FF2B5EF4-FFF2-40B4-BE49-F238E27FC236}">
                <a16:creationId xmlns:a16="http://schemas.microsoft.com/office/drawing/2014/main" id="{C88ABDCD-1069-4658-9F72-3224CF2B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7" y="4244492"/>
            <a:ext cx="2784700" cy="135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64044755-AC7C-421A-B935-8BA9A23F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0" name="Picture 10" descr="Image result for willpower">
            <a:extLst>
              <a:ext uri="{FF2B5EF4-FFF2-40B4-BE49-F238E27FC236}">
                <a16:creationId xmlns:a16="http://schemas.microsoft.com/office/drawing/2014/main" id="{D9F42CA3-95BD-4F29-A70A-421DDF52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069855"/>
            <a:ext cx="2295082" cy="22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656F-C242-4CAB-931F-4142446B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Physical: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Role playing games (RPG) for increasing physical activity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Ex: </a:t>
            </a:r>
            <a:r>
              <a:rPr lang="en-US" sz="1500" dirty="0" err="1"/>
              <a:t>ZombiesRun</a:t>
            </a:r>
            <a:r>
              <a:rPr lang="en-US" sz="1500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Emotional: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Wearables that connect to mobile apps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Create incentive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Serve as a reminder of positive affect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/>
              <a:t>Direct result of mental changes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Mental: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The use of willpower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/>
              <a:t>Ex: goal setting and tracking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Creates positive emotional changes </a:t>
            </a:r>
          </a:p>
          <a:p>
            <a:pPr marL="0" indent="0">
              <a:buNone/>
            </a:pPr>
            <a:r>
              <a:rPr lang="en-US" sz="1500" dirty="0"/>
              <a:t>[2], [16] 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2225A9B-20AD-4869-96C9-770E8E704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14D5E4E-F019-44AF-AF49-8FBBFBBE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46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886F1B25-A1BC-494C-B414-ADBB22A91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57A0D7-6552-4243-8C25-7FD54322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Impact of Health Application Usage on Web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1435-10D9-4C6C-85D2-3AFFD1F1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2146"/>
            <a:ext cx="10058400" cy="342694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Mobile Human-Computer Interaction (HCI)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[19], [21] 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Data Collection 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[3]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19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1496-4182-40BB-ADCC-0D5B9902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Mobile Human-Computer Interaction (HCI)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6C6-E768-42FE-9AD4-A6B1C13C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Health applications connected to other devices or wearables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Increasing mobile HCI means: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More programmers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New user interface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Multidisciplinary projects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User-centered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Usability engineering 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1253A-6C06-4D94-8314-13A944CDC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0" r="2983" b="2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46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68B97-1BDA-4D66-B259-35926601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</p:txBody>
      </p:sp>
      <p:pic>
        <p:nvPicPr>
          <p:cNvPr id="13314" name="Picture 2" descr="Image result for data collection">
            <a:extLst>
              <a:ext uri="{FF2B5EF4-FFF2-40B4-BE49-F238E27FC236}">
                <a16:creationId xmlns:a16="http://schemas.microsoft.com/office/drawing/2014/main" id="{D976A547-C849-4834-A8D5-FA7AE584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999366"/>
            <a:ext cx="4001315" cy="259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0FF6-506E-4BDF-9400-5A16913C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Facilitated by technology </a:t>
            </a:r>
          </a:p>
          <a:p>
            <a:pPr lvl="2"/>
            <a:r>
              <a:rPr lang="en-US" sz="3200" dirty="0"/>
              <a:t>Reduces burden on participants </a:t>
            </a:r>
          </a:p>
          <a:p>
            <a:pPr lvl="2"/>
            <a:r>
              <a:rPr lang="en-US" sz="3200" dirty="0"/>
              <a:t>Enables data collection outside of a lab </a:t>
            </a:r>
          </a:p>
          <a:p>
            <a:pPr lvl="2"/>
            <a:r>
              <a:rPr lang="en-US" sz="3200" dirty="0"/>
              <a:t>Improves data quality</a:t>
            </a:r>
          </a:p>
          <a:p>
            <a:pPr marL="566928" lvl="3" indent="0">
              <a:buNone/>
            </a:pPr>
            <a:endParaRPr lang="en-US" sz="3200" dirty="0"/>
          </a:p>
          <a:p>
            <a:pPr marL="404813" lvl="3" indent="0">
              <a:buNone/>
            </a:pPr>
            <a:r>
              <a:rPr lang="en-US" sz="3200" dirty="0"/>
              <a:t>[3]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337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 result for privacy concerns">
            <a:extLst>
              <a:ext uri="{FF2B5EF4-FFF2-40B4-BE49-F238E27FC236}">
                <a16:creationId xmlns:a16="http://schemas.microsoft.com/office/drawing/2014/main" id="{7D30DEA7-6981-4931-85A7-281739B2D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C7C0E0-4952-4A5B-BE64-62CA0050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Future Goals of Health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2965-0136-4EFD-8667-C3ED7488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2856"/>
            <a:ext cx="10058400" cy="34462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Helping the elderly [14]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Mediate privacy concerns [11], [18]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37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0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3481-D40E-4E50-94F6-5F81900D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Helping the Elderly</a:t>
            </a:r>
          </a:p>
        </p:txBody>
      </p:sp>
      <p:pic>
        <p:nvPicPr>
          <p:cNvPr id="14338" name="Picture 2" descr="Image result for design interface elderly">
            <a:extLst>
              <a:ext uri="{FF2B5EF4-FFF2-40B4-BE49-F238E27FC236}">
                <a16:creationId xmlns:a16="http://schemas.microsoft.com/office/drawing/2014/main" id="{9D190717-56FD-4AC8-8765-4B5A0B6E7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2219541"/>
            <a:ext cx="5451627" cy="209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41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2BF7-3679-4F9A-B3BA-6F76EF1B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Persuasive communication via persuasive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Designing a user interface for the elderly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research and work needed </a:t>
            </a:r>
          </a:p>
          <a:p>
            <a:endParaRPr lang="en-US" sz="2400" dirty="0"/>
          </a:p>
          <a:p>
            <a:r>
              <a:rPr lang="en-US" sz="2400" dirty="0"/>
              <a:t>[14]</a:t>
            </a:r>
          </a:p>
        </p:txBody>
      </p:sp>
      <p:sp>
        <p:nvSpPr>
          <p:cNvPr id="14342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43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24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pp development">
            <a:extLst>
              <a:ext uri="{FF2B5EF4-FFF2-40B4-BE49-F238E27FC236}">
                <a16:creationId xmlns:a16="http://schemas.microsoft.com/office/drawing/2014/main" id="{CDCF9D1B-33D0-447F-BA66-41694F835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480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D747A0-5F32-4EE1-BD4B-9E5B9F4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345D-22F0-4C54-9525-C8990BE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Overview of health applications, their usage, and real-world examples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Why health applications are used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Interface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Framework of Functionalities </a:t>
            </a:r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Analyzing the impact of web development on health application users </a:t>
            </a:r>
          </a:p>
          <a:p>
            <a:pPr marL="640080" lvl="2" indent="-4572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Social support and influence</a:t>
            </a:r>
          </a:p>
          <a:p>
            <a:pPr marL="640080" lvl="2" indent="-45720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Physical, mental, &amp; emotional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Analyzing the impact of health application usage on web development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Mobile HCI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 Data Collection </a:t>
            </a:r>
          </a:p>
          <a:p>
            <a:pPr marL="182563" lvl="1" indent="-1825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Future Goals of health applications </a:t>
            </a:r>
          </a:p>
          <a:p>
            <a:pPr marL="468630" lvl="2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Help Elderly</a:t>
            </a:r>
          </a:p>
          <a:p>
            <a:pPr marL="468630" lvl="2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Mediate Privacy Concerns 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2200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9B91-801B-4B89-BA22-BBF00751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Mediate Privacy Concerns</a:t>
            </a:r>
          </a:p>
        </p:txBody>
      </p:sp>
      <p:pic>
        <p:nvPicPr>
          <p:cNvPr id="15362" name="Picture 2" descr="Image result for application privacy">
            <a:extLst>
              <a:ext uri="{FF2B5EF4-FFF2-40B4-BE49-F238E27FC236}">
                <a16:creationId xmlns:a16="http://schemas.microsoft.com/office/drawing/2014/main" id="{5EF4C8CE-A1B3-4854-A943-6CCB98F2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517644"/>
            <a:ext cx="5451627" cy="35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2375-37E0-43D6-A726-8D9DF29C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Top reason for health application exclusion/abandonment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Created using various technology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Ex: cameras, 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Pushes boundaries of privacy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Various solutions, but not for “all” users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Requires tech-savvy users </a:t>
            </a:r>
          </a:p>
          <a:p>
            <a:r>
              <a:rPr lang="en-US" sz="2400" dirty="0"/>
              <a:t>[11], [18]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79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E16A-5E0A-4EDE-97C7-481AC678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5250605"/>
            <a:ext cx="10909073" cy="4200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7CC2C-9662-4941-856E-94A281D7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70043"/>
            <a:ext cx="4833358" cy="4785025"/>
          </a:xfrm>
          <a:prstGeom prst="rect">
            <a:avLst/>
          </a:prstGeom>
        </p:spPr>
      </p:pic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E32C0-6584-4803-BF84-0851780C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86" y="170043"/>
            <a:ext cx="533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5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E16A-5E0A-4EDE-97C7-481AC678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5225580"/>
            <a:ext cx="10909073" cy="3267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28FF47-BFFF-44CD-AEA4-136E6D33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91" y="412890"/>
            <a:ext cx="5088198" cy="449033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DAF5C-30D2-40B5-8904-94AA9919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09" y="412890"/>
            <a:ext cx="5754971" cy="57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ED1F4-3306-4C4A-969C-7F480A16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 b="1" dirty="0"/>
              <a:t>HEALTH APP USAGE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1D01DE-C539-4115-988D-02254AA2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9626"/>
            <a:ext cx="6909801" cy="451531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D741D3-52E7-46C0-BDBC-BB7DDA514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With the rise of technology and interactions in these technologies, users are more motivated to track their health digitally </a:t>
            </a:r>
          </a:p>
          <a:p>
            <a:r>
              <a:rPr lang="en-US" dirty="0"/>
              <a:t>[9], [18]</a:t>
            </a:r>
          </a:p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6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03461EC-CA3E-4FCD-85FD-825FCA50557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199" r="1196" b="-3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1AB2-F90D-4876-A44C-C35DBA03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Descriptions of the types of health-related applications most popularly downloaded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[18]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5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76161-DD5F-4D79-BC42-A26DF483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REAL-WORLD APPLICATIONS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97C9C-7133-4501-A359-B7D6A598C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0" r="6097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C9FB-7C94-4E26-9B98-97ED4FE1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Fitbit</a:t>
            </a:r>
          </a:p>
          <a:p>
            <a:pPr lvl="1"/>
            <a:r>
              <a:rPr lang="en-US" dirty="0"/>
              <a:t>MyFitnessPal</a:t>
            </a:r>
          </a:p>
          <a:p>
            <a:pPr lvl="1"/>
            <a:r>
              <a:rPr lang="en-US" dirty="0"/>
              <a:t>S Health</a:t>
            </a:r>
          </a:p>
          <a:p>
            <a:pPr lvl="1"/>
            <a:r>
              <a:rPr lang="en-US" dirty="0"/>
              <a:t>Weight Watchers</a:t>
            </a:r>
          </a:p>
          <a:p>
            <a:pPr lvl="1"/>
            <a:r>
              <a:rPr lang="en-US" dirty="0"/>
              <a:t>Google Fit </a:t>
            </a:r>
          </a:p>
          <a:p>
            <a:pPr lvl="1"/>
            <a:endParaRPr lang="en-US" dirty="0"/>
          </a:p>
          <a:p>
            <a:pPr marL="0" lvl="3" indent="0">
              <a:buNone/>
            </a:pPr>
            <a:r>
              <a:rPr lang="en-US" dirty="0"/>
              <a:t>[11], [14] </a:t>
            </a:r>
          </a:p>
          <a:p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986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user interface design">
            <a:extLst>
              <a:ext uri="{FF2B5EF4-FFF2-40B4-BE49-F238E27FC236}">
                <a16:creationId xmlns:a16="http://schemas.microsoft.com/office/drawing/2014/main" id="{2C3076CF-D499-4162-868A-6FD1241BE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0" name="Straight Connector 73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3F705C-6DCE-409F-84DE-A8C29559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User Interface Design Principles Used in Health Applications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F008-413C-4632-8CFB-613483FC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1632"/>
            <a:ext cx="10058400" cy="344746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SHE design principle  [10]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AFV Framework [12] </a:t>
            </a:r>
          </a:p>
        </p:txBody>
      </p:sp>
      <p:sp>
        <p:nvSpPr>
          <p:cNvPr id="4101" name="Rectangle 75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2" name="Rectangle 77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0092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6A72-BD8F-4FA3-8326-85B5BD43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83957-0F7D-40AE-9F78-A3EA4D3F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75" y="1916318"/>
            <a:ext cx="2030542" cy="3471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A7B22-B1EB-4D01-8328-833621F4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748" y="1916318"/>
            <a:ext cx="1952444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D50-EB40-47BE-9EAB-17FA719B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Maeda’s design principle of “SHE”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Shrink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Hide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Embody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/>
              <a:t>Ex: Nike+ app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/>
          </a:p>
          <a:p>
            <a:pPr marL="384048" lvl="2" indent="0">
              <a:buNone/>
            </a:pPr>
            <a:r>
              <a:rPr lang="en-US"/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148578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2A150-4CC5-4C04-B534-5E27C456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AFV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009E7-04A2-4661-9A4B-479E14BF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-138833"/>
            <a:ext cx="2527663" cy="643990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B3F5-F65A-42B7-82FC-386D9BC6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Adaption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Usability</a:t>
            </a:r>
          </a:p>
          <a:p>
            <a:pPr marL="0" indent="0">
              <a:buNone/>
            </a:pPr>
            <a:r>
              <a:rPr lang="en-US" dirty="0"/>
              <a:t>[12]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68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choosing an application">
            <a:extLst>
              <a:ext uri="{FF2B5EF4-FFF2-40B4-BE49-F238E27FC236}">
                <a16:creationId xmlns:a16="http://schemas.microsoft.com/office/drawing/2014/main" id="{8798EB2C-30CB-4988-9764-C6704611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8" b="406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B27223-6417-489E-B65C-9284237B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Framework of Functionalities in Health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D6CF-488C-4197-AB9E-9E6E04DD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6980"/>
            <a:ext cx="10058400" cy="33421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cap="all" spc="200" dirty="0">
                <a:solidFill>
                  <a:schemeClr val="tx1"/>
                </a:solidFill>
              </a:rPr>
              <a:t> Decision Sequence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cap="all" spc="200" dirty="0">
                <a:solidFill>
                  <a:schemeClr val="tx1"/>
                </a:solidFill>
              </a:rPr>
              <a:t> Perceived usability </a:t>
            </a:r>
          </a:p>
          <a:p>
            <a:pPr marL="0" indent="0">
              <a:buNone/>
            </a:pPr>
            <a:r>
              <a:rPr lang="en-US" sz="3600" cap="all" spc="200" dirty="0">
                <a:solidFill>
                  <a:schemeClr val="tx1"/>
                </a:solidFill>
              </a:rPr>
              <a:t>[17]</a:t>
            </a:r>
          </a:p>
          <a:p>
            <a:pPr marL="0" indent="0">
              <a:buNone/>
            </a:pPr>
            <a:endParaRPr lang="en-US" cap="all" spc="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90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541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Retrospect</vt:lpstr>
      <vt:lpstr>Health Applications </vt:lpstr>
      <vt:lpstr>PURPOSE</vt:lpstr>
      <vt:lpstr>HEALTH APP USAGE</vt:lpstr>
      <vt:lpstr>Descriptions of the types of health-related applications most popularly downloaded [18]</vt:lpstr>
      <vt:lpstr>REAL-WORLD APPLICATIONS</vt:lpstr>
      <vt:lpstr>User Interface Design Principles Used in Health Applications  </vt:lpstr>
      <vt:lpstr>SHE</vt:lpstr>
      <vt:lpstr>AFV Framework</vt:lpstr>
      <vt:lpstr>Framework of Functionalities in Health Applications </vt:lpstr>
      <vt:lpstr>Decision Sequence</vt:lpstr>
      <vt:lpstr>Perceived Usability </vt:lpstr>
      <vt:lpstr>Impact of Web Development on Health Application Users </vt:lpstr>
      <vt:lpstr>Social Support and Influence</vt:lpstr>
      <vt:lpstr>Physical, Mental, and Emotional Changes</vt:lpstr>
      <vt:lpstr>Impact of Health Application Usage on Web Development </vt:lpstr>
      <vt:lpstr>Mobile Human-Computer Interaction (HCI)</vt:lpstr>
      <vt:lpstr>Data Collection</vt:lpstr>
      <vt:lpstr>Future Goals of Health Applications </vt:lpstr>
      <vt:lpstr>Helping the Elderly</vt:lpstr>
      <vt:lpstr>Mediate Privacy Concerns</vt:lpstr>
      <vt:lpstr>REFERENCES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Applications </dc:title>
  <dc:creator> </dc:creator>
  <cp:lastModifiedBy> </cp:lastModifiedBy>
  <cp:revision>6</cp:revision>
  <dcterms:created xsi:type="dcterms:W3CDTF">2019-08-05T02:49:49Z</dcterms:created>
  <dcterms:modified xsi:type="dcterms:W3CDTF">2019-08-05T03:44:34Z</dcterms:modified>
</cp:coreProperties>
</file>