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9" r:id="rId8"/>
    <p:sldId id="306" r:id="rId9"/>
    <p:sldId id="307" r:id="rId10"/>
    <p:sldId id="321" r:id="rId11"/>
    <p:sldId id="311" r:id="rId12"/>
    <p:sldId id="320" r:id="rId13"/>
    <p:sldId id="308" r:id="rId14"/>
    <p:sldId id="310" r:id="rId15"/>
    <p:sldId id="314" r:id="rId16"/>
    <p:sldId id="315" r:id="rId17"/>
    <p:sldId id="316" r:id="rId18"/>
    <p:sldId id="317" r:id="rId19"/>
    <p:sldId id="312" r:id="rId20"/>
    <p:sldId id="318" r:id="rId21"/>
    <p:sldId id="319" r:id="rId22"/>
    <p:sldId id="294" r:id="rId23"/>
    <p:sldId id="30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89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7062C-13DC-4CAF-98CC-9F4782C2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28027-32F3-40C4-A050-9B07E2B0E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2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810C1-6DFA-4A57-BBE9-97B3362418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C5B6-09E0-45A2-B71B-7E1B7F78D0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7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3621A-BB5C-405C-85A1-B4781DC8C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0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772B-E487-4CCC-809B-684FB20DF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02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511C1-EB38-4012-A11E-D26AC7640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546D-8D10-42F2-B2DD-B7DFC4E2D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26690-F10D-4D23-BCE4-62E488DA2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E93E-7B26-40A4-B25A-68D9C544C6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9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95D3-E849-4F4D-87E8-1C722B5F00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9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D3E0D4-AC45-4F2B-B27A-E536AC9BB2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ctr"/>
          <a:lstStyle/>
          <a:p>
            <a:r>
              <a:rPr lang="en-US" altLang="en-US" sz="4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4400" dirty="0" smtClean="0">
                <a:solidFill>
                  <a:schemeClr val="bg1"/>
                </a:solidFill>
              </a:rPr>
              <a:t>: An Introduction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>(and then some!)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Frank W. Zammetti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bg1"/>
                </a:solidFill>
              </a:rPr>
              <a:t>jQuery? What’s jQuery?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/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1800" dirty="0" smtClean="0">
                <a:solidFill>
                  <a:schemeClr val="bg1"/>
                </a:solidFill>
              </a:rPr>
              <a:t>(an example of </a:t>
            </a:r>
            <a:r>
              <a:rPr lang="en-US" altLang="en-US" sz="18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1800" dirty="0" smtClean="0">
                <a:solidFill>
                  <a:schemeClr val="bg1"/>
                </a:solidFill>
              </a:rPr>
              <a:t> being just another library of utilities)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Widgets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43200"/>
            <a:ext cx="1123810" cy="1142857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46" y="1243200"/>
            <a:ext cx="2575238" cy="1333333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67" y="1243200"/>
            <a:ext cx="2853333" cy="1329524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1" y="5943400"/>
            <a:ext cx="1523810" cy="761905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848" y="4343400"/>
            <a:ext cx="2060952" cy="2361905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663" y="1243200"/>
            <a:ext cx="803810" cy="103619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218" y="2735819"/>
            <a:ext cx="2095238" cy="1912381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4934" y="3978675"/>
            <a:ext cx="1809524" cy="929524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5181495"/>
            <a:ext cx="1908572" cy="1523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" y="2519603"/>
            <a:ext cx="956190" cy="91428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0" y="4548903"/>
            <a:ext cx="1344762" cy="499048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" y="3489643"/>
            <a:ext cx="1523810" cy="925714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00" y="2744577"/>
            <a:ext cx="654834" cy="61152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6575" y="5181495"/>
            <a:ext cx="2285714" cy="152381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9228" y="2761921"/>
            <a:ext cx="1828572" cy="1447619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94934" y="2660318"/>
            <a:ext cx="2994286" cy="112381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2553" y="3872009"/>
            <a:ext cx="1066667" cy="1142857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4092" y="4800543"/>
            <a:ext cx="1980952" cy="1904762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1844" y="2900337"/>
            <a:ext cx="450000" cy="30000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65663" y="2431733"/>
            <a:ext cx="1142857" cy="148572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2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Widgets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chemeClr val="bg1"/>
                </a:solidFill>
              </a:rPr>
              <a:t>Highly object-oriented brings great consistency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Very powerful without writing much “code”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Relatively easy to customize as needed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Cross-browser (even cross-mobility) and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pretty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</a:rPr>
              <a:t>good about supporting older browsers (IE8 in standards mode only, Safari 6, pretty much any version of FF, Chrome or Opera)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Two “toolkits”: classic (desktop) and modern (mobile)</a:t>
            </a:r>
          </a:p>
        </p:txBody>
      </p:sp>
    </p:spTree>
    <p:extLst>
      <p:ext uri="{BB962C8B-B14F-4D97-AF65-F5344CB8AC3E}">
        <p14:creationId xmlns:p14="http://schemas.microsoft.com/office/powerpoint/2010/main" val="22725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Just inserting bits and pieces of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2400" dirty="0" smtClean="0">
                <a:solidFill>
                  <a:schemeClr val="bg1"/>
                </a:solidFill>
              </a:rPr>
              <a:t> into an existing app is all well and good…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Layouts Bring The Power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534400" cy="983809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540000" rev="0"/>
            </a:camera>
            <a:lightRig rig="threePt" dir="t"/>
          </a:scene3d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5029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…but really embracing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2400" dirty="0" smtClean="0">
                <a:solidFill>
                  <a:schemeClr val="bg1"/>
                </a:solidFill>
              </a:rPr>
              <a:t> means using layouts, one of the key elements of what makes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2400" dirty="0" smtClean="0">
                <a:solidFill>
                  <a:schemeClr val="bg1"/>
                </a:solidFill>
              </a:rPr>
              <a:t> so powerful.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bg1"/>
                </a:solidFill>
              </a:rPr>
              <a:t>Example, round 2: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>A “proper” </a:t>
            </a:r>
            <a:r>
              <a:rPr lang="en-US" altLang="en-US" sz="4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4400" dirty="0" smtClean="0">
                <a:solidFill>
                  <a:schemeClr val="bg1"/>
                </a:solidFill>
              </a:rPr>
              <a:t> UI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Let’s Talk Data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docs.sencha.com/extjs/6.0/core_concepts/images/data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3505200" cy="324802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86200" y="1676400"/>
            <a:ext cx="510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Stores contain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Records are instances of Models and represents entities in your application.  They contain fields and optionally validators.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When Records have relationships to one another they form a Schema (and this is when Sessions can come into play)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Stores can perform operations on Records including filtering, grouping, sorting and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Proxies deal with loading Records into a Store, whether from a local source or a remote source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bg1"/>
                </a:solidFill>
              </a:rPr>
              <a:t>A 3</a:t>
            </a:r>
            <a:r>
              <a:rPr lang="en-US" altLang="en-US" sz="4400" baseline="30000" dirty="0" smtClean="0">
                <a:solidFill>
                  <a:schemeClr val="bg1"/>
                </a:solidFill>
              </a:rPr>
              <a:t>rd</a:t>
            </a:r>
            <a:r>
              <a:rPr lang="en-US" altLang="en-US" sz="4400" dirty="0" smtClean="0">
                <a:solidFill>
                  <a:schemeClr val="bg1"/>
                </a:solidFill>
              </a:rPr>
              <a:t> example: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>Data in action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Charts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chemeClr val="bg1"/>
                </a:solidFill>
              </a:rPr>
              <a:t>A package that includes a hierarchy of classes for data visualization functionality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Not included with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2400" dirty="0" smtClean="0">
                <a:solidFill>
                  <a:schemeClr val="bg1"/>
                </a:solidFill>
              </a:rPr>
              <a:t> by default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Three types of charts: </a:t>
            </a:r>
          </a:p>
          <a:p>
            <a:pPr lvl="1"/>
            <a:r>
              <a:rPr lang="en-US" altLang="en-US" sz="2400" dirty="0" smtClean="0">
                <a:solidFill>
                  <a:schemeClr val="bg1"/>
                </a:solidFill>
              </a:rPr>
              <a:t>Cartesian (Bar, Area, Scatter, Line)</a:t>
            </a:r>
          </a:p>
          <a:p>
            <a:pPr lvl="1"/>
            <a:r>
              <a:rPr lang="en-US" altLang="en-US" sz="2400" dirty="0" smtClean="0">
                <a:solidFill>
                  <a:schemeClr val="bg1"/>
                </a:solidFill>
              </a:rPr>
              <a:t>Polar (Pie, Radial)</a:t>
            </a:r>
          </a:p>
          <a:p>
            <a:pPr lvl="1"/>
            <a:r>
              <a:rPr lang="en-US" altLang="en-US" sz="2400" dirty="0" err="1" smtClean="0">
                <a:solidFill>
                  <a:schemeClr val="bg1"/>
                </a:solidFill>
              </a:rPr>
              <a:t>Spacefilling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A Chart component manages axes, series, interactions and legends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Charts are backed by Stores and are created like any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17165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bg1"/>
                </a:solidFill>
              </a:rPr>
              <a:t>Fourth time’s a charm: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>Pretty, pretty charts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One Look Doesn’t Fit All: Themes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7" y="1292933"/>
            <a:ext cx="3963333" cy="3126667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92933"/>
            <a:ext cx="3966667" cy="3126667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67" y="3657600"/>
            <a:ext cx="3693333" cy="3103333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654266"/>
            <a:ext cx="3966667" cy="3106667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3667" y="2015400"/>
            <a:ext cx="3696667" cy="3090000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1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The Obligatory Ego Stroke Slide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Lead </a:t>
            </a:r>
            <a:r>
              <a:rPr lang="en-US" altLang="en-US" sz="2400" dirty="0" smtClean="0">
                <a:solidFill>
                  <a:schemeClr val="bg1"/>
                </a:solidFill>
              </a:rPr>
              <a:t>architect/developer/team lead </a:t>
            </a:r>
            <a:r>
              <a:rPr lang="en-US" altLang="en-US" sz="2400" dirty="0" smtClean="0">
                <a:solidFill>
                  <a:schemeClr val="bg1"/>
                </a:solidFill>
              </a:rPr>
              <a:t>for BNY </a:t>
            </a:r>
            <a:r>
              <a:rPr lang="en-US" altLang="en-US" sz="2400" dirty="0" smtClean="0">
                <a:solidFill>
                  <a:schemeClr val="bg1"/>
                </a:solidFill>
              </a:rPr>
              <a:t>Mellon</a:t>
            </a:r>
            <a:r>
              <a:rPr lang="en-US" altLang="en-US" sz="2400" dirty="0">
                <a:solidFill>
                  <a:schemeClr val="bg1"/>
                </a:solidFill>
              </a:rPr>
              <a:t/>
            </a:r>
            <a:br>
              <a:rPr lang="en-US" altLang="en-US" sz="2400" dirty="0">
                <a:solidFill>
                  <a:schemeClr val="bg1"/>
                </a:solidFill>
              </a:rPr>
            </a:br>
            <a:endParaRPr lang="en-US" alt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Author of </a:t>
            </a:r>
            <a:r>
              <a:rPr lang="en-US" altLang="en-US" sz="2400" dirty="0" smtClean="0">
                <a:solidFill>
                  <a:schemeClr val="bg1"/>
                </a:solidFill>
              </a:rPr>
              <a:t>8 books on web dev and mobile topics, a number of articles on various topics in various </a:t>
            </a:r>
            <a:r>
              <a:rPr lang="en-US" altLang="en-US" sz="2400" dirty="0" smtClean="0">
                <a:solidFill>
                  <a:schemeClr val="bg1"/>
                </a:solidFill>
              </a:rPr>
              <a:t>publications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48006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Contributor and founder of a number of open-source projects including Struts,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DataVision</a:t>
            </a:r>
            <a:r>
              <a:rPr lang="en-US" altLang="en-US" sz="2400" dirty="0" smtClean="0">
                <a:solidFill>
                  <a:schemeClr val="bg1"/>
                </a:solidFill>
              </a:rPr>
              <a:t>, Java Web Parts,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PocketFrog</a:t>
            </a:r>
            <a:r>
              <a:rPr lang="en-US" altLang="en-US" sz="2400" dirty="0" smtClean="0">
                <a:solidFill>
                  <a:schemeClr val="bg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PocketHobbit</a:t>
            </a:r>
            <a:r>
              <a:rPr lang="en-US" altLang="en-US" sz="2400" dirty="0" smtClean="0">
                <a:solidFill>
                  <a:schemeClr val="bg1"/>
                </a:solidFill>
              </a:rPr>
              <a:t>, Apache Commons, DWR etc.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Professional developer for almost 25 years, developer in general for right around 35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67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2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82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97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12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28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37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22" y="3371850"/>
            <a:ext cx="904875" cy="1200150"/>
          </a:xfrm>
          <a:prstGeom prst="rect">
            <a:avLst/>
          </a:prstGeom>
          <a:effectLst>
            <a:outerShdw blurRad="50800" dist="38100" dir="2700000" sx="103000" sy="103000" algn="ctr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Theming Support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chemeClr val="bg1"/>
                </a:solidFill>
              </a:rPr>
              <a:t>If the built-in themes don’t suite your needs you can enhance them or build your own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Sencha has built tooling specifically for working with themes (CMD) and an API specifically for theming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Build it’s ultimately based on SASS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All themes extend from a base theme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Using the API largely insulates you from future structural changes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20975"/>
            <a:ext cx="9144000" cy="1470025"/>
          </a:xfrm>
          <a:effectLst>
            <a:glow rad="139700">
              <a:srgbClr val="FF0000">
                <a:alpha val="40000"/>
              </a:srgbClr>
            </a:glow>
          </a:effectLst>
        </p:spPr>
        <p:txBody>
          <a:bodyPr anchor="ctr"/>
          <a:lstStyle/>
          <a:p>
            <a:r>
              <a:rPr lang="en-US" altLang="en-US" sz="48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One App to rule them all,</a:t>
            </a:r>
            <a:br>
              <a:rPr lang="en-US" altLang="en-US" sz="48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</a:br>
            <a:r>
              <a:rPr lang="en-US" altLang="en-US" sz="48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One App to find them,</a:t>
            </a:r>
            <a:br>
              <a:rPr lang="en-US" altLang="en-US" sz="48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</a:br>
            <a:r>
              <a:rPr lang="en-US" altLang="en-US" sz="48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One App to bring them all</a:t>
            </a:r>
            <a:br>
              <a:rPr lang="en-US" altLang="en-US" sz="48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</a:br>
            <a:r>
              <a:rPr lang="en-US" altLang="en-US" sz="48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and in the darkness bind them</a:t>
            </a:r>
            <a:r>
              <a:rPr lang="en-US" altLang="en-US" sz="4800" dirty="0" smtClean="0">
                <a:solidFill>
                  <a:schemeClr val="bg1"/>
                </a:solidFill>
              </a:rPr>
              <a:t/>
            </a:r>
            <a:br>
              <a:rPr lang="en-US" altLang="en-US" sz="4800" dirty="0" smtClean="0">
                <a:solidFill>
                  <a:schemeClr val="bg1"/>
                </a:solidFill>
              </a:rPr>
            </a:br>
            <a:r>
              <a:rPr lang="en-US" altLang="en-US" sz="4800" dirty="0" smtClean="0">
                <a:solidFill>
                  <a:schemeClr val="bg1"/>
                </a:solidFill>
              </a:rPr>
              <a:t/>
            </a:r>
            <a:br>
              <a:rPr lang="en-US" altLang="en-US" sz="4800" dirty="0" smtClean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2000" dirty="0" smtClean="0">
                <a:solidFill>
                  <a:schemeClr val="bg1"/>
                </a:solidFill>
              </a:rPr>
              <a:t>(here’s the “and then some” I was referring to in the title)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zammetti.com (slide deck and all sample code there in Presentations section)</a:t>
            </a:r>
            <a:r>
              <a:rPr lang="en-US" altLang="en-US" sz="3600" dirty="0">
                <a:solidFill>
                  <a:schemeClr val="bg1"/>
                </a:solidFill>
              </a:rPr>
              <a:t/>
            </a:r>
            <a:br>
              <a:rPr lang="en-US" altLang="en-US" sz="3600" dirty="0">
                <a:solidFill>
                  <a:schemeClr val="bg1"/>
                </a:solidFill>
              </a:rPr>
            </a:br>
            <a:endParaRPr lang="en-US" altLang="en-US" sz="3600" dirty="0" smtClean="0">
              <a:solidFill>
                <a:schemeClr val="bg1"/>
              </a:solidFill>
            </a:endParaRPr>
          </a:p>
          <a:p>
            <a:r>
              <a:rPr lang="en-US" altLang="en-US" sz="3600" dirty="0" smtClean="0">
                <a:solidFill>
                  <a:schemeClr val="bg1"/>
                </a:solidFill>
              </a:rPr>
              <a:t>Twitter: fzammetti</a:t>
            </a:r>
            <a:br>
              <a:rPr lang="en-US" altLang="en-US" sz="3600" dirty="0" smtClean="0">
                <a:solidFill>
                  <a:schemeClr val="bg1"/>
                </a:solidFill>
              </a:rPr>
            </a:br>
            <a:endParaRPr lang="en-US" altLang="en-US" sz="3600" dirty="0" smtClean="0">
              <a:solidFill>
                <a:schemeClr val="bg1"/>
              </a:solidFill>
            </a:endParaRPr>
          </a:p>
          <a:p>
            <a:r>
              <a:rPr lang="en-US" altLang="en-US" sz="3600" dirty="0" err="1" smtClean="0">
                <a:solidFill>
                  <a:schemeClr val="bg1"/>
                </a:solidFill>
              </a:rPr>
              <a:t>eMail</a:t>
            </a:r>
            <a:r>
              <a:rPr lang="en-US" altLang="en-US" sz="3600" dirty="0" smtClean="0">
                <a:solidFill>
                  <a:schemeClr val="bg1"/>
                </a:solidFill>
              </a:rPr>
              <a:t>: fzammetti@etherient.com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Resources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16175"/>
            <a:ext cx="9144000" cy="1470025"/>
          </a:xfrm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bg1"/>
                </a:solidFill>
              </a:rPr>
              <a:t>Fin.</a:t>
            </a: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/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1800" dirty="0" smtClean="0">
                <a:solidFill>
                  <a:schemeClr val="bg1"/>
                </a:solidFill>
              </a:rPr>
              <a:t>(Don’t </a:t>
            </a:r>
            <a:r>
              <a:rPr lang="en-US" altLang="en-US" sz="1800" dirty="0">
                <a:solidFill>
                  <a:schemeClr val="bg1"/>
                </a:solidFill>
              </a:rPr>
              <a:t>applaud, just throw money</a:t>
            </a:r>
            <a:r>
              <a:rPr lang="en-US" altLang="en-US" sz="1800" dirty="0" smtClean="0">
                <a:solidFill>
                  <a:schemeClr val="bg1"/>
                </a:solidFill>
              </a:rPr>
              <a:t>! … or ask questions I guess)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6626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So, What Is This </a:t>
            </a:r>
            <a:r>
              <a:rPr lang="en-US" altLang="en-US" dirty="0" err="1" smtClean="0">
                <a:solidFill>
                  <a:schemeClr val="bg1"/>
                </a:solidFill>
              </a:rPr>
              <a:t>ExtJS</a:t>
            </a:r>
            <a:r>
              <a:rPr lang="en-US" altLang="en-US" dirty="0" smtClean="0">
                <a:solidFill>
                  <a:schemeClr val="bg1"/>
                </a:solidFill>
              </a:rPr>
              <a:t> Thing?!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How </a:t>
            </a:r>
            <a:r>
              <a:rPr lang="en-US" altLang="en-US" sz="2400" dirty="0">
                <a:solidFill>
                  <a:schemeClr val="bg1"/>
                </a:solidFill>
              </a:rPr>
              <a:t>d</a:t>
            </a:r>
            <a:r>
              <a:rPr lang="en-US" altLang="en-US" sz="2400" dirty="0" smtClean="0">
                <a:solidFill>
                  <a:schemeClr val="bg1"/>
                </a:solidFill>
              </a:rPr>
              <a:t>o you pronounce it?!  I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dunno</a:t>
            </a:r>
            <a:r>
              <a:rPr lang="en-US" altLang="en-US" sz="2400" dirty="0" smtClean="0">
                <a:solidFill>
                  <a:schemeClr val="bg1"/>
                </a:solidFill>
              </a:rPr>
              <a:t>!</a:t>
            </a:r>
            <a:r>
              <a:rPr lang="en-US" altLang="en-US" sz="2400" dirty="0" smtClean="0">
                <a:solidFill>
                  <a:schemeClr val="bg1"/>
                </a:solidFill>
              </a:rPr>
              <a:t/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A </a:t>
            </a:r>
            <a:r>
              <a:rPr lang="en-US" altLang="en-US" sz="2400" dirty="0" smtClean="0">
                <a:solidFill>
                  <a:schemeClr val="bg1"/>
                </a:solidFill>
              </a:rPr>
              <a:t>little hard to classify (even </a:t>
            </a:r>
            <a:r>
              <a:rPr lang="en-US" altLang="en-US" sz="2400" dirty="0" smtClean="0">
                <a:solidFill>
                  <a:schemeClr val="bg1"/>
                </a:solidFill>
              </a:rPr>
              <a:t>Sencha, who created it, </a:t>
            </a:r>
            <a:r>
              <a:rPr lang="en-US" altLang="en-US" sz="2400" dirty="0" smtClean="0">
                <a:solidFill>
                  <a:schemeClr val="bg1"/>
                </a:solidFill>
              </a:rPr>
              <a:t>doesn’t seem to be sure!)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Has components of a framework, library and toolkit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Largely depends on how you use it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Let’s go with platform!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Bottom line: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2400" dirty="0" smtClean="0">
                <a:solidFill>
                  <a:schemeClr val="bg1"/>
                </a:solidFill>
              </a:rPr>
              <a:t> enables the creation of very rich HTML5-based applications that are cross-platform (even including mobile if you want) that look, feel and function like a native app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4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6626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The Pieces Make The Whole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1746" y="1641997"/>
            <a:ext cx="695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 world-class collection of widgets (components) covering virtually every possible need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590"/>
            <a:ext cx="2031746" cy="1523810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146" y="3252796"/>
            <a:ext cx="695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layout manager that provides powerful, flexible, responsive, cross-browser layouts with little dev </a:t>
            </a:r>
            <a:r>
              <a:rPr lang="en-US" sz="2400" dirty="0" smtClean="0">
                <a:solidFill>
                  <a:schemeClr val="bg1"/>
                </a:solidFill>
              </a:rPr>
              <a:t>effort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590"/>
            <a:ext cx="2031746" cy="1523810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31746" y="5070997"/>
            <a:ext cx="695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data package that decouples the model from the view and consumes data from any provider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91056"/>
            <a:ext cx="2031746" cy="1523809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9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6626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The Pieces Make The Whole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1746" y="1641996"/>
            <a:ext cx="695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Powerful chart generation capabilities built right on top of the data package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54" y="2971990"/>
            <a:ext cx="2031746" cy="1523809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146" y="3318396"/>
            <a:ext cx="695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Multiple out-of-the-box themes and an “easily” customizable theme engine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590"/>
            <a:ext cx="2031746" cy="1523809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31746" y="4918597"/>
            <a:ext cx="695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Accessibility package provides ARIA support for section 508 compliance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191"/>
            <a:ext cx="2031745" cy="1523809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6626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The Pieces Make The Whole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1746" y="2828836"/>
            <a:ext cx="695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 variety of (completely optional) application templates provide consistency and coherence in application architecture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96"/>
            <a:ext cx="2031745" cy="1523809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9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6626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The Pieces Make The Whole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12880"/>
            <a:ext cx="85600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Sencha CMD: a custom command-line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IDE plugins for multiple environments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Sencha Architect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Sencha Inspector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Some of the best documentation in the industry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highly evolved object-oriented API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8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chemeClr val="bg1"/>
                </a:solidFill>
              </a:rPr>
              <a:t>Available commercially, though it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ain’t</a:t>
            </a:r>
            <a:r>
              <a:rPr lang="en-US" altLang="en-US" sz="2400" dirty="0" smtClean="0">
                <a:solidFill>
                  <a:schemeClr val="bg1"/>
                </a:solidFill>
              </a:rPr>
              <a:t> cheap ($4,475 on the LOW end?!) - but at least it includes support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Licensed per-developer, but no limitation on actual usage (i.e.,  number of apps, deployments, etc.)</a:t>
            </a:r>
          </a:p>
          <a:p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Also a GPL v3 option, if you’re cool with that license (but they don’t make it easy to find)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You can’t start with GPL and then go commercial?!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Licensing And Cost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bg1"/>
                </a:solidFill>
              </a:rPr>
              <a:t/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err="1" smtClean="0">
                <a:solidFill>
                  <a:schemeClr val="bg1"/>
                </a:solidFill>
              </a:rPr>
              <a:t>Waaaaah</a:t>
            </a:r>
            <a:r>
              <a:rPr lang="en-US" altLang="en-US" sz="4400" dirty="0" smtClean="0">
                <a:solidFill>
                  <a:schemeClr val="bg1"/>
                </a:solidFill>
              </a:rPr>
              <a:t>, enough boring words, I want some code!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/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>So be it: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/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>Fisher Price’s </a:t>
            </a:r>
            <a:br>
              <a:rPr lang="en-US" altLang="en-US" sz="4400" dirty="0" smtClean="0">
                <a:solidFill>
                  <a:schemeClr val="bg1"/>
                </a:solidFill>
              </a:rPr>
            </a:br>
            <a:r>
              <a:rPr lang="en-US" altLang="en-US" sz="4400" dirty="0" smtClean="0">
                <a:solidFill>
                  <a:schemeClr val="bg1"/>
                </a:solidFill>
              </a:rPr>
              <a:t>My First </a:t>
            </a:r>
            <a:r>
              <a:rPr lang="en-US" altLang="en-US" sz="4400" dirty="0" err="1" smtClean="0">
                <a:solidFill>
                  <a:schemeClr val="bg1"/>
                </a:solidFill>
              </a:rPr>
              <a:t>ExtJS</a:t>
            </a:r>
            <a:r>
              <a:rPr lang="en-US" altLang="en-US" sz="4400" dirty="0" smtClean="0">
                <a:solidFill>
                  <a:schemeClr val="bg1"/>
                </a:solidFill>
              </a:rPr>
              <a:t> Example™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473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Default Design</vt:lpstr>
      <vt:lpstr>ExtJS: An Introduction (and then some!)</vt:lpstr>
      <vt:lpstr>The Obligatory Ego Stroke Slide</vt:lpstr>
      <vt:lpstr>So, What Is This ExtJS Thing?!</vt:lpstr>
      <vt:lpstr>The Pieces Make The Whole</vt:lpstr>
      <vt:lpstr>The Pieces Make The Whole</vt:lpstr>
      <vt:lpstr>The Pieces Make The Whole</vt:lpstr>
      <vt:lpstr>The Pieces Make The Whole</vt:lpstr>
      <vt:lpstr>Licensing And Cost</vt:lpstr>
      <vt:lpstr> Waaaaah, enough boring words, I want some code!  So be it:  Fisher Price’s  My First ExtJS Example™</vt:lpstr>
      <vt:lpstr>jQuery? What’s jQuery?    (an example of ExtJS being just another library of utilities)</vt:lpstr>
      <vt:lpstr>Widgets</vt:lpstr>
      <vt:lpstr>Widgets</vt:lpstr>
      <vt:lpstr>Layouts Bring The Power</vt:lpstr>
      <vt:lpstr>Example, round 2:  A “proper” ExtJS UI</vt:lpstr>
      <vt:lpstr>Let’s Talk Data</vt:lpstr>
      <vt:lpstr>A 3rd example:  Data in action</vt:lpstr>
      <vt:lpstr>Charts</vt:lpstr>
      <vt:lpstr>Fourth time’s a charm:  Pretty, pretty charts</vt:lpstr>
      <vt:lpstr>One Look Doesn’t Fit All: Themes</vt:lpstr>
      <vt:lpstr>Theming Support</vt:lpstr>
      <vt:lpstr>One App to rule them all, One App to find them, One App to bring them all and in the darkness bind them   (here’s the “and then some” I was referring to in the title)</vt:lpstr>
      <vt:lpstr>Resources</vt:lpstr>
      <vt:lpstr>Fin.  (Don’t applaud, just throw money! … or ask questions I guess)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Game Development in webOS</dc:title>
  <dc:creator>None</dc:creator>
  <cp:lastModifiedBy>Frank Zammetti</cp:lastModifiedBy>
  <cp:revision>199</cp:revision>
  <dcterms:created xsi:type="dcterms:W3CDTF">2010-06-01T15:16:24Z</dcterms:created>
  <dcterms:modified xsi:type="dcterms:W3CDTF">2016-02-03T18:48:48Z</dcterms:modified>
</cp:coreProperties>
</file>