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60" r:id="rId5"/>
    <p:sldId id="261" r:id="rId6"/>
    <p:sldId id="315" r:id="rId7"/>
    <p:sldId id="268" r:id="rId8"/>
    <p:sldId id="316" r:id="rId9"/>
    <p:sldId id="269" r:id="rId10"/>
    <p:sldId id="270" r:id="rId11"/>
    <p:sldId id="271" r:id="rId12"/>
    <p:sldId id="272" r:id="rId13"/>
    <p:sldId id="273" r:id="rId14"/>
    <p:sldId id="275" r:id="rId15"/>
    <p:sldId id="274" r:id="rId16"/>
    <p:sldId id="291" r:id="rId17"/>
    <p:sldId id="297" r:id="rId18"/>
    <p:sldId id="296" r:id="rId19"/>
    <p:sldId id="313" r:id="rId20"/>
    <p:sldId id="292" r:id="rId21"/>
    <p:sldId id="276" r:id="rId22"/>
    <p:sldId id="295" r:id="rId23"/>
    <p:sldId id="280" r:id="rId24"/>
    <p:sldId id="279" r:id="rId25"/>
    <p:sldId id="298" r:id="rId26"/>
    <p:sldId id="281" r:id="rId27"/>
    <p:sldId id="308" r:id="rId28"/>
    <p:sldId id="286" r:id="rId29"/>
    <p:sldId id="283" r:id="rId30"/>
    <p:sldId id="299" r:id="rId31"/>
    <p:sldId id="300" r:id="rId32"/>
    <p:sldId id="301" r:id="rId33"/>
    <p:sldId id="309" r:id="rId34"/>
    <p:sldId id="282" r:id="rId35"/>
    <p:sldId id="290" r:id="rId36"/>
    <p:sldId id="293" r:id="rId37"/>
    <p:sldId id="312" r:id="rId38"/>
    <p:sldId id="311" r:id="rId39"/>
    <p:sldId id="310" r:id="rId40"/>
    <p:sldId id="304" r:id="rId41"/>
    <p:sldId id="303" r:id="rId42"/>
    <p:sldId id="306" r:id="rId43"/>
    <p:sldId id="305" r:id="rId44"/>
    <p:sldId id="266" r:id="rId45"/>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2" autoAdjust="0"/>
    <p:restoredTop sz="80757" autoAdjust="0"/>
  </p:normalViewPr>
  <p:slideViewPr>
    <p:cSldViewPr>
      <p:cViewPr varScale="1">
        <p:scale>
          <a:sx n="90" d="100"/>
          <a:sy n="90" d="100"/>
        </p:scale>
        <p:origin x="-216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A4D24-91F5-4F01-8CD5-478AA64672E4}" type="datetimeFigureOut">
              <a:rPr lang="en-US" smtClean="0"/>
              <a:t>12/12/2011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0B8058-3531-4CD8-BAEB-DF0D394B2B0D}" type="slidenum">
              <a:rPr lang="en-US" smtClean="0"/>
              <a:t>‹#›</a:t>
            </a:fld>
            <a:endParaRPr lang="en-US"/>
          </a:p>
        </p:txBody>
      </p:sp>
    </p:spTree>
    <p:extLst>
      <p:ext uri="{BB962C8B-B14F-4D97-AF65-F5344CB8AC3E}">
        <p14:creationId xmlns:p14="http://schemas.microsoft.com/office/powerpoint/2010/main" val="238090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Android… Terminator…. Terminator 3: Rise of the machines… get it?  I know, lame </a:t>
            </a:r>
            <a:r>
              <a:rPr lang="en-US"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1</a:t>
            </a:fld>
            <a:endParaRPr lang="en-US"/>
          </a:p>
        </p:txBody>
      </p:sp>
    </p:spTree>
    <p:extLst>
      <p:ext uri="{BB962C8B-B14F-4D97-AF65-F5344CB8AC3E}">
        <p14:creationId xmlns:p14="http://schemas.microsoft.com/office/powerpoint/2010/main" val="4280990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System messages: screen turning off, battery low, background</a:t>
            </a:r>
            <a:r>
              <a:rPr lang="en-US" baseline="0" dirty="0" smtClean="0"/>
              <a:t> data sync completed, etc.</a:t>
            </a:r>
            <a:br>
              <a:rPr lang="en-US" baseline="0" dirty="0" smtClean="0"/>
            </a:br>
            <a:endParaRPr lang="en-US" baseline="0" dirty="0" smtClean="0"/>
          </a:p>
          <a:p>
            <a:pPr marL="171450" indent="-171450">
              <a:buFont typeface="Arial" charset="0"/>
              <a:buChar char="•"/>
            </a:pPr>
            <a:r>
              <a:rPr lang="en-US" baseline="0" dirty="0" smtClean="0"/>
              <a:t>Receivers are meant to be very light “gateways” to other functions, such as starting a service when data is received in the background</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11</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 new process is</a:t>
            </a:r>
            <a:r>
              <a:rPr lang="en-US" baseline="0" dirty="0" smtClean="0"/>
              <a:t> spawned if the target application doesn’t already have one, otherwise its reused</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12</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 activate activities, services and broadcast</a:t>
            </a:r>
            <a:r>
              <a:rPr lang="en-US" baseline="0" dirty="0" smtClean="0"/>
              <a:t> receivers with intents, but not content providers</a:t>
            </a:r>
          </a:p>
          <a:p>
            <a:pPr marL="171450" indent="-171450">
              <a:buFont typeface="Arial" charset="0"/>
              <a:buChar char="•"/>
            </a:pPr>
            <a:endParaRPr lang="en-US" baseline="0" dirty="0" smtClean="0"/>
          </a:p>
          <a:p>
            <a:pPr marL="171450" indent="-171450">
              <a:buFont typeface="Arial" charset="0"/>
              <a:buChar char="•"/>
            </a:pPr>
            <a:r>
              <a:rPr lang="en-US" baseline="0" dirty="0" smtClean="0"/>
              <a:t>An Intent object is a bundle of information including things like what action to perform and data to be acted upon (a text file to be edited, or the camera app returning a </a:t>
            </a:r>
            <a:r>
              <a:rPr lang="en-US" baseline="0" smtClean="0"/>
              <a:t>photo</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AF0B8058-3531-4CD8-BAEB-DF0D394B2B0D}" type="slidenum">
              <a:rPr lang="en-US" smtClean="0"/>
              <a:t>13</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Implicit</a:t>
            </a:r>
            <a:r>
              <a:rPr lang="en-US" baseline="0" dirty="0" smtClean="0"/>
              <a:t> is where you get the popup dialog because you specify only a type of component to launch, explicit names a specific component to launch (the later is usually only used within your own app)</a:t>
            </a:r>
            <a:br>
              <a:rPr lang="en-US" baseline="0" dirty="0" smtClean="0"/>
            </a:br>
            <a:endParaRPr lang="en-US" baseline="0" dirty="0" smtClean="0"/>
          </a:p>
          <a:p>
            <a:pPr marL="171450" indent="-171450">
              <a:buFont typeface="Arial" charset="0"/>
              <a:buChar char="•"/>
            </a:pPr>
            <a:r>
              <a:rPr lang="en-US" baseline="0" dirty="0" smtClean="0"/>
              <a:t>An action such as to “view” or to “send” something… usually you pass a URI pointing to the data to operate own</a:t>
            </a:r>
            <a:br>
              <a:rPr lang="en-US" baseline="0" dirty="0" smtClean="0"/>
            </a:br>
            <a:endParaRPr lang="en-US" baseline="0" dirty="0" smtClean="0"/>
          </a:p>
          <a:p>
            <a:pPr marL="171450" indent="-171450">
              <a:buFont typeface="Arial" charset="0"/>
              <a:buChar char="•"/>
            </a:pPr>
            <a:r>
              <a:rPr lang="en-US" dirty="0" smtClean="0"/>
              <a:t>Content</a:t>
            </a:r>
            <a:r>
              <a:rPr lang="en-US" baseline="0" dirty="0" smtClean="0"/>
              <a:t> receivers are activated by requests from a </a:t>
            </a:r>
            <a:r>
              <a:rPr lang="en-US" baseline="0" dirty="0" err="1" smtClean="0"/>
              <a:t>ContentResolver</a:t>
            </a:r>
            <a:r>
              <a:rPr lang="en-US" baseline="0" dirty="0" smtClean="0"/>
              <a:t> object, which provides a layer of abstraction between calling components are receivers (operations against a receiver goes through the resolver)</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14</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If you think</a:t>
            </a:r>
            <a:r>
              <a:rPr lang="en-US" baseline="0" dirty="0" smtClean="0"/>
              <a:t> you spotted a big security flaw in Android with regard to launching other apps’ components, you’d be right… if there wasn’t more to the story! (talking about permissions)</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15</a:t>
            </a:fld>
            <a:endParaRPr lang="en-US"/>
          </a:p>
        </p:txBody>
      </p:sp>
    </p:spTree>
    <p:extLst>
      <p:ext uri="{BB962C8B-B14F-4D97-AF65-F5344CB8AC3E}">
        <p14:creationId xmlns:p14="http://schemas.microsoft.com/office/powerpoint/2010/main" val="201271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AVD’s are emulator configurations</a:t>
            </a:r>
            <a:r>
              <a:rPr lang="en-US" baseline="0" dirty="0" smtClean="0"/>
              <a:t> that represent a device configuration you’re developing against (screen, memory, API level, </a:t>
            </a:r>
            <a:r>
              <a:rPr lang="en-US" baseline="0" dirty="0" err="1" smtClean="0"/>
              <a:t>etc</a:t>
            </a:r>
            <a:r>
              <a:rPr lang="en-US" baseline="0" dirty="0" smtClean="0"/>
              <a:t>)</a:t>
            </a:r>
          </a:p>
          <a:p>
            <a:pPr marL="171450" indent="-171450">
              <a:buFont typeface="Arial" charset="0"/>
              <a:buChar char="•"/>
            </a:pPr>
            <a:endParaRPr lang="en-US" baseline="0" dirty="0" smtClean="0"/>
          </a:p>
          <a:p>
            <a:pPr marL="171450" indent="-171450">
              <a:buFont typeface="Arial" charset="0"/>
              <a:buChar char="•"/>
            </a:pPr>
            <a:r>
              <a:rPr lang="en-US" baseline="0" dirty="0" smtClean="0"/>
              <a:t>Android emulator, or as I like to call it: chilled molasses trying to flow uphill with a strong wind against it (</a:t>
            </a:r>
            <a:r>
              <a:rPr lang="en-US" baseline="0" dirty="0" err="1" smtClean="0"/>
              <a:t>vis</a:t>
            </a:r>
            <a:r>
              <a:rPr lang="en-US" baseline="0" dirty="0" smtClean="0"/>
              <a:t> a </a:t>
            </a:r>
            <a:r>
              <a:rPr lang="en-US" baseline="0" dirty="0" err="1" smtClean="0"/>
              <a:t>vis</a:t>
            </a:r>
            <a:r>
              <a:rPr lang="en-US" baseline="0" dirty="0" smtClean="0"/>
              <a:t>, it’s VERY slow)</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16</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17</a:t>
            </a:fld>
            <a:endParaRPr lang="en-US"/>
          </a:p>
        </p:txBody>
      </p:sp>
    </p:spTree>
    <p:extLst>
      <p:ext uri="{BB962C8B-B14F-4D97-AF65-F5344CB8AC3E}">
        <p14:creationId xmlns:p14="http://schemas.microsoft.com/office/powerpoint/2010/main" val="201271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dirty="0" smtClean="0"/>
              <a:t>*</a:t>
            </a:r>
            <a:r>
              <a:rPr lang="en-US" baseline="0" dirty="0" smtClean="0"/>
              <a:t> Can have as many AVDs as you need, all different variations… if using an IDE like Eclipse it will pick the appropriate one automatically in most cases</a:t>
            </a:r>
            <a:endParaRPr lang="en-US" dirty="0" smtClean="0"/>
          </a:p>
        </p:txBody>
      </p:sp>
      <p:sp>
        <p:nvSpPr>
          <p:cNvPr id="4" name="Slide Number Placeholder 3"/>
          <p:cNvSpPr>
            <a:spLocks noGrp="1"/>
          </p:cNvSpPr>
          <p:nvPr>
            <p:ph type="sldNum" sz="quarter" idx="10"/>
          </p:nvPr>
        </p:nvSpPr>
        <p:spPr/>
        <p:txBody>
          <a:bodyPr/>
          <a:lstStyle/>
          <a:p>
            <a:fld id="{AF0B8058-3531-4CD8-BAEB-DF0D394B2B0D}" type="slidenum">
              <a:rPr lang="en-US" smtClean="0"/>
              <a:t>18</a:t>
            </a:fld>
            <a:endParaRPr lang="en-US"/>
          </a:p>
        </p:txBody>
      </p:sp>
    </p:spTree>
    <p:extLst>
      <p:ext uri="{BB962C8B-B14F-4D97-AF65-F5344CB8AC3E}">
        <p14:creationId xmlns:p14="http://schemas.microsoft.com/office/powerpoint/2010/main" val="201271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19</a:t>
            </a:fld>
            <a:endParaRPr lang="en-US"/>
          </a:p>
        </p:txBody>
      </p:sp>
    </p:spTree>
    <p:extLst>
      <p:ext uri="{BB962C8B-B14F-4D97-AF65-F5344CB8AC3E}">
        <p14:creationId xmlns:p14="http://schemas.microsoft.com/office/powerpoint/2010/main" val="201271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Probably the best IDE option for no other reason than the GUI designer.  IDEA doesn’t have it, </a:t>
            </a:r>
            <a:r>
              <a:rPr lang="en-US" dirty="0" err="1" smtClean="0"/>
              <a:t>NetBeans</a:t>
            </a:r>
            <a:r>
              <a:rPr lang="en-US" dirty="0" smtClean="0"/>
              <a:t> neither.</a:t>
            </a:r>
          </a:p>
          <a:p>
            <a:pPr marL="171450" indent="-171450">
              <a:buFont typeface="Arial" charset="0"/>
              <a:buChar char="•"/>
            </a:pPr>
            <a:endParaRPr lang="en-US" dirty="0" smtClean="0"/>
          </a:p>
          <a:p>
            <a:pPr marL="171450" indent="-171450">
              <a:buFont typeface="Arial" charset="0"/>
              <a:buChar char="•"/>
            </a:pPr>
            <a:r>
              <a:rPr lang="en-US" dirty="0" smtClean="0"/>
              <a:t>Literally everything ADT does is running things against </a:t>
            </a:r>
            <a:r>
              <a:rPr lang="en-US" dirty="0" err="1" smtClean="0"/>
              <a:t>adb</a:t>
            </a:r>
            <a:r>
              <a:rPr lang="en-US" baseline="0" dirty="0" smtClean="0"/>
              <a:t> in the background</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20</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An operating system</a:t>
            </a:r>
            <a:r>
              <a:rPr lang="en-US" baseline="0" dirty="0" smtClean="0"/>
              <a:t> is part of the stack technically</a:t>
            </a:r>
            <a:br>
              <a:rPr lang="en-US" baseline="0" dirty="0" smtClean="0"/>
            </a:b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Developer tools are sometimes considered part of the “Android Platform” too</a:t>
            </a:r>
          </a:p>
          <a:p>
            <a:pPr marL="171450" indent="-171450">
              <a:buFont typeface="Arial" charset="0"/>
              <a:buChar char="•"/>
            </a:pPr>
            <a:endParaRPr lang="en-US" baseline="0" dirty="0" smtClean="0"/>
          </a:p>
          <a:p>
            <a:pPr marL="171450" indent="-171450">
              <a:buFont typeface="Arial" charset="0"/>
              <a:buChar char="•"/>
            </a:pPr>
            <a:r>
              <a:rPr lang="en-US" baseline="0" dirty="0" smtClean="0"/>
              <a:t>But that’s just semantics, nobody but Google is likely to call Android anything but an OS</a:t>
            </a:r>
          </a:p>
        </p:txBody>
      </p:sp>
      <p:sp>
        <p:nvSpPr>
          <p:cNvPr id="4" name="Slide Number Placeholder 3"/>
          <p:cNvSpPr>
            <a:spLocks noGrp="1"/>
          </p:cNvSpPr>
          <p:nvPr>
            <p:ph type="sldNum" sz="quarter" idx="10"/>
          </p:nvPr>
        </p:nvSpPr>
        <p:spPr/>
        <p:txBody>
          <a:bodyPr/>
          <a:lstStyle/>
          <a:p>
            <a:fld id="{AF0B8058-3531-4CD8-BAEB-DF0D394B2B0D}" type="slidenum">
              <a:rPr lang="en-US" smtClean="0"/>
              <a:t>2</a:t>
            </a:fld>
            <a:endParaRPr lang="en-US"/>
          </a:p>
        </p:txBody>
      </p:sp>
    </p:spTree>
    <p:extLst>
      <p:ext uri="{BB962C8B-B14F-4D97-AF65-F5344CB8AC3E}">
        <p14:creationId xmlns:p14="http://schemas.microsoft.com/office/powerpoint/2010/main" val="2834052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GoodbyeWorld</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21</a:t>
            </a:fld>
            <a:endParaRPr lang="en-US"/>
          </a:p>
        </p:txBody>
      </p:sp>
    </p:spTree>
    <p:extLst>
      <p:ext uri="{BB962C8B-B14F-4D97-AF65-F5344CB8AC3E}">
        <p14:creationId xmlns:p14="http://schemas.microsoft.com/office/powerpoint/2010/main" val="963611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err="1" smtClean="0"/>
              <a:t>ProGuard</a:t>
            </a:r>
            <a:r>
              <a:rPr lang="en-US" dirty="0" smtClean="0"/>
              <a:t> and project property files also go in root</a:t>
            </a:r>
            <a:br>
              <a:rPr lang="en-US" dirty="0" smtClean="0"/>
            </a:br>
            <a:endParaRPr lang="en-US" dirty="0" smtClean="0"/>
          </a:p>
          <a:p>
            <a:pPr marL="171450" indent="-171450">
              <a:buFont typeface="Arial" charset="0"/>
              <a:buChar char="•"/>
            </a:pPr>
            <a:r>
              <a:rPr lang="en-US" dirty="0" smtClean="0"/>
              <a:t>assets</a:t>
            </a:r>
            <a:r>
              <a:rPr lang="en-US" baseline="0" dirty="0" smtClean="0"/>
              <a:t> directory stores any file you want to later retrieve as raw byte streams, no rules for what you put here or how you use it</a:t>
            </a:r>
            <a:br>
              <a:rPr lang="en-US" baseline="0" dirty="0" smtClean="0"/>
            </a:br>
            <a:endParaRPr lang="en-US" baseline="0" dirty="0" smtClean="0"/>
          </a:p>
          <a:p>
            <a:pPr marL="171450" indent="-171450">
              <a:buFont typeface="Arial" charset="0"/>
              <a:buChar char="•"/>
            </a:pPr>
            <a:r>
              <a:rPr lang="en-US" dirty="0" smtClean="0"/>
              <a:t>bin directory has things like </a:t>
            </a:r>
            <a:r>
              <a:rPr lang="en-US" dirty="0" err="1" smtClean="0"/>
              <a:t>dex</a:t>
            </a:r>
            <a:r>
              <a:rPr lang="en-US" dirty="0" smtClean="0"/>
              <a:t> and apk files generated by tooling</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22</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Gobbledygook: libraries the app links</a:t>
            </a:r>
            <a:r>
              <a:rPr lang="en-US" baseline="0" dirty="0" smtClean="0"/>
              <a:t> against, minimum API level supported, process hosting information, instrumentation classes for profiling, etc.</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23</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Probably most important intent filters is one</a:t>
            </a:r>
            <a:r>
              <a:rPr lang="en-US" baseline="0" dirty="0" smtClean="0"/>
              <a:t> with action </a:t>
            </a:r>
            <a:r>
              <a:rPr lang="en-US" sz="1200" i="1" kern="1200" dirty="0" err="1" smtClean="0">
                <a:solidFill>
                  <a:schemeClr val="tx1"/>
                </a:solidFill>
                <a:latin typeface="+mn-lt"/>
                <a:ea typeface="+mn-ea"/>
                <a:cs typeface="+mn-cs"/>
              </a:rPr>
              <a:t>android.intent.action.MAIN</a:t>
            </a:r>
            <a:r>
              <a:rPr lang="en-US" sz="1200" i="1" kern="120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and</a:t>
            </a:r>
            <a:r>
              <a:rPr lang="en-US" sz="1200" i="0" kern="1200" baseline="0" dirty="0" smtClean="0">
                <a:solidFill>
                  <a:schemeClr val="tx1"/>
                </a:solidFill>
                <a:latin typeface="+mn-lt"/>
                <a:ea typeface="+mn-ea"/>
                <a:cs typeface="+mn-cs"/>
              </a:rPr>
              <a:t> category </a:t>
            </a:r>
            <a:r>
              <a:rPr lang="en-US" sz="1200" i="1" kern="1200" dirty="0" err="1" smtClean="0">
                <a:solidFill>
                  <a:schemeClr val="tx1"/>
                </a:solidFill>
                <a:latin typeface="+mn-lt"/>
                <a:ea typeface="+mn-ea"/>
                <a:cs typeface="+mn-cs"/>
              </a:rPr>
              <a:t>android.intent.category.LAUNCHER</a:t>
            </a:r>
            <a:r>
              <a:rPr lang="en-US" sz="1200" i="1" kern="120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 which defines the entry point into an application that the user launches</a:t>
            </a:r>
          </a:p>
          <a:p>
            <a:pPr marL="171450" indent="-171450">
              <a:buFont typeface="Arial" charset="0"/>
              <a:buChar char="•"/>
            </a:pPr>
            <a:endParaRPr lang="en-US" sz="1200" i="0" kern="1200" baseline="0" dirty="0" smtClean="0">
              <a:solidFill>
                <a:schemeClr val="tx1"/>
              </a:solidFill>
              <a:latin typeface="+mn-lt"/>
              <a:ea typeface="+mn-ea"/>
              <a:cs typeface="+mn-cs"/>
            </a:endParaRPr>
          </a:p>
          <a:p>
            <a:pPr marL="171450" indent="-171450">
              <a:buFont typeface="Arial" charset="0"/>
              <a:buChar char="•"/>
            </a:pPr>
            <a:r>
              <a:rPr lang="en-US" sz="1200" i="0" kern="1200" baseline="0" dirty="0" smtClean="0">
                <a:solidFill>
                  <a:schemeClr val="tx1"/>
                </a:solidFill>
                <a:latin typeface="+mn-lt"/>
                <a:ea typeface="+mn-ea"/>
                <a:cs typeface="+mn-cs"/>
              </a:rPr>
              <a:t>Will always have at least one of &lt;activity&gt;, &lt;service&gt;, &lt;receiver&gt; or &lt;provider&gt; (can have as many of all of them as you want though)</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24</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25</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This allows you to limit who can launch your activities for example.</a:t>
            </a:r>
            <a:r>
              <a:rPr lang="en-US" baseline="0" dirty="0" smtClean="0"/>
              <a:t>  </a:t>
            </a:r>
          </a:p>
          <a:p>
            <a:pPr marL="171450" indent="-171450">
              <a:buFont typeface="Arial" charset="0"/>
              <a:buChar char="•"/>
            </a:pPr>
            <a:r>
              <a:rPr lang="en-US" baseline="0" dirty="0" smtClean="0"/>
              <a:t>“name” is a unique string that identifies the </a:t>
            </a:r>
            <a:r>
              <a:rPr lang="en-US" baseline="0" dirty="0" err="1" smtClean="0"/>
              <a:t>permisson</a:t>
            </a:r>
            <a:r>
              <a:rPr lang="en-US" baseline="0" dirty="0" smtClean="0"/>
              <a:t> that other apps will reference</a:t>
            </a:r>
          </a:p>
          <a:p>
            <a:pPr marL="171450" indent="-171450">
              <a:buFont typeface="Arial" charset="0"/>
              <a:buChar char="•"/>
            </a:pPr>
            <a:r>
              <a:rPr lang="en-US" baseline="0" dirty="0" smtClean="0"/>
              <a:t>“label” and “description” should be supplied and in plain English as they are displayed to the user when necessary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a:t>
            </a:r>
            <a:r>
              <a:rPr lang="en-US" baseline="0" dirty="0" err="1" smtClean="0"/>
              <a:t>permissionGroup</a:t>
            </a:r>
            <a:r>
              <a:rPr lang="en-US" baseline="0" dirty="0" smtClean="0"/>
              <a:t>” optional, allows the system to display more information to the user</a:t>
            </a:r>
          </a:p>
          <a:p>
            <a:pPr marL="171450" indent="-171450">
              <a:buFont typeface="Arial" charset="0"/>
              <a:buChar char="•"/>
            </a:pPr>
            <a:r>
              <a:rPr lang="en-US" baseline="0" dirty="0" smtClean="0"/>
              <a:t>“</a:t>
            </a:r>
            <a:r>
              <a:rPr lang="en-US" baseline="0" dirty="0" err="1" smtClean="0"/>
              <a:t>protectionLevel</a:t>
            </a:r>
            <a:r>
              <a:rPr lang="en-US" baseline="0" dirty="0" smtClean="0"/>
              <a:t>” required, tells system how user is to be informed (or not- some permissions can be granted automatically)</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26</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 the</a:t>
            </a:r>
            <a:r>
              <a:rPr lang="en-US" baseline="0" dirty="0" smtClean="0"/>
              <a:t> first case, </a:t>
            </a:r>
            <a:r>
              <a:rPr lang="en-US" baseline="0" dirty="0" err="1" smtClean="0"/>
              <a:t>android.intent.action.MAIN</a:t>
            </a:r>
            <a:r>
              <a:rPr lang="en-US" baseline="0" dirty="0" smtClean="0"/>
              <a:t> can be handled by the activity </a:t>
            </a:r>
          </a:p>
          <a:p>
            <a:pPr marL="171450" indent="-171450">
              <a:buFont typeface="Arial" charset="0"/>
              <a:buChar char="•"/>
            </a:pPr>
            <a:endParaRPr lang="en-US" baseline="0" dirty="0" smtClean="0"/>
          </a:p>
          <a:p>
            <a:pPr marL="171450" indent="-171450">
              <a:buFont typeface="Arial" charset="0"/>
              <a:buChar char="•"/>
            </a:pPr>
            <a:r>
              <a:rPr lang="en-US" baseline="0" dirty="0" smtClean="0"/>
              <a:t>In the second case, both the action AND category would have to match (they mimic the fields in an Intent object)</a:t>
            </a:r>
          </a:p>
          <a:p>
            <a:pPr marL="171450" indent="-171450">
              <a:buFont typeface="Arial" charset="0"/>
              <a:buChar char="•"/>
            </a:pPr>
            <a:endParaRPr lang="en-US" baseline="0" dirty="0" smtClean="0"/>
          </a:p>
          <a:p>
            <a:pPr marL="171450" indent="-171450">
              <a:buFont typeface="Arial" charset="0"/>
              <a:buChar char="•"/>
            </a:pPr>
            <a:r>
              <a:rPr lang="en-US" baseline="0" dirty="0" smtClean="0"/>
              <a:t>Only implicit intent essentially bypasses filters, they are simply delivered immediately</a:t>
            </a:r>
          </a:p>
          <a:p>
            <a:pPr marL="171450" indent="-171450">
              <a:buFont typeface="Arial" charset="0"/>
              <a:buChar char="•"/>
            </a:pPr>
            <a:endParaRPr lang="en-US" baseline="0" dirty="0" smtClean="0"/>
          </a:p>
          <a:p>
            <a:pPr marL="171450" indent="-171450">
              <a:buFont typeface="Arial" charset="0"/>
              <a:buChar char="•"/>
            </a:pPr>
            <a:r>
              <a:rPr lang="en-US" baseline="0" dirty="0" smtClean="0"/>
              <a:t>There’s also a &lt;data&gt; tag, like &lt;action&gt; and &lt;category&gt;, that let you determine what type of data a filter will accept (so maybe that first filter will only accept text files but not images for example)</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27</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WorldDestroyer</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28</a:t>
            </a:fld>
            <a:endParaRPr lang="en-US"/>
          </a:p>
        </p:txBody>
      </p:sp>
    </p:spTree>
    <p:extLst>
      <p:ext uri="{BB962C8B-B14F-4D97-AF65-F5344CB8AC3E}">
        <p14:creationId xmlns:p14="http://schemas.microsoft.com/office/powerpoint/2010/main" val="151131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While you CAN create a UI strictly from code like Swing, in practice pretty much no one does it (although</a:t>
            </a:r>
            <a:r>
              <a:rPr lang="en-US" baseline="0" dirty="0" smtClean="0"/>
              <a:t> augmenting and manipulating via code is common enough)</a:t>
            </a:r>
            <a:endParaRPr lang="en-US" dirty="0" smtClean="0"/>
          </a:p>
          <a:p>
            <a:pPr marL="171450" indent="-171450">
              <a:buFont typeface="Arial" charset="0"/>
              <a:buChar char="•"/>
            </a:pPr>
            <a:endParaRPr lang="en-US" dirty="0" smtClean="0"/>
          </a:p>
          <a:p>
            <a:pPr marL="171450" indent="-171450">
              <a:buFont typeface="Arial" charset="0"/>
              <a:buChar char="•"/>
            </a:pPr>
            <a:r>
              <a:rPr lang="en-US" dirty="0" err="1" smtClean="0"/>
              <a:t>ViewGroup</a:t>
            </a:r>
            <a:r>
              <a:rPr lang="en-US" baseline="0" dirty="0" smtClean="0"/>
              <a:t> objects are a special type of View that contains other Views.  Widgets are created by extending View.</a:t>
            </a:r>
            <a:br>
              <a:rPr lang="en-US" baseline="0" dirty="0" smtClean="0"/>
            </a:br>
            <a:endParaRPr lang="en-US" baseline="0" dirty="0" smtClean="0"/>
          </a:p>
          <a:p>
            <a:pPr marL="171450" indent="-171450">
              <a:buFont typeface="Arial" charset="0"/>
              <a:buChar char="•"/>
            </a:pPr>
            <a:r>
              <a:rPr lang="en-US" baseline="0" dirty="0" smtClean="0"/>
              <a:t>View objects are leaves in the UI hierarchy, </a:t>
            </a:r>
            <a:r>
              <a:rPr lang="en-US" baseline="0" dirty="0" err="1" smtClean="0"/>
              <a:t>ViewGroups</a:t>
            </a:r>
            <a:r>
              <a:rPr lang="en-US" baseline="0" dirty="0" smtClean="0"/>
              <a:t> are branches, conceptually.</a:t>
            </a:r>
          </a:p>
          <a:p>
            <a:pPr marL="171450" indent="-171450">
              <a:buFont typeface="Arial" charset="0"/>
              <a:buChar char="•"/>
            </a:pPr>
            <a:endParaRPr lang="en-US" baseline="0" dirty="0" smtClean="0"/>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29</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These</a:t>
            </a:r>
            <a:r>
              <a:rPr lang="en-US" baseline="0" dirty="0" smtClean="0"/>
              <a:t> are akin to the layout managers you know and… err… love? … in Swing</a:t>
            </a:r>
            <a:br>
              <a:rPr lang="en-US" baseline="0" dirty="0" smtClean="0"/>
            </a:br>
            <a:endParaRPr lang="en-US" baseline="0" dirty="0" smtClean="0"/>
          </a:p>
          <a:p>
            <a:pPr marL="171450" indent="-171450">
              <a:buFont typeface="Arial" charset="0"/>
              <a:buChar char="•"/>
            </a:pPr>
            <a:r>
              <a:rPr lang="en-US" baseline="0" dirty="0" smtClean="0"/>
              <a:t>Strictly-speaking it’s not required to use one of these, but nearly always your will begin with one of these (it’ll be the root element in your layout XML file)</a:t>
            </a:r>
          </a:p>
          <a:p>
            <a:pPr marL="171450" indent="-171450">
              <a:buFont typeface="Arial" charset="0"/>
              <a:buChar char="•"/>
            </a:pPr>
            <a:endParaRPr lang="en-US" baseline="0" dirty="0" smtClean="0"/>
          </a:p>
          <a:p>
            <a:pPr marL="171450" indent="-171450">
              <a:buFont typeface="Arial" charset="0"/>
              <a:buChar char="•"/>
            </a:pPr>
            <a:r>
              <a:rPr lang="en-US" baseline="0" dirty="0" smtClean="0"/>
              <a:t>Some others too: </a:t>
            </a:r>
            <a:r>
              <a:rPr lang="en-US" baseline="0" dirty="0" err="1" smtClean="0"/>
              <a:t>GridLayout</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30</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Kernel provides hardware abstraction layer</a:t>
            </a:r>
            <a:br>
              <a:rPr lang="en-US" dirty="0" smtClean="0"/>
            </a:br>
            <a:endParaRPr lang="en-US" dirty="0" smtClean="0"/>
          </a:p>
          <a:p>
            <a:pPr marL="171450" indent="-171450">
              <a:buFont typeface="Arial" charset="0"/>
              <a:buChar char="•"/>
            </a:pPr>
            <a:r>
              <a:rPr lang="en-US" dirty="0" smtClean="0"/>
              <a:t>Dalvik allows for multiple instances to be run efficiently, runs compiled Java classes transformed into </a:t>
            </a:r>
            <a:r>
              <a:rPr lang="en-US" dirty="0" err="1" smtClean="0"/>
              <a:t>Dalvic</a:t>
            </a:r>
            <a:r>
              <a:rPr lang="en-US" dirty="0" smtClean="0"/>
              <a:t> </a:t>
            </a:r>
            <a:r>
              <a:rPr lang="en-US" dirty="0" err="1" smtClean="0"/>
              <a:t>EXecutable</a:t>
            </a:r>
            <a:r>
              <a:rPr lang="en-US" dirty="0" smtClean="0"/>
              <a:t> (.</a:t>
            </a:r>
            <a:r>
              <a:rPr lang="en-US" dirty="0" err="1" smtClean="0"/>
              <a:t>dex</a:t>
            </a:r>
            <a:r>
              <a:rPr lang="en-US" dirty="0" smtClean="0"/>
              <a:t>) files which are optimized for low memory footprint</a:t>
            </a:r>
            <a:br>
              <a:rPr lang="en-US" dirty="0" smtClean="0"/>
            </a:br>
            <a:endParaRPr lang="en-US" dirty="0" smtClean="0"/>
          </a:p>
          <a:p>
            <a:pPr marL="171450" indent="-171450">
              <a:buFont typeface="Arial" charset="0"/>
              <a:buChar char="•"/>
            </a:pPr>
            <a:r>
              <a:rPr lang="en-US" dirty="0" smtClean="0"/>
              <a:t>System BSD-derived standard C (</a:t>
            </a:r>
            <a:r>
              <a:rPr lang="en-US" dirty="0" err="1" smtClean="0"/>
              <a:t>libc</a:t>
            </a:r>
            <a:r>
              <a:rPr lang="en-US" dirty="0" smtClean="0"/>
              <a:t>) library, </a:t>
            </a:r>
            <a:r>
              <a:rPr lang="en-US" dirty="0" err="1" smtClean="0"/>
              <a:t>OpenCORE</a:t>
            </a:r>
            <a:r>
              <a:rPr lang="en-US" dirty="0" smtClean="0"/>
              <a:t> for audio/video support, web browser uses custom </a:t>
            </a:r>
            <a:r>
              <a:rPr lang="en-US" dirty="0" err="1" smtClean="0"/>
              <a:t>LibWebCore</a:t>
            </a:r>
            <a:r>
              <a:rPr lang="en-US" dirty="0" smtClean="0"/>
              <a:t> engine, SGL for 2D graphics, OpenGL ES 1.0 for 3D (optional hardware acceleration, </a:t>
            </a:r>
            <a:r>
              <a:rPr lang="en-US" dirty="0" err="1" smtClean="0"/>
              <a:t>FreeType</a:t>
            </a:r>
            <a:r>
              <a:rPr lang="en-US" dirty="0" smtClean="0"/>
              <a:t> for bitmap and vector font rendering</a:t>
            </a:r>
            <a:br>
              <a:rPr lang="en-US" dirty="0" smtClean="0"/>
            </a:br>
            <a:endParaRPr lang="en-US" dirty="0" smtClean="0"/>
          </a:p>
          <a:p>
            <a:pPr marL="171450" indent="-171450">
              <a:buFont typeface="Arial" charset="0"/>
              <a:buChar char="•"/>
            </a:pPr>
            <a:r>
              <a:rPr lang="en-US" baseline="0" dirty="0" smtClean="0"/>
              <a:t>A</a:t>
            </a:r>
            <a:r>
              <a:rPr lang="en-US" dirty="0" smtClean="0"/>
              <a:t>pplication framework: views (UI components), Content Providers for accessing things like contacts, Resource Manager for accessing non-code elements, Notification Manager allowing for custom alerts and status bar messages to the user, Activity Manager that manages application lifecycle</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31</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Usually they get attached in </a:t>
            </a:r>
            <a:r>
              <a:rPr lang="en-US" dirty="0" err="1" smtClean="0"/>
              <a:t>onCreate</a:t>
            </a:r>
            <a:r>
              <a:rPr lang="en-US" dirty="0" smtClean="0"/>
              <a:t>()</a:t>
            </a:r>
          </a:p>
          <a:p>
            <a:pPr marL="171450" indent="-171450">
              <a:buFont typeface="Arial" charset="0"/>
              <a:buChar char="•"/>
            </a:pPr>
            <a:endParaRPr lang="en-US" dirty="0" smtClean="0"/>
          </a:p>
          <a:p>
            <a:pPr marL="171450" indent="-171450">
              <a:buFont typeface="Arial" charset="0"/>
              <a:buChar char="•"/>
            </a:pPr>
            <a:r>
              <a:rPr lang="en-US" dirty="0" smtClean="0"/>
              <a:t>Member of your activity that is</a:t>
            </a:r>
            <a:r>
              <a:rPr lang="en-US" baseline="0" dirty="0" smtClean="0"/>
              <a:t> of type </a:t>
            </a:r>
            <a:r>
              <a:rPr lang="en-US" baseline="0" dirty="0" err="1" smtClean="0"/>
              <a:t>OnClickListener</a:t>
            </a:r>
            <a:r>
              <a:rPr lang="en-US" baseline="0" dirty="0" smtClean="0"/>
              <a:t>… can also do it anonymously inline</a:t>
            </a:r>
            <a:r>
              <a:rPr lang="en-US" dirty="0" smtClean="0"/>
              <a:t/>
            </a:r>
            <a:br>
              <a:rPr lang="en-US" dirty="0" smtClean="0"/>
            </a:br>
            <a:endParaRPr lang="en-US" dirty="0" smtClean="0"/>
          </a:p>
          <a:p>
            <a:pPr marL="171450" indent="-171450">
              <a:buFont typeface="Arial" charset="0"/>
              <a:buChar char="•"/>
            </a:pPr>
            <a:r>
              <a:rPr lang="en-US" dirty="0" smtClean="0"/>
              <a:t>Which you prefer is a matter</a:t>
            </a:r>
            <a:r>
              <a:rPr lang="en-US" baseline="0" dirty="0" smtClean="0"/>
              <a:t> of personal preference by and large</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32</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Almost never directly edit these</a:t>
            </a:r>
            <a:r>
              <a:rPr lang="en-US" baseline="0" dirty="0" smtClean="0"/>
              <a:t> files, do it through the IDE (GUI designer in Eclipse allows for adding/changing strings on-the-fly)</a:t>
            </a:r>
          </a:p>
          <a:p>
            <a:pPr marL="171450" indent="-171450">
              <a:buFont typeface="Arial" charset="0"/>
              <a:buChar char="•"/>
            </a:pPr>
            <a:endParaRPr lang="en-US" baseline="0" dirty="0" smtClean="0"/>
          </a:p>
          <a:p>
            <a:pPr marL="171450" indent="-171450">
              <a:buFont typeface="Arial" charset="0"/>
              <a:buChar char="•"/>
            </a:pPr>
            <a:r>
              <a:rPr lang="en-US" baseline="0" dirty="0" smtClean="0"/>
              <a:t>Although, you certainly CAN edit them directly (if you do, 99 times out of 100 you only edit strings.xml directly, </a:t>
            </a:r>
            <a:r>
              <a:rPr lang="en-US" baseline="0" smtClean="0"/>
              <a:t>let R.java be generated)</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33</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Meatier</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34</a:t>
            </a:fld>
            <a:endParaRPr lang="en-US"/>
          </a:p>
        </p:txBody>
      </p:sp>
    </p:spTree>
    <p:extLst>
      <p:ext uri="{BB962C8B-B14F-4D97-AF65-F5344CB8AC3E}">
        <p14:creationId xmlns:p14="http://schemas.microsoft.com/office/powerpoint/2010/main" val="1511313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Started</a:t>
            </a:r>
            <a:r>
              <a:rPr lang="en-US" baseline="0" dirty="0" smtClean="0"/>
              <a:t> service run in the background and can continue to execute even after the starting component is gone</a:t>
            </a:r>
            <a:br>
              <a:rPr lang="en-US" baseline="0" dirty="0" smtClean="0"/>
            </a:br>
            <a:endParaRPr lang="en-US" baseline="0" dirty="0" smtClean="0"/>
          </a:p>
          <a:p>
            <a:pPr marL="171450" indent="-171450">
              <a:buFont typeface="Arial" charset="0"/>
              <a:buChar char="•"/>
            </a:pPr>
            <a:r>
              <a:rPr lang="en-US" baseline="0" dirty="0" smtClean="0"/>
              <a:t>Bound services are bound to by other components and offers a client/server interface to access its functionality, but only for the life of the calling component</a:t>
            </a:r>
            <a:br>
              <a:rPr lang="en-US" baseline="0" dirty="0" smtClean="0"/>
            </a:br>
            <a:endParaRPr lang="en-US" baseline="0" dirty="0" smtClean="0"/>
          </a:p>
          <a:p>
            <a:pPr marL="171450" indent="-171450">
              <a:buFont typeface="Arial" charset="0"/>
              <a:buChar char="•"/>
            </a:pPr>
            <a:r>
              <a:rPr lang="en-US" baseline="0" dirty="0" smtClean="0"/>
              <a:t>Can also be both</a:t>
            </a:r>
            <a:br>
              <a:rPr lang="en-US" baseline="0" dirty="0" smtClean="0"/>
            </a:br>
            <a:endParaRPr lang="en-US" baseline="0" dirty="0" smtClean="0"/>
          </a:p>
          <a:p>
            <a:pPr marL="171450" indent="-171450">
              <a:buFont typeface="Arial" charset="0"/>
              <a:buChar char="•"/>
            </a:pPr>
            <a:r>
              <a:rPr lang="en-US" baseline="0" dirty="0" smtClean="0"/>
              <a:t>With </a:t>
            </a:r>
            <a:r>
              <a:rPr lang="en-US" baseline="0" dirty="0" err="1" smtClean="0"/>
              <a:t>IntentService</a:t>
            </a:r>
            <a:r>
              <a:rPr lang="en-US" baseline="0" dirty="0" smtClean="0"/>
              <a:t>, you only usually have to implement the </a:t>
            </a:r>
            <a:r>
              <a:rPr lang="en-US" baseline="0" dirty="0" err="1" smtClean="0"/>
              <a:t>onHandleIntent</a:t>
            </a:r>
            <a:r>
              <a:rPr lang="en-US" baseline="0" dirty="0" smtClean="0"/>
              <a:t>(). It handles spawning a new thread, managing a work queue to allow for thread safety, and a lot of other housekeeping for you</a:t>
            </a:r>
            <a:br>
              <a:rPr lang="en-US" baseline="0" dirty="0" smtClean="0"/>
            </a:br>
            <a:endParaRPr lang="en-US" baseline="0" dirty="0" smtClean="0"/>
          </a:p>
          <a:p>
            <a:pPr marL="171450" indent="-171450">
              <a:buFont typeface="Arial" charset="0"/>
              <a:buChar char="•"/>
            </a:pPr>
            <a:r>
              <a:rPr lang="en-US" dirty="0" smtClean="0"/>
              <a:t>A Foreground Service is still, from the code perspective, a background task, but the user is aware of it more (think of ongoing downloads or a music player maybe)</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35</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ServiceMe</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36</a:t>
            </a:fld>
            <a:endParaRPr lang="en-US"/>
          </a:p>
        </p:txBody>
      </p:sp>
    </p:spTree>
    <p:extLst>
      <p:ext uri="{BB962C8B-B14F-4D97-AF65-F5344CB8AC3E}">
        <p14:creationId xmlns:p14="http://schemas.microsoft.com/office/powerpoint/2010/main" val="151131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Cache files are files</a:t>
            </a:r>
            <a:r>
              <a:rPr lang="en-US" baseline="0" dirty="0" smtClean="0"/>
              <a:t> you directly access, private to your application, which can be destroyed by the OS when space is needed (all other mechanisms are not subject to automatic destruction)</a:t>
            </a:r>
            <a:br>
              <a:rPr lang="en-US" baseline="0" dirty="0" smtClean="0"/>
            </a:br>
            <a:endParaRPr lang="en-US" baseline="0" dirty="0" smtClean="0"/>
          </a:p>
          <a:p>
            <a:pPr marL="171450" indent="-171450">
              <a:buFont typeface="Arial" charset="0"/>
              <a:buChar char="•"/>
            </a:pPr>
            <a:r>
              <a:rPr lang="en-US" dirty="0" smtClean="0"/>
              <a:t>You can make even the private data public by exposing it via a content provider</a:t>
            </a:r>
            <a:br>
              <a:rPr lang="en-US" dirty="0" smtClean="0"/>
            </a:br>
            <a:endParaRPr lang="en-US" dirty="0" smtClean="0"/>
          </a:p>
          <a:p>
            <a:pPr marL="171450" indent="-171450">
              <a:buFont typeface="Arial" charset="0"/>
              <a:buChar char="•"/>
            </a:pPr>
            <a:r>
              <a:rPr lang="en-US" dirty="0" smtClean="0"/>
              <a:t>Have to be careful</a:t>
            </a:r>
            <a:r>
              <a:rPr lang="en-US" baseline="0" dirty="0" smtClean="0"/>
              <a:t> with external storage because it isn’t locked down like the rest, user can edit or delete via USB Mass Storage access, and it may not be present when your app runs</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37</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Nuts</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38</a:t>
            </a:fld>
            <a:endParaRPr lang="en-US"/>
          </a:p>
        </p:txBody>
      </p:sp>
    </p:spTree>
    <p:extLst>
      <p:ext uri="{BB962C8B-B14F-4D97-AF65-F5344CB8AC3E}">
        <p14:creationId xmlns:p14="http://schemas.microsoft.com/office/powerpoint/2010/main" val="151131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39</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System admin writes app and distributes it somehow (Android doesn’t currently have a proper provisioning service so must be distributed</a:t>
            </a:r>
            <a:r>
              <a:rPr lang="en-US" baseline="0" dirty="0" smtClean="0"/>
              <a:t> some other way)</a:t>
            </a:r>
            <a:br>
              <a:rPr lang="en-US" baseline="0" dirty="0" smtClean="0"/>
            </a:br>
            <a:endParaRPr lang="en-US" baseline="0" dirty="0" smtClean="0"/>
          </a:p>
          <a:p>
            <a:pPr marL="171450" indent="-171450">
              <a:buFont typeface="Arial" charset="0"/>
              <a:buChar char="•"/>
            </a:pPr>
            <a:r>
              <a:rPr lang="en-US" baseline="0" dirty="0" smtClean="0"/>
              <a:t>System prompts user to enable app (how and when depends on how the app is implemented)</a:t>
            </a:r>
            <a:br>
              <a:rPr lang="en-US" baseline="0" dirty="0" smtClean="0"/>
            </a:br>
            <a:endParaRPr lang="en-US" baseline="0" dirty="0" smtClean="0"/>
          </a:p>
          <a:p>
            <a:pPr marL="171450" indent="-171450">
              <a:buFont typeface="Arial" charset="0"/>
              <a:buChar char="•"/>
            </a:pPr>
            <a:r>
              <a:rPr lang="en-US" baseline="0" dirty="0" smtClean="0"/>
              <a:t>Once app is enabled user is subject to its policies and enforcement</a:t>
            </a:r>
            <a:br>
              <a:rPr lang="en-US" baseline="0" dirty="0" smtClean="0"/>
            </a:br>
            <a:endParaRPr lang="en-US" baseline="0" dirty="0" smtClean="0"/>
          </a:p>
          <a:p>
            <a:pPr marL="171450" indent="-171450">
              <a:buFont typeface="Arial" charset="0"/>
              <a:buChar char="•"/>
            </a:pPr>
            <a:r>
              <a:rPr lang="en-US" baseline="0" dirty="0" smtClean="0"/>
              <a:t>Up to the app what to do if the user doesn’t comply with its policies</a:t>
            </a:r>
            <a:br>
              <a:rPr lang="en-US" baseline="0" dirty="0" smtClean="0"/>
            </a:br>
            <a:endParaRPr lang="en-US" baseline="0" dirty="0" smtClean="0"/>
          </a:p>
          <a:p>
            <a:pPr marL="171450" indent="-171450">
              <a:buFont typeface="Arial" charset="0"/>
              <a:buChar char="•"/>
            </a:pPr>
            <a:r>
              <a:rPr lang="en-US" baseline="0" dirty="0" smtClean="0"/>
              <a:t>Multiple apps are allowed, but in the case of conflicts the most strict wins</a:t>
            </a:r>
            <a:br>
              <a:rPr lang="en-US" baseline="0" dirty="0" smtClean="0"/>
            </a:br>
            <a:endParaRPr lang="en-US" baseline="0" dirty="0" smtClean="0"/>
          </a:p>
          <a:p>
            <a:pPr marL="171450" indent="-171450">
              <a:buFont typeface="Arial" charset="0"/>
              <a:buChar char="•"/>
            </a:pPr>
            <a:r>
              <a:rPr lang="en-US" baseline="0" dirty="0" smtClean="0"/>
              <a:t>Only a limited set of policies currently provided, mostly dealing with passwords (also camera control and encryption of external storage, and remote wipe)</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40</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Class files ARE NOT generated from Java source per se, .</a:t>
            </a:r>
            <a:r>
              <a:rPr lang="en-US" baseline="0" dirty="0" err="1" smtClean="0"/>
              <a:t>dex</a:t>
            </a:r>
            <a:r>
              <a:rPr lang="en-US" baseline="0" dirty="0" smtClean="0"/>
              <a:t> files are, which is a custom form of </a:t>
            </a:r>
            <a:r>
              <a:rPr lang="en-US" baseline="0" dirty="0" err="1" smtClean="0"/>
              <a:t>bytecode</a:t>
            </a:r>
            <a:endParaRPr lang="en-US" dirty="0" smtClean="0"/>
          </a:p>
          <a:p>
            <a:pPr marL="171450" indent="-171450">
              <a:buFont typeface="Arial" charset="0"/>
              <a:buChar char="•"/>
            </a:pPr>
            <a:endParaRPr lang="en-US" dirty="0" smtClean="0"/>
          </a:p>
          <a:p>
            <a:pPr marL="171450" indent="-171450">
              <a:buFont typeface="Arial" charset="0"/>
              <a:buChar char="•"/>
            </a:pPr>
            <a:r>
              <a:rPr lang="en-US" baseline="0" dirty="0" smtClean="0"/>
              <a:t>Applications are sandboxed using the principle of least privilege</a:t>
            </a:r>
            <a:br>
              <a:rPr lang="en-US" baseline="0" dirty="0" smtClean="0"/>
            </a:br>
            <a:endParaRPr lang="en-US" baseline="0" dirty="0" smtClean="0"/>
          </a:p>
          <a:p>
            <a:pPr marL="171450" indent="-171450">
              <a:buFont typeface="Arial" charset="0"/>
              <a:buChar char="•"/>
            </a:pPr>
            <a:r>
              <a:rPr lang="en-US" baseline="0" dirty="0" smtClean="0"/>
              <a:t>Applications CAN be created to share a Linux user ID and even process to allow for sharing of resources</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The</a:t>
            </a:r>
            <a:r>
              <a:rPr lang="en-US" baseline="0" dirty="0" smtClean="0"/>
              <a:t> OS starts processes and can shut them down as required, so important for your app to handle lifecycle events properly</a:t>
            </a:r>
          </a:p>
        </p:txBody>
      </p:sp>
      <p:sp>
        <p:nvSpPr>
          <p:cNvPr id="4" name="Slide Number Placeholder 3"/>
          <p:cNvSpPr>
            <a:spLocks noGrp="1"/>
          </p:cNvSpPr>
          <p:nvPr>
            <p:ph type="sldNum" sz="quarter" idx="10"/>
          </p:nvPr>
        </p:nvSpPr>
        <p:spPr/>
        <p:txBody>
          <a:bodyPr/>
          <a:lstStyle/>
          <a:p>
            <a:fld id="{AF0B8058-3531-4CD8-BAEB-DF0D394B2B0D}" type="slidenum">
              <a:rPr lang="en-US" smtClean="0"/>
              <a:t>5</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You don’t actually write an </a:t>
            </a:r>
            <a:r>
              <a:rPr lang="en-US" dirty="0" err="1" smtClean="0"/>
              <a:t>AppWidgetProviderInfo</a:t>
            </a:r>
            <a:r>
              <a:rPr lang="en-US" dirty="0" smtClean="0"/>
              <a:t> class.  Instead you add a receiver element to your manifest,</a:t>
            </a:r>
            <a:r>
              <a:rPr lang="en-US" baseline="0" dirty="0" smtClean="0"/>
              <a:t> which references an XML resource file which provides all the metadata.  An </a:t>
            </a:r>
            <a:r>
              <a:rPr lang="en-US" baseline="0" dirty="0" err="1" smtClean="0"/>
              <a:t>AppWidgetProviderInfo</a:t>
            </a:r>
            <a:r>
              <a:rPr lang="en-US" baseline="0" dirty="0" smtClean="0"/>
              <a:t> object is created in the background from that.</a:t>
            </a:r>
            <a:br>
              <a:rPr lang="en-US" baseline="0" dirty="0" smtClean="0"/>
            </a:br>
            <a:endParaRPr lang="en-US" baseline="0" dirty="0" smtClean="0"/>
          </a:p>
          <a:p>
            <a:pPr marL="171450" indent="-171450">
              <a:buFont typeface="Arial" charset="0"/>
              <a:buChar char="•"/>
            </a:pPr>
            <a:r>
              <a:rPr lang="en-US" baseline="0" dirty="0" err="1" smtClean="0"/>
              <a:t>AppWidgetProvider</a:t>
            </a:r>
            <a:r>
              <a:rPr lang="en-US" baseline="0" dirty="0" smtClean="0"/>
              <a:t> extends BroadcastReceiver and adds convenience methods for things like widget updates (including when its added) and removal from its host.</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41</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err="1" smtClean="0"/>
              <a:t>adb</a:t>
            </a:r>
            <a:r>
              <a:rPr lang="en-US" dirty="0" smtClean="0"/>
              <a:t> is the “middleman” that allows other</a:t>
            </a:r>
            <a:r>
              <a:rPr lang="en-US" baseline="0" dirty="0" smtClean="0"/>
              <a:t> utilities to talk to a device, be it an emulator image or a real device.  Also allows things file manipulation and shell commands</a:t>
            </a:r>
            <a:br>
              <a:rPr lang="en-US" baseline="0" dirty="0" smtClean="0"/>
            </a:br>
            <a:endParaRPr lang="en-US" baseline="0" dirty="0" smtClean="0"/>
          </a:p>
          <a:p>
            <a:pPr marL="171450" indent="-171450">
              <a:buFont typeface="Arial" charset="0"/>
              <a:buChar char="•"/>
            </a:pPr>
            <a:r>
              <a:rPr lang="en-US" baseline="0" dirty="0" smtClean="0"/>
              <a:t>DDMS, or Dalvik Debug Monitor Service, is a graphical tool that provides things like screenshot ability, thread and stack information and spoofing of calls, SMS, etc.</a:t>
            </a:r>
            <a:br>
              <a:rPr lang="en-US" baseline="0" dirty="0" smtClean="0"/>
            </a:br>
            <a:endParaRPr lang="en-US" baseline="0" dirty="0" smtClean="0"/>
          </a:p>
          <a:p>
            <a:pPr marL="171450" indent="-171450">
              <a:buFont typeface="Arial" charset="0"/>
              <a:buChar char="•"/>
            </a:pPr>
            <a:r>
              <a:rPr lang="en-US" baseline="0" dirty="0" smtClean="0"/>
              <a:t>Any JDWP-compliant debugger can be used to attach to the VM</a:t>
            </a:r>
            <a:br>
              <a:rPr lang="en-US" baseline="0" dirty="0" smtClean="0"/>
            </a:br>
            <a:endParaRPr lang="en-US" baseline="0" dirty="0" smtClean="0"/>
          </a:p>
          <a:p>
            <a:pPr marL="171450" indent="-171450">
              <a:buFont typeface="Arial" charset="0"/>
              <a:buChar char="•"/>
            </a:pPr>
            <a:r>
              <a:rPr lang="en-US" baseline="0" dirty="0" smtClean="0"/>
              <a:t>Hierarchy viewer helps you optimize your UI by showing the layout hierarchy so you can optimize it (i.e., avoid over-nesting) so your layouts don’t slow your apps down</a:t>
            </a:r>
            <a:br>
              <a:rPr lang="en-US" baseline="0" dirty="0" smtClean="0"/>
            </a:br>
            <a:endParaRPr lang="en-US" baseline="0" dirty="0" smtClean="0"/>
          </a:p>
          <a:p>
            <a:pPr marL="171450" indent="-171450">
              <a:buFont typeface="Arial" charset="0"/>
              <a:buChar char="•"/>
            </a:pPr>
            <a:r>
              <a:rPr lang="en-US" baseline="0" dirty="0" err="1" smtClean="0"/>
              <a:t>Traceview</a:t>
            </a:r>
            <a:r>
              <a:rPr lang="en-US" baseline="0" dirty="0" smtClean="0"/>
              <a:t> allows you to view trace logging information that you add to your app via DDMS in a graphical form to find pain points</a:t>
            </a:r>
            <a:br>
              <a:rPr lang="en-US" baseline="0" dirty="0" smtClean="0"/>
            </a:br>
            <a:endParaRPr lang="en-US" baseline="0" dirty="0" smtClean="0"/>
          </a:p>
          <a:p>
            <a:pPr marL="171450" indent="-171450">
              <a:buFont typeface="Arial" charset="0"/>
              <a:buChar char="•"/>
            </a:pPr>
            <a:r>
              <a:rPr lang="en-US" baseline="0" dirty="0" err="1" smtClean="0"/>
              <a:t>Dev</a:t>
            </a:r>
            <a:r>
              <a:rPr lang="en-US" baseline="0" dirty="0" smtClean="0"/>
              <a:t> tools allows you to turn on and off things on the device to aid in debugging including things like showing parts of the screen that update in real-time, CPU usage monitoring and telling Android to immediately destroy activities that stop (useful for testing state saving code, since the activity may not be immediately destroyed by the system normally)</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42</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“Stable” here means guaranteed</a:t>
            </a:r>
            <a:r>
              <a:rPr lang="en-US" baseline="0" dirty="0" smtClean="0"/>
              <a:t> to not go away or have breaking changes… these are the only libraries you should make use of or risk the wrath of the app breakage gods</a:t>
            </a:r>
            <a:br>
              <a:rPr lang="en-US" baseline="0" dirty="0" smtClean="0"/>
            </a:br>
            <a:endParaRPr lang="en-US" baseline="0" dirty="0" smtClean="0"/>
          </a:p>
          <a:p>
            <a:pPr marL="171450" indent="-171450">
              <a:buFont typeface="Arial" charset="0"/>
              <a:buChar char="•"/>
            </a:pPr>
            <a:r>
              <a:rPr lang="en-US" dirty="0" smtClean="0"/>
              <a:t>You don’t have to worry about directly dealing with the </a:t>
            </a:r>
            <a:r>
              <a:rPr lang="en-US" dirty="0" err="1" smtClean="0"/>
              <a:t>toolchain</a:t>
            </a:r>
            <a:r>
              <a:rPr lang="en-US" dirty="0" smtClean="0"/>
              <a:t>… you write a short build file and the build system takes care of everything including adding your library to your</a:t>
            </a:r>
            <a:r>
              <a:rPr lang="en-US" baseline="0" dirty="0" smtClean="0"/>
              <a:t> projects</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43</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Can enter an application via a given component but that doesn’t mean the entire application proper is involved</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6</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Example</a:t>
            </a:r>
            <a:r>
              <a:rPr lang="en-US" baseline="0" dirty="0" smtClean="0"/>
              <a:t> – eMail application – One activity to show a list of </a:t>
            </a:r>
            <a:r>
              <a:rPr lang="en-US" baseline="0" dirty="0" err="1" smtClean="0"/>
              <a:t>eMails</a:t>
            </a:r>
            <a:r>
              <a:rPr lang="en-US" baseline="0" dirty="0" smtClean="0"/>
              <a:t>, another to read an eMail, another to compose a new eMail</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7</a:t>
            </a:fld>
            <a:endParaRPr lang="en-US"/>
          </a:p>
        </p:txBody>
      </p:sp>
    </p:spTree>
    <p:extLst>
      <p:ext uri="{BB962C8B-B14F-4D97-AF65-F5344CB8AC3E}">
        <p14:creationId xmlns:p14="http://schemas.microsoft.com/office/powerpoint/2010/main" val="4147273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If you think</a:t>
            </a:r>
            <a:r>
              <a:rPr lang="en-US" baseline="0" dirty="0" smtClean="0"/>
              <a:t> you spotted a big security flaw in Android with regard to launching other apps’ components, you’d be right… if there wasn’t more to the story! (talking about permissions)</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8</a:t>
            </a:fld>
            <a:endParaRPr lang="en-US"/>
          </a:p>
        </p:txBody>
      </p:sp>
    </p:spTree>
    <p:extLst>
      <p:ext uri="{BB962C8B-B14F-4D97-AF65-F5344CB8AC3E}">
        <p14:creationId xmlns:p14="http://schemas.microsoft.com/office/powerpoint/2010/main" val="201271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Example: fetch data from a network resources in a non-blocking fashion</a:t>
            </a:r>
          </a:p>
        </p:txBody>
      </p:sp>
      <p:sp>
        <p:nvSpPr>
          <p:cNvPr id="4" name="Slide Number Placeholder 3"/>
          <p:cNvSpPr>
            <a:spLocks noGrp="1"/>
          </p:cNvSpPr>
          <p:nvPr>
            <p:ph type="sldNum" sz="quarter" idx="10"/>
          </p:nvPr>
        </p:nvSpPr>
        <p:spPr/>
        <p:txBody>
          <a:bodyPr/>
          <a:lstStyle/>
          <a:p>
            <a:fld id="{AF0B8058-3531-4CD8-BAEB-DF0D394B2B0D}" type="slidenum">
              <a:rPr lang="en-US" smtClean="0"/>
              <a:t>9</a:t>
            </a:fld>
            <a:endParaRPr lang="en-US"/>
          </a:p>
        </p:txBody>
      </p:sp>
    </p:spTree>
    <p:extLst>
      <p:ext uri="{BB962C8B-B14F-4D97-AF65-F5344CB8AC3E}">
        <p14:creationId xmlns:p14="http://schemas.microsoft.com/office/powerpoint/2010/main" val="3098509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Android provides a data provider for accessing contacts for example</a:t>
            </a:r>
            <a:endParaRPr lang="en-US" dirty="0" smtClean="0"/>
          </a:p>
          <a:p>
            <a:pPr marL="171450" indent="-171450">
              <a:buFont typeface="Arial" charset="0"/>
              <a:buChar char="•"/>
            </a:pPr>
            <a:endParaRPr lang="en-US" dirty="0" smtClean="0"/>
          </a:p>
          <a:p>
            <a:pPr marL="171450" indent="-171450">
              <a:buFont typeface="Arial" charset="0"/>
              <a:buChar char="•"/>
            </a:pPr>
            <a:r>
              <a:rPr lang="en-US" dirty="0" smtClean="0"/>
              <a:t>Like services, no user interface for content providers either</a:t>
            </a:r>
            <a:br>
              <a:rPr lang="en-US" dirty="0" smtClean="0"/>
            </a:br>
            <a:endParaRPr lang="en-US" dirty="0" smtClean="0"/>
          </a:p>
          <a:p>
            <a:pPr marL="171450" indent="-171450">
              <a:buFont typeface="Arial" charset="0"/>
              <a:buChar char="•"/>
            </a:pPr>
            <a:r>
              <a:rPr lang="en-US" dirty="0" smtClean="0"/>
              <a:t>Any persistent storage mechanism your app can access can back</a:t>
            </a:r>
            <a:r>
              <a:rPr lang="en-US" baseline="0" dirty="0" smtClean="0"/>
              <a:t> up a content provider</a:t>
            </a:r>
            <a:br>
              <a:rPr lang="en-US" baseline="0" dirty="0" smtClean="0"/>
            </a:br>
            <a:endParaRPr lang="en-US" baseline="0" dirty="0" smtClean="0"/>
          </a:p>
          <a:p>
            <a:pPr marL="171450" indent="-171450">
              <a:buFont typeface="Arial" charset="0"/>
              <a:buChar char="•"/>
            </a:pPr>
            <a:r>
              <a:rPr lang="en-US" dirty="0" smtClean="0"/>
              <a:t>A</a:t>
            </a:r>
            <a:r>
              <a:rPr lang="en-US" baseline="0" dirty="0" smtClean="0"/>
              <a:t> content provider may provide no external access to your app’s data, read-only access or full access</a:t>
            </a:r>
            <a:br>
              <a:rPr lang="en-US" baseline="0" dirty="0" smtClean="0"/>
            </a:br>
            <a:endParaRPr lang="en-US" baseline="0" dirty="0" smtClean="0"/>
          </a:p>
          <a:p>
            <a:pPr marL="171450" indent="-171450">
              <a:buFont typeface="Arial" charset="0"/>
              <a:buChar char="•"/>
            </a:pPr>
            <a:r>
              <a:rPr lang="en-US" baseline="0" dirty="0" smtClean="0"/>
              <a:t>Must implement a standard API that enables apps to perform transactions</a:t>
            </a:r>
            <a:endParaRPr lang="en-US" dirty="0"/>
          </a:p>
        </p:txBody>
      </p:sp>
      <p:sp>
        <p:nvSpPr>
          <p:cNvPr id="4" name="Slide Number Placeholder 3"/>
          <p:cNvSpPr>
            <a:spLocks noGrp="1"/>
          </p:cNvSpPr>
          <p:nvPr>
            <p:ph type="sldNum" sz="quarter" idx="10"/>
          </p:nvPr>
        </p:nvSpPr>
        <p:spPr/>
        <p:txBody>
          <a:bodyPr/>
          <a:lstStyle/>
          <a:p>
            <a:fld id="{AF0B8058-3531-4CD8-BAEB-DF0D394B2B0D}" type="slidenum">
              <a:rPr lang="en-US" smtClean="0"/>
              <a:t>10</a:t>
            </a:fld>
            <a:endParaRPr lang="en-US"/>
          </a:p>
        </p:txBody>
      </p:sp>
    </p:spTree>
    <p:extLst>
      <p:ext uri="{BB962C8B-B14F-4D97-AF65-F5344CB8AC3E}">
        <p14:creationId xmlns:p14="http://schemas.microsoft.com/office/powerpoint/2010/main" val="4147273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1779EDF0-F564-4A11-A1AD-03A93F872950}" type="datetimeFigureOut">
              <a:rPr lang="fr-FR"/>
              <a:pPr>
                <a:defRPr/>
              </a:pPr>
              <a:t>12/12/2011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13E033A1-51E3-427A-B852-EE90B94CF416}" type="slidenum">
              <a:rPr lang="fr-CA"/>
              <a:pPr>
                <a:defRPr/>
              </a:pPr>
              <a:t>‹#›</a:t>
            </a:fld>
            <a:endParaRPr lang="fr-CA"/>
          </a:p>
        </p:txBody>
      </p:sp>
    </p:spTree>
    <p:extLst>
      <p:ext uri="{BB962C8B-B14F-4D97-AF65-F5344CB8AC3E}">
        <p14:creationId xmlns:p14="http://schemas.microsoft.com/office/powerpoint/2010/main" val="318747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6A2C0AEE-59A6-40F4-8054-EFB3C28B9E8A}" type="datetimeFigureOut">
              <a:rPr lang="fr-FR"/>
              <a:pPr>
                <a:defRPr/>
              </a:pPr>
              <a:t>12/12/2011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E44B182E-4509-49F5-9C27-209886A20025}" type="slidenum">
              <a:rPr lang="fr-CA"/>
              <a:pPr>
                <a:defRPr/>
              </a:pPr>
              <a:t>‹#›</a:t>
            </a:fld>
            <a:endParaRPr lang="fr-CA"/>
          </a:p>
        </p:txBody>
      </p:sp>
    </p:spTree>
    <p:extLst>
      <p:ext uri="{BB962C8B-B14F-4D97-AF65-F5344CB8AC3E}">
        <p14:creationId xmlns:p14="http://schemas.microsoft.com/office/powerpoint/2010/main" val="158812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BCB2A0C5-8E04-4EF2-815B-07543FA3C735}" type="datetimeFigureOut">
              <a:rPr lang="fr-FR"/>
              <a:pPr>
                <a:defRPr/>
              </a:pPr>
              <a:t>12/12/2011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A0856423-9C71-443A-B6F1-127F1303EF12}" type="slidenum">
              <a:rPr lang="fr-CA"/>
              <a:pPr>
                <a:defRPr/>
              </a:pPr>
              <a:t>‹#›</a:t>
            </a:fld>
            <a:endParaRPr lang="fr-CA"/>
          </a:p>
        </p:txBody>
      </p:sp>
    </p:spTree>
    <p:extLst>
      <p:ext uri="{BB962C8B-B14F-4D97-AF65-F5344CB8AC3E}">
        <p14:creationId xmlns:p14="http://schemas.microsoft.com/office/powerpoint/2010/main" val="336520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733AAB80-E00B-4137-ADF9-95867057A263}" type="datetimeFigureOut">
              <a:rPr lang="fr-FR"/>
              <a:pPr>
                <a:defRPr/>
              </a:pPr>
              <a:t>12/12/2011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DD1857F-2843-4B02-9107-9E92B3BC8451}" type="slidenum">
              <a:rPr lang="fr-CA"/>
              <a:pPr>
                <a:defRPr/>
              </a:pPr>
              <a:t>‹#›</a:t>
            </a:fld>
            <a:endParaRPr lang="fr-CA"/>
          </a:p>
        </p:txBody>
      </p:sp>
    </p:spTree>
    <p:extLst>
      <p:ext uri="{BB962C8B-B14F-4D97-AF65-F5344CB8AC3E}">
        <p14:creationId xmlns:p14="http://schemas.microsoft.com/office/powerpoint/2010/main" val="32848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EBC51134-2D72-4985-8509-2FD4D7E0AA4C}" type="datetimeFigureOut">
              <a:rPr lang="fr-FR"/>
              <a:pPr>
                <a:defRPr/>
              </a:pPr>
              <a:t>12/12/2011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D85F9CF3-7D84-40A1-80A4-4EA4BFA5A2BC}" type="slidenum">
              <a:rPr lang="fr-CA"/>
              <a:pPr>
                <a:defRPr/>
              </a:pPr>
              <a:t>‹#›</a:t>
            </a:fld>
            <a:endParaRPr lang="fr-CA"/>
          </a:p>
        </p:txBody>
      </p:sp>
    </p:spTree>
    <p:extLst>
      <p:ext uri="{BB962C8B-B14F-4D97-AF65-F5344CB8AC3E}">
        <p14:creationId xmlns:p14="http://schemas.microsoft.com/office/powerpoint/2010/main" val="149622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FE59F123-D9EE-4E08-B048-61DC7C0E6F51}" type="datetimeFigureOut">
              <a:rPr lang="fr-FR"/>
              <a:pPr>
                <a:defRPr/>
              </a:pPr>
              <a:t>12/12/2011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DE416ED2-AFCB-4B3B-9C72-C3B725B30150}" type="slidenum">
              <a:rPr lang="fr-CA"/>
              <a:pPr>
                <a:defRPr/>
              </a:pPr>
              <a:t>‹#›</a:t>
            </a:fld>
            <a:endParaRPr lang="fr-CA"/>
          </a:p>
        </p:txBody>
      </p:sp>
    </p:spTree>
    <p:extLst>
      <p:ext uri="{BB962C8B-B14F-4D97-AF65-F5344CB8AC3E}">
        <p14:creationId xmlns:p14="http://schemas.microsoft.com/office/powerpoint/2010/main" val="382603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C36BE51F-528A-4DBC-849E-49D59331AC5B}" type="datetimeFigureOut">
              <a:rPr lang="fr-FR"/>
              <a:pPr>
                <a:defRPr/>
              </a:pPr>
              <a:t>12/12/2011</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6F0B385E-C1E5-4CD7-A823-2A98D8039D4E}" type="slidenum">
              <a:rPr lang="fr-CA"/>
              <a:pPr>
                <a:defRPr/>
              </a:pPr>
              <a:t>‹#›</a:t>
            </a:fld>
            <a:endParaRPr lang="fr-CA"/>
          </a:p>
        </p:txBody>
      </p:sp>
    </p:spTree>
    <p:extLst>
      <p:ext uri="{BB962C8B-B14F-4D97-AF65-F5344CB8AC3E}">
        <p14:creationId xmlns:p14="http://schemas.microsoft.com/office/powerpoint/2010/main" val="420303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28799F85-7238-43E6-A357-EC82A845E3A1}" type="datetimeFigureOut">
              <a:rPr lang="fr-FR"/>
              <a:pPr>
                <a:defRPr/>
              </a:pPr>
              <a:t>12/12/2011</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99FDDF63-A17D-4110-A5F6-17E986C3BCBA}" type="slidenum">
              <a:rPr lang="fr-CA"/>
              <a:pPr>
                <a:defRPr/>
              </a:pPr>
              <a:t>‹#›</a:t>
            </a:fld>
            <a:endParaRPr lang="fr-CA"/>
          </a:p>
        </p:txBody>
      </p:sp>
    </p:spTree>
    <p:extLst>
      <p:ext uri="{BB962C8B-B14F-4D97-AF65-F5344CB8AC3E}">
        <p14:creationId xmlns:p14="http://schemas.microsoft.com/office/powerpoint/2010/main" val="407110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7CDDC7A6-5233-458D-9499-87C94C696A97}" type="datetimeFigureOut">
              <a:rPr lang="fr-FR"/>
              <a:pPr>
                <a:defRPr/>
              </a:pPr>
              <a:t>12/12/2011</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4A1AC7A2-A866-4077-A348-6CC2E31A6926}" type="slidenum">
              <a:rPr lang="fr-CA"/>
              <a:pPr>
                <a:defRPr/>
              </a:pPr>
              <a:t>‹#›</a:t>
            </a:fld>
            <a:endParaRPr lang="fr-CA"/>
          </a:p>
        </p:txBody>
      </p:sp>
    </p:spTree>
    <p:extLst>
      <p:ext uri="{BB962C8B-B14F-4D97-AF65-F5344CB8AC3E}">
        <p14:creationId xmlns:p14="http://schemas.microsoft.com/office/powerpoint/2010/main" val="155930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DDA1033C-BDF0-4DDD-A114-65E7B4832F6A}" type="datetimeFigureOut">
              <a:rPr lang="fr-FR"/>
              <a:pPr>
                <a:defRPr/>
              </a:pPr>
              <a:t>12/12/2011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58A7A16E-6EA4-4D40-80B3-93A31E21FD97}" type="slidenum">
              <a:rPr lang="fr-CA"/>
              <a:pPr>
                <a:defRPr/>
              </a:pPr>
              <a:t>‹#›</a:t>
            </a:fld>
            <a:endParaRPr lang="fr-CA"/>
          </a:p>
        </p:txBody>
      </p:sp>
    </p:spTree>
    <p:extLst>
      <p:ext uri="{BB962C8B-B14F-4D97-AF65-F5344CB8AC3E}">
        <p14:creationId xmlns:p14="http://schemas.microsoft.com/office/powerpoint/2010/main" val="31696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A4F1BA24-9525-4847-BB86-A194DF837449}" type="datetimeFigureOut">
              <a:rPr lang="fr-FR"/>
              <a:pPr>
                <a:defRPr/>
              </a:pPr>
              <a:t>12/12/2011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06FA778-3DF3-4955-BD27-F9450071BCD4}" type="slidenum">
              <a:rPr lang="fr-CA"/>
              <a:pPr>
                <a:defRPr/>
              </a:pPr>
              <a:t>‹#›</a:t>
            </a:fld>
            <a:endParaRPr lang="fr-CA"/>
          </a:p>
        </p:txBody>
      </p:sp>
    </p:spTree>
    <p:extLst>
      <p:ext uri="{BB962C8B-B14F-4D97-AF65-F5344CB8AC3E}">
        <p14:creationId xmlns:p14="http://schemas.microsoft.com/office/powerpoint/2010/main" val="16992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91D2BD2-669D-40BD-9808-CBC6ACA1921D}" type="datetimeFigureOut">
              <a:rPr lang="fr-FR"/>
              <a:pPr>
                <a:defRPr/>
              </a:pPr>
              <a:t>12/12/2011</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A9662314-1909-4871-BA64-3EFC18DF85B2}"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chemas.android.com/apk/res/android" TargetMode="Externa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microsoft.com/office/2007/relationships/hdphoto" Target="../media/hdphoto2.wdp"/></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l="-4000" t="-4000" r="-4000" b="-4000"/>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0" y="2667000"/>
            <a:ext cx="9144000" cy="1012825"/>
          </a:xfrm>
          <a:effectLst>
            <a:outerShdw blurRad="50800" dist="63500" dir="16200000" rotWithShape="0">
              <a:prstClr val="black">
                <a:alpha val="40000"/>
              </a:prstClr>
            </a:outerShdw>
          </a:effectLst>
        </p:spPr>
        <p:txBody>
          <a:bodyPr/>
          <a:lstStyle/>
          <a:p>
            <a:r>
              <a:rPr lang="en-US" sz="5400" b="1" dirty="0" smtClean="0">
                <a:solidFill>
                  <a:schemeClr val="bg1"/>
                </a:solidFill>
                <a:latin typeface="Addled" pitchFamily="2" charset="0"/>
              </a:rPr>
              <a:t>Android: Rise Of </a:t>
            </a:r>
            <a:r>
              <a:rPr lang="en-US" sz="5400" b="1" dirty="0">
                <a:solidFill>
                  <a:schemeClr val="bg1"/>
                </a:solidFill>
                <a:latin typeface="Addled" pitchFamily="2" charset="0"/>
              </a:rPr>
              <a:t>T</a:t>
            </a:r>
            <a:r>
              <a:rPr lang="en-US" sz="5400" b="1" dirty="0" smtClean="0">
                <a:solidFill>
                  <a:schemeClr val="bg1"/>
                </a:solidFill>
                <a:latin typeface="Addled" pitchFamily="2" charset="0"/>
              </a:rPr>
              <a:t>he Machines</a:t>
            </a:r>
          </a:p>
        </p:txBody>
      </p:sp>
      <p:sp>
        <p:nvSpPr>
          <p:cNvPr id="2051" name="Sous-titre 2"/>
          <p:cNvSpPr>
            <a:spLocks noGrp="1"/>
          </p:cNvSpPr>
          <p:nvPr>
            <p:ph type="subTitle" idx="1"/>
          </p:nvPr>
        </p:nvSpPr>
        <p:spPr>
          <a:xfrm>
            <a:off x="1371600" y="5486400"/>
            <a:ext cx="6400800" cy="614363"/>
          </a:xfrm>
          <a:effectLst>
            <a:outerShdw blurRad="50800" dist="63500" dir="16200000" rotWithShape="0">
              <a:prstClr val="black">
                <a:alpha val="40000"/>
              </a:prstClr>
            </a:outerShdw>
          </a:effectLst>
        </p:spPr>
        <p:txBody>
          <a:bodyPr/>
          <a:lstStyle/>
          <a:p>
            <a:r>
              <a:rPr lang="en-US" sz="3600" dirty="0" smtClean="0">
                <a:solidFill>
                  <a:schemeClr val="bg1"/>
                </a:solidFill>
                <a:latin typeface="Addled" pitchFamily="2" charset="0"/>
              </a:rPr>
              <a:t>Frank W. Zammetti</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Content Providers</a:t>
            </a:r>
          </a:p>
        </p:txBody>
      </p:sp>
      <p:sp>
        <p:nvSpPr>
          <p:cNvPr id="3075" name="Espace réservé du contenu 2"/>
          <p:cNvSpPr>
            <a:spLocks noGrp="1"/>
          </p:cNvSpPr>
          <p:nvPr>
            <p:ph idx="1"/>
          </p:nvPr>
        </p:nvSpPr>
        <p:spPr>
          <a:xfrm>
            <a:off x="2286000" y="1447800"/>
            <a:ext cx="6705599" cy="5257800"/>
          </a:xfrm>
        </p:spPr>
        <p:txBody>
          <a:bodyPr/>
          <a:lstStyle/>
          <a:p>
            <a:r>
              <a:rPr lang="en-US" dirty="0" smtClean="0"/>
              <a:t>Manages a set of application data</a:t>
            </a:r>
            <a:br>
              <a:rPr lang="en-US" dirty="0" smtClean="0"/>
            </a:br>
            <a:endParaRPr lang="en-US" dirty="0" smtClean="0"/>
          </a:p>
          <a:p>
            <a:r>
              <a:rPr lang="en-US" dirty="0" smtClean="0"/>
              <a:t>Data can be stored in SQLite database, file system, web, etc.</a:t>
            </a:r>
            <a:br>
              <a:rPr lang="en-US" dirty="0" smtClean="0"/>
            </a:br>
            <a:endParaRPr lang="en-US" dirty="0" smtClean="0"/>
          </a:p>
          <a:p>
            <a:r>
              <a:rPr lang="en-US" dirty="0" smtClean="0"/>
              <a:t>Provides access to your app’s private data</a:t>
            </a:r>
            <a:br>
              <a:rPr lang="en-US" dirty="0" smtClean="0"/>
            </a:br>
            <a:endParaRPr lang="en-US" dirty="0" smtClean="0"/>
          </a:p>
          <a:p>
            <a:r>
              <a:rPr lang="en-US" dirty="0"/>
              <a:t>Subclass of </a:t>
            </a:r>
            <a:r>
              <a:rPr lang="en-US" i="1" dirty="0" smtClean="0"/>
              <a:t>ContentProvider</a:t>
            </a:r>
            <a:endParaRPr lang="en-US"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437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Broadcast Receivers</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Responds to system-wide announcements</a:t>
            </a:r>
            <a:br>
              <a:rPr lang="en-US" dirty="0" smtClean="0"/>
            </a:br>
            <a:endParaRPr lang="en-US" dirty="0" smtClean="0"/>
          </a:p>
          <a:p>
            <a:r>
              <a:rPr lang="en-US" dirty="0" smtClean="0"/>
              <a:t>Ostensibly no UI, but frequently interact with the status bar</a:t>
            </a:r>
            <a:br>
              <a:rPr lang="en-US" dirty="0" smtClean="0"/>
            </a:br>
            <a:endParaRPr lang="en-US" dirty="0" smtClean="0"/>
          </a:p>
          <a:p>
            <a:r>
              <a:rPr lang="en-US" dirty="0" smtClean="0"/>
              <a:t>Broadcast messages can be system or app-generated</a:t>
            </a:r>
            <a:br>
              <a:rPr lang="en-US" dirty="0" smtClean="0"/>
            </a:br>
            <a:endParaRPr lang="en-US" dirty="0" smtClean="0"/>
          </a:p>
          <a:p>
            <a:r>
              <a:rPr lang="en-US" dirty="0" smtClean="0"/>
              <a:t>Subclass </a:t>
            </a:r>
            <a:r>
              <a:rPr lang="en-US" dirty="0"/>
              <a:t>of </a:t>
            </a:r>
            <a:r>
              <a:rPr lang="en-US" i="1" dirty="0" smtClean="0"/>
              <a:t>BroadcastReceiver</a:t>
            </a:r>
            <a:endParaRPr lang="en-US" dirty="0"/>
          </a:p>
        </p:txBody>
      </p:sp>
    </p:spTree>
    <p:extLst>
      <p:ext uri="{BB962C8B-B14F-4D97-AF65-F5344CB8AC3E}">
        <p14:creationId xmlns:p14="http://schemas.microsoft.com/office/powerpoint/2010/main" val="23124040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More On Components</a:t>
            </a:r>
          </a:p>
        </p:txBody>
      </p:sp>
      <p:sp>
        <p:nvSpPr>
          <p:cNvPr id="3075" name="Espace réservé du contenu 2"/>
          <p:cNvSpPr>
            <a:spLocks noGrp="1"/>
          </p:cNvSpPr>
          <p:nvPr>
            <p:ph idx="1"/>
          </p:nvPr>
        </p:nvSpPr>
        <p:spPr>
          <a:xfrm>
            <a:off x="2286000" y="1447800"/>
            <a:ext cx="6705599" cy="5257800"/>
          </a:xfrm>
        </p:spPr>
        <p:txBody>
          <a:bodyPr/>
          <a:lstStyle/>
          <a:p>
            <a:r>
              <a:rPr lang="en-US" dirty="0" smtClean="0"/>
              <a:t>Applications can start components from other applications, if permissions allow</a:t>
            </a:r>
            <a:br>
              <a:rPr lang="en-US" dirty="0" smtClean="0"/>
            </a:br>
            <a:endParaRPr lang="en-US" dirty="0" smtClean="0"/>
          </a:p>
          <a:p>
            <a:r>
              <a:rPr lang="en-US" dirty="0" smtClean="0"/>
              <a:t>Component runs in process of target application, </a:t>
            </a:r>
            <a:r>
              <a:rPr lang="en-US" b="1" dirty="0" smtClean="0"/>
              <a:t>not</a:t>
            </a:r>
            <a:r>
              <a:rPr lang="en-US" dirty="0" smtClean="0"/>
              <a:t> source application</a:t>
            </a:r>
            <a:br>
              <a:rPr lang="en-US" dirty="0" smtClean="0"/>
            </a:br>
            <a:endParaRPr lang="en-US" dirty="0" smtClean="0"/>
          </a:p>
          <a:p>
            <a:r>
              <a:rPr lang="en-US" dirty="0" smtClean="0"/>
              <a:t>Simultaneously provides high reuse and low coupling</a:t>
            </a:r>
            <a:endParaRPr lang="en-US"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1322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Just What Are Your Intentions, Sir?</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To launch components you use “intents”</a:t>
            </a:r>
          </a:p>
          <a:p>
            <a:r>
              <a:rPr lang="en-US" dirty="0" smtClean="0"/>
              <a:t>Yes, even components from your own application</a:t>
            </a:r>
          </a:p>
          <a:p>
            <a:r>
              <a:rPr lang="en-US" dirty="0" smtClean="0"/>
              <a:t>An </a:t>
            </a:r>
            <a:r>
              <a:rPr lang="en-US" i="1" dirty="0" smtClean="0"/>
              <a:t>Intent</a:t>
            </a:r>
            <a:r>
              <a:rPr lang="en-US" dirty="0" smtClean="0"/>
              <a:t> object serves as both input and output:</a:t>
            </a:r>
          </a:p>
          <a:p>
            <a:pPr lvl="1"/>
            <a:r>
              <a:rPr lang="en-US" dirty="0" smtClean="0"/>
              <a:t>Pass an </a:t>
            </a:r>
            <a:r>
              <a:rPr lang="en-US" i="1" dirty="0" smtClean="0"/>
              <a:t>Intent</a:t>
            </a:r>
            <a:r>
              <a:rPr lang="en-US" dirty="0" smtClean="0"/>
              <a:t> object to </a:t>
            </a:r>
            <a:r>
              <a:rPr lang="en-US" i="1" dirty="0" err="1" smtClean="0"/>
              <a:t>startActivity</a:t>
            </a:r>
            <a:r>
              <a:rPr lang="en-US" i="1" dirty="0" smtClean="0"/>
              <a:t>()</a:t>
            </a:r>
            <a:r>
              <a:rPr lang="en-US" dirty="0" smtClean="0"/>
              <a:t>, or </a:t>
            </a:r>
            <a:r>
              <a:rPr lang="en-US" i="1" dirty="0" err="1" smtClean="0"/>
              <a:t>startActivityForResult</a:t>
            </a:r>
            <a:r>
              <a:rPr lang="en-US" i="1" dirty="0" smtClean="0"/>
              <a:t>()</a:t>
            </a:r>
            <a:r>
              <a:rPr lang="en-US" dirty="0" smtClean="0"/>
              <a:t> to get an Intent back</a:t>
            </a:r>
          </a:p>
          <a:p>
            <a:pPr lvl="1"/>
            <a:r>
              <a:rPr lang="en-US" dirty="0" smtClean="0"/>
              <a:t>Pass an </a:t>
            </a:r>
            <a:r>
              <a:rPr lang="en-US" i="1" dirty="0" smtClean="0"/>
              <a:t>Intent</a:t>
            </a:r>
            <a:r>
              <a:rPr lang="en-US" dirty="0" smtClean="0"/>
              <a:t> object to </a:t>
            </a:r>
            <a:r>
              <a:rPr lang="en-US" i="1" dirty="0" err="1" smtClean="0"/>
              <a:t>startService</a:t>
            </a:r>
            <a:r>
              <a:rPr lang="en-US" i="1" dirty="0" smtClean="0"/>
              <a:t>()</a:t>
            </a:r>
          </a:p>
          <a:p>
            <a:pPr lvl="1"/>
            <a:r>
              <a:rPr lang="en-US" dirty="0" smtClean="0"/>
              <a:t>Pass an </a:t>
            </a:r>
            <a:r>
              <a:rPr lang="en-US" i="1" dirty="0" smtClean="0"/>
              <a:t>Intent</a:t>
            </a:r>
            <a:r>
              <a:rPr lang="en-US" dirty="0" smtClean="0"/>
              <a:t> object to </a:t>
            </a:r>
            <a:r>
              <a:rPr lang="en-US" i="1" dirty="0" err="1" smtClean="0"/>
              <a:t>sendBroadcast</a:t>
            </a:r>
            <a:r>
              <a:rPr lang="en-US" i="1" dirty="0" smtClean="0"/>
              <a:t>()</a:t>
            </a:r>
          </a:p>
          <a:p>
            <a:pPr lvl="1"/>
            <a:r>
              <a:rPr lang="en-US" dirty="0" smtClean="0"/>
              <a:t>Call </a:t>
            </a:r>
            <a:r>
              <a:rPr lang="en-US" i="1" dirty="0" smtClean="0"/>
              <a:t>query()</a:t>
            </a:r>
            <a:r>
              <a:rPr lang="en-US" dirty="0" smtClean="0"/>
              <a:t> on a </a:t>
            </a:r>
            <a:r>
              <a:rPr lang="en-US" i="1" dirty="0" smtClean="0"/>
              <a:t>ContentProvider</a:t>
            </a:r>
            <a:r>
              <a:rPr lang="en-US" dirty="0" smtClean="0"/>
              <a:t> to get an </a:t>
            </a:r>
            <a:r>
              <a:rPr lang="en-US" i="1" dirty="0" smtClean="0"/>
              <a:t>Intent</a:t>
            </a:r>
            <a:r>
              <a:rPr lang="en-US" dirty="0" smtClean="0"/>
              <a:t> object back</a:t>
            </a:r>
          </a:p>
          <a:p>
            <a:pPr lvl="1"/>
            <a:endParaRPr lang="en-US" dirty="0" smtClean="0"/>
          </a:p>
        </p:txBody>
      </p:sp>
    </p:spTree>
    <p:extLst>
      <p:ext uri="{BB962C8B-B14F-4D97-AF65-F5344CB8AC3E}">
        <p14:creationId xmlns:p14="http://schemas.microsoft.com/office/powerpoint/2010/main" val="29720321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fade">
                                      <p:cBhvr>
                                        <p:cTn id="20" dur="500"/>
                                        <p:tgtEl>
                                          <p:spTgt spid="409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fade">
                                      <p:cBhvr>
                                        <p:cTn id="23" dur="500"/>
                                        <p:tgtEl>
                                          <p:spTgt spid="409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fade">
                                      <p:cBhvr>
                                        <p:cTn id="26" dur="500"/>
                                        <p:tgtEl>
                                          <p:spTgt spid="409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9">
                                            <p:txEl>
                                              <p:pRg st="6" end="6"/>
                                            </p:txEl>
                                          </p:spTgt>
                                        </p:tgtEl>
                                        <p:attrNameLst>
                                          <p:attrName>style.visibility</p:attrName>
                                        </p:attrNameLst>
                                      </p:cBhvr>
                                      <p:to>
                                        <p:strVal val="visible"/>
                                      </p:to>
                                    </p:set>
                                    <p:animEffect transition="in" filter="fade">
                                      <p:cBhvr>
                                        <p:cTn id="29"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More On Intents</a:t>
            </a:r>
          </a:p>
        </p:txBody>
      </p:sp>
      <p:sp>
        <p:nvSpPr>
          <p:cNvPr id="3075" name="Espace réservé du contenu 2"/>
          <p:cNvSpPr>
            <a:spLocks noGrp="1"/>
          </p:cNvSpPr>
          <p:nvPr>
            <p:ph idx="1"/>
          </p:nvPr>
        </p:nvSpPr>
        <p:spPr>
          <a:xfrm>
            <a:off x="2286000" y="1447800"/>
            <a:ext cx="6705599" cy="5257800"/>
          </a:xfrm>
        </p:spPr>
        <p:txBody>
          <a:bodyPr/>
          <a:lstStyle/>
          <a:p>
            <a:r>
              <a:rPr lang="en-US" dirty="0" smtClean="0"/>
              <a:t>Can be explicit or implicit</a:t>
            </a:r>
            <a:br>
              <a:rPr lang="en-US" dirty="0" smtClean="0"/>
            </a:br>
            <a:endParaRPr lang="en-US" dirty="0" smtClean="0"/>
          </a:p>
          <a:p>
            <a:r>
              <a:rPr lang="en-US" dirty="0" smtClean="0"/>
              <a:t>For activities and service an intent is an action to perform</a:t>
            </a:r>
            <a:br>
              <a:rPr lang="en-US" dirty="0" smtClean="0"/>
            </a:br>
            <a:endParaRPr lang="en-US" dirty="0" smtClean="0"/>
          </a:p>
          <a:p>
            <a:r>
              <a:rPr lang="en-US" dirty="0" smtClean="0"/>
              <a:t>For broadcast receivers its an announcement being broadcast</a:t>
            </a:r>
            <a:br>
              <a:rPr lang="en-US" dirty="0" smtClean="0"/>
            </a:br>
            <a:endParaRPr lang="en-US" dirty="0" smtClean="0"/>
          </a:p>
          <a:p>
            <a:r>
              <a:rPr lang="en-US" dirty="0" smtClean="0"/>
              <a:t>Content receivers not activated by intents</a:t>
            </a:r>
            <a:endParaRPr lang="en-US"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9238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1628775"/>
            <a:ext cx="2857500" cy="3600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3871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The Tools Of The Trade</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SDK available for Windows, Mac or Linux</a:t>
            </a:r>
          </a:p>
          <a:p>
            <a:r>
              <a:rPr lang="en-US" dirty="0" smtClean="0"/>
              <a:t>Provides everything you need</a:t>
            </a:r>
            <a:endParaRPr lang="en-US" dirty="0"/>
          </a:p>
          <a:p>
            <a:pPr lvl="1"/>
            <a:r>
              <a:rPr lang="en-US" i="1" dirty="0" smtClean="0"/>
              <a:t>android</a:t>
            </a:r>
            <a:r>
              <a:rPr lang="en-US" dirty="0" smtClean="0"/>
              <a:t> tool for managing Android Virtual Devices (AVD’s), creating projects, updating SDK and tools</a:t>
            </a:r>
          </a:p>
          <a:p>
            <a:pPr lvl="1"/>
            <a:r>
              <a:rPr lang="en-US" dirty="0" smtClean="0"/>
              <a:t>Android emulator</a:t>
            </a:r>
          </a:p>
          <a:p>
            <a:pPr lvl="1"/>
            <a:r>
              <a:rPr lang="en-US" dirty="0" smtClean="0"/>
              <a:t>Android Debug Bridge (ADB) for manipulating emulator or physical device from command line</a:t>
            </a:r>
          </a:p>
          <a:p>
            <a:pPr lvl="1"/>
            <a:r>
              <a:rPr lang="en-US" dirty="0" smtClean="0"/>
              <a:t>All the class libraries</a:t>
            </a:r>
          </a:p>
          <a:p>
            <a:pPr lvl="1"/>
            <a:endParaRPr lang="en-US" dirty="0" smtClean="0"/>
          </a:p>
        </p:txBody>
      </p:sp>
    </p:spTree>
    <p:extLst>
      <p:ext uri="{BB962C8B-B14F-4D97-AF65-F5344CB8AC3E}">
        <p14:creationId xmlns:p14="http://schemas.microsoft.com/office/powerpoint/2010/main" val="35775318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fade">
                                      <p:cBhvr>
                                        <p:cTn id="21" dur="500"/>
                                        <p:tgtEl>
                                          <p:spTgt spid="40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fade">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047750"/>
            <a:ext cx="6665913" cy="4762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0185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047750"/>
            <a:ext cx="6665913" cy="4762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2579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338138"/>
            <a:ext cx="4533900" cy="6181725"/>
          </a:xfrm>
          <a:prstGeom prst="rect">
            <a:avLst/>
          </a:prstGeom>
          <a:noFill/>
          <a:ln>
            <a:noFill/>
          </a:ln>
          <a:effectLst>
            <a:outerShdw blurRad="292100" dist="139700" dir="2700000"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17814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6996112" cy="1143000"/>
          </a:xfrm>
        </p:spPr>
        <p:txBody>
          <a:bodyPr/>
          <a:lstStyle/>
          <a:p>
            <a:pPr algn="l"/>
            <a:r>
              <a:rPr lang="en-US" dirty="0" smtClean="0">
                <a:latin typeface="Autumn" pitchFamily="2" charset="0"/>
              </a:rPr>
              <a:t>A Cyborg From The Future?</a:t>
            </a:r>
          </a:p>
        </p:txBody>
      </p:sp>
      <p:sp>
        <p:nvSpPr>
          <p:cNvPr id="3075" name="Espace réservé du contenu 2"/>
          <p:cNvSpPr>
            <a:spLocks noGrp="1"/>
          </p:cNvSpPr>
          <p:nvPr>
            <p:ph idx="1"/>
          </p:nvPr>
        </p:nvSpPr>
        <p:spPr>
          <a:xfrm>
            <a:off x="2133600" y="1447800"/>
            <a:ext cx="6858000" cy="5257800"/>
          </a:xfrm>
        </p:spPr>
        <p:txBody>
          <a:bodyPr/>
          <a:lstStyle/>
          <a:p>
            <a:r>
              <a:rPr lang="en-US" dirty="0" smtClean="0"/>
              <a:t>What it’s </a:t>
            </a:r>
            <a:r>
              <a:rPr lang="en-US" b="1" dirty="0" smtClean="0"/>
              <a:t>not</a:t>
            </a:r>
            <a:r>
              <a:rPr lang="en-US" dirty="0" smtClean="0"/>
              <a:t>: an operating system?!</a:t>
            </a:r>
            <a:br>
              <a:rPr lang="en-US" dirty="0" smtClean="0"/>
            </a:br>
            <a:endParaRPr lang="en-US" dirty="0" smtClean="0"/>
          </a:p>
          <a:p>
            <a:r>
              <a:rPr lang="en-US" dirty="0" smtClean="0"/>
              <a:t>It’s a stack: OS, middleware and standard applications</a:t>
            </a:r>
            <a:br>
              <a:rPr lang="en-US" dirty="0" smtClean="0"/>
            </a:br>
            <a:endParaRPr lang="en-US" dirty="0" smtClean="0"/>
          </a:p>
          <a:p>
            <a:r>
              <a:rPr lang="en-US" dirty="0" smtClean="0"/>
              <a:t>#1 mobile “operating system” in terms of market share world-wide, more than half a million activations </a:t>
            </a:r>
            <a:r>
              <a:rPr lang="en-US" b="1" dirty="0" smtClean="0"/>
              <a:t>per day</a:t>
            </a:r>
            <a:r>
              <a:rPr lang="en-US" dirty="0" smtClean="0"/>
              <a:t>!</a:t>
            </a:r>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A Better Option</a:t>
            </a:r>
          </a:p>
        </p:txBody>
      </p:sp>
      <p:sp>
        <p:nvSpPr>
          <p:cNvPr id="3075" name="Espace réservé du contenu 2"/>
          <p:cNvSpPr>
            <a:spLocks noGrp="1"/>
          </p:cNvSpPr>
          <p:nvPr>
            <p:ph idx="1"/>
          </p:nvPr>
        </p:nvSpPr>
        <p:spPr>
          <a:xfrm>
            <a:off x="2286000" y="1447800"/>
            <a:ext cx="6705599" cy="5257800"/>
          </a:xfrm>
        </p:spPr>
        <p:txBody>
          <a:bodyPr/>
          <a:lstStyle/>
          <a:p>
            <a:r>
              <a:rPr lang="en-US" dirty="0" smtClean="0"/>
              <a:t>Eclipse Android Developer Tools (ADT) plugin is preferred</a:t>
            </a:r>
            <a:br>
              <a:rPr lang="en-US" dirty="0" smtClean="0"/>
            </a:br>
            <a:endParaRPr lang="en-US" dirty="0" smtClean="0"/>
          </a:p>
          <a:p>
            <a:r>
              <a:rPr lang="en-US" dirty="0" smtClean="0"/>
              <a:t>No longer need to know how to use </a:t>
            </a:r>
            <a:r>
              <a:rPr lang="en-US" i="1" dirty="0" smtClean="0"/>
              <a:t>android, </a:t>
            </a:r>
            <a:r>
              <a:rPr lang="en-US" i="1" dirty="0" err="1" smtClean="0"/>
              <a:t>adb</a:t>
            </a:r>
            <a:r>
              <a:rPr lang="en-US" dirty="0" smtClean="0"/>
              <a:t> and other tools directly</a:t>
            </a:r>
            <a:br>
              <a:rPr lang="en-US" dirty="0" smtClean="0"/>
            </a:br>
            <a:endParaRPr lang="en-US" dirty="0" smtClean="0"/>
          </a:p>
          <a:p>
            <a:r>
              <a:rPr lang="en-US" b="1" dirty="0" smtClean="0"/>
              <a:t>Beware: quirky!!</a:t>
            </a:r>
            <a:endParaRPr lang="en-US" b="1"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5696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chor="ctr"/>
          <a:lstStyle/>
          <a:p>
            <a:pPr marL="0" indent="0" algn="ctr">
              <a:buNone/>
            </a:pPr>
            <a:r>
              <a:rPr lang="en-US" sz="8000" b="1" dirty="0" smtClean="0"/>
              <a:t>Code Monkey, GO!</a:t>
            </a:r>
            <a:endParaRPr lang="en-US" sz="8000" b="1" dirty="0"/>
          </a:p>
        </p:txBody>
      </p:sp>
    </p:spTree>
    <p:extLst>
      <p:ext uri="{BB962C8B-B14F-4D97-AF65-F5344CB8AC3E}">
        <p14:creationId xmlns:p14="http://schemas.microsoft.com/office/powerpoint/2010/main" val="3141043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Structural Integrity</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Follow a standard directory structure</a:t>
            </a:r>
          </a:p>
          <a:p>
            <a:r>
              <a:rPr lang="en-US" dirty="0" smtClean="0"/>
              <a:t>Manifest and other config files in root</a:t>
            </a:r>
          </a:p>
          <a:p>
            <a:r>
              <a:rPr lang="en-US" b="1" i="1" dirty="0" smtClean="0"/>
              <a:t>assets</a:t>
            </a:r>
            <a:r>
              <a:rPr lang="en-US" i="1" dirty="0" smtClean="0"/>
              <a:t> </a:t>
            </a:r>
            <a:r>
              <a:rPr lang="en-US" dirty="0" smtClean="0"/>
              <a:t>directory for unstructured files</a:t>
            </a:r>
          </a:p>
          <a:p>
            <a:r>
              <a:rPr lang="en-US" b="1" i="1" dirty="0" smtClean="0"/>
              <a:t>bin</a:t>
            </a:r>
            <a:r>
              <a:rPr lang="en-US" dirty="0" smtClean="0"/>
              <a:t> directory for class and other generated files</a:t>
            </a:r>
          </a:p>
          <a:p>
            <a:r>
              <a:rPr lang="en-US" b="1" i="1" dirty="0" smtClean="0"/>
              <a:t>gen</a:t>
            </a:r>
            <a:r>
              <a:rPr lang="en-US" dirty="0" smtClean="0"/>
              <a:t> directory has tool-generated files (like R.java)</a:t>
            </a:r>
          </a:p>
          <a:p>
            <a:r>
              <a:rPr lang="en-US" b="1" i="1" dirty="0" smtClean="0"/>
              <a:t>res</a:t>
            </a:r>
            <a:r>
              <a:rPr lang="en-US" i="1" dirty="0" smtClean="0"/>
              <a:t> </a:t>
            </a:r>
            <a:r>
              <a:rPr lang="en-US" dirty="0" smtClean="0"/>
              <a:t>directory are resources accessed via IDs</a:t>
            </a:r>
          </a:p>
          <a:p>
            <a:r>
              <a:rPr lang="en-US" b="1" i="1" dirty="0" smtClean="0"/>
              <a:t>src</a:t>
            </a:r>
            <a:r>
              <a:rPr lang="en-US" dirty="0" smtClean="0"/>
              <a:t> directory is of course your source code</a:t>
            </a:r>
            <a:endParaRPr lang="en-US" i="1" dirty="0" smtClean="0"/>
          </a:p>
          <a:p>
            <a:endParaRPr lang="en-US" i="1" dirty="0" smtClean="0"/>
          </a:p>
          <a:p>
            <a:endParaRPr lang="en-US" dirty="0" smtClean="0"/>
          </a:p>
        </p:txBody>
      </p:sp>
    </p:spTree>
    <p:extLst>
      <p:ext uri="{BB962C8B-B14F-4D97-AF65-F5344CB8AC3E}">
        <p14:creationId xmlns:p14="http://schemas.microsoft.com/office/powerpoint/2010/main" val="2931997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fade">
                                      <p:cBhvr>
                                        <p:cTn id="3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Manifest Destiny</a:t>
            </a:r>
          </a:p>
        </p:txBody>
      </p:sp>
      <p:sp>
        <p:nvSpPr>
          <p:cNvPr id="3075" name="Espace réservé du contenu 2"/>
          <p:cNvSpPr>
            <a:spLocks noGrp="1"/>
          </p:cNvSpPr>
          <p:nvPr>
            <p:ph idx="1"/>
          </p:nvPr>
        </p:nvSpPr>
        <p:spPr>
          <a:xfrm>
            <a:off x="2286000" y="1447800"/>
            <a:ext cx="6705599" cy="5257800"/>
          </a:xfrm>
        </p:spPr>
        <p:txBody>
          <a:bodyPr/>
          <a:lstStyle/>
          <a:p>
            <a:r>
              <a:rPr lang="en-US" dirty="0"/>
              <a:t>AndroidManifest.xml in root directory required</a:t>
            </a:r>
          </a:p>
          <a:p>
            <a:r>
              <a:rPr lang="en-US" dirty="0"/>
              <a:t>All activities, services, receivers and providers declared here</a:t>
            </a:r>
          </a:p>
          <a:p>
            <a:r>
              <a:rPr lang="en-US" dirty="0"/>
              <a:t>Intent filters to declare capabilities</a:t>
            </a:r>
          </a:p>
          <a:p>
            <a:r>
              <a:rPr lang="en-US" dirty="0"/>
              <a:t>Permissions</a:t>
            </a:r>
          </a:p>
          <a:p>
            <a:r>
              <a:rPr lang="en-US" dirty="0"/>
              <a:t>Device/API level requirements</a:t>
            </a:r>
          </a:p>
          <a:p>
            <a:r>
              <a:rPr lang="en-US" dirty="0"/>
              <a:t>Lots of other gobbledygook</a:t>
            </a:r>
          </a:p>
          <a:p>
            <a:endParaRPr lang="en-US"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6807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Manifest Destiny, Part Deux</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pPr marL="0" indent="0">
              <a:buNone/>
            </a:pPr>
            <a:r>
              <a:rPr lang="en-US" sz="1800" i="1" dirty="0"/>
              <a:t>&lt;?xml version="1.0" encoding="utf-8"?&gt;</a:t>
            </a:r>
          </a:p>
          <a:p>
            <a:pPr marL="0" indent="0">
              <a:buNone/>
            </a:pPr>
            <a:r>
              <a:rPr lang="en-US" sz="1800" i="1" dirty="0"/>
              <a:t>&lt;manifest </a:t>
            </a:r>
            <a:r>
              <a:rPr lang="en-US" sz="1800" i="1" dirty="0" err="1"/>
              <a:t>xmlns:android</a:t>
            </a:r>
            <a:r>
              <a:rPr lang="en-US" sz="1800" i="1" dirty="0"/>
              <a:t>="http://schemas.android.com/apk/res/android"</a:t>
            </a:r>
          </a:p>
          <a:p>
            <a:pPr marL="0" indent="0">
              <a:buNone/>
            </a:pPr>
            <a:r>
              <a:rPr lang="en-US" sz="1800" i="1" dirty="0"/>
              <a:t>  package="</a:t>
            </a:r>
            <a:r>
              <a:rPr lang="en-US" sz="1800" i="1" dirty="0" err="1" smtClean="0"/>
              <a:t>com.etherient.goodbyeworld</a:t>
            </a:r>
            <a:r>
              <a:rPr lang="en-US" sz="1800" i="1" dirty="0" smtClean="0"/>
              <a:t>“ </a:t>
            </a:r>
            <a:r>
              <a:rPr lang="en-US" sz="1800" i="1" dirty="0" err="1" smtClean="0"/>
              <a:t>android:versionCode</a:t>
            </a:r>
            <a:r>
              <a:rPr lang="en-US" sz="1800" i="1" dirty="0"/>
              <a:t>="1"</a:t>
            </a:r>
          </a:p>
          <a:p>
            <a:pPr marL="0" indent="0">
              <a:buNone/>
            </a:pPr>
            <a:r>
              <a:rPr lang="en-US" sz="1800" i="1" dirty="0"/>
              <a:t>  </a:t>
            </a:r>
            <a:r>
              <a:rPr lang="en-US" sz="1800" i="1" dirty="0" err="1"/>
              <a:t>android:versionName</a:t>
            </a:r>
            <a:r>
              <a:rPr lang="en-US" sz="1800" i="1" dirty="0"/>
              <a:t>="1.0" &gt;</a:t>
            </a:r>
          </a:p>
          <a:p>
            <a:pPr marL="0" indent="0">
              <a:buNone/>
            </a:pPr>
            <a:r>
              <a:rPr lang="en-US" sz="1800" i="1" dirty="0" smtClean="0"/>
              <a:t>  </a:t>
            </a:r>
            <a:r>
              <a:rPr lang="en-US" sz="1800" i="1" dirty="0"/>
              <a:t>&lt;uses-</a:t>
            </a:r>
            <a:r>
              <a:rPr lang="en-US" sz="1800" i="1" dirty="0" err="1"/>
              <a:t>sdk</a:t>
            </a:r>
            <a:r>
              <a:rPr lang="en-US" sz="1800" i="1" dirty="0"/>
              <a:t> </a:t>
            </a:r>
            <a:r>
              <a:rPr lang="en-US" sz="1800" i="1" dirty="0" err="1"/>
              <a:t>android:minSdkVersion</a:t>
            </a:r>
            <a:r>
              <a:rPr lang="en-US" sz="1800" i="1" dirty="0"/>
              <a:t>="8" /&gt;</a:t>
            </a:r>
          </a:p>
          <a:p>
            <a:pPr marL="0" indent="0">
              <a:buNone/>
            </a:pPr>
            <a:r>
              <a:rPr lang="en-US" sz="1800" i="1" dirty="0" smtClean="0"/>
              <a:t>  </a:t>
            </a:r>
            <a:r>
              <a:rPr lang="en-US" sz="1800" i="1" dirty="0"/>
              <a:t>&lt;</a:t>
            </a:r>
            <a:r>
              <a:rPr lang="en-US" sz="1800" i="1" dirty="0" smtClean="0"/>
              <a:t>application </a:t>
            </a:r>
            <a:r>
              <a:rPr lang="en-US" sz="1800" i="1" dirty="0" err="1" smtClean="0"/>
              <a:t>android:icon</a:t>
            </a:r>
            <a:r>
              <a:rPr lang="en-US" sz="1800" i="1" dirty="0"/>
              <a:t>="@</a:t>
            </a:r>
            <a:r>
              <a:rPr lang="en-US" sz="1800" i="1" dirty="0" err="1" smtClean="0"/>
              <a:t>drawable</a:t>
            </a:r>
            <a:r>
              <a:rPr lang="en-US" sz="1800" i="1" dirty="0" smtClean="0"/>
              <a:t>/</a:t>
            </a:r>
            <a:r>
              <a:rPr lang="en-US" sz="1800" i="1" dirty="0" err="1" smtClean="0"/>
              <a:t>ic_launcher</a:t>
            </a:r>
            <a:r>
              <a:rPr lang="en-US" sz="1800" i="1" dirty="0" smtClean="0"/>
              <a:t>“ </a:t>
            </a:r>
            <a:r>
              <a:rPr lang="en-US" sz="1800" i="1" dirty="0" err="1" smtClean="0"/>
              <a:t>android:label</a:t>
            </a:r>
            <a:r>
              <a:rPr lang="en-US" sz="1800" i="1" dirty="0"/>
              <a:t>="@string/</a:t>
            </a:r>
            <a:r>
              <a:rPr lang="en-US" sz="1800" i="1" dirty="0" err="1"/>
              <a:t>app_name</a:t>
            </a:r>
            <a:r>
              <a:rPr lang="en-US" sz="1800" i="1" dirty="0"/>
              <a:t>" &gt;</a:t>
            </a:r>
          </a:p>
          <a:p>
            <a:pPr marL="0" indent="0">
              <a:buNone/>
            </a:pPr>
            <a:r>
              <a:rPr lang="en-US" sz="1800" i="1" dirty="0"/>
              <a:t>    &lt;</a:t>
            </a:r>
            <a:r>
              <a:rPr lang="en-US" sz="1800" i="1" dirty="0" smtClean="0"/>
              <a:t>activity </a:t>
            </a:r>
            <a:r>
              <a:rPr lang="en-US" sz="1800" i="1" dirty="0" err="1" smtClean="0"/>
              <a:t>android:label</a:t>
            </a:r>
            <a:r>
              <a:rPr lang="en-US" sz="1800" i="1" dirty="0"/>
              <a:t>="@</a:t>
            </a:r>
            <a:r>
              <a:rPr lang="en-US" sz="1800" i="1" dirty="0" smtClean="0"/>
              <a:t>string/</a:t>
            </a:r>
            <a:r>
              <a:rPr lang="en-US" sz="1800" i="1" dirty="0" err="1" smtClean="0"/>
              <a:t>app_name</a:t>
            </a:r>
            <a:r>
              <a:rPr lang="en-US" sz="1800" i="1" dirty="0" smtClean="0"/>
              <a:t>“ </a:t>
            </a:r>
            <a:r>
              <a:rPr lang="en-US" sz="1800" i="1" dirty="0" err="1" smtClean="0"/>
              <a:t>android:name</a:t>
            </a:r>
            <a:r>
              <a:rPr lang="en-US" sz="1800" i="1" dirty="0"/>
              <a:t>=".</a:t>
            </a:r>
            <a:r>
              <a:rPr lang="en-US" sz="1800" i="1" dirty="0" err="1"/>
              <a:t>GoodbyeWorldActivity</a:t>
            </a:r>
            <a:r>
              <a:rPr lang="en-US" sz="1800" i="1" dirty="0"/>
              <a:t>" &gt;</a:t>
            </a:r>
          </a:p>
          <a:p>
            <a:pPr marL="0" indent="0">
              <a:buNone/>
            </a:pPr>
            <a:r>
              <a:rPr lang="en-US" sz="1800" i="1" dirty="0"/>
              <a:t>      &lt;intent-filter &gt;</a:t>
            </a:r>
          </a:p>
          <a:p>
            <a:pPr marL="0" indent="0">
              <a:buNone/>
            </a:pPr>
            <a:r>
              <a:rPr lang="en-US" sz="1800" i="1" dirty="0"/>
              <a:t>        &lt;action </a:t>
            </a:r>
            <a:r>
              <a:rPr lang="en-US" sz="1800" i="1" dirty="0" err="1"/>
              <a:t>android:name</a:t>
            </a:r>
            <a:r>
              <a:rPr lang="en-US" sz="1800" i="1" dirty="0"/>
              <a:t>="</a:t>
            </a:r>
            <a:r>
              <a:rPr lang="en-US" sz="1800" i="1" dirty="0" err="1"/>
              <a:t>android.intent.action.MAIN</a:t>
            </a:r>
            <a:r>
              <a:rPr lang="en-US" sz="1800" i="1" dirty="0"/>
              <a:t>" /&gt;</a:t>
            </a:r>
          </a:p>
          <a:p>
            <a:pPr marL="0" indent="0">
              <a:buNone/>
            </a:pPr>
            <a:r>
              <a:rPr lang="en-US" sz="1800" i="1" dirty="0"/>
              <a:t>        &lt;category </a:t>
            </a:r>
            <a:r>
              <a:rPr lang="en-US" sz="1800" i="1" dirty="0" err="1"/>
              <a:t>android:name</a:t>
            </a:r>
            <a:r>
              <a:rPr lang="en-US" sz="1800" i="1" dirty="0"/>
              <a:t>="</a:t>
            </a:r>
            <a:r>
              <a:rPr lang="en-US" sz="1800" i="1" dirty="0" err="1"/>
              <a:t>android.intent.category.LAUNCHER</a:t>
            </a:r>
            <a:r>
              <a:rPr lang="en-US" sz="1800" i="1" dirty="0"/>
              <a:t>" /&gt;</a:t>
            </a:r>
          </a:p>
          <a:p>
            <a:pPr marL="0" indent="0">
              <a:buNone/>
            </a:pPr>
            <a:r>
              <a:rPr lang="en-US" sz="1800" i="1" dirty="0"/>
              <a:t>      &lt;/intent-filter&gt;</a:t>
            </a:r>
          </a:p>
          <a:p>
            <a:pPr marL="0" indent="0">
              <a:buNone/>
            </a:pPr>
            <a:r>
              <a:rPr lang="en-US" sz="1800" i="1" dirty="0"/>
              <a:t>    &lt;/activity&gt;</a:t>
            </a:r>
          </a:p>
          <a:p>
            <a:pPr marL="0" indent="0">
              <a:buNone/>
            </a:pPr>
            <a:r>
              <a:rPr lang="en-US" sz="1800" i="1" dirty="0"/>
              <a:t>  &lt;/application&gt;</a:t>
            </a:r>
          </a:p>
          <a:p>
            <a:pPr marL="0" indent="0">
              <a:buNone/>
            </a:pPr>
            <a:r>
              <a:rPr lang="en-US" sz="1800" i="1" dirty="0" smtClean="0"/>
              <a:t>&lt;/</a:t>
            </a:r>
            <a:r>
              <a:rPr lang="en-US" sz="1800" i="1" dirty="0"/>
              <a:t>manifest&gt;</a:t>
            </a:r>
            <a:endParaRPr lang="en-US" sz="1800" i="1" dirty="0" smtClean="0"/>
          </a:p>
        </p:txBody>
      </p:sp>
    </p:spTree>
    <p:extLst>
      <p:ext uri="{BB962C8B-B14F-4D97-AF65-F5344CB8AC3E}">
        <p14:creationId xmlns:p14="http://schemas.microsoft.com/office/powerpoint/2010/main" val="41803360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fade">
                                      <p:cBhvr>
                                        <p:cTn id="37" dur="500"/>
                                        <p:tgtEl>
                                          <p:spTgt spid="40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fade">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fade">
                                      <p:cBhvr>
                                        <p:cTn id="47" dur="500"/>
                                        <p:tgtEl>
                                          <p:spTgt spid="40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fade">
                                      <p:cBhvr>
                                        <p:cTn id="52" dur="500"/>
                                        <p:tgtEl>
                                          <p:spTgt spid="409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099">
                                            <p:txEl>
                                              <p:pRg st="10" end="10"/>
                                            </p:txEl>
                                          </p:spTgt>
                                        </p:tgtEl>
                                        <p:attrNameLst>
                                          <p:attrName>style.visibility</p:attrName>
                                        </p:attrNameLst>
                                      </p:cBhvr>
                                      <p:to>
                                        <p:strVal val="visible"/>
                                      </p:to>
                                    </p:set>
                                    <p:animEffect transition="in" filter="fade">
                                      <p:cBhvr>
                                        <p:cTn id="57" dur="500"/>
                                        <p:tgtEl>
                                          <p:spTgt spid="409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99">
                                            <p:txEl>
                                              <p:pRg st="11" end="11"/>
                                            </p:txEl>
                                          </p:spTgt>
                                        </p:tgtEl>
                                        <p:attrNameLst>
                                          <p:attrName>style.visibility</p:attrName>
                                        </p:attrNameLst>
                                      </p:cBhvr>
                                      <p:to>
                                        <p:strVal val="visible"/>
                                      </p:to>
                                    </p:set>
                                    <p:animEffect transition="in" filter="fade">
                                      <p:cBhvr>
                                        <p:cTn id="62" dur="500"/>
                                        <p:tgtEl>
                                          <p:spTgt spid="409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099">
                                            <p:txEl>
                                              <p:pRg st="12" end="12"/>
                                            </p:txEl>
                                          </p:spTgt>
                                        </p:tgtEl>
                                        <p:attrNameLst>
                                          <p:attrName>style.visibility</p:attrName>
                                        </p:attrNameLst>
                                      </p:cBhvr>
                                      <p:to>
                                        <p:strVal val="visible"/>
                                      </p:to>
                                    </p:set>
                                    <p:animEffect transition="in" filter="fade">
                                      <p:cBhvr>
                                        <p:cTn id="67" dur="500"/>
                                        <p:tgtEl>
                                          <p:spTgt spid="409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099">
                                            <p:txEl>
                                              <p:pRg st="13" end="13"/>
                                            </p:txEl>
                                          </p:spTgt>
                                        </p:tgtEl>
                                        <p:attrNameLst>
                                          <p:attrName>style.visibility</p:attrName>
                                        </p:attrNameLst>
                                      </p:cBhvr>
                                      <p:to>
                                        <p:strVal val="visible"/>
                                      </p:to>
                                    </p:set>
                                    <p:animEffect transition="in" filter="fade">
                                      <p:cBhvr>
                                        <p:cTn id="72" dur="500"/>
                                        <p:tgtEl>
                                          <p:spTgt spid="40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Hey You Kids, Off My Grass!</a:t>
            </a:r>
          </a:p>
        </p:txBody>
      </p:sp>
      <p:sp>
        <p:nvSpPr>
          <p:cNvPr id="3075" name="Espace réservé du contenu 2"/>
          <p:cNvSpPr>
            <a:spLocks noGrp="1"/>
          </p:cNvSpPr>
          <p:nvPr>
            <p:ph idx="1"/>
          </p:nvPr>
        </p:nvSpPr>
        <p:spPr>
          <a:xfrm>
            <a:off x="2286000" y="1447800"/>
            <a:ext cx="6705599" cy="2286000"/>
          </a:xfrm>
        </p:spPr>
        <p:txBody>
          <a:bodyPr/>
          <a:lstStyle/>
          <a:p>
            <a:r>
              <a:rPr lang="en-US" dirty="0" smtClean="0"/>
              <a:t>Permissions give further fine-grained control over access</a:t>
            </a:r>
            <a:r>
              <a:rPr lang="en-US" dirty="0"/>
              <a:t> </a:t>
            </a:r>
            <a:r>
              <a:rPr lang="en-US" dirty="0" smtClean="0"/>
              <a:t>by applications</a:t>
            </a:r>
          </a:p>
          <a:p>
            <a:r>
              <a:rPr lang="en-US" dirty="0" smtClean="0"/>
              <a:t>User must approve permissions</a:t>
            </a:r>
          </a:p>
          <a:p>
            <a:r>
              <a:rPr lang="en-US" dirty="0" smtClean="0"/>
              <a:t>Permissions declared in manifest:</a:t>
            </a:r>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 name="Espace réservé du contenu 2"/>
          <p:cNvSpPr txBox="1">
            <a:spLocks/>
          </p:cNvSpPr>
          <p:nvPr/>
        </p:nvSpPr>
        <p:spPr bwMode="auto">
          <a:xfrm>
            <a:off x="2286000" y="3962400"/>
            <a:ext cx="6705599"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i="1" dirty="0"/>
              <a:t>&lt;</a:t>
            </a:r>
            <a:r>
              <a:rPr lang="en-US" sz="2000" i="1" dirty="0" smtClean="0"/>
              <a:t>manifest</a:t>
            </a:r>
          </a:p>
          <a:p>
            <a:pPr marL="0" indent="0">
              <a:buNone/>
            </a:pPr>
            <a:r>
              <a:rPr lang="en-US" sz="2000" i="1" dirty="0"/>
              <a:t> </a:t>
            </a:r>
            <a:r>
              <a:rPr lang="en-US" sz="2000" i="1" dirty="0" smtClean="0"/>
              <a:t> </a:t>
            </a:r>
            <a:r>
              <a:rPr lang="en-US" sz="2000" i="1" dirty="0" err="1" smtClean="0"/>
              <a:t>xmlns:android</a:t>
            </a:r>
            <a:r>
              <a:rPr lang="en-US" sz="2000" i="1" dirty="0" smtClean="0"/>
              <a:t>=</a:t>
            </a:r>
            <a:r>
              <a:rPr lang="en-US" sz="2000" i="1" dirty="0" smtClean="0">
                <a:hlinkClick r:id="rId5"/>
              </a:rPr>
              <a:t>http</a:t>
            </a:r>
            <a:r>
              <a:rPr lang="en-US" sz="2000" i="1" dirty="0">
                <a:hlinkClick r:id="rId5"/>
              </a:rPr>
              <a:t>://</a:t>
            </a:r>
            <a:r>
              <a:rPr lang="en-US" sz="2000" i="1" dirty="0" smtClean="0">
                <a:hlinkClick r:id="rId5"/>
              </a:rPr>
              <a:t>schemas.android.com/apk/res/android</a:t>
            </a:r>
            <a:endParaRPr lang="en-US" sz="2000" i="1" dirty="0" smtClean="0"/>
          </a:p>
          <a:p>
            <a:pPr marL="0" indent="0">
              <a:buNone/>
            </a:pPr>
            <a:r>
              <a:rPr lang="en-US" sz="2000" i="1" dirty="0" smtClean="0"/>
              <a:t>  package</a:t>
            </a:r>
            <a:r>
              <a:rPr lang="en-US" sz="2000" i="1" dirty="0"/>
              <a:t>="</a:t>
            </a:r>
            <a:r>
              <a:rPr lang="en-US" sz="2000" i="1" dirty="0" err="1"/>
              <a:t>com.android.app.myapp</a:t>
            </a:r>
            <a:r>
              <a:rPr lang="en-US" sz="2000" i="1" dirty="0"/>
              <a:t>" &gt;</a:t>
            </a:r>
          </a:p>
          <a:p>
            <a:pPr marL="0" indent="0">
              <a:buNone/>
            </a:pPr>
            <a:r>
              <a:rPr lang="en-US" sz="2000" i="1" dirty="0"/>
              <a:t>  &lt;uses-permission </a:t>
            </a:r>
            <a:endParaRPr lang="en-US" sz="2000" i="1" dirty="0" smtClean="0"/>
          </a:p>
          <a:p>
            <a:pPr marL="0" indent="0">
              <a:buNone/>
            </a:pPr>
            <a:r>
              <a:rPr lang="en-US" sz="2000" i="1" dirty="0"/>
              <a:t> </a:t>
            </a:r>
            <a:r>
              <a:rPr lang="en-US" sz="2000" i="1" dirty="0" smtClean="0"/>
              <a:t>   </a:t>
            </a:r>
            <a:r>
              <a:rPr lang="en-US" sz="2000" i="1" dirty="0" err="1" smtClean="0"/>
              <a:t>android:name</a:t>
            </a:r>
            <a:r>
              <a:rPr lang="en-US" sz="2000" i="1" dirty="0"/>
              <a:t>="</a:t>
            </a:r>
            <a:r>
              <a:rPr lang="en-US" sz="2000" i="1" dirty="0" err="1"/>
              <a:t>android.permission.RECEIVE_SMS</a:t>
            </a:r>
            <a:r>
              <a:rPr lang="en-US" sz="2000" i="1" dirty="0"/>
              <a:t>" /&gt;</a:t>
            </a:r>
          </a:p>
          <a:p>
            <a:pPr marL="0" indent="0">
              <a:buNone/>
            </a:pPr>
            <a:r>
              <a:rPr lang="en-US" sz="2000" i="1" dirty="0" smtClean="0"/>
              <a:t>&lt;/</a:t>
            </a:r>
            <a:r>
              <a:rPr lang="en-US" sz="2000" i="1" dirty="0"/>
              <a:t>manifest&gt;</a:t>
            </a:r>
            <a:endParaRPr lang="en-US" sz="2000" i="1" dirty="0" smtClean="0"/>
          </a:p>
        </p:txBody>
      </p:sp>
    </p:spTree>
    <p:extLst>
      <p:ext uri="{BB962C8B-B14F-4D97-AF65-F5344CB8AC3E}">
        <p14:creationId xmlns:p14="http://schemas.microsoft.com/office/powerpoint/2010/main" val="9132068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More On Permissions And Security</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533400"/>
          </a:xfrm>
        </p:spPr>
        <p:txBody>
          <a:bodyPr anchor="t"/>
          <a:lstStyle/>
          <a:p>
            <a:r>
              <a:rPr lang="en-US" dirty="0" smtClean="0"/>
              <a:t>Can also control what other apps can do:</a:t>
            </a:r>
          </a:p>
        </p:txBody>
      </p:sp>
      <p:sp>
        <p:nvSpPr>
          <p:cNvPr id="4" name="Espace réservé du contenu 4"/>
          <p:cNvSpPr txBox="1">
            <a:spLocks/>
          </p:cNvSpPr>
          <p:nvPr/>
        </p:nvSpPr>
        <p:spPr bwMode="auto">
          <a:xfrm>
            <a:off x="152400" y="2514600"/>
            <a:ext cx="8839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i="1" dirty="0"/>
              <a:t>&lt;manifest </a:t>
            </a:r>
          </a:p>
          <a:p>
            <a:pPr marL="0" indent="0">
              <a:buNone/>
            </a:pPr>
            <a:r>
              <a:rPr lang="en-US" sz="2000" i="1" dirty="0"/>
              <a:t>  </a:t>
            </a:r>
            <a:r>
              <a:rPr lang="en-US" sz="2000" i="1" dirty="0" err="1"/>
              <a:t>xmlns:android</a:t>
            </a:r>
            <a:r>
              <a:rPr lang="en-US" sz="2000" i="1" dirty="0"/>
              <a:t>="http://schemas.android.com/apk/res/android"</a:t>
            </a:r>
          </a:p>
          <a:p>
            <a:pPr marL="0" indent="0">
              <a:buNone/>
            </a:pPr>
            <a:r>
              <a:rPr lang="en-US" sz="2000" i="1" dirty="0"/>
              <a:t>  package="</a:t>
            </a:r>
            <a:r>
              <a:rPr lang="en-US" sz="2000" i="1" dirty="0" err="1"/>
              <a:t>com.me.app.myapp</a:t>
            </a:r>
            <a:r>
              <a:rPr lang="en-US" sz="2000" i="1" dirty="0"/>
              <a:t>" &gt;</a:t>
            </a:r>
          </a:p>
          <a:p>
            <a:pPr marL="0" indent="0">
              <a:buNone/>
            </a:pPr>
            <a:r>
              <a:rPr lang="en-US" sz="2000" i="1" dirty="0"/>
              <a:t>  &lt;permission </a:t>
            </a:r>
            <a:r>
              <a:rPr lang="en-US" sz="2000" i="1" dirty="0" err="1"/>
              <a:t>android:name</a:t>
            </a:r>
            <a:r>
              <a:rPr lang="en-US" sz="2000" i="1" dirty="0"/>
              <a:t>="</a:t>
            </a:r>
            <a:r>
              <a:rPr lang="en-US" sz="2000" i="1" dirty="0" err="1"/>
              <a:t>com.me.app.myapp.permission.DEADLY_ACTIVITY</a:t>
            </a:r>
            <a:r>
              <a:rPr lang="en-US" sz="2000" i="1" dirty="0"/>
              <a:t>"</a:t>
            </a:r>
          </a:p>
          <a:p>
            <a:pPr marL="0" indent="0">
              <a:buNone/>
            </a:pPr>
            <a:r>
              <a:rPr lang="en-US" sz="2000" i="1" dirty="0"/>
              <a:t>    </a:t>
            </a:r>
            <a:r>
              <a:rPr lang="en-US" sz="2000" i="1" dirty="0" err="1"/>
              <a:t>android:label</a:t>
            </a:r>
            <a:r>
              <a:rPr lang="en-US" sz="2000" i="1" dirty="0"/>
              <a:t>="@string/</a:t>
            </a:r>
            <a:r>
              <a:rPr lang="en-US" sz="2000" i="1" dirty="0" err="1"/>
              <a:t>permlab_deadlyActivity</a:t>
            </a:r>
            <a:r>
              <a:rPr lang="en-US" sz="2000" i="1" dirty="0"/>
              <a:t>"</a:t>
            </a:r>
          </a:p>
          <a:p>
            <a:pPr marL="0" indent="0">
              <a:buNone/>
            </a:pPr>
            <a:r>
              <a:rPr lang="en-US" sz="2000" i="1" dirty="0"/>
              <a:t>    </a:t>
            </a:r>
            <a:r>
              <a:rPr lang="en-US" sz="2000" i="1" dirty="0" err="1"/>
              <a:t>android:description</a:t>
            </a:r>
            <a:r>
              <a:rPr lang="en-US" sz="2000" i="1" dirty="0"/>
              <a:t>="@string/</a:t>
            </a:r>
            <a:r>
              <a:rPr lang="en-US" sz="2000" i="1" dirty="0" err="1"/>
              <a:t>permdesc_deadlyActivity</a:t>
            </a:r>
            <a:r>
              <a:rPr lang="en-US" sz="2000" i="1" dirty="0"/>
              <a:t>"</a:t>
            </a:r>
          </a:p>
          <a:p>
            <a:pPr marL="0" indent="0">
              <a:buNone/>
            </a:pPr>
            <a:r>
              <a:rPr lang="en-US" sz="2000" i="1" dirty="0"/>
              <a:t>    </a:t>
            </a:r>
            <a:r>
              <a:rPr lang="en-US" sz="2000" i="1" dirty="0" err="1"/>
              <a:t>android:permissionGroup</a:t>
            </a:r>
            <a:r>
              <a:rPr lang="en-US" sz="2000" i="1" dirty="0"/>
              <a:t>="</a:t>
            </a:r>
            <a:r>
              <a:rPr lang="en-US" sz="2000" i="1" dirty="0" err="1"/>
              <a:t>android.permission-group.COST_MONEY</a:t>
            </a:r>
            <a:r>
              <a:rPr lang="en-US" sz="2000" i="1" dirty="0"/>
              <a:t>"</a:t>
            </a:r>
          </a:p>
          <a:p>
            <a:pPr marL="0" indent="0">
              <a:buNone/>
            </a:pPr>
            <a:r>
              <a:rPr lang="en-US" sz="2000" i="1" dirty="0"/>
              <a:t>    </a:t>
            </a:r>
            <a:r>
              <a:rPr lang="en-US" sz="2000" i="1" dirty="0" err="1"/>
              <a:t>android:protectionLevel</a:t>
            </a:r>
            <a:r>
              <a:rPr lang="en-US" sz="2000" i="1" dirty="0"/>
              <a:t>="dangerous" /&gt;</a:t>
            </a:r>
          </a:p>
          <a:p>
            <a:pPr marL="0" indent="0">
              <a:buNone/>
            </a:pPr>
            <a:r>
              <a:rPr lang="en-US" sz="2000" i="1" dirty="0"/>
              <a:t>&lt;/manifest&gt;</a:t>
            </a:r>
            <a:endParaRPr lang="en-US" sz="2000" i="1" dirty="0" smtClean="0"/>
          </a:p>
        </p:txBody>
      </p:sp>
      <p:sp>
        <p:nvSpPr>
          <p:cNvPr id="5" name="Espace réservé du contenu 4"/>
          <p:cNvSpPr txBox="1">
            <a:spLocks/>
          </p:cNvSpPr>
          <p:nvPr/>
        </p:nvSpPr>
        <p:spPr bwMode="auto">
          <a:xfrm>
            <a:off x="152400" y="60198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Apps must be signed (self-signing is typical)</a:t>
            </a:r>
          </a:p>
        </p:txBody>
      </p:sp>
    </p:spTree>
    <p:extLst>
      <p:ext uri="{BB962C8B-B14F-4D97-AF65-F5344CB8AC3E}">
        <p14:creationId xmlns:p14="http://schemas.microsoft.com/office/powerpoint/2010/main" val="42337429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Effect transition="in" filter="fade">
                                      <p:cBhvr>
                                        <p:cTn id="5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 grpId="0" build="p"/>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Intent Filters</a:t>
            </a:r>
          </a:p>
        </p:txBody>
      </p:sp>
      <p:sp>
        <p:nvSpPr>
          <p:cNvPr id="3075" name="Espace réservé du contenu 2"/>
          <p:cNvSpPr>
            <a:spLocks noGrp="1"/>
          </p:cNvSpPr>
          <p:nvPr>
            <p:ph idx="1"/>
          </p:nvPr>
        </p:nvSpPr>
        <p:spPr>
          <a:xfrm>
            <a:off x="2133600" y="1447800"/>
            <a:ext cx="6857999" cy="5257800"/>
          </a:xfrm>
        </p:spPr>
        <p:txBody>
          <a:bodyPr/>
          <a:lstStyle/>
          <a:p>
            <a:pPr marL="0" indent="0">
              <a:buNone/>
            </a:pPr>
            <a:r>
              <a:rPr lang="en-US" sz="1800" i="1" dirty="0" smtClean="0"/>
              <a:t>&lt;manifest&gt;</a:t>
            </a:r>
          </a:p>
          <a:p>
            <a:pPr marL="0" indent="0">
              <a:buNone/>
            </a:pPr>
            <a:r>
              <a:rPr lang="en-US" sz="1800" i="1" dirty="0" smtClean="0"/>
              <a:t>  &lt;application&gt;</a:t>
            </a:r>
          </a:p>
          <a:p>
            <a:pPr marL="0" indent="0">
              <a:buNone/>
            </a:pPr>
            <a:r>
              <a:rPr lang="en-US" sz="1800" i="1" dirty="0"/>
              <a:t> </a:t>
            </a:r>
            <a:r>
              <a:rPr lang="en-US" sz="1800" i="1" dirty="0" smtClean="0"/>
              <a:t>   &lt;activity&gt;</a:t>
            </a:r>
            <a:endParaRPr lang="en-US" sz="1800" i="1" dirty="0"/>
          </a:p>
          <a:p>
            <a:pPr marL="0" indent="0">
              <a:buNone/>
            </a:pPr>
            <a:r>
              <a:rPr lang="en-US" sz="1800" i="1" dirty="0" smtClean="0"/>
              <a:t>      &lt;intent-filter&gt;</a:t>
            </a:r>
            <a:endParaRPr lang="en-US" sz="1800" i="1" dirty="0"/>
          </a:p>
          <a:p>
            <a:pPr marL="0" indent="0">
              <a:buNone/>
            </a:pPr>
            <a:r>
              <a:rPr lang="en-US" sz="1800" i="1" dirty="0" smtClean="0"/>
              <a:t>        &lt;</a:t>
            </a:r>
            <a:r>
              <a:rPr lang="en-US" sz="1800" i="1" dirty="0"/>
              <a:t>action </a:t>
            </a:r>
            <a:r>
              <a:rPr lang="en-US" sz="1800" i="1" dirty="0" err="1"/>
              <a:t>android:name</a:t>
            </a:r>
            <a:r>
              <a:rPr lang="en-US" sz="1800" i="1" dirty="0"/>
              <a:t>="</a:t>
            </a:r>
            <a:r>
              <a:rPr lang="en-US" sz="1800" i="1" dirty="0" err="1"/>
              <a:t>android.intent.action.MAIN</a:t>
            </a:r>
            <a:r>
              <a:rPr lang="en-US" sz="1800" i="1" dirty="0"/>
              <a:t>" /&gt;</a:t>
            </a:r>
          </a:p>
          <a:p>
            <a:pPr marL="0" indent="0">
              <a:buNone/>
            </a:pPr>
            <a:r>
              <a:rPr lang="en-US" sz="1800" i="1" dirty="0" smtClean="0"/>
              <a:t>      &lt;/</a:t>
            </a:r>
            <a:r>
              <a:rPr lang="en-US" sz="1800" i="1" dirty="0"/>
              <a:t>intent-filter&gt;</a:t>
            </a:r>
          </a:p>
          <a:p>
            <a:pPr marL="0" indent="0">
              <a:buNone/>
            </a:pPr>
            <a:r>
              <a:rPr lang="en-US" sz="1800" i="1" dirty="0" smtClean="0"/>
              <a:t>      &lt;</a:t>
            </a:r>
            <a:r>
              <a:rPr lang="en-US" sz="1800" i="1" dirty="0"/>
              <a:t>intent-filter&gt;</a:t>
            </a:r>
          </a:p>
          <a:p>
            <a:pPr marL="0" indent="0">
              <a:buNone/>
            </a:pPr>
            <a:r>
              <a:rPr lang="en-US" sz="1800" i="1" dirty="0" smtClean="0"/>
              <a:t>        &lt;</a:t>
            </a:r>
            <a:r>
              <a:rPr lang="en-US" sz="1800" i="1" dirty="0"/>
              <a:t>action </a:t>
            </a:r>
            <a:r>
              <a:rPr lang="en-US" sz="1800" i="1" dirty="0" err="1"/>
              <a:t>android:name</a:t>
            </a:r>
            <a:r>
              <a:rPr lang="en-US" sz="1800" i="1" dirty="0"/>
              <a:t>="</a:t>
            </a:r>
            <a:r>
              <a:rPr lang="en-US" sz="1800" i="1" dirty="0" err="1"/>
              <a:t>android.intent.action.VIEW</a:t>
            </a:r>
            <a:r>
              <a:rPr lang="en-US" sz="1800" i="1" dirty="0"/>
              <a:t>"/&gt;</a:t>
            </a:r>
          </a:p>
          <a:p>
            <a:pPr marL="0" indent="0">
              <a:buNone/>
            </a:pPr>
            <a:r>
              <a:rPr lang="en-US" sz="1800" i="1" dirty="0" smtClean="0"/>
              <a:t>        &lt;</a:t>
            </a:r>
            <a:r>
              <a:rPr lang="en-US" sz="1800" i="1" dirty="0"/>
              <a:t>category </a:t>
            </a:r>
            <a:r>
              <a:rPr lang="en-US" sz="1800" i="1" dirty="0" smtClean="0"/>
              <a:t> </a:t>
            </a:r>
            <a:r>
              <a:rPr lang="en-US" sz="1800" i="1" dirty="0" err="1" smtClean="0"/>
              <a:t>android:name</a:t>
            </a:r>
            <a:r>
              <a:rPr lang="en-US" sz="1800" i="1" dirty="0"/>
              <a:t>="</a:t>
            </a:r>
            <a:r>
              <a:rPr lang="en-US" sz="1800" i="1" dirty="0" err="1"/>
              <a:t>android.intent.category.DEFAULT</a:t>
            </a:r>
            <a:r>
              <a:rPr lang="en-US" sz="1800" i="1" dirty="0"/>
              <a:t>"/&gt;</a:t>
            </a:r>
          </a:p>
          <a:p>
            <a:pPr marL="0" indent="0">
              <a:buNone/>
            </a:pPr>
            <a:r>
              <a:rPr lang="en-US" sz="1800" i="1" dirty="0" smtClean="0"/>
              <a:t>      &lt;/</a:t>
            </a:r>
            <a:r>
              <a:rPr lang="en-US" sz="1800" i="1" dirty="0"/>
              <a:t>intent-filter&gt;  </a:t>
            </a:r>
          </a:p>
          <a:p>
            <a:pPr marL="0" indent="0">
              <a:buNone/>
            </a:pPr>
            <a:r>
              <a:rPr lang="en-US" sz="1800" i="1" dirty="0" smtClean="0"/>
              <a:t>    &lt;/</a:t>
            </a:r>
            <a:r>
              <a:rPr lang="en-US" sz="1800" i="1" dirty="0"/>
              <a:t>activity&gt;</a:t>
            </a:r>
          </a:p>
          <a:p>
            <a:pPr marL="0" indent="0">
              <a:buNone/>
            </a:pPr>
            <a:r>
              <a:rPr lang="en-US" sz="1800" i="1" dirty="0" smtClean="0"/>
              <a:t>  &lt;/application&gt;</a:t>
            </a:r>
            <a:endParaRPr lang="en-US" sz="1800" i="1" dirty="0"/>
          </a:p>
          <a:p>
            <a:pPr marL="0" indent="0">
              <a:buNone/>
            </a:pPr>
            <a:r>
              <a:rPr lang="en-US" sz="1800" i="1" dirty="0"/>
              <a:t>&lt;/manifest&gt;</a:t>
            </a:r>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7377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75">
                                            <p:txEl>
                                              <p:pRg st="6" end="6"/>
                                            </p:txEl>
                                          </p:spTgt>
                                        </p:tgtEl>
                                        <p:attrNameLst>
                                          <p:attrName>style.visibility</p:attrName>
                                        </p:attrNameLst>
                                      </p:cBhvr>
                                      <p:to>
                                        <p:strVal val="visible"/>
                                      </p:to>
                                    </p:set>
                                    <p:animEffect transition="in" filter="fade">
                                      <p:cBhvr>
                                        <p:cTn id="37" dur="500"/>
                                        <p:tgtEl>
                                          <p:spTgt spid="30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75">
                                            <p:txEl>
                                              <p:pRg st="7" end="7"/>
                                            </p:txEl>
                                          </p:spTgt>
                                        </p:tgtEl>
                                        <p:attrNameLst>
                                          <p:attrName>style.visibility</p:attrName>
                                        </p:attrNameLst>
                                      </p:cBhvr>
                                      <p:to>
                                        <p:strVal val="visible"/>
                                      </p:to>
                                    </p:set>
                                    <p:animEffect transition="in" filter="fade">
                                      <p:cBhvr>
                                        <p:cTn id="42" dur="500"/>
                                        <p:tgtEl>
                                          <p:spTgt spid="30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75">
                                            <p:txEl>
                                              <p:pRg st="8" end="8"/>
                                            </p:txEl>
                                          </p:spTgt>
                                        </p:tgtEl>
                                        <p:attrNameLst>
                                          <p:attrName>style.visibility</p:attrName>
                                        </p:attrNameLst>
                                      </p:cBhvr>
                                      <p:to>
                                        <p:strVal val="visible"/>
                                      </p:to>
                                    </p:set>
                                    <p:animEffect transition="in" filter="fade">
                                      <p:cBhvr>
                                        <p:cTn id="47" dur="500"/>
                                        <p:tgtEl>
                                          <p:spTgt spid="30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75">
                                            <p:txEl>
                                              <p:pRg st="9" end="9"/>
                                            </p:txEl>
                                          </p:spTgt>
                                        </p:tgtEl>
                                        <p:attrNameLst>
                                          <p:attrName>style.visibility</p:attrName>
                                        </p:attrNameLst>
                                      </p:cBhvr>
                                      <p:to>
                                        <p:strVal val="visible"/>
                                      </p:to>
                                    </p:set>
                                    <p:animEffect transition="in" filter="fade">
                                      <p:cBhvr>
                                        <p:cTn id="52" dur="500"/>
                                        <p:tgtEl>
                                          <p:spTgt spid="307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75">
                                            <p:txEl>
                                              <p:pRg st="10" end="10"/>
                                            </p:txEl>
                                          </p:spTgt>
                                        </p:tgtEl>
                                        <p:attrNameLst>
                                          <p:attrName>style.visibility</p:attrName>
                                        </p:attrNameLst>
                                      </p:cBhvr>
                                      <p:to>
                                        <p:strVal val="visible"/>
                                      </p:to>
                                    </p:set>
                                    <p:animEffect transition="in" filter="fade">
                                      <p:cBhvr>
                                        <p:cTn id="57" dur="500"/>
                                        <p:tgtEl>
                                          <p:spTgt spid="307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75">
                                            <p:txEl>
                                              <p:pRg st="11" end="11"/>
                                            </p:txEl>
                                          </p:spTgt>
                                        </p:tgtEl>
                                        <p:attrNameLst>
                                          <p:attrName>style.visibility</p:attrName>
                                        </p:attrNameLst>
                                      </p:cBhvr>
                                      <p:to>
                                        <p:strVal val="visible"/>
                                      </p:to>
                                    </p:set>
                                    <p:animEffect transition="in" filter="fade">
                                      <p:cBhvr>
                                        <p:cTn id="62" dur="500"/>
                                        <p:tgtEl>
                                          <p:spTgt spid="307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75">
                                            <p:txEl>
                                              <p:pRg st="12" end="12"/>
                                            </p:txEl>
                                          </p:spTgt>
                                        </p:tgtEl>
                                        <p:attrNameLst>
                                          <p:attrName>style.visibility</p:attrName>
                                        </p:attrNameLst>
                                      </p:cBhvr>
                                      <p:to>
                                        <p:strVal val="visible"/>
                                      </p:to>
                                    </p:set>
                                    <p:animEffect transition="in" filter="fade">
                                      <p:cBhvr>
                                        <p:cTn id="67" dur="500"/>
                                        <p:tgtEl>
                                          <p:spTgt spid="30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chor="ctr"/>
          <a:lstStyle/>
          <a:p>
            <a:pPr marL="0" indent="0" algn="ctr">
              <a:buNone/>
            </a:pPr>
            <a:r>
              <a:rPr lang="en-US" sz="8000" b="1" dirty="0" smtClean="0"/>
              <a:t>1 + 1 = </a:t>
            </a:r>
            <a:r>
              <a:rPr lang="en-US" sz="8000" b="1" dirty="0"/>
              <a:t>3</a:t>
            </a:r>
          </a:p>
        </p:txBody>
      </p:sp>
    </p:spTree>
    <p:extLst>
      <p:ext uri="{BB962C8B-B14F-4D97-AF65-F5344CB8AC3E}">
        <p14:creationId xmlns:p14="http://schemas.microsoft.com/office/powerpoint/2010/main" val="1268750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Its All About Appearances</a:t>
            </a:r>
          </a:p>
        </p:txBody>
      </p:sp>
      <p:sp>
        <p:nvSpPr>
          <p:cNvPr id="3075" name="Espace réservé du contenu 2"/>
          <p:cNvSpPr>
            <a:spLocks noGrp="1"/>
          </p:cNvSpPr>
          <p:nvPr>
            <p:ph idx="1"/>
          </p:nvPr>
        </p:nvSpPr>
        <p:spPr>
          <a:xfrm>
            <a:off x="2286000" y="1447800"/>
            <a:ext cx="6705599" cy="5257800"/>
          </a:xfrm>
        </p:spPr>
        <p:txBody>
          <a:bodyPr/>
          <a:lstStyle/>
          <a:p>
            <a:r>
              <a:rPr lang="en-US" dirty="0" smtClean="0"/>
              <a:t>Everything extends from </a:t>
            </a:r>
            <a:r>
              <a:rPr lang="en-US" i="1" dirty="0" smtClean="0"/>
              <a:t>View</a:t>
            </a:r>
            <a:endParaRPr lang="en-US" dirty="0" smtClean="0"/>
          </a:p>
          <a:p>
            <a:r>
              <a:rPr lang="en-US" dirty="0" smtClean="0"/>
              <a:t>Can defines UIs via code or XML</a:t>
            </a:r>
          </a:p>
          <a:p>
            <a:r>
              <a:rPr lang="en-US" dirty="0" smtClean="0"/>
              <a:t>XML is compiled to a view resources</a:t>
            </a:r>
          </a:p>
          <a:p>
            <a:r>
              <a:rPr lang="en-US" dirty="0" smtClean="0"/>
              <a:t>Field added in R</a:t>
            </a:r>
          </a:p>
          <a:p>
            <a:r>
              <a:rPr lang="en-US" dirty="0" smtClean="0"/>
              <a:t>Load in </a:t>
            </a:r>
            <a:r>
              <a:rPr lang="en-US" i="1" dirty="0" err="1" smtClean="0"/>
              <a:t>onCreate</a:t>
            </a:r>
            <a:r>
              <a:rPr lang="en-US" i="1" dirty="0" smtClean="0"/>
              <a:t>()</a:t>
            </a:r>
            <a:endParaRPr lang="en-US" dirty="0" smtClean="0"/>
          </a:p>
          <a:p>
            <a:r>
              <a:rPr lang="en-US" dirty="0" smtClean="0"/>
              <a:t>Call to </a:t>
            </a:r>
            <a:r>
              <a:rPr lang="en-US" i="1" dirty="0" err="1" smtClean="0"/>
              <a:t>setContentView</a:t>
            </a:r>
            <a:r>
              <a:rPr lang="en-US" i="1" dirty="0" smtClean="0"/>
              <a:t>()</a:t>
            </a:r>
            <a:endParaRPr lang="en-US" dirty="0" smtClean="0"/>
          </a:p>
          <a:p>
            <a:r>
              <a:rPr lang="en-US" dirty="0" smtClean="0"/>
              <a:t>Wide variety of widgets (</a:t>
            </a:r>
            <a:r>
              <a:rPr lang="en-US" i="1" dirty="0" smtClean="0"/>
              <a:t>Views</a:t>
            </a:r>
            <a:r>
              <a:rPr lang="en-US" dirty="0" smtClean="0"/>
              <a:t>) to work with including all the usual suspects</a:t>
            </a:r>
          </a:p>
          <a:p>
            <a:endParaRPr lang="en-US"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479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75">
                                            <p:txEl>
                                              <p:pRg st="6" end="6"/>
                                            </p:txEl>
                                          </p:spTgt>
                                        </p:tgtEl>
                                        <p:attrNameLst>
                                          <p:attrName>style.visibility</p:attrName>
                                        </p:attrNameLst>
                                      </p:cBhvr>
                                      <p:to>
                                        <p:strVal val="visible"/>
                                      </p:to>
                                    </p:set>
                                    <p:animEffect transition="in" filter="fade">
                                      <p:cBhvr>
                                        <p:cTn id="37" dur="500"/>
                                        <p:tgtEl>
                                          <p:spTgt spid="3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Stack It Up, Baby!</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a:t>Linux kernel 2.6 underlying it all</a:t>
            </a:r>
          </a:p>
          <a:p>
            <a:r>
              <a:rPr lang="en-US" dirty="0"/>
              <a:t>Mobile-optimized Dalvik Java Virtual Machine</a:t>
            </a:r>
          </a:p>
          <a:p>
            <a:r>
              <a:rPr lang="en-US" dirty="0"/>
              <a:t>Application framework on top of C/C++ libraries</a:t>
            </a:r>
          </a:p>
          <a:p>
            <a:r>
              <a:rPr lang="en-US" dirty="0"/>
              <a:t>Integrated WebKit-based browser engine</a:t>
            </a:r>
          </a:p>
          <a:p>
            <a:r>
              <a:rPr lang="en-US" dirty="0"/>
              <a:t>SQLite for data storage</a:t>
            </a:r>
          </a:p>
          <a:p>
            <a:r>
              <a:rPr lang="en-US" dirty="0"/>
              <a:t>Media support for most common formats</a:t>
            </a:r>
          </a:p>
          <a:p>
            <a:r>
              <a:rPr lang="en-US" dirty="0"/>
              <a:t>Robust graphics </a:t>
            </a:r>
            <a:r>
              <a:rPr lang="en-US" dirty="0" smtClean="0"/>
              <a:t>subsystem</a:t>
            </a:r>
          </a:p>
          <a:p>
            <a:r>
              <a:rPr lang="en-US" dirty="0" smtClean="0"/>
              <a:t>A default set of applications (eMail, browser, etc.)</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fade">
                                      <p:cBhvr>
                                        <p:cTn id="37" dur="500"/>
                                        <p:tgtEl>
                                          <p:spTgt spid="40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fade">
                                      <p:cBhvr>
                                        <p:cTn id="42"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Layout Objects</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Most layout XML files begin with one of these</a:t>
            </a:r>
          </a:p>
          <a:p>
            <a:r>
              <a:rPr lang="en-US" b="1" i="1" dirty="0" err="1" smtClean="0"/>
              <a:t>FrameLayout</a:t>
            </a:r>
            <a:r>
              <a:rPr lang="en-US" dirty="0" smtClean="0"/>
              <a:t> – single child, fills the layout space</a:t>
            </a:r>
          </a:p>
          <a:p>
            <a:r>
              <a:rPr lang="en-US" b="1" i="1" dirty="0" err="1" smtClean="0"/>
              <a:t>LinearLayout</a:t>
            </a:r>
            <a:r>
              <a:rPr lang="en-US" dirty="0" smtClean="0"/>
              <a:t> – lays children out stacked one after another either vertically or horizontally</a:t>
            </a:r>
          </a:p>
          <a:p>
            <a:r>
              <a:rPr lang="en-US" b="1" i="1" dirty="0" err="1" smtClean="0"/>
              <a:t>TableLayout</a:t>
            </a:r>
            <a:r>
              <a:rPr lang="en-US" dirty="0" smtClean="0"/>
              <a:t> – columns and rows</a:t>
            </a:r>
          </a:p>
          <a:p>
            <a:r>
              <a:rPr lang="en-US" b="1" i="1" dirty="0" err="1" smtClean="0"/>
              <a:t>RelativeLayout</a:t>
            </a:r>
            <a:r>
              <a:rPr lang="en-US" dirty="0" smtClean="0"/>
              <a:t> – elements are positioned with respect to their parent, and/or each other</a:t>
            </a:r>
          </a:p>
          <a:p>
            <a:r>
              <a:rPr lang="en-US" b="1" i="1" dirty="0" err="1" smtClean="0"/>
              <a:t>AbsoluteLayout</a:t>
            </a:r>
            <a:r>
              <a:rPr lang="en-US" dirty="0" smtClean="0"/>
              <a:t> – Precise X/Y (deprecated)</a:t>
            </a:r>
            <a:endParaRPr lang="en-US" dirty="0"/>
          </a:p>
        </p:txBody>
      </p:sp>
    </p:spTree>
    <p:extLst>
      <p:ext uri="{BB962C8B-B14F-4D97-AF65-F5344CB8AC3E}">
        <p14:creationId xmlns:p14="http://schemas.microsoft.com/office/powerpoint/2010/main" val="8500511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UI Elements</a:t>
            </a:r>
          </a:p>
        </p:txBody>
      </p:sp>
      <p:sp>
        <p:nvSpPr>
          <p:cNvPr id="3075" name="Espace réservé du contenu 2"/>
          <p:cNvSpPr>
            <a:spLocks noGrp="1"/>
          </p:cNvSpPr>
          <p:nvPr>
            <p:ph idx="1"/>
          </p:nvPr>
        </p:nvSpPr>
        <p:spPr>
          <a:xfrm>
            <a:off x="2286000" y="1447800"/>
            <a:ext cx="6705599" cy="5257800"/>
          </a:xfrm>
        </p:spPr>
        <p:txBody>
          <a:bodyPr/>
          <a:lstStyle/>
          <a:p>
            <a:r>
              <a:rPr lang="en-US" i="1" dirty="0" err="1" smtClean="0"/>
              <a:t>TextView</a:t>
            </a:r>
            <a:r>
              <a:rPr lang="en-US" i="1" dirty="0" smtClean="0"/>
              <a:t> </a:t>
            </a:r>
            <a:r>
              <a:rPr lang="en-US" dirty="0" smtClean="0"/>
              <a:t>(plus large, medium and small variants)</a:t>
            </a:r>
          </a:p>
          <a:p>
            <a:r>
              <a:rPr lang="en-US" dirty="0" smtClean="0"/>
              <a:t>Various buttons, checkboxes, radios, toggles, etc.</a:t>
            </a:r>
          </a:p>
          <a:p>
            <a:r>
              <a:rPr lang="en-US" dirty="0" smtClean="0"/>
              <a:t>Specialized text fields (eMail, phone, </a:t>
            </a:r>
            <a:r>
              <a:rPr lang="en-US" dirty="0" err="1" smtClean="0"/>
              <a:t>etc</a:t>
            </a:r>
            <a:r>
              <a:rPr lang="en-US" dirty="0" smtClean="0"/>
              <a:t>)</a:t>
            </a:r>
          </a:p>
          <a:p>
            <a:r>
              <a:rPr lang="en-US" dirty="0" smtClean="0"/>
              <a:t>Lists, grids, scrolling areas</a:t>
            </a:r>
          </a:p>
          <a:p>
            <a:r>
              <a:rPr lang="en-US" dirty="0" smtClean="0"/>
              <a:t>Multimedia widgets</a:t>
            </a:r>
          </a:p>
          <a:p>
            <a:r>
              <a:rPr lang="en-US" dirty="0" smtClean="0"/>
              <a:t>Specialized (ratings, contacts, </a:t>
            </a:r>
            <a:r>
              <a:rPr lang="en-US" dirty="0" err="1" smtClean="0"/>
              <a:t>etc</a:t>
            </a:r>
            <a:r>
              <a:rPr lang="en-US" dirty="0" smtClean="0"/>
              <a:t>)</a:t>
            </a:r>
            <a:endParaRPr lang="en-US"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0271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Event Handlers</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991600" cy="2209800"/>
          </a:xfrm>
        </p:spPr>
        <p:txBody>
          <a:bodyPr anchor="t"/>
          <a:lstStyle/>
          <a:p>
            <a:r>
              <a:rPr lang="en-US" dirty="0" smtClean="0"/>
              <a:t>Event handlers are attached in your code</a:t>
            </a:r>
          </a:p>
          <a:p>
            <a:r>
              <a:rPr lang="en-US" dirty="0" smtClean="0"/>
              <a:t>Typical pattern is to use </a:t>
            </a:r>
            <a:r>
              <a:rPr lang="en-US" i="1" dirty="0" err="1" smtClean="0"/>
              <a:t>OnClickListener</a:t>
            </a:r>
            <a:r>
              <a:rPr lang="en-US" dirty="0" smtClean="0"/>
              <a:t> member</a:t>
            </a:r>
          </a:p>
          <a:p>
            <a:r>
              <a:rPr lang="en-US" dirty="0" smtClean="0"/>
              <a:t>Can also have your </a:t>
            </a:r>
            <a:r>
              <a:rPr lang="en-US" i="1" dirty="0" smtClean="0"/>
              <a:t>Activity</a:t>
            </a:r>
            <a:r>
              <a:rPr lang="en-US" dirty="0" smtClean="0"/>
              <a:t> class implement the appropriate listener interface:</a:t>
            </a:r>
            <a:endParaRPr lang="en-US" dirty="0"/>
          </a:p>
        </p:txBody>
      </p:sp>
      <p:sp>
        <p:nvSpPr>
          <p:cNvPr id="5" name="Espace réservé du contenu 2"/>
          <p:cNvSpPr txBox="1">
            <a:spLocks/>
          </p:cNvSpPr>
          <p:nvPr/>
        </p:nvSpPr>
        <p:spPr bwMode="auto">
          <a:xfrm>
            <a:off x="533400" y="4191000"/>
            <a:ext cx="861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i="1" dirty="0"/>
              <a:t>public class </a:t>
            </a:r>
            <a:r>
              <a:rPr lang="en-US" sz="2000" i="1" dirty="0" err="1"/>
              <a:t>MyActivity</a:t>
            </a:r>
            <a:r>
              <a:rPr lang="en-US" sz="2000" i="1" dirty="0"/>
              <a:t> extends Activity implements </a:t>
            </a:r>
            <a:r>
              <a:rPr lang="en-US" sz="2000" i="1" dirty="0" err="1"/>
              <a:t>OnClickListener</a:t>
            </a:r>
            <a:r>
              <a:rPr lang="en-US" sz="2000" i="1" dirty="0"/>
              <a:t> </a:t>
            </a:r>
            <a:r>
              <a:rPr lang="en-US" sz="2000" i="1" dirty="0" smtClean="0"/>
              <a:t>{</a:t>
            </a:r>
            <a:br>
              <a:rPr lang="en-US" sz="2000" i="1" dirty="0" smtClean="0"/>
            </a:br>
            <a:r>
              <a:rPr lang="en-US" sz="2000" i="1" dirty="0" smtClean="0"/>
              <a:t>  </a:t>
            </a:r>
            <a:r>
              <a:rPr lang="en-US" sz="2000" i="1" dirty="0"/>
              <a:t>protected void </a:t>
            </a:r>
            <a:r>
              <a:rPr lang="en-US" sz="2000" i="1" dirty="0" err="1"/>
              <a:t>onCreate</a:t>
            </a:r>
            <a:r>
              <a:rPr lang="en-US" sz="2000" i="1" dirty="0"/>
              <a:t>(Bundle </a:t>
            </a:r>
            <a:r>
              <a:rPr lang="en-US" sz="2000" i="1" dirty="0" err="1"/>
              <a:t>savedValues</a:t>
            </a:r>
            <a:r>
              <a:rPr lang="en-US" sz="2000" i="1" dirty="0"/>
              <a:t>) </a:t>
            </a:r>
            <a:r>
              <a:rPr lang="en-US" sz="2000" i="1" dirty="0" smtClean="0"/>
              <a:t>{</a:t>
            </a:r>
            <a:br>
              <a:rPr lang="en-US" sz="2000" i="1" dirty="0" smtClean="0"/>
            </a:br>
            <a:r>
              <a:rPr lang="en-US" sz="2000" i="1" dirty="0" smtClean="0"/>
              <a:t>    Button b </a:t>
            </a:r>
            <a:r>
              <a:rPr lang="en-US" sz="2000" i="1" dirty="0"/>
              <a:t>= ((</a:t>
            </a:r>
            <a:r>
              <a:rPr lang="en-US" sz="2000" i="1" dirty="0" smtClean="0"/>
              <a:t>Button)</a:t>
            </a:r>
            <a:r>
              <a:rPr lang="en-US" sz="2000" i="1" dirty="0" err="1" smtClean="0"/>
              <a:t>findViewById</a:t>
            </a:r>
            <a:r>
              <a:rPr lang="en-US" sz="2000" i="1" dirty="0" smtClean="0"/>
              <a:t>(</a:t>
            </a:r>
            <a:r>
              <a:rPr lang="en-US" sz="2000" i="1" dirty="0" err="1" smtClean="0"/>
              <a:t>R.id.myButton</a:t>
            </a:r>
            <a:r>
              <a:rPr lang="en-US" sz="2000" i="1" dirty="0" smtClean="0"/>
              <a:t>)).</a:t>
            </a:r>
            <a:r>
              <a:rPr lang="en-US" sz="2000" i="1" dirty="0" err="1"/>
              <a:t>setOnClickListener</a:t>
            </a:r>
            <a:r>
              <a:rPr lang="en-US" sz="2000" i="1" dirty="0"/>
              <a:t>(this</a:t>
            </a:r>
            <a:r>
              <a:rPr lang="en-US" sz="2000" i="1" dirty="0" smtClean="0"/>
              <a:t>);</a:t>
            </a:r>
            <a:br>
              <a:rPr lang="en-US" sz="2000" i="1" dirty="0" smtClean="0"/>
            </a:br>
            <a:r>
              <a:rPr lang="en-US" sz="2000" i="1" dirty="0" smtClean="0"/>
              <a:t>  }</a:t>
            </a:r>
            <a:br>
              <a:rPr lang="en-US" sz="2000" i="1" dirty="0" smtClean="0"/>
            </a:br>
            <a:r>
              <a:rPr lang="en-US" sz="2000" i="1" dirty="0" smtClean="0"/>
              <a:t>  </a:t>
            </a:r>
            <a:r>
              <a:rPr lang="en-US" sz="2000" i="1" dirty="0"/>
              <a:t>public void onClick(View v) </a:t>
            </a:r>
            <a:r>
              <a:rPr lang="en-US" sz="2000" i="1" dirty="0" smtClean="0"/>
              <a:t>{</a:t>
            </a:r>
            <a:br>
              <a:rPr lang="en-US" sz="2000" i="1" dirty="0" smtClean="0"/>
            </a:br>
            <a:r>
              <a:rPr lang="en-US" sz="2000" i="1" dirty="0" smtClean="0"/>
              <a:t>    // </a:t>
            </a:r>
            <a:r>
              <a:rPr lang="en-US" sz="2000" i="1" dirty="0"/>
              <a:t>Do something </a:t>
            </a:r>
            <a:r>
              <a:rPr lang="en-US" sz="2000" i="1" dirty="0" smtClean="0"/>
              <a:t>here </a:t>
            </a:r>
            <a:br>
              <a:rPr lang="en-US" sz="2000" i="1" dirty="0" smtClean="0"/>
            </a:br>
            <a:r>
              <a:rPr lang="en-US" sz="2000" i="1" dirty="0" smtClean="0"/>
              <a:t>  }</a:t>
            </a:r>
            <a:br>
              <a:rPr lang="en-US" sz="2000" i="1" dirty="0" smtClean="0"/>
            </a:br>
            <a:r>
              <a:rPr lang="en-US" sz="2000" i="1" dirty="0" smtClean="0"/>
              <a:t>}</a:t>
            </a:r>
          </a:p>
        </p:txBody>
      </p:sp>
    </p:spTree>
    <p:extLst>
      <p:ext uri="{BB962C8B-B14F-4D97-AF65-F5344CB8AC3E}">
        <p14:creationId xmlns:p14="http://schemas.microsoft.com/office/powerpoint/2010/main" val="34296430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Being Resourceful</a:t>
            </a:r>
          </a:p>
        </p:txBody>
      </p:sp>
      <p:sp>
        <p:nvSpPr>
          <p:cNvPr id="3075" name="Espace réservé du contenu 2"/>
          <p:cNvSpPr>
            <a:spLocks noGrp="1"/>
          </p:cNvSpPr>
          <p:nvPr>
            <p:ph idx="1"/>
          </p:nvPr>
        </p:nvSpPr>
        <p:spPr>
          <a:xfrm>
            <a:off x="2286000" y="1447800"/>
            <a:ext cx="6705599" cy="5257800"/>
          </a:xfrm>
        </p:spPr>
        <p:txBody>
          <a:bodyPr/>
          <a:lstStyle/>
          <a:p>
            <a:r>
              <a:rPr lang="en-US" dirty="0" smtClean="0"/>
              <a:t>All go in </a:t>
            </a:r>
            <a:r>
              <a:rPr lang="en-US" i="1" dirty="0" smtClean="0"/>
              <a:t>res</a:t>
            </a:r>
            <a:r>
              <a:rPr lang="en-US" dirty="0" smtClean="0"/>
              <a:t> directory</a:t>
            </a:r>
          </a:p>
          <a:p>
            <a:r>
              <a:rPr lang="en-US" i="1" dirty="0" smtClean="0"/>
              <a:t>res/values/strings.xml</a:t>
            </a:r>
            <a:r>
              <a:rPr lang="en-US" dirty="0" smtClean="0"/>
              <a:t> contains your default strings</a:t>
            </a:r>
          </a:p>
          <a:p>
            <a:r>
              <a:rPr lang="en-US" dirty="0" smtClean="0"/>
              <a:t>Can have other versions to provide localization</a:t>
            </a:r>
          </a:p>
          <a:p>
            <a:r>
              <a:rPr lang="en-US" dirty="0" smtClean="0"/>
              <a:t>These, and all resources, get added to generated </a:t>
            </a:r>
            <a:r>
              <a:rPr lang="en-US" i="1" dirty="0" smtClean="0"/>
              <a:t>R</a:t>
            </a:r>
            <a:r>
              <a:rPr lang="en-US" dirty="0" smtClean="0"/>
              <a:t> class</a:t>
            </a:r>
          </a:p>
          <a:p>
            <a:r>
              <a:rPr lang="en-US" dirty="0" smtClean="0"/>
              <a:t>This is how you access your resources</a:t>
            </a:r>
            <a:endParaRPr lang="en-US"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7390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chor="ctr"/>
          <a:lstStyle/>
          <a:p>
            <a:pPr marL="0" indent="0" algn="ctr">
              <a:buNone/>
            </a:pPr>
            <a:r>
              <a:rPr lang="en-US" sz="8000" b="1" dirty="0" smtClean="0"/>
              <a:t>A Bit More Meat</a:t>
            </a:r>
            <a:endParaRPr lang="en-US" sz="8000" b="1" dirty="0"/>
          </a:p>
        </p:txBody>
      </p:sp>
    </p:spTree>
    <p:extLst>
      <p:ext uri="{BB962C8B-B14F-4D97-AF65-F5344CB8AC3E}">
        <p14:creationId xmlns:p14="http://schemas.microsoft.com/office/powerpoint/2010/main" val="2424372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A Bit More On Services</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Must extend the </a:t>
            </a:r>
            <a:r>
              <a:rPr lang="en-US" i="1" dirty="0" smtClean="0"/>
              <a:t>Service</a:t>
            </a:r>
            <a:r>
              <a:rPr lang="en-US" dirty="0" smtClean="0"/>
              <a:t> class (or its descendants)</a:t>
            </a:r>
          </a:p>
          <a:p>
            <a:r>
              <a:rPr lang="en-US" i="1" dirty="0" err="1"/>
              <a:t>IntentService</a:t>
            </a:r>
            <a:r>
              <a:rPr lang="en-US" dirty="0"/>
              <a:t> is </a:t>
            </a:r>
            <a:r>
              <a:rPr lang="en-US" dirty="0" smtClean="0"/>
              <a:t>important</a:t>
            </a:r>
          </a:p>
          <a:p>
            <a:r>
              <a:rPr lang="en-US" dirty="0" smtClean="0"/>
              <a:t>Two forms: Started and Bound</a:t>
            </a:r>
          </a:p>
          <a:p>
            <a:r>
              <a:rPr lang="en-US" dirty="0" smtClean="0"/>
              <a:t>Runs in the same thread as the hosting process</a:t>
            </a:r>
          </a:p>
          <a:p>
            <a:r>
              <a:rPr lang="en-US" dirty="0" smtClean="0"/>
              <a:t>CPU-intensive or blocking operations should spawn a new thread in the service</a:t>
            </a:r>
          </a:p>
          <a:p>
            <a:r>
              <a:rPr lang="en-US" dirty="0" smtClean="0"/>
              <a:t>Service can be run in the foreground, which shows up under “Ongoing Tasks”</a:t>
            </a:r>
          </a:p>
        </p:txBody>
      </p:sp>
    </p:spTree>
    <p:extLst>
      <p:ext uri="{BB962C8B-B14F-4D97-AF65-F5344CB8AC3E}">
        <p14:creationId xmlns:p14="http://schemas.microsoft.com/office/powerpoint/2010/main" val="15410183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chor="ctr"/>
          <a:lstStyle/>
          <a:p>
            <a:pPr marL="0" indent="0" algn="ctr">
              <a:buNone/>
            </a:pPr>
            <a:r>
              <a:rPr lang="en-US" sz="8000" b="1" dirty="0" smtClean="0"/>
              <a:t>At Your Service</a:t>
            </a:r>
            <a:endParaRPr lang="en-US" sz="8000" b="1" dirty="0"/>
          </a:p>
        </p:txBody>
      </p:sp>
    </p:spTree>
    <p:extLst>
      <p:ext uri="{BB962C8B-B14F-4D97-AF65-F5344CB8AC3E}">
        <p14:creationId xmlns:p14="http://schemas.microsoft.com/office/powerpoint/2010/main" val="1599835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In It For The Long Haul</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Shared </a:t>
            </a:r>
            <a:r>
              <a:rPr lang="en-US" dirty="0" err="1" smtClean="0"/>
              <a:t>Prefs</a:t>
            </a:r>
            <a:r>
              <a:rPr lang="en-US" dirty="0" smtClean="0"/>
              <a:t>, SQLite, Internal/external storage</a:t>
            </a:r>
          </a:p>
          <a:p>
            <a:r>
              <a:rPr lang="en-US" dirty="0" smtClean="0"/>
              <a:t>Shared </a:t>
            </a:r>
            <a:r>
              <a:rPr lang="en-US" dirty="0" err="1" smtClean="0"/>
              <a:t>Prefs</a:t>
            </a:r>
            <a:r>
              <a:rPr lang="en-US" dirty="0" smtClean="0"/>
              <a:t> are simple key-value (properties)</a:t>
            </a:r>
          </a:p>
          <a:p>
            <a:r>
              <a:rPr lang="en-US" dirty="0" smtClean="0"/>
              <a:t>SQLite is full (more or less) relational DB</a:t>
            </a:r>
          </a:p>
          <a:p>
            <a:r>
              <a:rPr lang="en-US" dirty="0" smtClean="0"/>
              <a:t>Internal storage is direct file access</a:t>
            </a:r>
          </a:p>
          <a:p>
            <a:r>
              <a:rPr lang="en-US" dirty="0" smtClean="0"/>
              <a:t>External storage is world-shareable files on external device (SD card)</a:t>
            </a:r>
          </a:p>
          <a:p>
            <a:r>
              <a:rPr lang="en-US" dirty="0" smtClean="0"/>
              <a:t>By default, all but External storage is app-private</a:t>
            </a:r>
          </a:p>
          <a:p>
            <a:r>
              <a:rPr lang="en-US" dirty="0" smtClean="0"/>
              <a:t>Cache files is another mechanism</a:t>
            </a:r>
          </a:p>
        </p:txBody>
      </p:sp>
    </p:spTree>
    <p:extLst>
      <p:ext uri="{BB962C8B-B14F-4D97-AF65-F5344CB8AC3E}">
        <p14:creationId xmlns:p14="http://schemas.microsoft.com/office/powerpoint/2010/main" val="37256994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fade">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fade">
                                      <p:cBhvr>
                                        <p:cTn id="3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chor="ctr"/>
          <a:lstStyle/>
          <a:p>
            <a:pPr marL="0" indent="0" algn="ctr">
              <a:buNone/>
            </a:pPr>
            <a:r>
              <a:rPr lang="en-US" sz="8000" b="1" dirty="0" smtClean="0"/>
              <a:t>A Squirrel And His Nuts (err, wait)</a:t>
            </a:r>
            <a:endParaRPr lang="en-US" sz="8000" b="1" dirty="0"/>
          </a:p>
        </p:txBody>
      </p:sp>
    </p:spTree>
    <p:extLst>
      <p:ext uri="{BB962C8B-B14F-4D97-AF65-F5344CB8AC3E}">
        <p14:creationId xmlns:p14="http://schemas.microsoft.com/office/powerpoint/2010/main" val="3752344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a:solidFill>
                  <a:schemeClr val="bg1"/>
                </a:solidFill>
                <a:latin typeface="Autumn" pitchFamily="2" charset="0"/>
              </a:rPr>
              <a:t>Quick Hits, Part </a:t>
            </a:r>
            <a:r>
              <a:rPr lang="en-US" dirty="0" smtClean="0">
                <a:solidFill>
                  <a:schemeClr val="bg1"/>
                </a:solidFill>
                <a:latin typeface="Autumn" pitchFamily="2" charset="0"/>
              </a:rPr>
              <a:t>I</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Internal storage: app-private, </a:t>
            </a:r>
            <a:r>
              <a:rPr lang="en-US" b="1" dirty="0" smtClean="0"/>
              <a:t>not</a:t>
            </a:r>
            <a:r>
              <a:rPr lang="en-US" dirty="0" smtClean="0"/>
              <a:t> accessible by user and removed along with </a:t>
            </a:r>
            <a:r>
              <a:rPr lang="en-US" dirty="0"/>
              <a:t>your </a:t>
            </a:r>
            <a:r>
              <a:rPr lang="en-US" dirty="0" smtClean="0"/>
              <a:t>application:</a:t>
            </a:r>
            <a:r>
              <a:rPr lang="en-US" dirty="0"/>
              <a:t/>
            </a:r>
            <a:br>
              <a:rPr lang="en-US" dirty="0"/>
            </a:br>
            <a:r>
              <a:rPr lang="en-US" i="1" dirty="0" smtClean="0"/>
              <a:t> </a:t>
            </a:r>
            <a:r>
              <a:rPr lang="en-US" sz="2000" i="1" dirty="0" err="1" smtClean="0"/>
              <a:t>FileOutputStream</a:t>
            </a:r>
            <a:r>
              <a:rPr lang="en-US" sz="2000" i="1" dirty="0" smtClean="0"/>
              <a:t> </a:t>
            </a:r>
            <a:r>
              <a:rPr lang="en-US" sz="2000" i="1" dirty="0" err="1"/>
              <a:t>fos</a:t>
            </a:r>
            <a:r>
              <a:rPr lang="en-US" sz="2000" i="1" dirty="0"/>
              <a:t> = </a:t>
            </a:r>
            <a:r>
              <a:rPr lang="en-US" sz="2000" i="1" dirty="0" err="1"/>
              <a:t>openFileOutput</a:t>
            </a:r>
            <a:r>
              <a:rPr lang="en-US" sz="2000" i="1" dirty="0"/>
              <a:t>("</a:t>
            </a:r>
            <a:r>
              <a:rPr lang="en-US" sz="2000" i="1" dirty="0" err="1" smtClean="0"/>
              <a:t>MyFile</a:t>
            </a:r>
            <a:r>
              <a:rPr lang="en-US" sz="2000" i="1" dirty="0"/>
              <a:t>", </a:t>
            </a:r>
            <a:r>
              <a:rPr lang="en-US" sz="2000" i="1" dirty="0" err="1" smtClean="0"/>
              <a:t>Context.MODE_PRIVATE</a:t>
            </a:r>
            <a:r>
              <a:rPr lang="en-US" sz="2000" i="1" dirty="0" smtClean="0"/>
              <a:t>);</a:t>
            </a:r>
            <a:br>
              <a:rPr lang="en-US" sz="2000" i="1" dirty="0" smtClean="0"/>
            </a:br>
            <a:r>
              <a:rPr lang="en-US" sz="2000" i="1" dirty="0" smtClean="0"/>
              <a:t>  </a:t>
            </a:r>
            <a:r>
              <a:rPr lang="en-US" sz="2000" i="1" dirty="0" err="1" smtClean="0"/>
              <a:t>fos.write</a:t>
            </a:r>
            <a:r>
              <a:rPr lang="en-US" sz="2000" i="1" dirty="0"/>
              <a:t>("I'm being stored!".</a:t>
            </a:r>
            <a:r>
              <a:rPr lang="en-US" sz="2000" i="1" dirty="0" err="1"/>
              <a:t>getBytes</a:t>
            </a:r>
            <a:r>
              <a:rPr lang="en-US" sz="2000" i="1" dirty="0" smtClean="0"/>
              <a:t>());</a:t>
            </a:r>
            <a:br>
              <a:rPr lang="en-US" sz="2000" i="1" dirty="0" smtClean="0"/>
            </a:br>
            <a:r>
              <a:rPr lang="en-US" sz="2000" i="1" dirty="0" smtClean="0"/>
              <a:t>  </a:t>
            </a:r>
            <a:r>
              <a:rPr lang="en-US" sz="2000" i="1" dirty="0" err="1" smtClean="0"/>
              <a:t>fos.close</a:t>
            </a:r>
            <a:r>
              <a:rPr lang="en-US" sz="2000" i="1" dirty="0" smtClean="0"/>
              <a:t>();</a:t>
            </a:r>
          </a:p>
          <a:p>
            <a:r>
              <a:rPr lang="en-US" dirty="0" smtClean="0"/>
              <a:t>External storage: shared, accessible by user and </a:t>
            </a:r>
            <a:r>
              <a:rPr lang="en-US" b="1" dirty="0" smtClean="0"/>
              <a:t>not</a:t>
            </a:r>
            <a:r>
              <a:rPr lang="en-US" dirty="0" smtClean="0"/>
              <a:t> removed with </a:t>
            </a:r>
            <a:r>
              <a:rPr lang="en-US" dirty="0"/>
              <a:t>any application:</a:t>
            </a:r>
            <a:br>
              <a:rPr lang="en-US" dirty="0"/>
            </a:br>
            <a:r>
              <a:rPr lang="en-US" i="1" dirty="0" smtClean="0"/>
              <a:t>  </a:t>
            </a:r>
            <a:r>
              <a:rPr lang="en-US" sz="2000" i="1" dirty="0" smtClean="0"/>
              <a:t>String </a:t>
            </a:r>
            <a:r>
              <a:rPr lang="en-US" sz="2000" i="1" dirty="0"/>
              <a:t>state = </a:t>
            </a:r>
            <a:r>
              <a:rPr lang="en-US" sz="2000" i="1" dirty="0" err="1"/>
              <a:t>Environment.getExternalStorageState</a:t>
            </a:r>
            <a:r>
              <a:rPr lang="en-US" sz="2000" i="1" dirty="0" smtClean="0"/>
              <a:t>();</a:t>
            </a:r>
            <a:br>
              <a:rPr lang="en-US" sz="2000" i="1" dirty="0" smtClean="0"/>
            </a:br>
            <a:r>
              <a:rPr lang="en-US" sz="2000" i="1" dirty="0"/>
              <a:t> </a:t>
            </a:r>
            <a:r>
              <a:rPr lang="en-US" sz="2000" i="1" dirty="0" smtClean="0"/>
              <a:t>  if </a:t>
            </a:r>
            <a:r>
              <a:rPr lang="en-US" sz="2000" i="1" dirty="0"/>
              <a:t>(</a:t>
            </a:r>
            <a:r>
              <a:rPr lang="en-US" sz="2000" i="1" dirty="0" err="1"/>
              <a:t>Environment.MEDIA_MOUNTED.equals</a:t>
            </a:r>
            <a:r>
              <a:rPr lang="en-US" sz="2000" i="1" dirty="0"/>
              <a:t>(state)) </a:t>
            </a:r>
            <a:r>
              <a:rPr lang="en-US" sz="2000" i="1" dirty="0" smtClean="0"/>
              <a:t>{</a:t>
            </a:r>
            <a:br>
              <a:rPr lang="en-US" sz="2000" i="1" dirty="0" smtClean="0"/>
            </a:br>
            <a:r>
              <a:rPr lang="en-US" sz="2000" i="1" dirty="0" smtClean="0"/>
              <a:t>     File </a:t>
            </a:r>
            <a:r>
              <a:rPr lang="en-US" sz="2000" i="1" dirty="0"/>
              <a:t>path = </a:t>
            </a:r>
            <a:r>
              <a:rPr lang="en-US" sz="2000" i="1" dirty="0" err="1"/>
              <a:t>getExternalFilesDir</a:t>
            </a:r>
            <a:r>
              <a:rPr lang="en-US" sz="2000" i="1" dirty="0"/>
              <a:t>(</a:t>
            </a:r>
            <a:r>
              <a:rPr lang="en-US" sz="2000" i="1" dirty="0" err="1"/>
              <a:t>Environment.DIRECTORY_PICTURES</a:t>
            </a:r>
            <a:r>
              <a:rPr lang="en-US" sz="2000" i="1" dirty="0"/>
              <a:t>);</a:t>
            </a:r>
            <a:br>
              <a:rPr lang="en-US" sz="2000" i="1" dirty="0"/>
            </a:br>
            <a:r>
              <a:rPr lang="en-US" sz="2000" i="1" dirty="0"/>
              <a:t>  </a:t>
            </a:r>
            <a:r>
              <a:rPr lang="en-US" sz="2000" i="1" dirty="0" smtClean="0"/>
              <a:t>   File </a:t>
            </a:r>
            <a:r>
              <a:rPr lang="en-US" sz="2000" i="1" dirty="0" err="1"/>
              <a:t>file</a:t>
            </a:r>
            <a:r>
              <a:rPr lang="en-US" sz="2000" i="1" dirty="0"/>
              <a:t> = new File(path, "MyPicture.jpg</a:t>
            </a:r>
            <a:r>
              <a:rPr lang="en-US" sz="2000" i="1" dirty="0" smtClean="0"/>
              <a:t>");</a:t>
            </a:r>
            <a:br>
              <a:rPr lang="en-US" sz="2000" i="1" dirty="0" smtClean="0"/>
            </a:br>
            <a:r>
              <a:rPr lang="en-US" sz="2000" i="1" dirty="0" smtClean="0"/>
              <a:t>   }</a:t>
            </a:r>
            <a:endParaRPr lang="en-US" i="1" dirty="0"/>
          </a:p>
        </p:txBody>
      </p:sp>
    </p:spTree>
    <p:extLst>
      <p:ext uri="{BB962C8B-B14F-4D97-AF65-F5344CB8AC3E}">
        <p14:creationId xmlns:p14="http://schemas.microsoft.com/office/powerpoint/2010/main" val="12697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381001"/>
            <a:ext cx="8458201" cy="60737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1791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Quick Hits, Part II</a:t>
            </a:r>
          </a:p>
        </p:txBody>
      </p:sp>
      <p:sp>
        <p:nvSpPr>
          <p:cNvPr id="3075" name="Espace réservé du contenu 2"/>
          <p:cNvSpPr>
            <a:spLocks noGrp="1"/>
          </p:cNvSpPr>
          <p:nvPr>
            <p:ph idx="1"/>
          </p:nvPr>
        </p:nvSpPr>
        <p:spPr>
          <a:xfrm>
            <a:off x="2286000" y="1447800"/>
            <a:ext cx="6705599" cy="5257800"/>
          </a:xfrm>
        </p:spPr>
        <p:txBody>
          <a:bodyPr/>
          <a:lstStyle/>
          <a:p>
            <a:r>
              <a:rPr lang="en-US" dirty="0" smtClean="0"/>
              <a:t>Android Device Administration API for “enterprise” features</a:t>
            </a:r>
          </a:p>
          <a:p>
            <a:r>
              <a:rPr lang="en-US" dirty="0" smtClean="0"/>
              <a:t>Allows IT to administer device at a low level</a:t>
            </a:r>
          </a:p>
          <a:p>
            <a:r>
              <a:rPr lang="en-US" dirty="0" smtClean="0"/>
              <a:t>Example: eMail application uses API to allow IT to enforce password policies</a:t>
            </a:r>
          </a:p>
          <a:p>
            <a:r>
              <a:rPr lang="en-US" dirty="0" smtClean="0"/>
              <a:t>Remote wipe</a:t>
            </a:r>
          </a:p>
          <a:p>
            <a:r>
              <a:rPr lang="en-US" dirty="0" smtClean="0"/>
              <a:t>Need to write a device admin app</a:t>
            </a:r>
            <a:endParaRPr lang="en-US"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0795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Quick Hits, Part III</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App Widgets can be embedded in other apps, most usually a home screen</a:t>
            </a:r>
          </a:p>
          <a:p>
            <a:r>
              <a:rPr lang="en-US" dirty="0" smtClean="0"/>
              <a:t>Really just views with more metadata involved</a:t>
            </a:r>
          </a:p>
          <a:p>
            <a:r>
              <a:rPr lang="en-US" i="1" dirty="0" err="1" smtClean="0"/>
              <a:t>AppWidgetProviderInfo</a:t>
            </a:r>
            <a:r>
              <a:rPr lang="en-US" dirty="0" smtClean="0"/>
              <a:t> is the metadata</a:t>
            </a:r>
          </a:p>
          <a:p>
            <a:r>
              <a:rPr lang="en-US" i="1" dirty="0" err="1" smtClean="0"/>
              <a:t>AppWidgetProvider</a:t>
            </a:r>
            <a:r>
              <a:rPr lang="en-US" dirty="0" smtClean="0"/>
              <a:t> gives you hooks into lifecycle events and interaction events to code for</a:t>
            </a:r>
          </a:p>
          <a:p>
            <a:r>
              <a:rPr lang="en-US" dirty="0" smtClean="0"/>
              <a:t>Can also provide a configuration activity that will be launched when the widget is added</a:t>
            </a:r>
          </a:p>
        </p:txBody>
      </p:sp>
    </p:spTree>
    <p:extLst>
      <p:ext uri="{BB962C8B-B14F-4D97-AF65-F5344CB8AC3E}">
        <p14:creationId xmlns:p14="http://schemas.microsoft.com/office/powerpoint/2010/main" val="42563808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Quick Hits, Part IV</a:t>
            </a:r>
          </a:p>
        </p:txBody>
      </p:sp>
      <p:sp>
        <p:nvSpPr>
          <p:cNvPr id="3075" name="Espace réservé du contenu 2"/>
          <p:cNvSpPr>
            <a:spLocks noGrp="1"/>
          </p:cNvSpPr>
          <p:nvPr>
            <p:ph idx="1"/>
          </p:nvPr>
        </p:nvSpPr>
        <p:spPr>
          <a:xfrm>
            <a:off x="2286000" y="1447800"/>
            <a:ext cx="6705599" cy="5257800"/>
          </a:xfrm>
        </p:spPr>
        <p:txBody>
          <a:bodyPr/>
          <a:lstStyle/>
          <a:p>
            <a:r>
              <a:rPr lang="en-US" dirty="0" err="1" smtClean="0"/>
              <a:t>adb</a:t>
            </a:r>
            <a:r>
              <a:rPr lang="en-US" dirty="0" smtClean="0"/>
              <a:t>, DDMS, JDWP for debugging</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sz="2800" dirty="0" smtClean="0"/>
              <a:t>Hierarchy Viewer, </a:t>
            </a:r>
            <a:r>
              <a:rPr lang="en-US" sz="2800" dirty="0" err="1" smtClean="0"/>
              <a:t>Traceview</a:t>
            </a:r>
            <a:r>
              <a:rPr lang="en-US" sz="2800" dirty="0" smtClean="0"/>
              <a:t>, </a:t>
            </a:r>
            <a:r>
              <a:rPr lang="en-US" sz="2800" dirty="0" err="1" smtClean="0"/>
              <a:t>Dev</a:t>
            </a:r>
            <a:r>
              <a:rPr lang="en-US" sz="2800" dirty="0" smtClean="0"/>
              <a:t> Tools</a:t>
            </a:r>
          </a:p>
          <a:p>
            <a:endParaRPr lang="en-US" dirty="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9228" y="2161233"/>
            <a:ext cx="4761943" cy="3505200"/>
          </a:xfrm>
          <a:prstGeom prst="rect">
            <a:avLst/>
          </a:prstGeom>
          <a:noFill/>
          <a:ln>
            <a:noFill/>
          </a:ln>
          <a:effectLst>
            <a:outerShdw blurRad="292100" dist="139700" dir="2700000" algn="t" rotWithShape="0">
              <a:prstClr val="black">
                <a:alpha val="65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8781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a:solidFill>
                  <a:schemeClr val="bg1"/>
                </a:solidFill>
                <a:latin typeface="Autumn" pitchFamily="2" charset="0"/>
              </a:rPr>
              <a:t>Quick Hits, Part </a:t>
            </a:r>
            <a:r>
              <a:rPr lang="en-US" dirty="0" smtClean="0">
                <a:solidFill>
                  <a:schemeClr val="bg1"/>
                </a:solidFill>
                <a:latin typeface="Autumn" pitchFamily="2" charset="0"/>
              </a:rPr>
              <a:t>V</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NDK (Native Development Kit?)</a:t>
            </a:r>
          </a:p>
          <a:p>
            <a:r>
              <a:rPr lang="en-US" dirty="0" smtClean="0"/>
              <a:t>C/C++ embedded in a Java app (Hello JNI!)</a:t>
            </a:r>
          </a:p>
          <a:p>
            <a:r>
              <a:rPr lang="en-US" i="1" dirty="0" err="1" smtClean="0"/>
              <a:t>NativeActivity</a:t>
            </a:r>
            <a:r>
              <a:rPr lang="en-US" dirty="0" smtClean="0"/>
              <a:t> convenience class sends activity lifecycle events to your native code</a:t>
            </a:r>
          </a:p>
          <a:p>
            <a:r>
              <a:rPr lang="en-US" dirty="0" smtClean="0"/>
              <a:t>NDK includes system headers for stable native APIs such as </a:t>
            </a:r>
            <a:r>
              <a:rPr lang="en-US" dirty="0" err="1" smtClean="0"/>
              <a:t>libc</a:t>
            </a:r>
            <a:r>
              <a:rPr lang="en-US" dirty="0" smtClean="0"/>
              <a:t>, </a:t>
            </a:r>
            <a:r>
              <a:rPr lang="en-US" dirty="0" err="1" smtClean="0"/>
              <a:t>libz</a:t>
            </a:r>
            <a:r>
              <a:rPr lang="en-US" dirty="0" smtClean="0"/>
              <a:t> (zip support), </a:t>
            </a:r>
            <a:r>
              <a:rPr lang="en-US" dirty="0" err="1" smtClean="0"/>
              <a:t>liblog</a:t>
            </a:r>
            <a:r>
              <a:rPr lang="en-US" dirty="0" smtClean="0"/>
              <a:t> (Android logging), OpenGL ES, </a:t>
            </a:r>
            <a:r>
              <a:rPr lang="en-US" dirty="0" err="1" smtClean="0"/>
              <a:t>OpenSL</a:t>
            </a:r>
            <a:r>
              <a:rPr lang="en-US" dirty="0" smtClean="0"/>
              <a:t> (audio) and </a:t>
            </a:r>
            <a:r>
              <a:rPr lang="en-US" dirty="0" err="1" smtClean="0"/>
              <a:t>libm</a:t>
            </a:r>
            <a:endParaRPr lang="en-US" dirty="0" smtClean="0"/>
          </a:p>
          <a:p>
            <a:r>
              <a:rPr lang="en-US" dirty="0" smtClean="0"/>
              <a:t>Also includes build system</a:t>
            </a:r>
            <a:endParaRPr lang="en-US" dirty="0"/>
          </a:p>
        </p:txBody>
      </p:sp>
    </p:spTree>
    <p:extLst>
      <p:ext uri="{BB962C8B-B14F-4D97-AF65-F5344CB8AC3E}">
        <p14:creationId xmlns:p14="http://schemas.microsoft.com/office/powerpoint/2010/main" val="29451355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4000" t="-4000" r="-4000" b="-4000"/>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0" y="838200"/>
            <a:ext cx="9144000" cy="1012825"/>
          </a:xfrm>
          <a:effectLst>
            <a:outerShdw blurRad="50800" dist="63500" dir="16200000" rotWithShape="0">
              <a:prstClr val="black">
                <a:alpha val="40000"/>
              </a:prstClr>
            </a:outerShdw>
          </a:effectLst>
        </p:spPr>
        <p:txBody>
          <a:bodyPr/>
          <a:lstStyle/>
          <a:p>
            <a:r>
              <a:rPr lang="en-US" sz="5400" b="1" dirty="0" smtClean="0">
                <a:solidFill>
                  <a:schemeClr val="bg1"/>
                </a:solidFill>
                <a:latin typeface="Addled" pitchFamily="2" charset="0"/>
              </a:rPr>
              <a:t>Fin.</a:t>
            </a:r>
          </a:p>
        </p:txBody>
      </p:sp>
      <p:sp>
        <p:nvSpPr>
          <p:cNvPr id="2051" name="Sous-titre 2"/>
          <p:cNvSpPr>
            <a:spLocks noGrp="1"/>
          </p:cNvSpPr>
          <p:nvPr>
            <p:ph type="subTitle" idx="1"/>
          </p:nvPr>
        </p:nvSpPr>
        <p:spPr>
          <a:xfrm>
            <a:off x="1371600" y="2581275"/>
            <a:ext cx="6400800" cy="2828925"/>
          </a:xfrm>
          <a:effectLst>
            <a:outerShdw blurRad="50800" dist="63500" dir="16200000" rotWithShape="0">
              <a:prstClr val="black">
                <a:alpha val="40000"/>
              </a:prstClr>
            </a:outerShdw>
          </a:effectLst>
        </p:spPr>
        <p:txBody>
          <a:bodyPr/>
          <a:lstStyle/>
          <a:p>
            <a:r>
              <a:rPr lang="en-US" sz="3600" dirty="0">
                <a:solidFill>
                  <a:schemeClr val="bg1"/>
                </a:solidFill>
              </a:rPr>
              <a:t>On </a:t>
            </a:r>
            <a:r>
              <a:rPr lang="en-US" sz="3600" dirty="0" smtClean="0">
                <a:solidFill>
                  <a:schemeClr val="bg1"/>
                </a:solidFill>
              </a:rPr>
              <a:t>“The Twitter” </a:t>
            </a:r>
            <a:r>
              <a:rPr lang="en-US" sz="3600" dirty="0">
                <a:solidFill>
                  <a:schemeClr val="bg1"/>
                </a:solidFill>
              </a:rPr>
              <a:t>- @fzammetti</a:t>
            </a:r>
          </a:p>
          <a:p>
            <a:endParaRPr lang="en-US" sz="3600" dirty="0">
              <a:solidFill>
                <a:schemeClr val="bg1"/>
              </a:solidFill>
            </a:endParaRPr>
          </a:p>
          <a:p>
            <a:r>
              <a:rPr lang="en-US" sz="3600" dirty="0">
                <a:solidFill>
                  <a:schemeClr val="bg1"/>
                </a:solidFill>
              </a:rPr>
              <a:t>fzammetti@etherient.com</a:t>
            </a:r>
          </a:p>
          <a:p>
            <a:endParaRPr lang="en-US" sz="3600" dirty="0">
              <a:solidFill>
                <a:schemeClr val="bg1"/>
              </a:solidFill>
            </a:endParaRPr>
          </a:p>
          <a:p>
            <a:r>
              <a:rPr lang="en-US" sz="3600" dirty="0">
                <a:solidFill>
                  <a:schemeClr val="bg1"/>
                </a:solidFill>
              </a:rPr>
              <a:t>www.zammetti.com</a:t>
            </a:r>
          </a:p>
        </p:txBody>
      </p:sp>
    </p:spTree>
    <p:extLst>
      <p:ext uri="{BB962C8B-B14F-4D97-AF65-F5344CB8AC3E}">
        <p14:creationId xmlns:p14="http://schemas.microsoft.com/office/powerpoint/2010/main" val="145849223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Just the Basics, Ma’am</a:t>
            </a:r>
          </a:p>
        </p:txBody>
      </p:sp>
      <p:sp>
        <p:nvSpPr>
          <p:cNvPr id="3075" name="Espace réservé du contenu 2"/>
          <p:cNvSpPr>
            <a:spLocks noGrp="1"/>
          </p:cNvSpPr>
          <p:nvPr>
            <p:ph idx="1"/>
          </p:nvPr>
        </p:nvSpPr>
        <p:spPr>
          <a:xfrm>
            <a:off x="2286000" y="1447800"/>
            <a:ext cx="6705599" cy="5257800"/>
          </a:xfrm>
        </p:spPr>
        <p:txBody>
          <a:bodyPr/>
          <a:lstStyle/>
          <a:p>
            <a:r>
              <a:rPr lang="en-US" dirty="0" smtClean="0"/>
              <a:t>Write code in Java, create an Android Package (.apk file) with SDK tools</a:t>
            </a:r>
            <a:br>
              <a:rPr lang="en-US" dirty="0" smtClean="0"/>
            </a:br>
            <a:endParaRPr lang="en-US" dirty="0" smtClean="0"/>
          </a:p>
          <a:p>
            <a:r>
              <a:rPr lang="en-US" dirty="0" smtClean="0"/>
              <a:t>Each application is a different unique user in Linux, permissions set on application resources for that user</a:t>
            </a:r>
            <a:br>
              <a:rPr lang="en-US" dirty="0" smtClean="0"/>
            </a:br>
            <a:endParaRPr lang="en-US" dirty="0" smtClean="0"/>
          </a:p>
          <a:p>
            <a:r>
              <a:rPr lang="en-US" dirty="0" smtClean="0"/>
              <a:t>Each application runs in its own Linux process, which gets its own Dalvik VM instance</a:t>
            </a:r>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1479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A World of Components</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Applications are built up from </a:t>
            </a:r>
            <a:r>
              <a:rPr lang="en-US" i="1" dirty="0" smtClean="0"/>
              <a:t>components</a:t>
            </a:r>
          </a:p>
          <a:p>
            <a:r>
              <a:rPr lang="en-US" dirty="0" smtClean="0"/>
              <a:t>Point from which your application can be entered</a:t>
            </a:r>
          </a:p>
          <a:p>
            <a:r>
              <a:rPr lang="en-US" dirty="0" smtClean="0"/>
              <a:t>May or may not have a visual representation</a:t>
            </a:r>
          </a:p>
          <a:p>
            <a:r>
              <a:rPr lang="en-US" dirty="0" smtClean="0"/>
              <a:t>Four types:</a:t>
            </a:r>
          </a:p>
          <a:p>
            <a:pPr lvl="1"/>
            <a:r>
              <a:rPr lang="en-US" sz="3200" b="1" dirty="0" smtClean="0"/>
              <a:t>Activities</a:t>
            </a:r>
          </a:p>
          <a:p>
            <a:pPr lvl="1"/>
            <a:r>
              <a:rPr lang="en-US" sz="3200" b="1" dirty="0" smtClean="0"/>
              <a:t>Services</a:t>
            </a:r>
          </a:p>
          <a:p>
            <a:pPr lvl="1"/>
            <a:r>
              <a:rPr lang="en-US" sz="3200" b="1" dirty="0" smtClean="0"/>
              <a:t>Content</a:t>
            </a:r>
            <a:r>
              <a:rPr lang="en-US" sz="3200" dirty="0" smtClean="0"/>
              <a:t> </a:t>
            </a:r>
            <a:r>
              <a:rPr lang="en-US" sz="3200" b="1" dirty="0" smtClean="0"/>
              <a:t>Providers</a:t>
            </a:r>
          </a:p>
          <a:p>
            <a:pPr lvl="1"/>
            <a:r>
              <a:rPr lang="en-US" sz="3200" b="1" dirty="0" smtClean="0"/>
              <a:t>Broadcast</a:t>
            </a:r>
            <a:r>
              <a:rPr lang="en-US" sz="3200" dirty="0" smtClean="0"/>
              <a:t> </a:t>
            </a:r>
            <a:r>
              <a:rPr lang="en-US" sz="3200" b="1" dirty="0" smtClean="0"/>
              <a:t>Receivers</a:t>
            </a:r>
            <a:endParaRPr lang="en-US" sz="3200" b="1" dirty="0"/>
          </a:p>
        </p:txBody>
      </p:sp>
    </p:spTree>
    <p:extLst>
      <p:ext uri="{BB962C8B-B14F-4D97-AF65-F5344CB8AC3E}">
        <p14:creationId xmlns:p14="http://schemas.microsoft.com/office/powerpoint/2010/main" val="17840974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Effect transition="in" filter="fade">
                                      <p:cBhvr>
                                        <p:cTn id="25" dur="500"/>
                                        <p:tgtEl>
                                          <p:spTgt spid="4099">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99">
                                            <p:txEl>
                                              <p:pRg st="5" end="5"/>
                                            </p:txEl>
                                          </p:spTgt>
                                        </p:tgtEl>
                                        <p:attrNameLst>
                                          <p:attrName>style.visibility</p:attrName>
                                        </p:attrNameLst>
                                      </p:cBhvr>
                                      <p:to>
                                        <p:strVal val="visible"/>
                                      </p:to>
                                    </p:set>
                                    <p:animEffect transition="in" filter="fade">
                                      <p:cBhvr>
                                        <p:cTn id="28" dur="500"/>
                                        <p:tgtEl>
                                          <p:spTgt spid="4099">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fade">
                                      <p:cBhvr>
                                        <p:cTn id="31" dur="500"/>
                                        <p:tgtEl>
                                          <p:spTgt spid="4099">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99">
                                            <p:txEl>
                                              <p:pRg st="7" end="7"/>
                                            </p:txEl>
                                          </p:spTgt>
                                        </p:tgtEl>
                                        <p:attrNameLst>
                                          <p:attrName>style.visibility</p:attrName>
                                        </p:attrNameLst>
                                      </p:cBhvr>
                                      <p:to>
                                        <p:strVal val="visible"/>
                                      </p:to>
                                    </p:set>
                                    <p:animEffect transition="in" filter="fade">
                                      <p:cBhvr>
                                        <p:cTn id="34"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1828800" y="0"/>
            <a:ext cx="7315200" cy="1143000"/>
          </a:xfrm>
        </p:spPr>
        <p:txBody>
          <a:bodyPr/>
          <a:lstStyle/>
          <a:p>
            <a:pPr algn="l"/>
            <a:r>
              <a:rPr lang="en-US" dirty="0" smtClean="0">
                <a:latin typeface="Autumn" pitchFamily="2" charset="0"/>
              </a:rPr>
              <a:t>Activities</a:t>
            </a:r>
          </a:p>
        </p:txBody>
      </p:sp>
      <p:sp>
        <p:nvSpPr>
          <p:cNvPr id="3075" name="Espace réservé du contenu 2"/>
          <p:cNvSpPr>
            <a:spLocks noGrp="1"/>
          </p:cNvSpPr>
          <p:nvPr>
            <p:ph idx="1"/>
          </p:nvPr>
        </p:nvSpPr>
        <p:spPr>
          <a:xfrm>
            <a:off x="2286000" y="1447800"/>
            <a:ext cx="6705599" cy="5257800"/>
          </a:xfrm>
        </p:spPr>
        <p:txBody>
          <a:bodyPr/>
          <a:lstStyle/>
          <a:p>
            <a:r>
              <a:rPr lang="en-US" dirty="0" smtClean="0"/>
              <a:t>A single screen in a user interface</a:t>
            </a:r>
            <a:br>
              <a:rPr lang="en-US" dirty="0" smtClean="0"/>
            </a:br>
            <a:endParaRPr lang="en-US" dirty="0" smtClean="0"/>
          </a:p>
          <a:p>
            <a:r>
              <a:rPr lang="en-US" dirty="0" smtClean="0"/>
              <a:t>Although they form a whole application, they an independent</a:t>
            </a:r>
            <a:br>
              <a:rPr lang="en-US" dirty="0" smtClean="0"/>
            </a:br>
            <a:endParaRPr lang="en-US" dirty="0" smtClean="0"/>
          </a:p>
          <a:p>
            <a:r>
              <a:rPr lang="en-US" dirty="0" smtClean="0"/>
              <a:t>Other applications can start your activities</a:t>
            </a:r>
            <a:br>
              <a:rPr lang="en-US" dirty="0" smtClean="0"/>
            </a:br>
            <a:endParaRPr lang="en-US" dirty="0" smtClean="0"/>
          </a:p>
          <a:p>
            <a:r>
              <a:rPr lang="en-US" dirty="0" smtClean="0"/>
              <a:t>Subclass of </a:t>
            </a:r>
            <a:r>
              <a:rPr lang="en-US" i="1" dirty="0" smtClean="0"/>
              <a:t>Activity</a:t>
            </a:r>
            <a:endParaRPr lang="en-US" dirty="0" smtClean="0"/>
          </a:p>
        </p:txBody>
      </p:sp>
      <p:cxnSp>
        <p:nvCxnSpPr>
          <p:cNvPr id="4" name="Straight Connector 3"/>
          <p:cNvCxnSpPr/>
          <p:nvPr/>
        </p:nvCxnSpPr>
        <p:spPr>
          <a:xfrm>
            <a:off x="1828800" y="828942"/>
            <a:ext cx="7162800" cy="0"/>
          </a:xfrm>
          <a:prstGeom prst="line">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0270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52400"/>
            <a:ext cx="4962525"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0350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lum/>
            <a:extLst>
              <a:ext uri="{BEBA8EAE-BF5A-486C-A8C5-ECC9F3942E4B}">
                <a14:imgProps xmlns:a14="http://schemas.microsoft.com/office/drawing/2010/main">
                  <a14:imgLayer r:embed="rId4">
                    <a14:imgEffect>
                      <a14:artisticPlasticWrap trans="25000" smoothness="10"/>
                    </a14:imgEffect>
                  </a14:imgLayer>
                </a14:imgProps>
              </a:ext>
            </a:extLst>
          </a:blip>
          <a:srcRect/>
          <a:stretch>
            <a:fillRect l="-4000" t="-4000" r="-4000" b="-4000"/>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0" y="0"/>
            <a:ext cx="9144000" cy="1417638"/>
          </a:xfrm>
        </p:spPr>
        <p:txBody>
          <a:bodyPr/>
          <a:lstStyle/>
          <a:p>
            <a:r>
              <a:rPr lang="en-US" dirty="0" smtClean="0">
                <a:solidFill>
                  <a:schemeClr val="bg1"/>
                </a:solidFill>
                <a:latin typeface="Autumn" pitchFamily="2" charset="0"/>
              </a:rPr>
              <a:t>Services</a:t>
            </a:r>
            <a:endParaRPr lang="en-US" b="1" dirty="0" smtClean="0">
              <a:solidFill>
                <a:schemeClr val="bg1"/>
              </a:solidFill>
              <a:latin typeface="Autumn" pitchFamily="2" charset="0"/>
            </a:endParaRPr>
          </a:p>
        </p:txBody>
      </p:sp>
      <p:sp>
        <p:nvSpPr>
          <p:cNvPr id="4099" name="Espace réservé du contenu 4"/>
          <p:cNvSpPr>
            <a:spLocks noGrp="1"/>
          </p:cNvSpPr>
          <p:nvPr>
            <p:ph idx="1"/>
          </p:nvPr>
        </p:nvSpPr>
        <p:spPr>
          <a:xfrm>
            <a:off x="152400" y="1905000"/>
            <a:ext cx="8839200" cy="4953000"/>
          </a:xfrm>
        </p:spPr>
        <p:txBody>
          <a:bodyPr anchor="t"/>
          <a:lstStyle/>
          <a:p>
            <a:r>
              <a:rPr lang="en-US" dirty="0" smtClean="0"/>
              <a:t>Background task for long-running operations</a:t>
            </a:r>
            <a:br>
              <a:rPr lang="en-US" dirty="0" smtClean="0"/>
            </a:br>
            <a:endParaRPr lang="en-US" dirty="0" smtClean="0"/>
          </a:p>
          <a:p>
            <a:r>
              <a:rPr lang="en-US" dirty="0" smtClean="0"/>
              <a:t>No user interface</a:t>
            </a:r>
            <a:br>
              <a:rPr lang="en-US" dirty="0" smtClean="0"/>
            </a:br>
            <a:endParaRPr lang="en-US" dirty="0" smtClean="0"/>
          </a:p>
          <a:p>
            <a:r>
              <a:rPr lang="en-US" dirty="0" smtClean="0"/>
              <a:t>Other components can start services and let it run, or “bind” to it to interact with it</a:t>
            </a:r>
            <a:br>
              <a:rPr lang="en-US" dirty="0" smtClean="0"/>
            </a:br>
            <a:endParaRPr lang="en-US" dirty="0" smtClean="0"/>
          </a:p>
          <a:p>
            <a:r>
              <a:rPr lang="en-US" dirty="0"/>
              <a:t>Subclass of </a:t>
            </a:r>
            <a:r>
              <a:rPr lang="en-US" i="1" dirty="0" smtClean="0"/>
              <a:t>Service</a:t>
            </a:r>
            <a:endParaRPr lang="en-US" dirty="0"/>
          </a:p>
        </p:txBody>
      </p:sp>
    </p:spTree>
    <p:extLst>
      <p:ext uri="{BB962C8B-B14F-4D97-AF65-F5344CB8AC3E}">
        <p14:creationId xmlns:p14="http://schemas.microsoft.com/office/powerpoint/2010/main" val="313986329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theme/theme1.xml><?xml version="1.0" encoding="utf-8"?>
<a:theme xmlns:a="http://schemas.openxmlformats.org/drawingml/2006/main" name="13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138</Template>
  <TotalTime>973</TotalTime>
  <Words>2403</Words>
  <Application>Microsoft Office PowerPoint</Application>
  <PresentationFormat>On-screen Show (4:3)</PresentationFormat>
  <Paragraphs>372</Paragraphs>
  <Slides>44</Slides>
  <Notes>42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138</vt:lpstr>
      <vt:lpstr>Android: Rise Of The Machines</vt:lpstr>
      <vt:lpstr>A Cyborg From The Future?</vt:lpstr>
      <vt:lpstr>Stack It Up, Baby!</vt:lpstr>
      <vt:lpstr>PowerPoint Presentation</vt:lpstr>
      <vt:lpstr>Just the Basics, Ma’am</vt:lpstr>
      <vt:lpstr>A World of Components</vt:lpstr>
      <vt:lpstr>Activities</vt:lpstr>
      <vt:lpstr>PowerPoint Presentation</vt:lpstr>
      <vt:lpstr>Services</vt:lpstr>
      <vt:lpstr>Content Providers</vt:lpstr>
      <vt:lpstr>Broadcast Receivers</vt:lpstr>
      <vt:lpstr>More On Components</vt:lpstr>
      <vt:lpstr>Just What Are Your Intentions, Sir?</vt:lpstr>
      <vt:lpstr>More On Intents</vt:lpstr>
      <vt:lpstr>PowerPoint Presentation</vt:lpstr>
      <vt:lpstr>The Tools Of The Trade</vt:lpstr>
      <vt:lpstr>PowerPoint Presentation</vt:lpstr>
      <vt:lpstr>PowerPoint Presentation</vt:lpstr>
      <vt:lpstr>PowerPoint Presentation</vt:lpstr>
      <vt:lpstr>A Better Option</vt:lpstr>
      <vt:lpstr>PowerPoint Presentation</vt:lpstr>
      <vt:lpstr>Structural Integrity</vt:lpstr>
      <vt:lpstr>Manifest Destiny</vt:lpstr>
      <vt:lpstr>Manifest Destiny, Part Deux</vt:lpstr>
      <vt:lpstr>Hey You Kids, Off My Grass!</vt:lpstr>
      <vt:lpstr>More On Permissions And Security</vt:lpstr>
      <vt:lpstr>Intent Filters</vt:lpstr>
      <vt:lpstr>PowerPoint Presentation</vt:lpstr>
      <vt:lpstr>Its All About Appearances</vt:lpstr>
      <vt:lpstr>Layout Objects</vt:lpstr>
      <vt:lpstr>UI Elements</vt:lpstr>
      <vt:lpstr>Event Handlers</vt:lpstr>
      <vt:lpstr>Being Resourceful</vt:lpstr>
      <vt:lpstr>PowerPoint Presentation</vt:lpstr>
      <vt:lpstr>A Bit More On Services</vt:lpstr>
      <vt:lpstr>PowerPoint Presentation</vt:lpstr>
      <vt:lpstr>In It For The Long Haul</vt:lpstr>
      <vt:lpstr>PowerPoint Presentation</vt:lpstr>
      <vt:lpstr>Quick Hits, Part I</vt:lpstr>
      <vt:lpstr>Quick Hits, Part II</vt:lpstr>
      <vt:lpstr>Quick Hits, Part III</vt:lpstr>
      <vt:lpstr>Quick Hits, Part IV</vt:lpstr>
      <vt:lpstr>Quick Hits, Part V</vt:lpstr>
      <vt:lpstr>Fin.</vt:lpstr>
    </vt:vector>
  </TitlesOfParts>
  <Company>Etherient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Rise of the Machines</dc:title>
  <dc:creator>Frank W. Zammetti</dc:creator>
  <cp:lastModifiedBy>Frank W. Zammetti</cp:lastModifiedBy>
  <cp:revision>142</cp:revision>
  <dcterms:created xsi:type="dcterms:W3CDTF">2011-11-02T01:45:48Z</dcterms:created>
  <dcterms:modified xsi:type="dcterms:W3CDTF">2011-12-12T21:35:40Z</dcterms:modified>
</cp:coreProperties>
</file>