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" y="-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22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25’ minutes slot for an oral presentation at the conference</a:t>
            </a:r>
            <a:endParaRPr sz="8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(14:45 - 16:15, 6A, May/3) - poster 16:15 - 17:15, Poster Presentations 3, May/4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Good afternoon!  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This work is about an Online Generator and Corrector of Parametric Questions.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My name is Francisco, and coauthors are, Fernando and Valério.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I'm from Federal University of ABC, Brazil.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98617aa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98617aa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10.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Method: update question.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Here, we can see who created this question and the last update.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Continuing...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98617a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98617a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11.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update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Finally, we can see the answers.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Answer text. And Feedback from each answer.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first answer is the correct answer.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we create a question, we can consider the first answer as the most correct. And, the last as the most wrong answer. 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system stores this order.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find a student who responds always the most wrong answer.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98617aa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98617aa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12.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update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button. See-PDF. We can see the PDF of this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is the core of our paper!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case, the description of the question contains, for example.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Write $ 3 \times [[code: a1]]$ matrix of integers...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Here a1 is equal a random value between 2 and 6.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this command in the python.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$ and \times are latex commands.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Finally, the text between brackets. Start which double brackets,  def and two points. 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finishing with double brackets. This is the python code.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98617aa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98617aa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13.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Now, I will present some examples.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98617aa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98617aa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14.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Example with Equation and  </a:t>
            </a: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</a:t>
            </a:r>
            <a:r>
              <a:rPr lang="en" sz="700">
                <a:solidFill>
                  <a:schemeClr val="dk1"/>
                </a:solidFill>
              </a:rPr>
              <a:t>. 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With SymPy library. For symbolic mathematics.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Here, is the equation $$[[code:a0]]$$, where.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A0 = latex(integral(f,x)).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f =  this equation: sin(x) pow 2 + x + a6.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a6 = random.randrange(3,8,1), is a value between 3 and 7.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Finally, it defines the </a:t>
            </a: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</a:t>
            </a:r>
            <a:r>
              <a:rPr lang="en" sz="700">
                <a:solidFill>
                  <a:schemeClr val="dk1"/>
                </a:solidFill>
              </a:rPr>
              <a:t> here.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Everything automatically, with parametric values!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98617aa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98617aa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15.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 with Graph.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Path of Dijkstra.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networkx and matplotlib library.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example, we can see the short path between nodes. A and D. considering these weights: 0.3; 0.2; 0.6; and 1.0.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98617aa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98617aa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16.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Example with Matrix and Figure.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description of this example is very long.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And it is detailed in the paper.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98617a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98617a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17.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Now, I will present an Exam.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98617aa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98617aa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18.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 of Exam.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After choosing. See-PDF...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a2aa79e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a2aa79e1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19.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exam, we can see a header. With.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student' name, student' ID and  QRcode.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QRcode contains both: encrypted. And compressed. Information’s.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stores (ID) exam, class, and student.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for each question, it contains the order of the random answers.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And, This is the answer sheet area.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a2aa79e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a2aa79e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talks Contents.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Motivation.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 to Generate Parametric Questions.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Data-Flow Diagram.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 Diagram.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Question: Create, Update, See-PDF.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Exams: Generate PDF, Scan PDF (correct exams).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Conclusion and Future Works.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98617aa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98617aa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20.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After choosing a PDF file with scans and Upload-PDF...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98617aa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98617aa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21.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Here is a CSV file with the exam fixes.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Question 2 has two markings.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question 4 has no markup.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a3db02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a3db02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22.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Conclusion.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Our solution helps answer the questions: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to generate exams for many students?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Traditional paper exams are required because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Online answers aren't reliable.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to minimize fraud?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exam in which the questions are unique to each student.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to correct exams automatically?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computer vision applied to the scanned image of the answer sheets.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a3db02f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a3db02f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23.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Future works.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the eLearning system.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Such as Moodle.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 visualizations for student monitoring.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Improve security, including facial and digital recognition on QRCode.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a3db02f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a3db02f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24.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Thanks!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Questions?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a2aa79e1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a2aa79e1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3.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Motivation.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How to generate exams for many students?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For many purposes, online exams aren't possible.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Traditional paper exams are then required.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How to minimize fraud?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 exam in which the questions are unique, to each student.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How to correct this exam automatically?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With computer vision applied to the scanned image of the answer sheets.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894b7fc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894b7fc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4.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Method: website.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This site is available at this link. In English.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We can see Institutes, Courses, Disciplines, Topics, Questions, Classrooms and Exams.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For example, I'm logged with fzampirolli user.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This is the Dynamic Content in English. Still for publications.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a2aa79e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a2aa79e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5.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website.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site is available at this link. In Portuguese.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this is the Dynamic Content, for production. Since February 2019.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institutes.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 courses.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 disciplines.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140 classrooms.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42 exams.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34 topics.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182 multiple-choice.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124 text questions.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Specifically, here are the 87 parametric questions.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Finally, 57 users.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Accessed April 25, 2019.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91aa66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91aa66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6.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Data-Flow Diagram.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diagram, we can see three different types of users: Admin, Coordinate, and Professor.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Admin cans create, read, update, and delete. Or CRUD. The Institute and Course. Also, everything the Coordinate cans do.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Coordinate cans CRUD. Discipline, Topic, and Professor. Also, everything the Professor cans do.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Professor cans CRUD Class, Student, Question, Answers, and Exam.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focus of this article is only questions and answers.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Specifically on the parametric type.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91aa66d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91aa66d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7.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Class Diagram, considering Model level, in MVC architecture.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diagram, we can see classes.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Institute has Course.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Course has Discipline.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Discipline has Topic, Coordinate, Professor, and Class.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Topic has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 has Student and Professor.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 has Class and Question. The Exam is the main class!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can store exam history in </a:t>
            </a:r>
            <a:r>
              <a:rPr lang="en" sz="7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StudentExam</a:t>
            </a: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and </a:t>
            </a:r>
            <a:r>
              <a:rPr lang="en" sz="7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StudentExamQuestion</a:t>
            </a: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Finally, in this paper, we can detail, Question has Answer.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98617aa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98617aa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8.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create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slide, we can see where we created a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define the Topic.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Short description.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Type. (Can be multiple choice or text question).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Difficulty. (Between 1-easy to 5-difficult).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Bloom Taxonomy.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Finally, parametric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After defining these values, let's update, including the answers, if it's a multiple-choice question.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98617a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98617aa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Slide 9.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Method: update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slide, we can see where we update a question.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Again. Topic.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Short description.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Description.</a:t>
            </a:r>
            <a:endParaRPr sz="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Continuing...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F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nubisys.ufabc.edu.br:8000/topic/question/2/update/" TargetMode="External"/><Relationship Id="rId6" Type="http://schemas.openxmlformats.org/officeDocument/2006/relationships/hyperlink" Target="http://vision.ufabc.edu.br:8000/topic/question/69/update/" TargetMode="External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nubisys.ufabc.edu.br:8000/topic/question/7/update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ubisys.ufabc.edu.br:8000/topic/question/10/update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ubisys.ufabc.edu.br:8000/topic/question/12/update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://nubisys.ufabc.edu.br:8000/exam/exam/1/update/" TargetMode="External"/><Relationship Id="rId6" Type="http://schemas.openxmlformats.org/officeDocument/2006/relationships/hyperlink" Target="http://vision.ufabc.edu.br:8000/exam/exam/50/updat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d7-AcaDWM8a41SRtlKdczOTKREXMkWp2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://nubisys.ufabc.edu.br:8000/exam/exam/1/update/" TargetMode="External"/><Relationship Id="rId6" Type="http://schemas.openxmlformats.org/officeDocument/2006/relationships/hyperlink" Target="http://vision.ufabc.edu.br:8000/exam/exam/50/updat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ZIfWFKYkenWKFvlVnt9SWoT5fK7yOWEN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nubisys.ufabc.edu.br:8000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vision.ufabc.edu.br:800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6650" y="779600"/>
            <a:ext cx="87552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Online Generator and Corrector of Parametric Questions 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 Hard Copy Useful for the Elaboration of Thousands of Individualized Exams</a:t>
            </a:r>
            <a:endParaRPr sz="2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31238"/>
            <a:ext cx="85206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Francisco de Assis Zampirolli, Fernando Teubl, Valério Ramos Batista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Federal University of ABC, Brazil</a:t>
            </a:r>
            <a:endParaRPr sz="1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92300"/>
            <a:ext cx="8520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International Conference on Computer Supported Education</a:t>
            </a:r>
            <a:br>
              <a:rPr lang="en" sz="1400"/>
            </a:br>
            <a:r>
              <a:rPr lang="en" sz="1400"/>
              <a:t>Crete, Greece, 2019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Method:Update Question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6" name="Google Shape;146;p22"/>
          <p:cNvGrpSpPr/>
          <p:nvPr/>
        </p:nvGrpSpPr>
        <p:grpSpPr>
          <a:xfrm>
            <a:off x="5032550" y="4223664"/>
            <a:ext cx="96000" cy="249513"/>
            <a:chOff x="969200" y="3828825"/>
            <a:chExt cx="96000" cy="286204"/>
          </a:xfrm>
        </p:grpSpPr>
        <p:sp>
          <p:nvSpPr>
            <p:cNvPr id="147" name="Google Shape;147;p22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5032550" y="1134314"/>
            <a:ext cx="96000" cy="249513"/>
            <a:chOff x="969200" y="3828825"/>
            <a:chExt cx="96000" cy="286204"/>
          </a:xfrm>
        </p:grpSpPr>
        <p:sp>
          <p:nvSpPr>
            <p:cNvPr id="151" name="Google Shape;151;p22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50" y="1733639"/>
            <a:ext cx="7076788" cy="214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Method:Update Question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4807200" y="905385"/>
            <a:ext cx="96000" cy="249513"/>
            <a:chOff x="969200" y="3828825"/>
            <a:chExt cx="96000" cy="286204"/>
          </a:xfrm>
        </p:grpSpPr>
        <p:sp>
          <p:nvSpPr>
            <p:cNvPr id="162" name="Google Shape;162;p23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0" y="3441358"/>
            <a:ext cx="6275399" cy="165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3"/>
          <p:cNvGrpSpPr/>
          <p:nvPr/>
        </p:nvGrpSpPr>
        <p:grpSpPr>
          <a:xfrm>
            <a:off x="4807200" y="3154227"/>
            <a:ext cx="96000" cy="249513"/>
            <a:chOff x="969200" y="3828825"/>
            <a:chExt cx="96000" cy="286204"/>
          </a:xfrm>
        </p:grpSpPr>
        <p:sp>
          <p:nvSpPr>
            <p:cNvPr id="167" name="Google Shape;167;p23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500" y="1170125"/>
            <a:ext cx="6275400" cy="193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50" y="1922325"/>
            <a:ext cx="4643801" cy="30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r="53744" b="76949"/>
          <a:stretch/>
        </p:blipFill>
        <p:spPr>
          <a:xfrm>
            <a:off x="1651800" y="527457"/>
            <a:ext cx="3014000" cy="10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15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2492450" y="1166925"/>
            <a:ext cx="3530400" cy="75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4"/>
          <p:cNvSpPr/>
          <p:nvPr/>
        </p:nvSpPr>
        <p:spPr>
          <a:xfrm>
            <a:off x="4832475" y="878313"/>
            <a:ext cx="4252500" cy="489600"/>
          </a:xfrm>
          <a:prstGeom prst="wedgeRectCallout">
            <a:avLst>
              <a:gd name="adj1" fmla="val 1063"/>
              <a:gd name="adj2" fmla="val 164448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hlinkClick r:id="rId5"/>
              </a:rPr>
              <a:t>http://nubisys.ufabc.edu.br:8000/topic/question/2/update/</a:t>
            </a:r>
            <a:r>
              <a:rPr lang="en" sz="1000">
                <a:solidFill>
                  <a:schemeClr val="dk1"/>
                </a:solidFill>
              </a:rPr>
              <a:t> in English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6"/>
              </a:rPr>
              <a:t>http://vision.ufabc.edu.br:8000/topic/question/69/update/</a:t>
            </a:r>
            <a:r>
              <a:rPr lang="en" sz="1000">
                <a:solidFill>
                  <a:schemeClr val="dk1"/>
                </a:solidFill>
              </a:rPr>
              <a:t> in Portuguese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425" y="1922325"/>
            <a:ext cx="3523850" cy="301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73275" y="1566375"/>
            <a:ext cx="2310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Description of Question:</a:t>
            </a:r>
            <a:endParaRPr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to Generate Parametric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Data-Flow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See-PDF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Examples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PDF (correcting exams)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650" y="1060400"/>
            <a:ext cx="5789850" cy="399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56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with Equation and Figure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5718750" y="445025"/>
            <a:ext cx="3378600" cy="322200"/>
          </a:xfrm>
          <a:prstGeom prst="wedgeRectCallout">
            <a:avLst>
              <a:gd name="adj1" fmla="val -42357"/>
              <a:gd name="adj2" fmla="val 13237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http://nubisys.ufabc.edu.br:8000/topic/question/7/update/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0" y="1062325"/>
            <a:ext cx="2597475" cy="399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1751000" y="3743475"/>
            <a:ext cx="1581444" cy="572724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SymPy library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48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with Graph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440250" y="445025"/>
            <a:ext cx="3512700" cy="297900"/>
          </a:xfrm>
          <a:prstGeom prst="wedgeRectCallout">
            <a:avLst>
              <a:gd name="adj1" fmla="val -43610"/>
              <a:gd name="adj2" fmla="val 135952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http://nubisys.ufabc.edu.br:8000/topic/question/10/update/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537" y="1017725"/>
            <a:ext cx="5547663" cy="40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50" y="1017725"/>
            <a:ext cx="2889876" cy="40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/>
          <p:nvPr/>
        </p:nvSpPr>
        <p:spPr>
          <a:xfrm>
            <a:off x="1989575" y="3160400"/>
            <a:ext cx="2277612" cy="1000836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networkx and matplotlib library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48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with Matrix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386450" y="638975"/>
            <a:ext cx="3499200" cy="315600"/>
          </a:xfrm>
          <a:prstGeom prst="wedgeRectCallout">
            <a:avLst>
              <a:gd name="adj1" fmla="val -36426"/>
              <a:gd name="adj2" fmla="val 11235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http://nubisys.ufabc.edu.br:8000/topic/question/12/update/</a:t>
            </a: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63719"/>
          <a:stretch/>
        </p:blipFill>
        <p:spPr>
          <a:xfrm>
            <a:off x="918975" y="1149675"/>
            <a:ext cx="7306051" cy="15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l="10936" t="61581"/>
          <a:stretch/>
        </p:blipFill>
        <p:spPr>
          <a:xfrm>
            <a:off x="918975" y="2701656"/>
            <a:ext cx="7306051" cy="17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to Generate Parametric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Data-Flow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See-PDF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Exams 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Generate PDF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Scan PDF (correcting exams)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Exam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r="81283"/>
          <a:stretch/>
        </p:blipFill>
        <p:spPr>
          <a:xfrm>
            <a:off x="212475" y="1345700"/>
            <a:ext cx="1654374" cy="29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 t="5338"/>
          <a:stretch/>
        </p:blipFill>
        <p:spPr>
          <a:xfrm>
            <a:off x="2683438" y="2002450"/>
            <a:ext cx="5393824" cy="251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30"/>
          <p:cNvGrpSpPr/>
          <p:nvPr/>
        </p:nvGrpSpPr>
        <p:grpSpPr>
          <a:xfrm>
            <a:off x="5332350" y="4610164"/>
            <a:ext cx="96000" cy="249513"/>
            <a:chOff x="969200" y="3828825"/>
            <a:chExt cx="96000" cy="286204"/>
          </a:xfrm>
        </p:grpSpPr>
        <p:sp>
          <p:nvSpPr>
            <p:cNvPr id="235" name="Google Shape;235;p30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" name="Google Shape;238;p30"/>
          <p:cNvCxnSpPr/>
          <p:nvPr/>
        </p:nvCxnSpPr>
        <p:spPr>
          <a:xfrm rot="10800000" flipH="1">
            <a:off x="1523425" y="2355925"/>
            <a:ext cx="1264200" cy="109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0"/>
          <p:cNvSpPr/>
          <p:nvPr/>
        </p:nvSpPr>
        <p:spPr>
          <a:xfrm>
            <a:off x="4828675" y="1151925"/>
            <a:ext cx="4252500" cy="489600"/>
          </a:xfrm>
          <a:prstGeom prst="wedgeRectCallout">
            <a:avLst>
              <a:gd name="adj1" fmla="val -45736"/>
              <a:gd name="adj2" fmla="val 118903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http://nubisys.ufabc.edu.br:8000/exam/exam/1/update/</a:t>
            </a:r>
            <a:r>
              <a:rPr lang="en" sz="1000">
                <a:solidFill>
                  <a:schemeClr val="dk1"/>
                </a:solidFill>
              </a:rPr>
              <a:t>  in English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http://vision.ufabc.edu.br:8000/exam/exam/50/update/</a:t>
            </a:r>
            <a:r>
              <a:rPr lang="en" sz="1000">
                <a:solidFill>
                  <a:schemeClr val="dk1"/>
                </a:solidFill>
              </a:rPr>
              <a:t>  in Portuguese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Exam: </a:t>
            </a:r>
            <a:r>
              <a:rPr lang="en" u="sng">
                <a:solidFill>
                  <a:schemeClr val="hlink"/>
                </a:solidFill>
                <a:hlinkClick r:id="rId3"/>
              </a:rPr>
              <a:t>See-PDF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50" y="1151925"/>
            <a:ext cx="6150901" cy="36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>
            <a:off x="6846900" y="757950"/>
            <a:ext cx="2252700" cy="3731700"/>
          </a:xfrm>
          <a:prstGeom prst="wedgeRectCallout">
            <a:avLst>
              <a:gd name="adj1" fmla="val -73152"/>
              <a:gd name="adj2" fmla="val -1572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QRcode contains both </a:t>
            </a:r>
            <a:r>
              <a:rPr lang="en" sz="1800">
                <a:solidFill>
                  <a:srgbClr val="FF0000"/>
                </a:solidFill>
              </a:rPr>
              <a:t>encrypted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FF0000"/>
                </a:solidFill>
              </a:rPr>
              <a:t>compressed</a:t>
            </a:r>
            <a:r>
              <a:rPr lang="en" sz="1800">
                <a:solidFill>
                  <a:schemeClr val="dk1"/>
                </a:solidFill>
              </a:rPr>
              <a:t> informations. </a:t>
            </a:r>
            <a:endParaRPr sz="1800">
              <a:solidFill>
                <a:schemeClr val="dk1"/>
              </a:solidFill>
            </a:endParaRPr>
          </a:p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stores (ID) exam, class and student. </a:t>
            </a:r>
            <a:endParaRPr sz="1800">
              <a:solidFill>
                <a:schemeClr val="dk1"/>
              </a:solidFill>
            </a:endParaRPr>
          </a:p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And for </a:t>
            </a:r>
            <a:r>
              <a:rPr lang="en" sz="1800">
                <a:solidFill>
                  <a:srgbClr val="FF00FF"/>
                </a:solidFill>
              </a:rPr>
              <a:t>each question</a:t>
            </a:r>
            <a:r>
              <a:rPr lang="en" sz="1800">
                <a:solidFill>
                  <a:schemeClr val="dk1"/>
                </a:solidFill>
              </a:rPr>
              <a:t>, it contains the </a:t>
            </a:r>
            <a:r>
              <a:rPr lang="en" sz="1800">
                <a:solidFill>
                  <a:srgbClr val="FF0000"/>
                </a:solidFill>
              </a:rPr>
              <a:t>order of the random answers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48" name="Google Shape;248;p31"/>
          <p:cNvGrpSpPr/>
          <p:nvPr/>
        </p:nvGrpSpPr>
        <p:grpSpPr>
          <a:xfrm>
            <a:off x="3446025" y="4801808"/>
            <a:ext cx="96000" cy="249513"/>
            <a:chOff x="969200" y="3828825"/>
            <a:chExt cx="96000" cy="286204"/>
          </a:xfrm>
        </p:grpSpPr>
        <p:sp>
          <p:nvSpPr>
            <p:cNvPr id="249" name="Google Shape;249;p31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to Generate Parametric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Data-Flow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See-PDF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PDF (correct exams)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Exam: correct PDF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r="81283"/>
          <a:stretch/>
        </p:blipFill>
        <p:spPr>
          <a:xfrm>
            <a:off x="212475" y="1345700"/>
            <a:ext cx="1654374" cy="29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 t="5338"/>
          <a:stretch/>
        </p:blipFill>
        <p:spPr>
          <a:xfrm>
            <a:off x="2683438" y="2002450"/>
            <a:ext cx="5393824" cy="251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32"/>
          <p:cNvGrpSpPr/>
          <p:nvPr/>
        </p:nvGrpSpPr>
        <p:grpSpPr>
          <a:xfrm>
            <a:off x="5332350" y="4610164"/>
            <a:ext cx="96000" cy="249513"/>
            <a:chOff x="969200" y="3828825"/>
            <a:chExt cx="96000" cy="286204"/>
          </a:xfrm>
        </p:grpSpPr>
        <p:sp>
          <p:nvSpPr>
            <p:cNvPr id="261" name="Google Shape;261;p32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4" name="Google Shape;264;p32"/>
          <p:cNvCxnSpPr/>
          <p:nvPr/>
        </p:nvCxnSpPr>
        <p:spPr>
          <a:xfrm rot="10800000" flipH="1">
            <a:off x="1523425" y="2326825"/>
            <a:ext cx="2757600" cy="112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32"/>
          <p:cNvSpPr/>
          <p:nvPr/>
        </p:nvSpPr>
        <p:spPr>
          <a:xfrm>
            <a:off x="4828675" y="1151925"/>
            <a:ext cx="4252500" cy="489600"/>
          </a:xfrm>
          <a:prstGeom prst="wedgeRectCallout">
            <a:avLst>
              <a:gd name="adj1" fmla="val -45736"/>
              <a:gd name="adj2" fmla="val 118903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http://nubisys.ufabc.edu.br:8000/exam/exam/1/update/</a:t>
            </a:r>
            <a:r>
              <a:rPr lang="en" sz="1000">
                <a:solidFill>
                  <a:schemeClr val="dk1"/>
                </a:solidFill>
              </a:rPr>
              <a:t>  in English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http://vision.ufabc.edu.br:8000/exam/exam/50/update/</a:t>
            </a:r>
            <a:r>
              <a:rPr lang="en" sz="1000">
                <a:solidFill>
                  <a:schemeClr val="dk1"/>
                </a:solidFill>
              </a:rPr>
              <a:t>  in Portuguese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Exam: </a:t>
            </a:r>
            <a:r>
              <a:rPr lang="en" u="sng">
                <a:solidFill>
                  <a:schemeClr val="hlink"/>
                </a:solidFill>
                <a:hlinkClick r:id="rId3"/>
              </a:rPr>
              <a:t>scan PDF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1185625"/>
            <a:ext cx="8167650" cy="2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025" y="4125113"/>
            <a:ext cx="139348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3"/>
          <p:cNvCxnSpPr>
            <a:endCxn id="273" idx="0"/>
          </p:cNvCxnSpPr>
          <p:nvPr/>
        </p:nvCxnSpPr>
        <p:spPr>
          <a:xfrm>
            <a:off x="4935968" y="3246413"/>
            <a:ext cx="1042800" cy="87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5" name="Google Shape;27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97950"/>
            <a:ext cx="8167649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3"/>
          <p:cNvCxnSpPr>
            <a:endCxn id="273" idx="2"/>
          </p:cNvCxnSpPr>
          <p:nvPr/>
        </p:nvCxnSpPr>
        <p:spPr>
          <a:xfrm rot="10800000" flipH="1">
            <a:off x="4218668" y="4265338"/>
            <a:ext cx="1760100" cy="613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solution helps answer the questions: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How to generate exams for many students?</a:t>
            </a:r>
            <a:endParaRPr sz="2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paper exams are required because 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answers aren't reliable.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How to minimize fraud?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exams in which the questions are unique to each student.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How to correct exams automatically?</a:t>
            </a:r>
            <a:endParaRPr sz="2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computer vision applied to the scanned image of the answer sheets.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150" y="1599400"/>
            <a:ext cx="1863849" cy="11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420" y="4392387"/>
            <a:ext cx="5810555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35"/>
          <p:cNvSpPr txBox="1">
            <a:spLocks noGrp="1"/>
          </p:cNvSpPr>
          <p:nvPr>
            <p:ph type="body" idx="1"/>
          </p:nvPr>
        </p:nvSpPr>
        <p:spPr>
          <a:xfrm>
            <a:off x="191300" y="1152475"/>
            <a:ext cx="8640900" cy="3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Using eLearning system</a:t>
            </a:r>
            <a:endParaRPr sz="2800"/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such as Moodle</a:t>
            </a:r>
            <a:endParaRPr sz="280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Create the views for the student monitoring</a:t>
            </a:r>
            <a:endParaRPr sz="280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Improve security, including facial and digital recognition in the QRCode</a:t>
            </a:r>
            <a:endParaRPr sz="2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</a:t>
            </a:r>
            <a:endParaRPr sz="2600" b="1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accent5"/>
                </a:solidFill>
              </a:rPr>
              <a:t> </a:t>
            </a:r>
            <a:endParaRPr sz="26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1017400"/>
            <a:ext cx="8520600" cy="29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{fzampirolli, fernando.teubl, valerio.batista}@ufabc.edu.br</a:t>
            </a:r>
            <a:endParaRPr sz="2400"/>
          </a:p>
        </p:txBody>
      </p:sp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How to generate exams for many students?</a:t>
            </a:r>
            <a:endParaRPr sz="2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many purposes online exams aren't reliable.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Traditional paper exams are then required.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How to minimize fraud?</a:t>
            </a:r>
            <a:endParaRPr sz="2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exam in which the questions are unique to each student.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How to correct this exam automatically?</a:t>
            </a:r>
            <a:endParaRPr sz="2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computer vision applied to the scanned image of the answer sheets.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" y="1017725"/>
            <a:ext cx="701747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 website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956750" y="104025"/>
            <a:ext cx="4064400" cy="572700"/>
          </a:xfrm>
          <a:prstGeom prst="wedgeRectCallout">
            <a:avLst>
              <a:gd name="adj1" fmla="val -36969"/>
              <a:gd name="adj2" fmla="val 11145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site is available in: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nubisys.ufabc.edu.br:8000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rgbClr val="FF0000"/>
                </a:solidFill>
              </a:rPr>
              <a:t>in English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010775" y="4073650"/>
            <a:ext cx="4939500" cy="708000"/>
          </a:xfrm>
          <a:prstGeom prst="rightArrowCallout">
            <a:avLst>
              <a:gd name="adj1" fmla="val 18439"/>
              <a:gd name="adj2" fmla="val 23050"/>
              <a:gd name="adj3" fmla="val 20763"/>
              <a:gd name="adj4" fmla="val 93751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299974" y="4183325"/>
            <a:ext cx="1427976" cy="572724"/>
          </a:xfrm>
          <a:prstGeom prst="cloud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In this paper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80070"/>
            <a:ext cx="6705276" cy="38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 website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956750" y="104025"/>
            <a:ext cx="4064400" cy="668700"/>
          </a:xfrm>
          <a:prstGeom prst="wedgeRectCallout">
            <a:avLst>
              <a:gd name="adj1" fmla="val -36202"/>
              <a:gd name="adj2" fmla="val 849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site is available in: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</a:t>
            </a:r>
            <a:r>
              <a:rPr lang="en" u="sng">
                <a:solidFill>
                  <a:schemeClr val="hlink"/>
                </a:solidFill>
                <a:hlinkClick r:id="rId4"/>
              </a:rPr>
              <a:t>sion.ufabc.edu.br</a:t>
            </a:r>
            <a:r>
              <a:rPr lang="en" u="sng">
                <a:solidFill>
                  <a:schemeClr val="hlink"/>
                </a:solidFill>
                <a:hlinkClick r:id="rId4"/>
              </a:rPr>
              <a:t>:8000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in Portuguese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661075" y="4663225"/>
            <a:ext cx="5196600" cy="118500"/>
          </a:xfrm>
          <a:prstGeom prst="rightArrowCallout">
            <a:avLst>
              <a:gd name="adj1" fmla="val 18439"/>
              <a:gd name="adj2" fmla="val 23050"/>
              <a:gd name="adj3" fmla="val 20763"/>
              <a:gd name="adj4" fmla="val 93751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900063" y="4476961"/>
            <a:ext cx="1502280" cy="463320"/>
          </a:xfrm>
          <a:prstGeom prst="cloud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In this paper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76050" y="2584350"/>
            <a:ext cx="3151872" cy="826092"/>
          </a:xfrm>
          <a:prstGeom prst="cloud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 Dynamic Contents, </a:t>
            </a:r>
            <a:br>
              <a:rPr lang="en" b="1">
                <a:solidFill>
                  <a:srgbClr val="FF0000"/>
                </a:solidFill>
              </a:rPr>
            </a:br>
            <a:r>
              <a:rPr lang="en" b="1">
                <a:solidFill>
                  <a:srgbClr val="FF0000"/>
                </a:solidFill>
              </a:rPr>
              <a:t>since February, 2019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Data-Flow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165025" y="297575"/>
            <a:ext cx="1812600" cy="499800"/>
          </a:xfrm>
          <a:prstGeom prst="wedgeRectCallout">
            <a:avLst>
              <a:gd name="adj1" fmla="val -75972"/>
              <a:gd name="adj2" fmla="val 101005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DB in MySQL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38825" y="4689625"/>
            <a:ext cx="2088000" cy="340800"/>
          </a:xfrm>
          <a:prstGeom prst="wedgeRectCallout">
            <a:avLst>
              <a:gd name="adj1" fmla="val 48381"/>
              <a:gd name="adj2" fmla="val -153455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Views in Django/Python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653650" y="3768170"/>
            <a:ext cx="1812600" cy="749100"/>
          </a:xfrm>
          <a:prstGeom prst="rightArrowCallout">
            <a:avLst>
              <a:gd name="adj1" fmla="val 18439"/>
              <a:gd name="adj2" fmla="val 25000"/>
              <a:gd name="adj3" fmla="val 20763"/>
              <a:gd name="adj4" fmla="val 85551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530455" y="3648698"/>
            <a:ext cx="1456596" cy="969192"/>
          </a:xfrm>
          <a:prstGeom prst="cloud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In this paper</a:t>
            </a:r>
            <a:endParaRPr b="1">
              <a:solidFill>
                <a:srgbClr val="FF0000"/>
              </a:solidFill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 flipH="1">
            <a:off x="3234282" y="4299751"/>
            <a:ext cx="96000" cy="249513"/>
            <a:chOff x="969200" y="3828825"/>
            <a:chExt cx="96000" cy="286204"/>
          </a:xfrm>
        </p:grpSpPr>
        <p:sp>
          <p:nvSpPr>
            <p:cNvPr id="103" name="Google Shape;103;p18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5416471" y="4910801"/>
            <a:ext cx="96000" cy="217544"/>
            <a:chOff x="969200" y="3828825"/>
            <a:chExt cx="96000" cy="286204"/>
          </a:xfrm>
        </p:grpSpPr>
        <p:sp>
          <p:nvSpPr>
            <p:cNvPr id="107" name="Google Shape;107;p18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t="10168"/>
          <a:stretch/>
        </p:blipFill>
        <p:spPr>
          <a:xfrm>
            <a:off x="494225" y="1069000"/>
            <a:ext cx="7978225" cy="37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325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Method: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Class Diagram (</a:t>
            </a:r>
            <a:r>
              <a:rPr lang="en" b="1" u="sng" dirty="0">
                <a:solidFill>
                  <a:srgbClr val="FF0000"/>
                </a:solidFill>
                <a:hlinkClick r:id="rId3"/>
              </a:rPr>
              <a:t>M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odel in </a:t>
            </a:r>
            <a:r>
              <a:rPr lang="en" b="1" u="sng" dirty="0">
                <a:solidFill>
                  <a:srgbClr val="FF0000"/>
                </a:solidFill>
                <a:hlinkClick r:id="rId3"/>
              </a:rPr>
              <a:t>M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VC architecture)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221750" y="4250234"/>
            <a:ext cx="4465200" cy="745800"/>
          </a:xfrm>
          <a:prstGeom prst="rightArrowCallout">
            <a:avLst>
              <a:gd name="adj1" fmla="val 18439"/>
              <a:gd name="adj2" fmla="val 23050"/>
              <a:gd name="adj3" fmla="val 20763"/>
              <a:gd name="adj4" fmla="val 93751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768166" y="4157375"/>
            <a:ext cx="1064124" cy="969192"/>
          </a:xfrm>
          <a:prstGeom prst="cloud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In this paper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124" y="984648"/>
            <a:ext cx="7190724" cy="39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 Create Question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25" y="1107700"/>
            <a:ext cx="628824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1000"/>
            <a:ext cx="1645375" cy="375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rot="10800000" flipH="1">
            <a:off x="1819400" y="3412775"/>
            <a:ext cx="604800" cy="1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14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5128550" y="4846189"/>
            <a:ext cx="96000" cy="249513"/>
            <a:chOff x="969200" y="3828825"/>
            <a:chExt cx="96000" cy="286204"/>
          </a:xfrm>
        </p:grpSpPr>
        <p:sp>
          <p:nvSpPr>
            <p:cNvPr id="136" name="Google Shape;136;p21"/>
            <p:cNvSpPr/>
            <p:nvPr/>
          </p:nvSpPr>
          <p:spPr>
            <a:xfrm>
              <a:off x="969200" y="3828825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969200" y="3942841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969200" y="4047829"/>
              <a:ext cx="96000" cy="67200"/>
            </a:xfrm>
            <a:prstGeom prst="flowChartConnector">
              <a:avLst/>
            </a:prstGeom>
            <a:solidFill>
              <a:srgbClr val="FFFF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00" y="194275"/>
            <a:ext cx="6753676" cy="45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Macintosh PowerPoint</Application>
  <PresentationFormat>On-screen Show (16:9)</PresentationFormat>
  <Paragraphs>327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 Light</vt:lpstr>
      <vt:lpstr>Online Generator and Corrector of Parametric Questions  in Hard Copy Useful for the Elaboration of Thousands of Individualized Exams</vt:lpstr>
      <vt:lpstr>Contents</vt:lpstr>
      <vt:lpstr>Motivation</vt:lpstr>
      <vt:lpstr>Method: website</vt:lpstr>
      <vt:lpstr>Method: website</vt:lpstr>
      <vt:lpstr>Method: Data-Flow Diagram</vt:lpstr>
      <vt:lpstr>Method: Class Diagram (Model in MVC architecture)</vt:lpstr>
      <vt:lpstr>Method: Create Question</vt:lpstr>
      <vt:lpstr>Method:</vt:lpstr>
      <vt:lpstr>Method:Update Question</vt:lpstr>
      <vt:lpstr>Method:Update Question</vt:lpstr>
      <vt:lpstr>Method: </vt:lpstr>
      <vt:lpstr>Contents</vt:lpstr>
      <vt:lpstr>Example with Equation and Figure</vt:lpstr>
      <vt:lpstr>Example with Graph</vt:lpstr>
      <vt:lpstr>Example with Matrix</vt:lpstr>
      <vt:lpstr>Contents</vt:lpstr>
      <vt:lpstr>Example of Exam</vt:lpstr>
      <vt:lpstr>Example of Exam: See-PDF</vt:lpstr>
      <vt:lpstr>Example of Exam: correct PDF</vt:lpstr>
      <vt:lpstr>Example of Exam: scan PDF</vt:lpstr>
      <vt:lpstr>Conclusion</vt:lpstr>
      <vt:lpstr>Future Works</vt:lpstr>
      <vt:lpstr>Thanks!  Questions?   {fzampirolli, fernando.teubl, valerio.batista}@ufabc.edu.br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Generator and Corrector of Parametric Questions  in Hard Copy Useful for the Elaboration of Thousands of Individualized Exams</dc:title>
  <cp:lastModifiedBy>Francisco Zampirolli</cp:lastModifiedBy>
  <cp:revision>1</cp:revision>
  <dcterms:modified xsi:type="dcterms:W3CDTF">2019-04-25T14:05:54Z</dcterms:modified>
</cp:coreProperties>
</file>