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1.</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Good afternoon!</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The title of our work is: An Automatic Generator and Corrector of Multiple Choice Tests with Random Answer Keys.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My name is Francisco. and coauthors are, Valério and José Artur.</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I'm from Federal University of ABC, Brazil.</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15a2aa79e1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5a2aa79e1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10.</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Example of Answer Sheet.</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Here is the student' name, here is the student' ID and here is the barcode of this student' ID.This is </a:t>
            </a:r>
            <a:r>
              <a:rPr b="1" lang="en" sz="1000">
                <a:solidFill>
                  <a:schemeClr val="dk1"/>
                </a:solidFill>
              </a:rPr>
              <a:t>the</a:t>
            </a:r>
            <a:r>
              <a:rPr lang="en" sz="1000">
                <a:solidFill>
                  <a:schemeClr val="dk1"/>
                </a:solidFill>
              </a:rPr>
              <a:t> answer sheet area.</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15a2aa79e1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a2aa79e1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11.</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Example of Multiple Choice Questions.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Here contains an example of multiple choice questions</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5a2aa79e1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a2aa79e1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12.</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Contents.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Now, I'll present how we can to correct tests automatically.</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15a2aa79e1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5a2aa79e1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13.</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Method to Correct Tests Automatically.</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Rename the aforementioned GAB file as: _GAB.</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Scan all students' answer sheets in the file: .pdf.</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Notice that the names of these two files are the same, except for the ending.</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15a2aa79e1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a2aa79e1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14.</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Method to Correct Tests Automatically.</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Send these two files by ftp:</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ftp vision.ufabc.edu.br.</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In a few minutes the correction will be sent to: yourEmail@domain.com. This email contains this CSV file with Page of pdf, student’s ID, number of Answer, number of questions, invalid questions, final grade, and answer marked / correct answer</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Here we see that the student didn't mark question 8 and duplicate markings in question 9.</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15a2aa79e1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5a2aa79e1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15.</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First Experiment.</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Two classes with 136 students and random tests (10 questions each). Only one failure: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this problem is now minimized in our new version.</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15a2aa79e1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a2aa79e1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16.</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Second Experiment.</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Two classes with 130 students and random tests (12 questions each). There wasn't any failure.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In these two experiments we have used:</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The good resolution of 150 dpi at scanning.</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Our random test generator.</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15a3db02f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5a3db02f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17.</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Third Experiment.</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Bad resolution of 75 dpi at scanning.</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Comparison with the commercial software REMARK.</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MCTest (our solution).</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fully automatic.</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runs in a server (vision.ufabc.edu.br).</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REMARK.</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one must inform barcode and answer sheet positions manually.</a:t>
            </a:r>
            <a:endParaRPr sz="1000">
              <a:solidFill>
                <a:schemeClr val="dk1"/>
              </a:solidFill>
            </a:endParaRPr>
          </a:p>
          <a:p>
            <a:pPr indent="0" lvl="0" marL="0" rtl="0" algn="l">
              <a:spcBef>
                <a:spcPts val="0"/>
              </a:spcBef>
              <a:spcAft>
                <a:spcPts val="0"/>
              </a:spcAft>
              <a:buNone/>
            </a:pPr>
            <a:r>
              <a:rPr lang="en" sz="1000">
                <a:solidFill>
                  <a:schemeClr val="dk1"/>
                </a:solidFill>
              </a:rPr>
              <a:t>runs on the desktop.</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15a2aa79e1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5a2aa79e1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18.</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Third Experiment.</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Comparisons of our solution with REMARK.</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In this table we can see comparisons between MCTest and REMARK. The filters of MCTest is more tasteful in this case.</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MCTest marked duplicate: 9B and 9C.</a:t>
            </a:r>
            <a:endParaRPr sz="1000">
              <a:solidFill>
                <a:schemeClr val="dk1"/>
              </a:solidFill>
            </a:endParaRPr>
          </a:p>
          <a:p>
            <a:pPr indent="0" lvl="0" marL="0" rtl="0" algn="l">
              <a:spcBef>
                <a:spcPts val="0"/>
              </a:spcBef>
              <a:spcAft>
                <a:spcPts val="0"/>
              </a:spcAft>
              <a:buNone/>
            </a:pPr>
            <a:r>
              <a:rPr lang="en" sz="1000">
                <a:solidFill>
                  <a:schemeClr val="dk1"/>
                </a:solidFill>
              </a:rPr>
              <a:t>REMARK marked only 9B.</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We can see two markers in 9B and 9C and the MCTest marked correctly. </a:t>
            </a:r>
            <a:endParaRPr sz="1000">
              <a:solidFill>
                <a:schemeClr val="dk1"/>
              </a:solidFill>
            </a:endParaRPr>
          </a:p>
          <a:p>
            <a:pPr indent="0" lvl="0" marL="0" rtl="0" algn="l">
              <a:spcBef>
                <a:spcPts val="0"/>
              </a:spcBef>
              <a:spcAft>
                <a:spcPts val="0"/>
              </a:spcAft>
              <a:buNone/>
            </a:pPr>
            <a:r>
              <a:t/>
            </a:r>
            <a:endParaRPr sz="1400">
              <a:solidFill>
                <a:srgbClr val="1155CC"/>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15a3db02f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5a3db02f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19.</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Discussions.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Discussions of this third experiments: we used a bad resolution of 75 dpi at scanning, with a low toner and failure to mark answers in some cases.</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15a2aa79e1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a2aa79e1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2.</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This talk Contents.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Motivation.</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Method to Generate Tests.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Databanks of Student Classes.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Databanks of Questions.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Configuration File.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Execution of the Test Generator.</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Method to Correct Tests Automatically.</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Experiments, Discussions and Performance.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Conclusion and Future Works.</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15a3db02f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5a3db02f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20.</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Performance.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Performance of this third experiments for 6772 tests, spent 102 minutes, or less than one minute per test.</a:t>
            </a:r>
            <a:endParaRPr sz="10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correction is entirely automatic.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Students filled in wrongly on 67 occasions (only 1.88% of the tests).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15a3db02f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5a3db02f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21.</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Conclusion.</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Our solution helps answer the questions: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How to generate tests for many students?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Traditional paper tests are required because online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answers aren't reliable.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How to minimize fraud?</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 test whose answer key is unique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to each student.</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How to correct tests automatically?</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With computer vision applied to the scanned answer sheets.</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15a3db02f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5a3db02f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22.</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Future Works.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Create dynamic questions.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Using eLearning system.</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such as Moodle.</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15a3db02f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5a3db02f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23.</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Thanks!</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rPr lang="en" sz="1000">
                <a:solidFill>
                  <a:schemeClr val="dk1"/>
                </a:solidFill>
              </a:rPr>
              <a:t>Questions?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In Slide No. 7, does REMARK use the same structure of folders, subfolders and files that you use?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rgbClr val="FF0000"/>
                </a:solidFill>
              </a:rPr>
              <a:t>No, because REMARK does not use databases and random testing.</a:t>
            </a:r>
            <a:endParaRPr sz="1000">
              <a:solidFill>
                <a:srgbClr val="FF0000"/>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rPr>
              <a:t>Slide 8: Suppose I already have python / Latex. Must I re-install them?</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FF0000"/>
                </a:solidFill>
              </a:rPr>
              <a:t>No, but you have to install some libraries.</a:t>
            </a:r>
            <a:endParaRPr sz="1000">
              <a:solidFill>
                <a:srgbClr val="FF0000"/>
              </a:solidFill>
              <a:highlight>
                <a:srgbClr val="FFFFFF"/>
              </a:highlight>
            </a:endParaRPr>
          </a:p>
          <a:p>
            <a:pPr indent="0" lvl="0" marL="0" rtl="0" algn="l">
              <a:spcBef>
                <a:spcPts val="0"/>
              </a:spcBef>
              <a:spcAft>
                <a:spcPts val="0"/>
              </a:spcAft>
              <a:buClr>
                <a:schemeClr val="dk1"/>
              </a:buClr>
              <a:buSzPts val="1100"/>
              <a:buFont typeface="Arial"/>
              <a:buNone/>
            </a:pPr>
            <a:r>
              <a:t/>
            </a:r>
            <a:endParaRPr b="1" sz="10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rPr>
              <a:t>Side 18: Are Duplicate Markings always made by the student, or a spot on the answer sheet can generate a "Duplicate Marking"?</a:t>
            </a:r>
            <a:endParaRPr sz="10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00">
                <a:solidFill>
                  <a:srgbClr val="FF0000"/>
                </a:solidFill>
              </a:rPr>
              <a:t>Yes, it's possible. The teacher has to check all sheets before distributing to students.</a:t>
            </a:r>
            <a:endParaRPr sz="1000">
              <a:solidFill>
                <a:srgbClr val="FF0000"/>
              </a:solidFill>
              <a:highlight>
                <a:srgbClr val="FFFFFF"/>
              </a:highlight>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 sz="1000">
                <a:solidFill>
                  <a:schemeClr val="dk1"/>
                </a:solidFill>
              </a:rPr>
              <a:t>1. 	Does your corrector use the same method applied to lottery tickets? If so, why have you chosen circles instead of rounded-cornered rectangles? Don't you think these are lesser prone to marking failures?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rgbClr val="FF0000"/>
                </a:solidFill>
              </a:rPr>
              <a:t>Yes, MCTest uses the same technique of lottery cards (OMR). This demand using circles is to compare with the one used in REMARK. The company that hired REMARK and MCTest for its exams and corrections. I think that, it is important a study to check each strategy: circle or rectangle. </a:t>
            </a:r>
            <a:endParaRPr sz="1000">
              <a:solidFill>
                <a:srgbClr val="FF0000"/>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 sz="1000">
                <a:solidFill>
                  <a:schemeClr val="dk1"/>
                </a:solidFill>
              </a:rPr>
              <a:t>2. 	Why don't you always work with a resolution of 75 dpi instead of 150?</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rgbClr val="FF0000"/>
                </a:solidFill>
              </a:rPr>
              <a:t>Because the barcode decoding package (zbar) that we used worked best for a resolution of 150 dpi. And 75 dpi was used the company.</a:t>
            </a:r>
            <a:endParaRPr sz="1000">
              <a:solidFill>
                <a:srgbClr val="FF0000"/>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 sz="1000">
                <a:solidFill>
                  <a:schemeClr val="dk1"/>
                </a:solidFill>
              </a:rPr>
              <a:t>3. 	On Slide 18 MCTest was better than REMARK at Marking Reading Errors, whereas at Barcode Reading Errors it was the other way round. Do you know the qualitative reasons that explain each case?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rgbClr val="FF0000"/>
                </a:solidFill>
              </a:rPr>
              <a:t>I did not have access to the techniques used by REMARK, but I guess that REMARK has a specific method to process barcode and MCTest use a free code library zbar. So, I think that it is possible better this Errors in our solution.</a:t>
            </a:r>
            <a:endParaRPr sz="1000">
              <a:solidFill>
                <a:srgbClr val="FF0000"/>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rgbClr val="FF0000"/>
              </a:solidFill>
            </a:endParaRPr>
          </a:p>
          <a:p>
            <a:pPr indent="-228600" lvl="0" marL="0" rtl="0" algn="l">
              <a:lnSpc>
                <a:spcPct val="115000"/>
              </a:lnSpc>
              <a:spcBef>
                <a:spcPts val="0"/>
              </a:spcBef>
              <a:spcAft>
                <a:spcPts val="0"/>
              </a:spcAft>
              <a:buClr>
                <a:schemeClr val="dk1"/>
              </a:buClr>
              <a:buSzPts val="1100"/>
              <a:buFont typeface="Arial"/>
              <a:buNone/>
            </a:pPr>
            <a:r>
              <a:rPr lang="en" sz="1000">
                <a:solidFill>
                  <a:schemeClr val="dk1"/>
                </a:solidFill>
              </a:rPr>
              <a:t>4. 	What are "dynamic questions"?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rgbClr val="FF0000"/>
                </a:solidFill>
              </a:rPr>
              <a:t>Dynamic questions are used in formulas and codes, where the values of variables are inserted randomly. For example, to find the roots of a quadratic equation.</a:t>
            </a:r>
            <a:endParaRPr sz="1000">
              <a:solidFill>
                <a:srgbClr val="FF0000"/>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 sz="1000">
                <a:solidFill>
                  <a:schemeClr val="dk1"/>
                </a:solidFill>
              </a:rPr>
              <a:t>5. 	What is "Moodle"?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rgbClr val="FF0000"/>
                </a:solidFill>
              </a:rPr>
              <a:t>Moodle is a software to support teaching. It offers various resource, such as repositories, forums, online tests, etc.</a:t>
            </a:r>
            <a:endParaRPr sz="1000">
              <a:solidFill>
                <a:srgbClr val="FF0000"/>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 sz="1000">
                <a:solidFill>
                  <a:schemeClr val="dk1"/>
                </a:solidFill>
              </a:rPr>
              <a:t>6. 	If you make use of the Universal Product Code, then it could happen that a student deciphers the answer key with a smartphone. Can you produce barcodes differently from the UPC? What about QRCodes? Are they difficult to implement?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rgbClr val="FF0000"/>
                </a:solidFill>
              </a:rPr>
              <a:t>The barcode is used only to decode the student's ID and it is the same that UPC. He may know the correct answers only if he has access to the GAB file. The QRCode has the same difficult that UPC, because we used the same library zbar.</a:t>
            </a:r>
            <a:endParaRPr sz="1000">
              <a:solidFill>
                <a:srgbClr val="FF0000"/>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None/>
            </a:pPr>
            <a:r>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15a2aa79e1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a2aa79e1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3.</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Motivation.</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How to generate tests for many students?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For many purposes online test answers aren't reliable.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Traditional paper tests are then required.</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How to minimize fraud?</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 test whose answer key is unique to each student.</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How to correct this test automatically?</a:t>
            </a:r>
            <a:endParaRPr sz="1000">
              <a:solidFill>
                <a:schemeClr val="dk1"/>
              </a:solidFill>
            </a:endParaRPr>
          </a:p>
          <a:p>
            <a:pPr indent="0" lvl="0" marL="0" rtl="0" algn="l">
              <a:spcBef>
                <a:spcPts val="0"/>
              </a:spcBef>
              <a:spcAft>
                <a:spcPts val="0"/>
              </a:spcAft>
              <a:buNone/>
            </a:pPr>
            <a:r>
              <a:rPr lang="en" sz="1000">
                <a:solidFill>
                  <a:schemeClr val="dk1"/>
                </a:solidFill>
              </a:rPr>
              <a:t>With computer vision applied to the scanned answer sheets.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15a2aa79e1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5a2aa79e1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4.</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Method to Generate Tests.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These files and folders are available in this link.</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15a2aa79e1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a2aa79e1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5.</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Databanks of Student Classes.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This is the structure of files and folders to databanks of student classes. This example contains two files, one each classes. This file contains student’s ID and student’s Name.</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15a2aa79e1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a2aa79e1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6.</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Databanks of Questions.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This is the structure of files and folders to databanks of questions, contains two files of questions. This example shows a questions with 4 answers. If we choose random testes, the first answer is the corrector answer.</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15a2aa79e1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5a2aa79e1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7.</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Configuration File.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This is an example of the configuration file.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The number 4 means number of Easy questions.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The number 3 means number of interMediate questions.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The number 2 means number of Hard questions.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The number 2 means number of disserTation questions.</a:t>
            </a:r>
            <a:endParaRPr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Course1</a:t>
            </a:r>
            <a:r>
              <a:rPr lang="en" sz="1000">
                <a:solidFill>
                  <a:schemeClr val="dk1"/>
                </a:solidFill>
              </a:rPr>
              <a:t> means folder containing the classes.</a:t>
            </a:r>
            <a:endParaRPr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Test1</a:t>
            </a:r>
            <a:r>
              <a:rPr lang="en" sz="1000">
                <a:solidFill>
                  <a:schemeClr val="dk1"/>
                </a:solidFill>
              </a:rPr>
              <a:t> means folder containing the questions.</a:t>
            </a:r>
            <a:endParaRPr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randomTests</a:t>
            </a:r>
            <a:r>
              <a:rPr lang="en" sz="1000">
                <a:solidFill>
                  <a:schemeClr val="dk1"/>
                </a:solidFill>
              </a:rPr>
              <a:t> is equal to 1 means random tests.</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15a2aa79e1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5a2aa79e1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8.</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Execution of Test Generator.</a:t>
            </a:r>
            <a:endParaRPr sz="1000">
              <a:solidFill>
                <a:schemeClr val="dk1"/>
              </a:solidFill>
            </a:endParaRPr>
          </a:p>
          <a:p>
            <a:pPr indent="0" lvl="0" marL="0" rtl="0" algn="l">
              <a:spcBef>
                <a:spcPts val="0"/>
              </a:spcBef>
              <a:spcAft>
                <a:spcPts val="0"/>
              </a:spcAft>
              <a:buNone/>
            </a:pPr>
            <a:r>
              <a:rPr lang="en" sz="1000">
                <a:solidFill>
                  <a:schemeClr val="dk1"/>
                </a:solidFill>
              </a:rPr>
              <a:t> </a:t>
            </a:r>
            <a:endParaRPr/>
          </a:p>
          <a:p>
            <a:pPr indent="0" lvl="0" marL="0" rtl="0" algn="l">
              <a:spcBef>
                <a:spcPts val="0"/>
              </a:spcBef>
              <a:spcAft>
                <a:spcPts val="0"/>
              </a:spcAft>
              <a:buNone/>
            </a:pPr>
            <a:r>
              <a:rPr lang="en"/>
              <a:t>After installing python and Latex. Execute at the shell prompt. With this command.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15a2aa79e1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a2aa79e1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Slide 9.</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Execution of Test Generator.</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In our example, after you get the file pdf.</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This one is also created (if randomTests is equal to 1), GAB.</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This GAB file contains the right answer for each student and will be used in the automatic correction.</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CFE2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vision.ufabc.edu.br/MCTest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19050"/>
            <a:ext cx="8520600" cy="108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An Automatic Generator and Corrector of </a:t>
            </a:r>
            <a:endParaRPr sz="2800"/>
          </a:p>
          <a:p>
            <a:pPr indent="0" lvl="0" marL="0" rtl="0" algn="ctr">
              <a:spcBef>
                <a:spcPts val="0"/>
              </a:spcBef>
              <a:spcAft>
                <a:spcPts val="0"/>
              </a:spcAft>
              <a:buNone/>
            </a:pPr>
            <a:r>
              <a:rPr lang="en" sz="2800"/>
              <a:t>Multiple Choice Tests with Random Answer Keys</a:t>
            </a:r>
            <a:endParaRPr sz="2800"/>
          </a:p>
        </p:txBody>
      </p:sp>
      <p:sp>
        <p:nvSpPr>
          <p:cNvPr id="55" name="Google Shape;55;p13"/>
          <p:cNvSpPr txBox="1"/>
          <p:nvPr>
            <p:ph idx="1" type="subTitle"/>
          </p:nvPr>
        </p:nvSpPr>
        <p:spPr>
          <a:xfrm>
            <a:off x="311700" y="2431238"/>
            <a:ext cx="8520600" cy="98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Francisco de Assis Zampirolli, Valério Ramos Batista, José Artur Quilici-Gonzalez</a:t>
            </a:r>
            <a:endParaRPr sz="1600"/>
          </a:p>
          <a:p>
            <a:pPr indent="0" lvl="0" marL="0" rtl="0" algn="ctr">
              <a:spcBef>
                <a:spcPts val="0"/>
              </a:spcBef>
              <a:spcAft>
                <a:spcPts val="0"/>
              </a:spcAft>
              <a:buNone/>
            </a:pPr>
            <a:r>
              <a:t/>
            </a:r>
            <a:endParaRPr sz="1800"/>
          </a:p>
          <a:p>
            <a:pPr indent="0" lvl="0" marL="0" rtl="0" algn="ctr">
              <a:spcBef>
                <a:spcPts val="0"/>
              </a:spcBef>
              <a:spcAft>
                <a:spcPts val="0"/>
              </a:spcAft>
              <a:buNone/>
            </a:pPr>
            <a:r>
              <a:rPr lang="en" sz="1600"/>
              <a:t>Federal University of ABC, Brazil</a:t>
            </a:r>
            <a:endParaRPr sz="1600"/>
          </a:p>
        </p:txBody>
      </p:sp>
      <p:sp>
        <p:nvSpPr>
          <p:cNvPr id="56" name="Google Shape;56;p13"/>
          <p:cNvSpPr txBox="1"/>
          <p:nvPr>
            <p:ph idx="1" type="subTitle"/>
          </p:nvPr>
        </p:nvSpPr>
        <p:spPr>
          <a:xfrm>
            <a:off x="311700" y="3792300"/>
            <a:ext cx="8520600" cy="56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Frontiers in Education 2016, Erie, PA, USA</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Answer Sheet </a:t>
            </a:r>
            <a:endParaRPr/>
          </a:p>
        </p:txBody>
      </p:sp>
      <p:pic>
        <p:nvPicPr>
          <p:cNvPr descr="Captura de Tela 2016-08-10 às 22.11.24.png" id="129" name="Google Shape;129;p22"/>
          <p:cNvPicPr preferRelativeResize="0"/>
          <p:nvPr/>
        </p:nvPicPr>
        <p:blipFill>
          <a:blip r:embed="rId3">
            <a:alphaModFix/>
          </a:blip>
          <a:stretch>
            <a:fillRect/>
          </a:stretch>
        </p:blipFill>
        <p:spPr>
          <a:xfrm>
            <a:off x="1255975" y="1017725"/>
            <a:ext cx="6632049" cy="4064400"/>
          </a:xfrm>
          <a:prstGeom prst="rect">
            <a:avLst/>
          </a:prstGeom>
          <a:noFill/>
          <a:ln>
            <a:noFill/>
          </a:ln>
        </p:spPr>
      </p:pic>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Multiple Choice Questions</a:t>
            </a:r>
            <a:endParaRPr/>
          </a:p>
        </p:txBody>
      </p:sp>
      <p:pic>
        <p:nvPicPr>
          <p:cNvPr descr="Captura de Tela 2016-08-10 às 22.12.17.png" id="136" name="Google Shape;136;p23"/>
          <p:cNvPicPr preferRelativeResize="0"/>
          <p:nvPr/>
        </p:nvPicPr>
        <p:blipFill>
          <a:blip r:embed="rId3">
            <a:alphaModFix/>
          </a:blip>
          <a:stretch>
            <a:fillRect/>
          </a:stretch>
        </p:blipFill>
        <p:spPr>
          <a:xfrm>
            <a:off x="1277400" y="1017725"/>
            <a:ext cx="6613075" cy="4080199"/>
          </a:xfrm>
          <a:prstGeom prst="rect">
            <a:avLst/>
          </a:prstGeom>
          <a:noFill/>
          <a:ln>
            <a:noFill/>
          </a:ln>
        </p:spPr>
      </p:pic>
      <p:sp>
        <p:nvSpPr>
          <p:cNvPr id="137" name="Google Shape;13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143" name="Google Shape;143;p24"/>
          <p:cNvSpPr txBox="1"/>
          <p:nvPr>
            <p:ph idx="1" type="body"/>
          </p:nvPr>
        </p:nvSpPr>
        <p:spPr>
          <a:xfrm>
            <a:off x="311700" y="1152475"/>
            <a:ext cx="8520600" cy="354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Motivation</a:t>
            </a:r>
            <a:endParaRPr/>
          </a:p>
          <a:p>
            <a:pPr indent="-342900" lvl="0" marL="457200" rtl="0" algn="l">
              <a:spcBef>
                <a:spcPts val="0"/>
              </a:spcBef>
              <a:spcAft>
                <a:spcPts val="0"/>
              </a:spcAft>
              <a:buSzPts val="1800"/>
              <a:buChar char="●"/>
            </a:pPr>
            <a:r>
              <a:rPr lang="en"/>
              <a:t>Method to Generate Tests</a:t>
            </a:r>
            <a:endParaRPr/>
          </a:p>
          <a:p>
            <a:pPr indent="-317500" lvl="1" marL="914400" rtl="0" algn="l">
              <a:spcBef>
                <a:spcPts val="0"/>
              </a:spcBef>
              <a:spcAft>
                <a:spcPts val="0"/>
              </a:spcAft>
              <a:buSzPts val="1400"/>
              <a:buChar char="○"/>
            </a:pPr>
            <a:r>
              <a:rPr lang="en"/>
              <a:t>Databanks of Student Classes</a:t>
            </a:r>
            <a:endParaRPr/>
          </a:p>
          <a:p>
            <a:pPr indent="-317500" lvl="1" marL="914400" rtl="0" algn="l">
              <a:spcBef>
                <a:spcPts val="0"/>
              </a:spcBef>
              <a:spcAft>
                <a:spcPts val="0"/>
              </a:spcAft>
              <a:buSzPts val="1400"/>
              <a:buChar char="○"/>
            </a:pPr>
            <a:r>
              <a:rPr lang="en"/>
              <a:t>Databanks of Questions</a:t>
            </a:r>
            <a:endParaRPr/>
          </a:p>
          <a:p>
            <a:pPr indent="-317500" lvl="1" marL="914400" rtl="0" algn="l">
              <a:spcBef>
                <a:spcPts val="0"/>
              </a:spcBef>
              <a:spcAft>
                <a:spcPts val="0"/>
              </a:spcAft>
              <a:buSzPts val="1400"/>
              <a:buChar char="○"/>
            </a:pPr>
            <a:r>
              <a:rPr lang="en"/>
              <a:t>File Configuration</a:t>
            </a:r>
            <a:endParaRPr/>
          </a:p>
          <a:p>
            <a:pPr indent="-317500" lvl="1" marL="914400" rtl="0" algn="l">
              <a:spcBef>
                <a:spcPts val="0"/>
              </a:spcBef>
              <a:spcAft>
                <a:spcPts val="0"/>
              </a:spcAft>
              <a:buSzPts val="1400"/>
              <a:buChar char="○"/>
            </a:pPr>
            <a:r>
              <a:rPr lang="en"/>
              <a:t>Execution of the Test Generator</a:t>
            </a:r>
            <a:endParaRPr/>
          </a:p>
          <a:p>
            <a:pPr indent="-342900" lvl="0" marL="457200" rtl="0" algn="l">
              <a:spcBef>
                <a:spcPts val="0"/>
              </a:spcBef>
              <a:spcAft>
                <a:spcPts val="0"/>
              </a:spcAft>
              <a:buClr>
                <a:srgbClr val="FF0000"/>
              </a:buClr>
              <a:buSzPts val="1800"/>
              <a:buChar char="●"/>
            </a:pPr>
            <a:r>
              <a:rPr b="1" lang="en">
                <a:solidFill>
                  <a:srgbClr val="FF0000"/>
                </a:solidFill>
              </a:rPr>
              <a:t>Method to Correct Tests Automatically </a:t>
            </a:r>
            <a:endParaRPr b="1">
              <a:solidFill>
                <a:srgbClr val="FF0000"/>
              </a:solidFill>
            </a:endParaRPr>
          </a:p>
          <a:p>
            <a:pPr indent="-342900" lvl="0" marL="457200" rtl="0" algn="l">
              <a:spcBef>
                <a:spcPts val="0"/>
              </a:spcBef>
              <a:spcAft>
                <a:spcPts val="0"/>
              </a:spcAft>
              <a:buSzPts val="1800"/>
              <a:buChar char="●"/>
            </a:pPr>
            <a:r>
              <a:rPr lang="en"/>
              <a:t>Experiments, Discussions and Performance</a:t>
            </a:r>
            <a:endParaRPr/>
          </a:p>
          <a:p>
            <a:pPr indent="-342900" lvl="0" marL="457200" rtl="0" algn="l">
              <a:spcBef>
                <a:spcPts val="0"/>
              </a:spcBef>
              <a:spcAft>
                <a:spcPts val="0"/>
              </a:spcAft>
              <a:buSzPts val="1800"/>
              <a:buChar char="●"/>
            </a:pPr>
            <a:r>
              <a:rPr lang="en"/>
              <a:t>Conclusion and Future Works</a:t>
            </a:r>
            <a:endParaRPr/>
          </a:p>
        </p:txBody>
      </p:sp>
      <p:sp>
        <p:nvSpPr>
          <p:cNvPr id="144" name="Google Shape;14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000000"/>
                </a:solidFill>
              </a:rPr>
              <a:t>Method to Correct Tests </a:t>
            </a:r>
            <a:r>
              <a:rPr lang="en"/>
              <a:t>Automatically</a:t>
            </a:r>
            <a:endParaRPr>
              <a:solidFill>
                <a:srgbClr val="000000"/>
              </a:solidFill>
            </a:endParaRPr>
          </a:p>
        </p:txBody>
      </p:sp>
      <p:sp>
        <p:nvSpPr>
          <p:cNvPr id="150" name="Google Shape;150;p25"/>
          <p:cNvSpPr txBox="1"/>
          <p:nvPr>
            <p:ph idx="1" type="body"/>
          </p:nvPr>
        </p:nvSpPr>
        <p:spPr>
          <a:xfrm>
            <a:off x="311700" y="1152475"/>
            <a:ext cx="8696100" cy="3416400"/>
          </a:xfrm>
          <a:prstGeom prst="rect">
            <a:avLst/>
          </a:prstGeom>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SzPts val="2800"/>
              <a:buChar char="●"/>
            </a:pPr>
            <a:r>
              <a:rPr lang="en" sz="2800"/>
              <a:t>Rename the aforementioned GAB file as</a:t>
            </a:r>
            <a:endParaRPr sz="2800"/>
          </a:p>
          <a:p>
            <a:pPr indent="457200" lvl="0" marL="0" rtl="0" algn="l">
              <a:spcBef>
                <a:spcPts val="0"/>
              </a:spcBef>
              <a:spcAft>
                <a:spcPts val="0"/>
              </a:spcAft>
              <a:buNone/>
            </a:pPr>
            <a:r>
              <a:rPr b="1" lang="en" sz="2600">
                <a:solidFill>
                  <a:schemeClr val="accent5"/>
                </a:solidFill>
              </a:rPr>
              <a:t>16_OOP_class1__yourEmail@domain.com_GAB</a:t>
            </a:r>
            <a:endParaRPr b="1" sz="2600">
              <a:solidFill>
                <a:schemeClr val="accent5"/>
              </a:solidFill>
            </a:endParaRPr>
          </a:p>
          <a:p>
            <a:pPr indent="457200" lvl="0" marL="0" rtl="0" algn="l">
              <a:spcBef>
                <a:spcPts val="0"/>
              </a:spcBef>
              <a:spcAft>
                <a:spcPts val="0"/>
              </a:spcAft>
              <a:buNone/>
            </a:pPr>
            <a:r>
              <a:t/>
            </a:r>
            <a:endParaRPr b="1" sz="2600">
              <a:solidFill>
                <a:schemeClr val="accent5"/>
              </a:solidFill>
            </a:endParaRPr>
          </a:p>
          <a:p>
            <a:pPr indent="-406400" lvl="0" marL="457200" rtl="0" algn="l">
              <a:spcBef>
                <a:spcPts val="0"/>
              </a:spcBef>
              <a:spcAft>
                <a:spcPts val="0"/>
              </a:spcAft>
              <a:buSzPts val="2800"/>
              <a:buChar char="●"/>
            </a:pPr>
            <a:r>
              <a:rPr lang="en" sz="2800"/>
              <a:t>Scan all students' answer sheets in the file</a:t>
            </a:r>
            <a:endParaRPr sz="2800"/>
          </a:p>
          <a:p>
            <a:pPr indent="0" lvl="0" marL="457200" rtl="0" algn="l">
              <a:spcBef>
                <a:spcPts val="0"/>
              </a:spcBef>
              <a:spcAft>
                <a:spcPts val="0"/>
              </a:spcAft>
              <a:buClr>
                <a:schemeClr val="dk1"/>
              </a:buClr>
              <a:buSzPts val="1100"/>
              <a:buFont typeface="Arial"/>
              <a:buNone/>
            </a:pPr>
            <a:r>
              <a:rPr b="1" lang="en" sz="2600">
                <a:solidFill>
                  <a:schemeClr val="accent5"/>
                </a:solidFill>
              </a:rPr>
              <a:t>16_OOP_class1__yourEmail@domain.com.pdf</a:t>
            </a:r>
            <a:endParaRPr b="1" sz="2600">
              <a:solidFill>
                <a:schemeClr val="accent5"/>
              </a:solidFill>
            </a:endParaRPr>
          </a:p>
          <a:p>
            <a:pPr indent="0" lvl="0" marL="457200" rtl="0" algn="l">
              <a:spcBef>
                <a:spcPts val="0"/>
              </a:spcBef>
              <a:spcAft>
                <a:spcPts val="0"/>
              </a:spcAft>
              <a:buClr>
                <a:schemeClr val="dk1"/>
              </a:buClr>
              <a:buSzPts val="1100"/>
              <a:buFont typeface="Arial"/>
              <a:buNone/>
            </a:pPr>
            <a:r>
              <a:rPr b="1" lang="en" sz="2800">
                <a:solidFill>
                  <a:schemeClr val="accent5"/>
                </a:solidFill>
              </a:rPr>
              <a:t> </a:t>
            </a:r>
            <a:endParaRPr b="1" sz="2600">
              <a:solidFill>
                <a:schemeClr val="accent5"/>
              </a:solidFill>
            </a:endParaRPr>
          </a:p>
          <a:p>
            <a:pPr indent="0" lvl="0" marL="0" rtl="0" algn="l">
              <a:spcBef>
                <a:spcPts val="0"/>
              </a:spcBef>
              <a:spcAft>
                <a:spcPts val="1600"/>
              </a:spcAft>
              <a:buNone/>
            </a:pPr>
            <a:r>
              <a:t/>
            </a:r>
            <a:endParaRPr/>
          </a:p>
        </p:txBody>
      </p:sp>
      <p:sp>
        <p:nvSpPr>
          <p:cNvPr id="151" name="Google Shape;15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000000"/>
                </a:solidFill>
              </a:rPr>
              <a:t>Method to Correct Tests </a:t>
            </a:r>
            <a:r>
              <a:rPr lang="en"/>
              <a:t>Automatically </a:t>
            </a:r>
            <a:endParaRPr>
              <a:solidFill>
                <a:srgbClr val="000000"/>
              </a:solidFill>
            </a:endParaRPr>
          </a:p>
        </p:txBody>
      </p:sp>
      <p:sp>
        <p:nvSpPr>
          <p:cNvPr id="157" name="Google Shape;157;p26"/>
          <p:cNvSpPr txBox="1"/>
          <p:nvPr>
            <p:ph idx="1" type="body"/>
          </p:nvPr>
        </p:nvSpPr>
        <p:spPr>
          <a:xfrm>
            <a:off x="311700" y="1152475"/>
            <a:ext cx="8696100" cy="3416400"/>
          </a:xfrm>
          <a:prstGeom prst="rect">
            <a:avLst/>
          </a:prstGeom>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SzPts val="2800"/>
              <a:buChar char="●"/>
            </a:pPr>
            <a:r>
              <a:rPr lang="en" sz="2800"/>
              <a:t>Send these two files by ftp:</a:t>
            </a:r>
            <a:endParaRPr sz="2800"/>
          </a:p>
          <a:p>
            <a:pPr indent="457200" lvl="0" marL="0" rtl="0" algn="l">
              <a:spcBef>
                <a:spcPts val="0"/>
              </a:spcBef>
              <a:spcAft>
                <a:spcPts val="0"/>
              </a:spcAft>
              <a:buNone/>
            </a:pPr>
            <a:r>
              <a:rPr b="1" lang="en" sz="2600">
                <a:solidFill>
                  <a:schemeClr val="accent5"/>
                </a:solidFill>
              </a:rPr>
              <a:t>f</a:t>
            </a:r>
            <a:r>
              <a:rPr b="1" lang="en" sz="2600">
                <a:solidFill>
                  <a:schemeClr val="accent5"/>
                </a:solidFill>
              </a:rPr>
              <a:t>tp vision.ufabc.edu.br</a:t>
            </a:r>
            <a:endParaRPr b="1" sz="2600">
              <a:solidFill>
                <a:schemeClr val="accent5"/>
              </a:solidFill>
            </a:endParaRPr>
          </a:p>
          <a:p>
            <a:pPr indent="457200" lvl="0" marL="0" rtl="0" algn="l">
              <a:spcBef>
                <a:spcPts val="0"/>
              </a:spcBef>
              <a:spcAft>
                <a:spcPts val="0"/>
              </a:spcAft>
              <a:buNone/>
            </a:pPr>
            <a:r>
              <a:t/>
            </a:r>
            <a:endParaRPr b="1" sz="2600">
              <a:solidFill>
                <a:schemeClr val="accent5"/>
              </a:solidFill>
            </a:endParaRPr>
          </a:p>
          <a:p>
            <a:pPr indent="-406400" lvl="0" marL="457200" rtl="0" algn="l">
              <a:spcBef>
                <a:spcPts val="0"/>
              </a:spcBef>
              <a:spcAft>
                <a:spcPts val="0"/>
              </a:spcAft>
              <a:buSzPts val="2800"/>
              <a:buChar char="●"/>
            </a:pPr>
            <a:r>
              <a:rPr lang="en" sz="2800"/>
              <a:t>In a few minutes the correction will be sent to:</a:t>
            </a:r>
            <a:endParaRPr sz="2800"/>
          </a:p>
          <a:p>
            <a:pPr indent="0" lvl="0" marL="457200" rtl="0" algn="l">
              <a:spcBef>
                <a:spcPts val="0"/>
              </a:spcBef>
              <a:spcAft>
                <a:spcPts val="0"/>
              </a:spcAft>
              <a:buClr>
                <a:schemeClr val="dk1"/>
              </a:buClr>
              <a:buSzPts val="1100"/>
              <a:buFont typeface="Arial"/>
              <a:buNone/>
            </a:pPr>
            <a:r>
              <a:rPr b="1" lang="en" sz="2600">
                <a:solidFill>
                  <a:schemeClr val="accent5"/>
                </a:solidFill>
              </a:rPr>
              <a:t>yourEmail@domain.com</a:t>
            </a:r>
            <a:endParaRPr b="1" sz="2600">
              <a:solidFill>
                <a:schemeClr val="accent5"/>
              </a:solidFill>
            </a:endParaRPr>
          </a:p>
          <a:p>
            <a:pPr indent="0" lvl="0" marL="457200" rtl="0" algn="l">
              <a:spcBef>
                <a:spcPts val="0"/>
              </a:spcBef>
              <a:spcAft>
                <a:spcPts val="0"/>
              </a:spcAft>
              <a:buClr>
                <a:schemeClr val="dk1"/>
              </a:buClr>
              <a:buSzPts val="1100"/>
              <a:buFont typeface="Arial"/>
              <a:buNone/>
            </a:pPr>
            <a:r>
              <a:rPr b="1" lang="en" sz="2800">
                <a:solidFill>
                  <a:schemeClr val="accent5"/>
                </a:solidFill>
              </a:rPr>
              <a:t> </a:t>
            </a:r>
            <a:endParaRPr b="1" sz="2600">
              <a:solidFill>
                <a:schemeClr val="accent5"/>
              </a:solidFill>
            </a:endParaRPr>
          </a:p>
          <a:p>
            <a:pPr indent="0" lvl="0" marL="0" rtl="0" algn="l">
              <a:spcBef>
                <a:spcPts val="0"/>
              </a:spcBef>
              <a:spcAft>
                <a:spcPts val="1600"/>
              </a:spcAft>
              <a:buNone/>
            </a:pPr>
            <a:r>
              <a:t/>
            </a:r>
            <a:endParaRPr/>
          </a:p>
        </p:txBody>
      </p:sp>
      <p:sp>
        <p:nvSpPr>
          <p:cNvPr id="158" name="Google Shape;158;p26"/>
          <p:cNvSpPr/>
          <p:nvPr/>
        </p:nvSpPr>
        <p:spPr>
          <a:xfrm>
            <a:off x="5322000" y="1390100"/>
            <a:ext cx="3685800" cy="739800"/>
          </a:xfrm>
          <a:prstGeom prst="roundRect">
            <a:avLst>
              <a:gd fmla="val 16667" name="adj"/>
            </a:avLst>
          </a:prstGeom>
          <a:solidFill>
            <a:srgbClr val="FFF2CC"/>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FF0000"/>
                </a:solidFill>
              </a:rPr>
              <a:t>16_OOP_class1__yourEmail@domain.com</a:t>
            </a:r>
            <a:r>
              <a:rPr b="1" lang="en" sz="1200">
                <a:solidFill>
                  <a:srgbClr val="FF0000"/>
                </a:solidFill>
              </a:rPr>
              <a:t>_GAB</a:t>
            </a:r>
            <a:endParaRPr b="1" sz="1200">
              <a:solidFill>
                <a:srgbClr val="FF0000"/>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FF0000"/>
                </a:solidFill>
              </a:rPr>
              <a:t>16_OOP_class1__yourEmail@domain.com</a:t>
            </a:r>
            <a:r>
              <a:rPr b="1" lang="en" sz="1200">
                <a:solidFill>
                  <a:srgbClr val="FF0000"/>
                </a:solidFill>
              </a:rPr>
              <a:t>.pdf</a:t>
            </a:r>
            <a:endParaRPr b="1">
              <a:solidFill>
                <a:srgbClr val="FF0000"/>
              </a:solidFill>
            </a:endParaRPr>
          </a:p>
        </p:txBody>
      </p:sp>
      <p:sp>
        <p:nvSpPr>
          <p:cNvPr id="159" name="Google Shape;159;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26"/>
          <p:cNvPicPr preferRelativeResize="0"/>
          <p:nvPr/>
        </p:nvPicPr>
        <p:blipFill>
          <a:blip r:embed="rId3">
            <a:alphaModFix/>
          </a:blip>
          <a:stretch>
            <a:fillRect/>
          </a:stretch>
        </p:blipFill>
        <p:spPr>
          <a:xfrm>
            <a:off x="1333175" y="3755350"/>
            <a:ext cx="7635275" cy="813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First </a:t>
            </a:r>
            <a:r>
              <a:rPr lang="en">
                <a:solidFill>
                  <a:srgbClr val="000000"/>
                </a:solidFill>
              </a:rPr>
              <a:t>Experiment</a:t>
            </a:r>
            <a:endParaRPr>
              <a:solidFill>
                <a:srgbClr val="000000"/>
              </a:solidFill>
            </a:endParaRPr>
          </a:p>
        </p:txBody>
      </p:sp>
      <p:sp>
        <p:nvSpPr>
          <p:cNvPr id="166" name="Google Shape;166;p27"/>
          <p:cNvSpPr txBox="1"/>
          <p:nvPr>
            <p:ph idx="1" type="body"/>
          </p:nvPr>
        </p:nvSpPr>
        <p:spPr>
          <a:xfrm>
            <a:off x="311700" y="1152475"/>
            <a:ext cx="86961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Two classes with 136 students and random tests (10 questions each). Only one failure: </a:t>
            </a:r>
            <a:endParaRPr b="1" sz="2600">
              <a:solidFill>
                <a:schemeClr val="accent5"/>
              </a:solidFill>
            </a:endParaRPr>
          </a:p>
          <a:p>
            <a:pPr indent="0" lvl="0" marL="457200" rtl="0" algn="l">
              <a:spcBef>
                <a:spcPts val="0"/>
              </a:spcBef>
              <a:spcAft>
                <a:spcPts val="0"/>
              </a:spcAft>
              <a:buClr>
                <a:schemeClr val="dk1"/>
              </a:buClr>
              <a:buSzPts val="1100"/>
              <a:buFont typeface="Arial"/>
              <a:buNone/>
            </a:pPr>
            <a:r>
              <a:rPr b="1" lang="en" sz="2800">
                <a:solidFill>
                  <a:schemeClr val="accent5"/>
                </a:solidFill>
              </a:rPr>
              <a:t> </a:t>
            </a:r>
            <a:endParaRPr b="1" sz="2600">
              <a:solidFill>
                <a:schemeClr val="accent5"/>
              </a:solidFill>
            </a:endParaRPr>
          </a:p>
          <a:p>
            <a:pPr indent="0" lvl="0" marL="0" rtl="0" algn="l">
              <a:spcBef>
                <a:spcPts val="0"/>
              </a:spcBef>
              <a:spcAft>
                <a:spcPts val="1600"/>
              </a:spcAft>
              <a:buNone/>
            </a:pPr>
            <a:r>
              <a:t/>
            </a:r>
            <a:endParaRPr/>
          </a:p>
        </p:txBody>
      </p:sp>
      <p:pic>
        <p:nvPicPr>
          <p:cNvPr descr="Captura de Tela 2016-08-10 às 22.45.38.png" id="167" name="Google Shape;167;p27"/>
          <p:cNvPicPr preferRelativeResize="0"/>
          <p:nvPr/>
        </p:nvPicPr>
        <p:blipFill>
          <a:blip r:embed="rId3">
            <a:alphaModFix/>
          </a:blip>
          <a:stretch>
            <a:fillRect/>
          </a:stretch>
        </p:blipFill>
        <p:spPr>
          <a:xfrm>
            <a:off x="1123000" y="2222900"/>
            <a:ext cx="2037925" cy="2833925"/>
          </a:xfrm>
          <a:prstGeom prst="rect">
            <a:avLst/>
          </a:prstGeom>
          <a:noFill/>
          <a:ln>
            <a:noFill/>
          </a:ln>
        </p:spPr>
      </p:pic>
      <p:sp>
        <p:nvSpPr>
          <p:cNvPr id="168" name="Google Shape;168;p27"/>
          <p:cNvSpPr/>
          <p:nvPr/>
        </p:nvSpPr>
        <p:spPr>
          <a:xfrm>
            <a:off x="3595200" y="3325425"/>
            <a:ext cx="2129100" cy="930600"/>
          </a:xfrm>
          <a:prstGeom prst="homePlate">
            <a:avLst>
              <a:gd fmla="val 27271" name="adj"/>
            </a:avLst>
          </a:prstGeom>
          <a:solidFill>
            <a:srgbClr val="FFF2CC"/>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this problem is now minimized in our new version</a:t>
            </a:r>
            <a:endParaRPr sz="1800"/>
          </a:p>
        </p:txBody>
      </p:sp>
      <p:pic>
        <p:nvPicPr>
          <p:cNvPr descr="Captura de Tela 2016-08-11 às 09.46.14.png" id="169" name="Google Shape;169;p27"/>
          <p:cNvPicPr preferRelativeResize="0"/>
          <p:nvPr/>
        </p:nvPicPr>
        <p:blipFill>
          <a:blip r:embed="rId4">
            <a:alphaModFix/>
          </a:blip>
          <a:stretch>
            <a:fillRect/>
          </a:stretch>
        </p:blipFill>
        <p:spPr>
          <a:xfrm>
            <a:off x="6056450" y="2529912"/>
            <a:ext cx="2775849" cy="2306575"/>
          </a:xfrm>
          <a:prstGeom prst="rect">
            <a:avLst/>
          </a:prstGeom>
          <a:noFill/>
          <a:ln>
            <a:noFill/>
          </a:ln>
        </p:spPr>
      </p:pic>
      <p:cxnSp>
        <p:nvCxnSpPr>
          <p:cNvPr id="170" name="Google Shape;170;p27"/>
          <p:cNvCxnSpPr/>
          <p:nvPr/>
        </p:nvCxnSpPr>
        <p:spPr>
          <a:xfrm flipH="1">
            <a:off x="1945750" y="2159875"/>
            <a:ext cx="2328600" cy="2400000"/>
          </a:xfrm>
          <a:prstGeom prst="straightConnector1">
            <a:avLst/>
          </a:prstGeom>
          <a:noFill/>
          <a:ln cap="flat" cmpd="sng" w="9525">
            <a:solidFill>
              <a:srgbClr val="FF0000"/>
            </a:solidFill>
            <a:prstDash val="solid"/>
            <a:round/>
            <a:headEnd len="med" w="med" type="none"/>
            <a:tailEnd len="med" w="med" type="triangle"/>
          </a:ln>
        </p:spPr>
      </p:cxnSp>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Second </a:t>
            </a:r>
            <a:r>
              <a:rPr lang="en">
                <a:solidFill>
                  <a:srgbClr val="000000"/>
                </a:solidFill>
              </a:rPr>
              <a:t>Experiment</a:t>
            </a:r>
            <a:endParaRPr>
              <a:solidFill>
                <a:srgbClr val="000000"/>
              </a:solidFill>
            </a:endParaRPr>
          </a:p>
        </p:txBody>
      </p:sp>
      <p:sp>
        <p:nvSpPr>
          <p:cNvPr id="177" name="Google Shape;177;p28"/>
          <p:cNvSpPr txBox="1"/>
          <p:nvPr>
            <p:ph idx="1" type="body"/>
          </p:nvPr>
        </p:nvSpPr>
        <p:spPr>
          <a:xfrm>
            <a:off x="311700" y="1152475"/>
            <a:ext cx="86961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Two classes with 130 students and random tests (12 questions each). There wasn't any failure.</a:t>
            </a:r>
            <a:endParaRPr sz="2800"/>
          </a:p>
          <a:p>
            <a:pPr indent="0" lvl="0" marL="0" rtl="0" algn="l">
              <a:spcBef>
                <a:spcPts val="0"/>
              </a:spcBef>
              <a:spcAft>
                <a:spcPts val="0"/>
              </a:spcAft>
              <a:buClr>
                <a:schemeClr val="dk1"/>
              </a:buClr>
              <a:buSzPts val="1100"/>
              <a:buFont typeface="Arial"/>
              <a:buNone/>
            </a:pPr>
            <a:r>
              <a:t/>
            </a:r>
            <a:endParaRPr sz="2800"/>
          </a:p>
          <a:p>
            <a:pPr indent="0" lvl="0" marL="0" rtl="0" algn="l">
              <a:spcBef>
                <a:spcPts val="0"/>
              </a:spcBef>
              <a:spcAft>
                <a:spcPts val="0"/>
              </a:spcAft>
              <a:buClr>
                <a:schemeClr val="dk1"/>
              </a:buClr>
              <a:buSzPts val="1100"/>
              <a:buFont typeface="Arial"/>
              <a:buNone/>
            </a:pPr>
            <a:r>
              <a:rPr lang="en" sz="2800">
                <a:solidFill>
                  <a:srgbClr val="000000"/>
                </a:solidFill>
              </a:rPr>
              <a:t>In these two experiments we have used:</a:t>
            </a:r>
            <a:endParaRPr sz="2800">
              <a:solidFill>
                <a:srgbClr val="000000"/>
              </a:solidFill>
            </a:endParaRPr>
          </a:p>
          <a:p>
            <a:pPr indent="457200" lvl="0" marL="0" rtl="0" algn="l">
              <a:spcBef>
                <a:spcPts val="0"/>
              </a:spcBef>
              <a:spcAft>
                <a:spcPts val="0"/>
              </a:spcAft>
              <a:buClr>
                <a:schemeClr val="dk1"/>
              </a:buClr>
              <a:buSzPts val="1100"/>
              <a:buFont typeface="Arial"/>
              <a:buNone/>
            </a:pPr>
            <a:r>
              <a:rPr lang="en" sz="2800"/>
              <a:t>The </a:t>
            </a:r>
            <a:r>
              <a:rPr b="1" lang="en" sz="2800"/>
              <a:t>good</a:t>
            </a:r>
            <a:r>
              <a:rPr lang="en" sz="2800"/>
              <a:t> resolution of 150 dpi at scanning.</a:t>
            </a:r>
            <a:endParaRPr sz="2800"/>
          </a:p>
          <a:p>
            <a:pPr indent="457200" lvl="0" marL="0" rtl="0" algn="l">
              <a:spcBef>
                <a:spcPts val="0"/>
              </a:spcBef>
              <a:spcAft>
                <a:spcPts val="0"/>
              </a:spcAft>
              <a:buClr>
                <a:schemeClr val="dk1"/>
              </a:buClr>
              <a:buSzPts val="1100"/>
              <a:buFont typeface="Arial"/>
              <a:buNone/>
            </a:pPr>
            <a:r>
              <a:rPr lang="en" sz="2800"/>
              <a:t>Our random test generator.</a:t>
            </a:r>
            <a:endParaRPr sz="2800"/>
          </a:p>
          <a:p>
            <a:pPr indent="0" lvl="0" marL="457200" rtl="0" algn="l">
              <a:spcBef>
                <a:spcPts val="0"/>
              </a:spcBef>
              <a:spcAft>
                <a:spcPts val="0"/>
              </a:spcAft>
              <a:buClr>
                <a:schemeClr val="dk1"/>
              </a:buClr>
              <a:buSzPts val="1100"/>
              <a:buFont typeface="Arial"/>
              <a:buNone/>
            </a:pPr>
            <a:r>
              <a:rPr b="1" lang="en" sz="2800">
                <a:solidFill>
                  <a:schemeClr val="accent5"/>
                </a:solidFill>
              </a:rPr>
              <a:t> </a:t>
            </a:r>
            <a:endParaRPr b="1" sz="2600">
              <a:solidFill>
                <a:schemeClr val="accent5"/>
              </a:solidFill>
            </a:endParaRPr>
          </a:p>
          <a:p>
            <a:pPr indent="0" lvl="0" marL="0" rtl="0" algn="l">
              <a:spcBef>
                <a:spcPts val="0"/>
              </a:spcBef>
              <a:spcAft>
                <a:spcPts val="1600"/>
              </a:spcAft>
              <a:buNone/>
            </a:pPr>
            <a:r>
              <a:t/>
            </a:r>
            <a:endParaRPr/>
          </a:p>
        </p:txBody>
      </p:sp>
      <p:sp>
        <p:nvSpPr>
          <p:cNvPr id="178" name="Google Shape;17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Third </a:t>
            </a:r>
            <a:r>
              <a:rPr lang="en">
                <a:solidFill>
                  <a:srgbClr val="000000"/>
                </a:solidFill>
              </a:rPr>
              <a:t>Experiment </a:t>
            </a:r>
            <a:r>
              <a:rPr lang="en"/>
              <a:t>(not random/no databanks)</a:t>
            </a:r>
            <a:endParaRPr>
              <a:solidFill>
                <a:srgbClr val="000000"/>
              </a:solidFill>
            </a:endParaRPr>
          </a:p>
        </p:txBody>
      </p:sp>
      <p:sp>
        <p:nvSpPr>
          <p:cNvPr id="184" name="Google Shape;184;p29"/>
          <p:cNvSpPr txBox="1"/>
          <p:nvPr>
            <p:ph idx="1" type="body"/>
          </p:nvPr>
        </p:nvSpPr>
        <p:spPr>
          <a:xfrm>
            <a:off x="191300" y="1152475"/>
            <a:ext cx="8901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b="1" lang="en" sz="2800"/>
              <a:t>Bad</a:t>
            </a:r>
            <a:r>
              <a:rPr lang="en" sz="2800"/>
              <a:t> resolution of 75 dpi at scanning</a:t>
            </a:r>
            <a:endParaRPr sz="2800"/>
          </a:p>
          <a:p>
            <a:pPr indent="-406400" lvl="0" marL="457200" rtl="0" algn="l">
              <a:spcBef>
                <a:spcPts val="0"/>
              </a:spcBef>
              <a:spcAft>
                <a:spcPts val="0"/>
              </a:spcAft>
              <a:buSzPts val="2800"/>
              <a:buChar char="●"/>
            </a:pPr>
            <a:r>
              <a:rPr lang="en" sz="2800"/>
              <a:t>Comparison with the commercial software REMARK</a:t>
            </a:r>
            <a:endParaRPr sz="2800"/>
          </a:p>
          <a:p>
            <a:pPr indent="-381000" lvl="1" marL="914400" rtl="0" algn="l">
              <a:spcBef>
                <a:spcPts val="0"/>
              </a:spcBef>
              <a:spcAft>
                <a:spcPts val="0"/>
              </a:spcAft>
              <a:buSzPts val="2400"/>
              <a:buChar char="○"/>
            </a:pPr>
            <a:r>
              <a:rPr lang="en" sz="2400"/>
              <a:t>MCTest (our solution)</a:t>
            </a:r>
            <a:endParaRPr sz="2400"/>
          </a:p>
          <a:p>
            <a:pPr indent="-342900" lvl="2" marL="1371600" rtl="0" algn="l">
              <a:spcBef>
                <a:spcPts val="0"/>
              </a:spcBef>
              <a:spcAft>
                <a:spcPts val="0"/>
              </a:spcAft>
              <a:buSzPts val="1800"/>
              <a:buChar char="■"/>
            </a:pPr>
            <a:r>
              <a:rPr lang="en" sz="1800"/>
              <a:t>Is fully automatic</a:t>
            </a:r>
            <a:endParaRPr sz="1800"/>
          </a:p>
          <a:p>
            <a:pPr indent="-342900" lvl="2" marL="1371600" rtl="0" algn="l">
              <a:spcBef>
                <a:spcPts val="0"/>
              </a:spcBef>
              <a:spcAft>
                <a:spcPts val="0"/>
              </a:spcAft>
              <a:buSzPts val="1800"/>
              <a:buChar char="■"/>
            </a:pPr>
            <a:r>
              <a:rPr lang="en" sz="1800"/>
              <a:t>It runs in a server (vision.ufabc.edu.br)</a:t>
            </a:r>
            <a:endParaRPr sz="1800"/>
          </a:p>
          <a:p>
            <a:pPr indent="-381000" lvl="1" marL="914400" rtl="0" algn="l">
              <a:spcBef>
                <a:spcPts val="0"/>
              </a:spcBef>
              <a:spcAft>
                <a:spcPts val="0"/>
              </a:spcAft>
              <a:buSzPts val="2400"/>
              <a:buChar char="○"/>
            </a:pPr>
            <a:r>
              <a:rPr lang="en" sz="2400"/>
              <a:t>With REMARK </a:t>
            </a:r>
            <a:endParaRPr sz="2400"/>
          </a:p>
          <a:p>
            <a:pPr indent="-342900" lvl="2" marL="1371600" rtl="0" algn="l">
              <a:spcBef>
                <a:spcPts val="0"/>
              </a:spcBef>
              <a:spcAft>
                <a:spcPts val="0"/>
              </a:spcAft>
              <a:buSzPts val="1800"/>
              <a:buChar char="■"/>
            </a:pPr>
            <a:r>
              <a:rPr lang="en" sz="1800"/>
              <a:t>one must inform both barcode and answer sheet positions manually </a:t>
            </a:r>
            <a:endParaRPr sz="1800"/>
          </a:p>
          <a:p>
            <a:pPr indent="-342900" lvl="2" marL="1371600" rtl="0" algn="l">
              <a:spcBef>
                <a:spcPts val="0"/>
              </a:spcBef>
              <a:spcAft>
                <a:spcPts val="0"/>
              </a:spcAft>
              <a:buSzPts val="1800"/>
              <a:buChar char="■"/>
            </a:pPr>
            <a:r>
              <a:rPr lang="en" sz="1800"/>
              <a:t>It runs on the desktop</a:t>
            </a:r>
            <a:endParaRPr sz="1800"/>
          </a:p>
          <a:p>
            <a:pPr indent="0" lvl="0" marL="457200" rtl="0" algn="l">
              <a:spcBef>
                <a:spcPts val="0"/>
              </a:spcBef>
              <a:spcAft>
                <a:spcPts val="0"/>
              </a:spcAft>
              <a:buClr>
                <a:schemeClr val="dk1"/>
              </a:buClr>
              <a:buSzPts val="1100"/>
              <a:buFont typeface="Arial"/>
              <a:buNone/>
            </a:pPr>
            <a:r>
              <a:rPr lang="en" sz="2800"/>
              <a:t> </a:t>
            </a:r>
            <a:endParaRPr b="1" sz="2600">
              <a:solidFill>
                <a:schemeClr val="accent5"/>
              </a:solidFill>
            </a:endParaRPr>
          </a:p>
          <a:p>
            <a:pPr indent="0" lvl="0" marL="457200" rtl="0" algn="l">
              <a:spcBef>
                <a:spcPts val="0"/>
              </a:spcBef>
              <a:spcAft>
                <a:spcPts val="0"/>
              </a:spcAft>
              <a:buClr>
                <a:schemeClr val="dk1"/>
              </a:buClr>
              <a:buSzPts val="1100"/>
              <a:buFont typeface="Arial"/>
              <a:buNone/>
            </a:pPr>
            <a:r>
              <a:rPr b="1" lang="en" sz="2800">
                <a:solidFill>
                  <a:schemeClr val="accent5"/>
                </a:solidFill>
              </a:rPr>
              <a:t> </a:t>
            </a:r>
            <a:endParaRPr b="1" sz="2600">
              <a:solidFill>
                <a:schemeClr val="accent5"/>
              </a:solidFill>
            </a:endParaRPr>
          </a:p>
          <a:p>
            <a:pPr indent="0" lvl="0" marL="0" rtl="0" algn="l">
              <a:spcBef>
                <a:spcPts val="0"/>
              </a:spcBef>
              <a:spcAft>
                <a:spcPts val="1600"/>
              </a:spcAft>
              <a:buNone/>
            </a:pPr>
            <a:r>
              <a:t/>
            </a:r>
            <a:endParaRPr/>
          </a:p>
        </p:txBody>
      </p:sp>
      <p:sp>
        <p:nvSpPr>
          <p:cNvPr id="185" name="Google Shape;185;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Third </a:t>
            </a:r>
            <a:r>
              <a:rPr lang="en">
                <a:solidFill>
                  <a:srgbClr val="000000"/>
                </a:solidFill>
              </a:rPr>
              <a:t>Experiment (not random/no databanks)</a:t>
            </a:r>
            <a:endParaRPr>
              <a:solidFill>
                <a:srgbClr val="000000"/>
              </a:solidFill>
            </a:endParaRPr>
          </a:p>
        </p:txBody>
      </p:sp>
      <p:sp>
        <p:nvSpPr>
          <p:cNvPr id="191" name="Google Shape;191;p30"/>
          <p:cNvSpPr txBox="1"/>
          <p:nvPr>
            <p:ph idx="1" type="body"/>
          </p:nvPr>
        </p:nvSpPr>
        <p:spPr>
          <a:xfrm>
            <a:off x="311700" y="1152475"/>
            <a:ext cx="8696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t>Comparisons of our solution with REMARK</a:t>
            </a:r>
            <a:endParaRPr b="1" sz="2600">
              <a:solidFill>
                <a:schemeClr val="accent5"/>
              </a:solidFill>
            </a:endParaRPr>
          </a:p>
          <a:p>
            <a:pPr indent="0" lvl="0" marL="457200" rtl="0" algn="l">
              <a:spcBef>
                <a:spcPts val="0"/>
              </a:spcBef>
              <a:spcAft>
                <a:spcPts val="0"/>
              </a:spcAft>
              <a:buClr>
                <a:schemeClr val="dk1"/>
              </a:buClr>
              <a:buSzPts val="1100"/>
              <a:buFont typeface="Arial"/>
              <a:buNone/>
            </a:pPr>
            <a:r>
              <a:rPr b="1" lang="en" sz="2800">
                <a:solidFill>
                  <a:schemeClr val="accent5"/>
                </a:solidFill>
              </a:rPr>
              <a:t> </a:t>
            </a:r>
            <a:endParaRPr b="1" sz="2600">
              <a:solidFill>
                <a:schemeClr val="accent5"/>
              </a:solidFill>
            </a:endParaRPr>
          </a:p>
          <a:p>
            <a:pPr indent="0" lvl="0" marL="0" rtl="0" algn="l">
              <a:spcBef>
                <a:spcPts val="0"/>
              </a:spcBef>
              <a:spcAft>
                <a:spcPts val="1600"/>
              </a:spcAft>
              <a:buNone/>
            </a:pPr>
            <a:r>
              <a:t/>
            </a:r>
            <a:endParaRPr/>
          </a:p>
        </p:txBody>
      </p:sp>
      <p:sp>
        <p:nvSpPr>
          <p:cNvPr id="192" name="Google Shape;19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Captura de Tela 2016-08-11 às 10.14.03.png" id="193" name="Google Shape;193;p30"/>
          <p:cNvPicPr preferRelativeResize="0"/>
          <p:nvPr/>
        </p:nvPicPr>
        <p:blipFill>
          <a:blip r:embed="rId3">
            <a:alphaModFix/>
          </a:blip>
          <a:stretch>
            <a:fillRect/>
          </a:stretch>
        </p:blipFill>
        <p:spPr>
          <a:xfrm>
            <a:off x="514076" y="1735765"/>
            <a:ext cx="8115825" cy="2944650"/>
          </a:xfrm>
          <a:prstGeom prst="rect">
            <a:avLst/>
          </a:prstGeom>
          <a:noFill/>
          <a:ln>
            <a:noFill/>
          </a:ln>
        </p:spPr>
      </p:pic>
      <p:pic>
        <p:nvPicPr>
          <p:cNvPr descr="Captura de Tela 2016-09-08 às 16.36.52.png" id="194" name="Google Shape;194;p30"/>
          <p:cNvPicPr preferRelativeResize="0"/>
          <p:nvPr/>
        </p:nvPicPr>
        <p:blipFill>
          <a:blip r:embed="rId4">
            <a:alphaModFix/>
          </a:blip>
          <a:stretch>
            <a:fillRect/>
          </a:stretch>
        </p:blipFill>
        <p:spPr>
          <a:xfrm>
            <a:off x="5760447" y="4715303"/>
            <a:ext cx="1838325" cy="381000"/>
          </a:xfrm>
          <a:prstGeom prst="rect">
            <a:avLst/>
          </a:prstGeom>
          <a:noFill/>
          <a:ln>
            <a:noFill/>
          </a:ln>
        </p:spPr>
      </p:pic>
      <p:sp>
        <p:nvSpPr>
          <p:cNvPr id="195" name="Google Shape;195;p30"/>
          <p:cNvSpPr txBox="1"/>
          <p:nvPr/>
        </p:nvSpPr>
        <p:spPr>
          <a:xfrm>
            <a:off x="2605400" y="4764675"/>
            <a:ext cx="3340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MCTest marked duplicate: 9B and 9C</a:t>
            </a:r>
            <a:endParaRPr>
              <a:solidFill>
                <a:srgbClr val="1155CC"/>
              </a:solidFill>
            </a:endParaRPr>
          </a:p>
        </p:txBody>
      </p:sp>
      <p:cxnSp>
        <p:nvCxnSpPr>
          <p:cNvPr id="196" name="Google Shape;196;p30"/>
          <p:cNvCxnSpPr/>
          <p:nvPr/>
        </p:nvCxnSpPr>
        <p:spPr>
          <a:xfrm flipH="1">
            <a:off x="5406900" y="4531125"/>
            <a:ext cx="1016100" cy="315300"/>
          </a:xfrm>
          <a:prstGeom prst="straightConnector1">
            <a:avLst/>
          </a:prstGeom>
          <a:noFill/>
          <a:ln cap="flat" cmpd="sng" w="9525">
            <a:solidFill>
              <a:srgbClr val="0000FF"/>
            </a:solidFill>
            <a:prstDash val="solid"/>
            <a:round/>
            <a:headEnd len="med" w="med" type="none"/>
            <a:tailEnd len="med" w="med" type="triangle"/>
          </a:ln>
        </p:spPr>
      </p:cxnSp>
      <p:cxnSp>
        <p:nvCxnSpPr>
          <p:cNvPr id="197" name="Google Shape;197;p30"/>
          <p:cNvCxnSpPr/>
          <p:nvPr/>
        </p:nvCxnSpPr>
        <p:spPr>
          <a:xfrm>
            <a:off x="7906125" y="4619009"/>
            <a:ext cx="23400" cy="233700"/>
          </a:xfrm>
          <a:prstGeom prst="straightConnector1">
            <a:avLst/>
          </a:prstGeom>
          <a:noFill/>
          <a:ln cap="flat" cmpd="sng" w="9525">
            <a:solidFill>
              <a:srgbClr val="FF0000"/>
            </a:solidFill>
            <a:prstDash val="solid"/>
            <a:round/>
            <a:headEnd len="med" w="med" type="none"/>
            <a:tailEnd len="med" w="med" type="triangle"/>
          </a:ln>
        </p:spPr>
      </p:cxnSp>
      <p:sp>
        <p:nvSpPr>
          <p:cNvPr id="198" name="Google Shape;198;p30"/>
          <p:cNvSpPr txBox="1"/>
          <p:nvPr/>
        </p:nvSpPr>
        <p:spPr>
          <a:xfrm>
            <a:off x="7562575" y="4764675"/>
            <a:ext cx="8316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only 9B</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000000"/>
                </a:solidFill>
              </a:rPr>
              <a:t>Discussions (3rd </a:t>
            </a:r>
            <a:r>
              <a:rPr lang="en"/>
              <a:t>Experiment</a:t>
            </a:r>
            <a:r>
              <a:rPr lang="en">
                <a:solidFill>
                  <a:srgbClr val="000000"/>
                </a:solidFill>
              </a:rPr>
              <a:t>)</a:t>
            </a:r>
            <a:endParaRPr>
              <a:solidFill>
                <a:srgbClr val="000000"/>
              </a:solidFill>
            </a:endParaRPr>
          </a:p>
        </p:txBody>
      </p:sp>
      <p:pic>
        <p:nvPicPr>
          <p:cNvPr descr="Captura de Tela 2016-08-11 às 10.38.24.png" id="204" name="Google Shape;204;p31"/>
          <p:cNvPicPr preferRelativeResize="0"/>
          <p:nvPr/>
        </p:nvPicPr>
        <p:blipFill>
          <a:blip r:embed="rId3">
            <a:alphaModFix/>
          </a:blip>
          <a:stretch>
            <a:fillRect/>
          </a:stretch>
        </p:blipFill>
        <p:spPr>
          <a:xfrm>
            <a:off x="1080089" y="2776471"/>
            <a:ext cx="4311901" cy="2307275"/>
          </a:xfrm>
          <a:prstGeom prst="rect">
            <a:avLst/>
          </a:prstGeom>
          <a:noFill/>
          <a:ln>
            <a:noFill/>
          </a:ln>
        </p:spPr>
      </p:pic>
      <p:sp>
        <p:nvSpPr>
          <p:cNvPr id="205" name="Google Shape;205;p31"/>
          <p:cNvSpPr txBox="1"/>
          <p:nvPr>
            <p:ph idx="1" type="body"/>
          </p:nvPr>
        </p:nvSpPr>
        <p:spPr>
          <a:xfrm>
            <a:off x="0" y="1082400"/>
            <a:ext cx="8187600" cy="1716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b="1" lang="en" sz="2800"/>
              <a:t>Bad</a:t>
            </a:r>
            <a:r>
              <a:rPr lang="en" sz="2800"/>
              <a:t> resolution of 75 dpi at scanning</a:t>
            </a:r>
            <a:endParaRPr sz="2800"/>
          </a:p>
          <a:p>
            <a:pPr indent="-406400" lvl="0" marL="457200" rtl="0" algn="l">
              <a:spcBef>
                <a:spcPts val="0"/>
              </a:spcBef>
              <a:spcAft>
                <a:spcPts val="0"/>
              </a:spcAft>
              <a:buSzPts val="2800"/>
              <a:buChar char="●"/>
            </a:pPr>
            <a:r>
              <a:rPr b="1" lang="en" sz="2800"/>
              <a:t>Low </a:t>
            </a:r>
            <a:r>
              <a:rPr lang="en" sz="2800"/>
              <a:t>toner to print tests</a:t>
            </a:r>
            <a:endParaRPr sz="2800"/>
          </a:p>
          <a:p>
            <a:pPr indent="-406400" lvl="0" marL="457200" rtl="0" algn="l">
              <a:spcBef>
                <a:spcPts val="0"/>
              </a:spcBef>
              <a:spcAft>
                <a:spcPts val="0"/>
              </a:spcAft>
              <a:buSzPts val="2800"/>
              <a:buChar char="●"/>
            </a:pPr>
            <a:r>
              <a:rPr b="1" lang="en" sz="2800"/>
              <a:t>Failure</a:t>
            </a:r>
            <a:r>
              <a:rPr lang="en" sz="2800"/>
              <a:t> to mark answers</a:t>
            </a:r>
            <a:endParaRPr sz="2800"/>
          </a:p>
          <a:p>
            <a:pPr indent="0" lvl="0" marL="0" marR="0" rtl="0" algn="l">
              <a:lnSpc>
                <a:spcPct val="115000"/>
              </a:lnSpc>
              <a:spcBef>
                <a:spcPts val="0"/>
              </a:spcBef>
              <a:spcAft>
                <a:spcPts val="0"/>
              </a:spcAft>
              <a:buNone/>
            </a:pPr>
            <a:r>
              <a:t/>
            </a:r>
            <a:endParaRPr sz="1800"/>
          </a:p>
          <a:p>
            <a:pPr indent="0" lvl="0" marL="457200" rtl="0" algn="l">
              <a:spcBef>
                <a:spcPts val="0"/>
              </a:spcBef>
              <a:spcAft>
                <a:spcPts val="0"/>
              </a:spcAft>
              <a:buClr>
                <a:schemeClr val="dk1"/>
              </a:buClr>
              <a:buSzPts val="1100"/>
              <a:buFont typeface="Arial"/>
              <a:buNone/>
            </a:pPr>
            <a:r>
              <a:rPr lang="en" sz="2800"/>
              <a:t> </a:t>
            </a:r>
            <a:endParaRPr b="1" sz="2600">
              <a:solidFill>
                <a:schemeClr val="accent5"/>
              </a:solidFill>
            </a:endParaRPr>
          </a:p>
          <a:p>
            <a:pPr indent="0" lvl="0" marL="457200" rtl="0" algn="l">
              <a:spcBef>
                <a:spcPts val="0"/>
              </a:spcBef>
              <a:spcAft>
                <a:spcPts val="0"/>
              </a:spcAft>
              <a:buClr>
                <a:schemeClr val="dk1"/>
              </a:buClr>
              <a:buSzPts val="1100"/>
              <a:buFont typeface="Arial"/>
              <a:buNone/>
            </a:pPr>
            <a:r>
              <a:rPr b="1" lang="en" sz="2800">
                <a:solidFill>
                  <a:schemeClr val="accent5"/>
                </a:solidFill>
              </a:rPr>
              <a:t> </a:t>
            </a:r>
            <a:endParaRPr b="1" sz="2600">
              <a:solidFill>
                <a:schemeClr val="accent5"/>
              </a:solidFill>
            </a:endParaRPr>
          </a:p>
          <a:p>
            <a:pPr indent="0" lvl="0" marL="0" rtl="0" algn="l">
              <a:spcBef>
                <a:spcPts val="0"/>
              </a:spcBef>
              <a:spcAft>
                <a:spcPts val="1600"/>
              </a:spcAft>
              <a:buNone/>
            </a:pPr>
            <a:r>
              <a:t/>
            </a:r>
            <a:endParaRPr/>
          </a:p>
        </p:txBody>
      </p:sp>
      <p:pic>
        <p:nvPicPr>
          <p:cNvPr descr="Captura de Tela 2016-08-11 às 10.42.07.png" id="206" name="Google Shape;206;p31"/>
          <p:cNvPicPr preferRelativeResize="0"/>
          <p:nvPr/>
        </p:nvPicPr>
        <p:blipFill>
          <a:blip r:embed="rId4">
            <a:alphaModFix/>
          </a:blip>
          <a:stretch>
            <a:fillRect/>
          </a:stretch>
        </p:blipFill>
        <p:spPr>
          <a:xfrm>
            <a:off x="6695700" y="110700"/>
            <a:ext cx="2065200" cy="4973051"/>
          </a:xfrm>
          <a:prstGeom prst="rect">
            <a:avLst/>
          </a:prstGeom>
          <a:noFill/>
          <a:ln>
            <a:noFill/>
          </a:ln>
        </p:spPr>
      </p:pic>
      <p:cxnSp>
        <p:nvCxnSpPr>
          <p:cNvPr id="207" name="Google Shape;207;p31"/>
          <p:cNvCxnSpPr/>
          <p:nvPr/>
        </p:nvCxnSpPr>
        <p:spPr>
          <a:xfrm>
            <a:off x="4780925" y="2464122"/>
            <a:ext cx="12300" cy="1179900"/>
          </a:xfrm>
          <a:prstGeom prst="straightConnector1">
            <a:avLst/>
          </a:prstGeom>
          <a:noFill/>
          <a:ln cap="flat" cmpd="sng" w="28575">
            <a:solidFill>
              <a:srgbClr val="FF0000"/>
            </a:solidFill>
            <a:prstDash val="solid"/>
            <a:round/>
            <a:headEnd len="med" w="med" type="none"/>
            <a:tailEnd len="med" w="med" type="triangle"/>
          </a:ln>
        </p:spPr>
      </p:cxnSp>
      <p:cxnSp>
        <p:nvCxnSpPr>
          <p:cNvPr id="208" name="Google Shape;208;p31"/>
          <p:cNvCxnSpPr/>
          <p:nvPr/>
        </p:nvCxnSpPr>
        <p:spPr>
          <a:xfrm flipH="1" rot="10800000">
            <a:off x="4842375" y="1929550"/>
            <a:ext cx="1868100" cy="24600"/>
          </a:xfrm>
          <a:prstGeom prst="straightConnector1">
            <a:avLst/>
          </a:prstGeom>
          <a:noFill/>
          <a:ln cap="flat" cmpd="sng" w="28575">
            <a:solidFill>
              <a:srgbClr val="FF0000"/>
            </a:solidFill>
            <a:prstDash val="solid"/>
            <a:round/>
            <a:headEnd len="med" w="med" type="none"/>
            <a:tailEnd len="med" w="med" type="triangle"/>
          </a:ln>
        </p:spPr>
      </p:cxnSp>
      <p:sp>
        <p:nvSpPr>
          <p:cNvPr id="209" name="Google Shape;209;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31"/>
          <p:cNvSpPr/>
          <p:nvPr/>
        </p:nvSpPr>
        <p:spPr>
          <a:xfrm>
            <a:off x="4510450" y="3651329"/>
            <a:ext cx="548700" cy="271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Motivation</a:t>
            </a:r>
            <a:endParaRPr/>
          </a:p>
          <a:p>
            <a:pPr indent="-342900" lvl="0" marL="457200" rtl="0" algn="l">
              <a:spcBef>
                <a:spcPts val="0"/>
              </a:spcBef>
              <a:spcAft>
                <a:spcPts val="0"/>
              </a:spcAft>
              <a:buSzPts val="1800"/>
              <a:buChar char="●"/>
            </a:pPr>
            <a:r>
              <a:rPr lang="en"/>
              <a:t>Method to Generate Tests</a:t>
            </a:r>
            <a:endParaRPr/>
          </a:p>
          <a:p>
            <a:pPr indent="-317500" lvl="1" marL="914400" rtl="0" algn="l">
              <a:spcBef>
                <a:spcPts val="0"/>
              </a:spcBef>
              <a:spcAft>
                <a:spcPts val="0"/>
              </a:spcAft>
              <a:buSzPts val="1400"/>
              <a:buChar char="○"/>
            </a:pPr>
            <a:r>
              <a:rPr lang="en"/>
              <a:t>Databanks of Student Classes</a:t>
            </a:r>
            <a:endParaRPr/>
          </a:p>
          <a:p>
            <a:pPr indent="-317500" lvl="1" marL="914400" rtl="0" algn="l">
              <a:spcBef>
                <a:spcPts val="0"/>
              </a:spcBef>
              <a:spcAft>
                <a:spcPts val="0"/>
              </a:spcAft>
              <a:buSzPts val="1400"/>
              <a:buChar char="○"/>
            </a:pPr>
            <a:r>
              <a:rPr lang="en"/>
              <a:t>Databanks of Questions</a:t>
            </a:r>
            <a:endParaRPr/>
          </a:p>
          <a:p>
            <a:pPr indent="-317500" lvl="1" marL="914400" rtl="0" algn="l">
              <a:spcBef>
                <a:spcPts val="0"/>
              </a:spcBef>
              <a:spcAft>
                <a:spcPts val="0"/>
              </a:spcAft>
              <a:buSzPts val="1400"/>
              <a:buChar char="○"/>
            </a:pPr>
            <a:r>
              <a:rPr lang="en"/>
              <a:t>Configuration File</a:t>
            </a:r>
            <a:endParaRPr/>
          </a:p>
          <a:p>
            <a:pPr indent="-317500" lvl="1" marL="914400" rtl="0" algn="l">
              <a:spcBef>
                <a:spcPts val="0"/>
              </a:spcBef>
              <a:spcAft>
                <a:spcPts val="0"/>
              </a:spcAft>
              <a:buSzPts val="1400"/>
              <a:buChar char="○"/>
            </a:pPr>
            <a:r>
              <a:rPr lang="en"/>
              <a:t>Execution of the Test Generator</a:t>
            </a:r>
            <a:endParaRPr/>
          </a:p>
          <a:p>
            <a:pPr indent="-342900" lvl="0" marL="457200" rtl="0" algn="l">
              <a:spcBef>
                <a:spcPts val="0"/>
              </a:spcBef>
              <a:spcAft>
                <a:spcPts val="0"/>
              </a:spcAft>
              <a:buSzPts val="1800"/>
              <a:buChar char="●"/>
            </a:pPr>
            <a:r>
              <a:rPr lang="en"/>
              <a:t>Method to Correct Tests Automatically </a:t>
            </a:r>
            <a:endParaRPr/>
          </a:p>
          <a:p>
            <a:pPr indent="-342900" lvl="0" marL="457200" rtl="0" algn="l">
              <a:spcBef>
                <a:spcPts val="0"/>
              </a:spcBef>
              <a:spcAft>
                <a:spcPts val="0"/>
              </a:spcAft>
              <a:buSzPts val="1800"/>
              <a:buChar char="●"/>
            </a:pPr>
            <a:r>
              <a:rPr lang="en"/>
              <a:t>Experiments, Discussions and Performance</a:t>
            </a:r>
            <a:endParaRPr/>
          </a:p>
          <a:p>
            <a:pPr indent="-342900" lvl="0" marL="457200" rtl="0" algn="l">
              <a:spcBef>
                <a:spcPts val="0"/>
              </a:spcBef>
              <a:spcAft>
                <a:spcPts val="0"/>
              </a:spcAft>
              <a:buSzPts val="1800"/>
              <a:buChar char="●"/>
            </a:pPr>
            <a:r>
              <a:rPr lang="en"/>
              <a:t>Conclusion and Future Works</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rPr>
              <a:t>Performance of MCTest </a:t>
            </a:r>
            <a:r>
              <a:rPr lang="en"/>
              <a:t>(3rd Experiment)</a:t>
            </a:r>
            <a:endParaRPr/>
          </a:p>
          <a:p>
            <a:pPr indent="0" lvl="0" marL="0" rtl="0" algn="l">
              <a:lnSpc>
                <a:spcPct val="115000"/>
              </a:lnSpc>
              <a:spcBef>
                <a:spcPts val="1600"/>
              </a:spcBef>
              <a:spcAft>
                <a:spcPts val="1600"/>
              </a:spcAft>
              <a:buNone/>
            </a:pPr>
            <a:r>
              <a:t/>
            </a:r>
            <a:endParaRPr>
              <a:solidFill>
                <a:srgbClr val="000000"/>
              </a:solidFill>
            </a:endParaRPr>
          </a:p>
        </p:txBody>
      </p:sp>
      <p:sp>
        <p:nvSpPr>
          <p:cNvPr id="216" name="Google Shape;216;p32"/>
          <p:cNvSpPr txBox="1"/>
          <p:nvPr>
            <p:ph idx="1" type="body"/>
          </p:nvPr>
        </p:nvSpPr>
        <p:spPr>
          <a:xfrm>
            <a:off x="191300" y="1152475"/>
            <a:ext cx="8640900" cy="3990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For 6,772 tests</a:t>
            </a:r>
            <a:endParaRPr sz="2800"/>
          </a:p>
          <a:p>
            <a:pPr indent="0" lvl="0" marL="457200" rtl="0" algn="l">
              <a:spcBef>
                <a:spcPts val="0"/>
              </a:spcBef>
              <a:spcAft>
                <a:spcPts val="0"/>
              </a:spcAft>
              <a:buNone/>
            </a:pPr>
            <a:r>
              <a:rPr lang="en" sz="2800"/>
              <a:t>102 minutes </a:t>
            </a:r>
            <a:endParaRPr sz="2800"/>
          </a:p>
          <a:p>
            <a:pPr indent="0" lvl="0" marL="457200" rtl="0" algn="l">
              <a:spcBef>
                <a:spcPts val="0"/>
              </a:spcBef>
              <a:spcAft>
                <a:spcPts val="0"/>
              </a:spcAft>
              <a:buNone/>
            </a:pPr>
            <a:r>
              <a:rPr lang="en" sz="2800"/>
              <a:t>0.9 second per test</a:t>
            </a:r>
            <a:endParaRPr sz="2800"/>
          </a:p>
          <a:p>
            <a:pPr indent="0" lvl="0" marL="457200" rtl="0" algn="l">
              <a:spcBef>
                <a:spcPts val="0"/>
              </a:spcBef>
              <a:spcAft>
                <a:spcPts val="0"/>
              </a:spcAft>
              <a:buNone/>
            </a:pPr>
            <a:r>
              <a:t/>
            </a:r>
            <a:endParaRPr sz="2200"/>
          </a:p>
          <a:p>
            <a:pPr indent="-406400" lvl="0" marL="457200" rtl="0" algn="l">
              <a:spcBef>
                <a:spcPts val="0"/>
              </a:spcBef>
              <a:spcAft>
                <a:spcPts val="0"/>
              </a:spcAft>
              <a:buSzPts val="2800"/>
              <a:buChar char="●"/>
            </a:pPr>
            <a:r>
              <a:rPr lang="en" sz="2800"/>
              <a:t>The correction is entirely automatic</a:t>
            </a:r>
            <a:endParaRPr sz="2800"/>
          </a:p>
          <a:p>
            <a:pPr indent="0" lvl="0" marL="0" rtl="0" algn="l">
              <a:spcBef>
                <a:spcPts val="0"/>
              </a:spcBef>
              <a:spcAft>
                <a:spcPts val="0"/>
              </a:spcAft>
              <a:buNone/>
            </a:pPr>
            <a:r>
              <a:t/>
            </a:r>
            <a:endParaRPr sz="2200"/>
          </a:p>
          <a:p>
            <a:pPr indent="-406400" lvl="0" marL="457200" rtl="0" algn="l">
              <a:spcBef>
                <a:spcPts val="0"/>
              </a:spcBef>
              <a:spcAft>
                <a:spcPts val="0"/>
              </a:spcAft>
              <a:buSzPts val="2800"/>
              <a:buChar char="●"/>
            </a:pPr>
            <a:r>
              <a:rPr lang="en" sz="2800"/>
              <a:t>Students filled in wrongly on 67 occasions (only 1.88% of the tests)</a:t>
            </a:r>
            <a:endParaRPr b="1" sz="2600">
              <a:solidFill>
                <a:schemeClr val="accent5"/>
              </a:solidFill>
            </a:endParaRPr>
          </a:p>
          <a:p>
            <a:pPr indent="0" lvl="0" marL="457200" rtl="0" algn="l">
              <a:spcBef>
                <a:spcPts val="0"/>
              </a:spcBef>
              <a:spcAft>
                <a:spcPts val="0"/>
              </a:spcAft>
              <a:buClr>
                <a:schemeClr val="dk1"/>
              </a:buClr>
              <a:buSzPts val="1100"/>
              <a:buFont typeface="Arial"/>
              <a:buNone/>
            </a:pPr>
            <a:r>
              <a:rPr b="1" lang="en" sz="2800">
                <a:solidFill>
                  <a:schemeClr val="accent5"/>
                </a:solidFill>
              </a:rPr>
              <a:t> </a:t>
            </a:r>
            <a:endParaRPr b="1" sz="2600">
              <a:solidFill>
                <a:schemeClr val="accent5"/>
              </a:solidFill>
            </a:endParaRPr>
          </a:p>
          <a:p>
            <a:pPr indent="0" lvl="0" marL="0" rtl="0" algn="l">
              <a:spcBef>
                <a:spcPts val="0"/>
              </a:spcBef>
              <a:spcAft>
                <a:spcPts val="1600"/>
              </a:spcAft>
              <a:buNone/>
            </a:pPr>
            <a:r>
              <a:t/>
            </a:r>
            <a:endParaRPr/>
          </a:p>
        </p:txBody>
      </p:sp>
      <p:sp>
        <p:nvSpPr>
          <p:cNvPr id="217" name="Google Shape;217;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23" name="Google Shape;223;p33"/>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Our solution helps answer the questions: </a:t>
            </a:r>
            <a:endParaRPr sz="2400"/>
          </a:p>
          <a:p>
            <a:pPr indent="-381000" lvl="1" marL="914400" rtl="0" algn="l">
              <a:spcBef>
                <a:spcPts val="0"/>
              </a:spcBef>
              <a:spcAft>
                <a:spcPts val="0"/>
              </a:spcAft>
              <a:buSzPts val="2400"/>
              <a:buChar char="○"/>
            </a:pPr>
            <a:r>
              <a:rPr lang="en" sz="2400"/>
              <a:t>How to generate tests for many students?</a:t>
            </a:r>
            <a:endParaRPr sz="2400"/>
          </a:p>
          <a:p>
            <a:pPr indent="457200" lvl="0" marL="457200" rtl="0" algn="l">
              <a:spcBef>
                <a:spcPts val="0"/>
              </a:spcBef>
              <a:spcAft>
                <a:spcPts val="0"/>
              </a:spcAft>
              <a:buNone/>
            </a:pPr>
            <a:r>
              <a:rPr lang="en"/>
              <a:t>Traditional paper tests are required because </a:t>
            </a:r>
            <a:endParaRPr/>
          </a:p>
          <a:p>
            <a:pPr indent="457200" lvl="0" marL="457200" rtl="0" algn="l">
              <a:spcBef>
                <a:spcPts val="0"/>
              </a:spcBef>
              <a:spcAft>
                <a:spcPts val="0"/>
              </a:spcAft>
              <a:buNone/>
            </a:pPr>
            <a:r>
              <a:rPr lang="en"/>
              <a:t>online answers aren't reliable.</a:t>
            </a:r>
            <a:endParaRPr/>
          </a:p>
          <a:p>
            <a:pPr indent="-381000" lvl="1" marL="914400" rtl="0" algn="l">
              <a:spcBef>
                <a:spcPts val="0"/>
              </a:spcBef>
              <a:spcAft>
                <a:spcPts val="0"/>
              </a:spcAft>
              <a:buSzPts val="2400"/>
              <a:buChar char="○"/>
            </a:pPr>
            <a:r>
              <a:rPr lang="en" sz="2400"/>
              <a:t>How to minimize fraud?</a:t>
            </a:r>
            <a:endParaRPr sz="2400"/>
          </a:p>
          <a:p>
            <a:pPr indent="0" lvl="0" marL="914400" rtl="0" algn="l">
              <a:spcBef>
                <a:spcPts val="0"/>
              </a:spcBef>
              <a:spcAft>
                <a:spcPts val="0"/>
              </a:spcAft>
              <a:buNone/>
            </a:pPr>
            <a:r>
              <a:rPr lang="en"/>
              <a:t>A test whose answer key is unique </a:t>
            </a:r>
            <a:endParaRPr/>
          </a:p>
          <a:p>
            <a:pPr indent="0" lvl="0" marL="914400" rtl="0" algn="l">
              <a:spcBef>
                <a:spcPts val="0"/>
              </a:spcBef>
              <a:spcAft>
                <a:spcPts val="0"/>
              </a:spcAft>
              <a:buNone/>
            </a:pPr>
            <a:r>
              <a:rPr lang="en"/>
              <a:t>to each student.</a:t>
            </a:r>
            <a:endParaRPr/>
          </a:p>
          <a:p>
            <a:pPr indent="-381000" lvl="1" marL="914400" rtl="0" algn="l">
              <a:spcBef>
                <a:spcPts val="0"/>
              </a:spcBef>
              <a:spcAft>
                <a:spcPts val="0"/>
              </a:spcAft>
              <a:buSzPts val="2400"/>
              <a:buChar char="○"/>
            </a:pPr>
            <a:r>
              <a:rPr lang="en" sz="2400"/>
              <a:t>How to correct tests automatically?</a:t>
            </a:r>
            <a:endParaRPr sz="2400"/>
          </a:p>
          <a:p>
            <a:pPr indent="457200" lvl="0" marL="457200" rtl="0" algn="l">
              <a:spcBef>
                <a:spcPts val="0"/>
              </a:spcBef>
              <a:spcAft>
                <a:spcPts val="0"/>
              </a:spcAft>
              <a:buNone/>
            </a:pPr>
            <a:r>
              <a:rPr lang="en"/>
              <a:t>With computer vision applied to the scanned answer sheets.</a:t>
            </a:r>
            <a:endParaRPr/>
          </a:p>
          <a:p>
            <a:pPr indent="0" lvl="0" marL="0" rtl="0" algn="l">
              <a:spcBef>
                <a:spcPts val="0"/>
              </a:spcBef>
              <a:spcAft>
                <a:spcPts val="1600"/>
              </a:spcAft>
              <a:buNone/>
            </a:pPr>
            <a:r>
              <a:t/>
            </a:r>
            <a:endParaRPr/>
          </a:p>
        </p:txBody>
      </p:sp>
      <p:pic>
        <p:nvPicPr>
          <p:cNvPr descr="Captura de Tela 2016-08-10 às 22.11.24.png" id="224" name="Google Shape;224;p33"/>
          <p:cNvPicPr preferRelativeResize="0"/>
          <p:nvPr/>
        </p:nvPicPr>
        <p:blipFill>
          <a:blip r:embed="rId3">
            <a:alphaModFix/>
          </a:blip>
          <a:stretch>
            <a:fillRect/>
          </a:stretch>
        </p:blipFill>
        <p:spPr>
          <a:xfrm>
            <a:off x="7135625" y="1401725"/>
            <a:ext cx="1913875" cy="1508275"/>
          </a:xfrm>
          <a:prstGeom prst="rect">
            <a:avLst/>
          </a:prstGeom>
          <a:noFill/>
          <a:ln>
            <a:noFill/>
          </a:ln>
        </p:spPr>
      </p:pic>
      <p:sp>
        <p:nvSpPr>
          <p:cNvPr id="225" name="Google Shape;225;p33"/>
          <p:cNvSpPr/>
          <p:nvPr/>
        </p:nvSpPr>
        <p:spPr>
          <a:xfrm>
            <a:off x="5070300" y="3132275"/>
            <a:ext cx="3685800" cy="528600"/>
          </a:xfrm>
          <a:prstGeom prst="roundRect">
            <a:avLst>
              <a:gd fmla="val 16667" name="adj"/>
            </a:avLst>
          </a:prstGeom>
          <a:solidFill>
            <a:srgbClr val="FFF2CC"/>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FF0000"/>
                </a:solidFill>
              </a:rPr>
              <a:t>16_OOP_class1__yourEmail@domain.com</a:t>
            </a:r>
            <a:r>
              <a:rPr b="1" lang="en" sz="1200">
                <a:solidFill>
                  <a:srgbClr val="FF0000"/>
                </a:solidFill>
              </a:rPr>
              <a:t>_GAB</a:t>
            </a:r>
            <a:endParaRPr b="1" sz="1200">
              <a:solidFill>
                <a:srgbClr val="FF0000"/>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FF0000"/>
                </a:solidFill>
              </a:rPr>
              <a:t>16_OOP_class1__yourEmail@domain.com</a:t>
            </a:r>
            <a:r>
              <a:rPr b="1" lang="en" sz="1200">
                <a:solidFill>
                  <a:srgbClr val="FF0000"/>
                </a:solidFill>
              </a:rPr>
              <a:t>.pdf</a:t>
            </a:r>
            <a:endParaRPr b="1">
              <a:solidFill>
                <a:srgbClr val="FF0000"/>
              </a:solidFill>
            </a:endParaRPr>
          </a:p>
        </p:txBody>
      </p:sp>
      <p:sp>
        <p:nvSpPr>
          <p:cNvPr id="226" name="Google Shape;226;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7" name="Google Shape;227;p33"/>
          <p:cNvPicPr preferRelativeResize="0"/>
          <p:nvPr/>
        </p:nvPicPr>
        <p:blipFill>
          <a:blip r:embed="rId4">
            <a:alphaModFix/>
          </a:blip>
          <a:stretch>
            <a:fillRect/>
          </a:stretch>
        </p:blipFill>
        <p:spPr>
          <a:xfrm>
            <a:off x="2064100" y="4474100"/>
            <a:ext cx="6467049" cy="655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000000"/>
                </a:solidFill>
              </a:rPr>
              <a:t>Future Works</a:t>
            </a:r>
            <a:endParaRPr>
              <a:solidFill>
                <a:srgbClr val="000000"/>
              </a:solidFill>
            </a:endParaRPr>
          </a:p>
        </p:txBody>
      </p:sp>
      <p:sp>
        <p:nvSpPr>
          <p:cNvPr id="233" name="Google Shape;233;p34"/>
          <p:cNvSpPr txBox="1"/>
          <p:nvPr>
            <p:ph idx="1" type="body"/>
          </p:nvPr>
        </p:nvSpPr>
        <p:spPr>
          <a:xfrm>
            <a:off x="191300" y="1152475"/>
            <a:ext cx="8640900" cy="3548700"/>
          </a:xfrm>
          <a:prstGeom prst="rect">
            <a:avLst/>
          </a:prstGeom>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chemeClr val="dk2"/>
              </a:buClr>
              <a:buSzPts val="2800"/>
              <a:buFont typeface="Arial"/>
              <a:buChar char="●"/>
            </a:pPr>
            <a:r>
              <a:rPr lang="en" sz="2800"/>
              <a:t>Create dynamic questions</a:t>
            </a:r>
            <a:endParaRPr sz="2800"/>
          </a:p>
          <a:p>
            <a:pPr indent="0" lvl="0" marL="0" marR="0" rtl="0" algn="l">
              <a:lnSpc>
                <a:spcPct val="115000"/>
              </a:lnSpc>
              <a:spcBef>
                <a:spcPts val="0"/>
              </a:spcBef>
              <a:spcAft>
                <a:spcPts val="0"/>
              </a:spcAft>
              <a:buNone/>
            </a:pPr>
            <a:r>
              <a:t/>
            </a:r>
            <a:endParaRPr sz="2800"/>
          </a:p>
          <a:p>
            <a:pPr indent="-406400" lvl="0" marL="457200" marR="0" rtl="0" algn="l">
              <a:lnSpc>
                <a:spcPct val="115000"/>
              </a:lnSpc>
              <a:spcBef>
                <a:spcPts val="0"/>
              </a:spcBef>
              <a:spcAft>
                <a:spcPts val="0"/>
              </a:spcAft>
              <a:buSzPts val="2800"/>
              <a:buChar char="●"/>
            </a:pPr>
            <a:r>
              <a:rPr lang="en" sz="2800"/>
              <a:t>Using eLearning system</a:t>
            </a:r>
            <a:endParaRPr sz="2800"/>
          </a:p>
          <a:p>
            <a:pPr indent="-406400" lvl="1" marL="914400" marR="0" rtl="0" algn="l">
              <a:lnSpc>
                <a:spcPct val="115000"/>
              </a:lnSpc>
              <a:spcBef>
                <a:spcPts val="0"/>
              </a:spcBef>
              <a:spcAft>
                <a:spcPts val="0"/>
              </a:spcAft>
              <a:buSzPts val="2800"/>
              <a:buChar char="○"/>
            </a:pPr>
            <a:r>
              <a:rPr lang="en" sz="2800"/>
              <a:t>such as Moodle</a:t>
            </a:r>
            <a:endParaRPr sz="2800"/>
          </a:p>
          <a:p>
            <a:pPr indent="0" lvl="0" marL="0" marR="0" rtl="0" algn="l">
              <a:lnSpc>
                <a:spcPct val="115000"/>
              </a:lnSpc>
              <a:spcBef>
                <a:spcPts val="0"/>
              </a:spcBef>
              <a:spcAft>
                <a:spcPts val="0"/>
              </a:spcAft>
              <a:buNone/>
            </a:pPr>
            <a:r>
              <a:t/>
            </a:r>
            <a:endParaRPr sz="1800"/>
          </a:p>
          <a:p>
            <a:pPr indent="0" lvl="0" marL="457200" rtl="0" algn="l">
              <a:spcBef>
                <a:spcPts val="0"/>
              </a:spcBef>
              <a:spcAft>
                <a:spcPts val="0"/>
              </a:spcAft>
              <a:buClr>
                <a:schemeClr val="dk1"/>
              </a:buClr>
              <a:buSzPts val="1100"/>
              <a:buFont typeface="Arial"/>
              <a:buNone/>
            </a:pPr>
            <a:r>
              <a:rPr lang="en" sz="2800"/>
              <a:t> </a:t>
            </a:r>
            <a:endParaRPr b="1" sz="2600">
              <a:solidFill>
                <a:schemeClr val="accent5"/>
              </a:solidFill>
            </a:endParaRPr>
          </a:p>
          <a:p>
            <a:pPr indent="0" lvl="0" marL="457200" rtl="0" algn="l">
              <a:spcBef>
                <a:spcPts val="0"/>
              </a:spcBef>
              <a:spcAft>
                <a:spcPts val="0"/>
              </a:spcAft>
              <a:buClr>
                <a:schemeClr val="dk1"/>
              </a:buClr>
              <a:buSzPts val="1100"/>
              <a:buFont typeface="Arial"/>
              <a:buNone/>
            </a:pPr>
            <a:r>
              <a:rPr b="1" lang="en" sz="2800">
                <a:solidFill>
                  <a:schemeClr val="accent5"/>
                </a:solidFill>
              </a:rPr>
              <a:t> </a:t>
            </a:r>
            <a:endParaRPr b="1" sz="2600">
              <a:solidFill>
                <a:schemeClr val="accent5"/>
              </a:solidFill>
            </a:endParaRPr>
          </a:p>
          <a:p>
            <a:pPr indent="0" lvl="0" marL="0" rtl="0" algn="l">
              <a:spcBef>
                <a:spcPts val="0"/>
              </a:spcBef>
              <a:spcAft>
                <a:spcPts val="1600"/>
              </a:spcAft>
              <a:buNone/>
            </a:pPr>
            <a:r>
              <a:t/>
            </a:r>
            <a:endParaRPr/>
          </a:p>
        </p:txBody>
      </p:sp>
      <p:sp>
        <p:nvSpPr>
          <p:cNvPr id="234" name="Google Shape;234;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311700" y="1017400"/>
            <a:ext cx="8520600" cy="297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solidFill>
                  <a:srgbClr val="0000FF"/>
                </a:solidFill>
              </a:rPr>
              <a:t>Questions?</a:t>
            </a:r>
            <a:endParaRPr/>
          </a:p>
          <a:p>
            <a:pPr indent="0" lvl="0" marL="0" rtl="0" algn="ctr">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sz="1100"/>
          </a:p>
          <a:p>
            <a:pPr indent="0" lvl="0" marL="0" rtl="0" algn="ctr">
              <a:spcBef>
                <a:spcPts val="0"/>
              </a:spcBef>
              <a:spcAft>
                <a:spcPts val="0"/>
              </a:spcAft>
              <a:buNone/>
            </a:pPr>
            <a:r>
              <a:rPr lang="en" sz="2400"/>
              <a:t>{fzampirolli, valerio.batista, jose.gonzalez}@ufabc.edu.br</a:t>
            </a:r>
            <a:endParaRPr sz="2400"/>
          </a:p>
        </p:txBody>
      </p:sp>
      <p:sp>
        <p:nvSpPr>
          <p:cNvPr id="240" name="Google Shape;240;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How to generate tests for many students?</a:t>
            </a:r>
            <a:endParaRPr sz="2800"/>
          </a:p>
          <a:p>
            <a:pPr indent="-342900" lvl="1" marL="914400" rtl="0" algn="l">
              <a:spcBef>
                <a:spcPts val="0"/>
              </a:spcBef>
              <a:spcAft>
                <a:spcPts val="0"/>
              </a:spcAft>
              <a:buSzPts val="1800"/>
              <a:buChar char="○"/>
            </a:pPr>
            <a:r>
              <a:rPr lang="en" sz="1800"/>
              <a:t>For many purposes online test answers aren't reliable.</a:t>
            </a:r>
            <a:endParaRPr sz="1800"/>
          </a:p>
          <a:p>
            <a:pPr indent="-342900" lvl="1" marL="914400" rtl="0" algn="l">
              <a:spcBef>
                <a:spcPts val="0"/>
              </a:spcBef>
              <a:spcAft>
                <a:spcPts val="0"/>
              </a:spcAft>
              <a:buSzPts val="1800"/>
              <a:buChar char="○"/>
            </a:pPr>
            <a:r>
              <a:rPr lang="en" sz="1800"/>
              <a:t>Traditional paper tests are then required.</a:t>
            </a:r>
            <a:endParaRPr sz="1800"/>
          </a:p>
          <a:p>
            <a:pPr indent="0" lvl="0" marL="457200" rtl="0" algn="l">
              <a:spcBef>
                <a:spcPts val="0"/>
              </a:spcBef>
              <a:spcAft>
                <a:spcPts val="0"/>
              </a:spcAft>
              <a:buNone/>
            </a:pPr>
            <a:r>
              <a:t/>
            </a:r>
            <a:endParaRPr sz="1800"/>
          </a:p>
          <a:p>
            <a:pPr indent="-406400" lvl="0" marL="457200" rtl="0" algn="l">
              <a:spcBef>
                <a:spcPts val="0"/>
              </a:spcBef>
              <a:spcAft>
                <a:spcPts val="0"/>
              </a:spcAft>
              <a:buSzPts val="2800"/>
              <a:buChar char="●"/>
            </a:pPr>
            <a:r>
              <a:rPr lang="en" sz="2800"/>
              <a:t>How to minimize fraud?</a:t>
            </a:r>
            <a:endParaRPr sz="2800"/>
          </a:p>
          <a:p>
            <a:pPr indent="-342900" lvl="1" marL="914400" rtl="0" algn="l">
              <a:spcBef>
                <a:spcPts val="0"/>
              </a:spcBef>
              <a:spcAft>
                <a:spcPts val="0"/>
              </a:spcAft>
              <a:buSzPts val="1800"/>
              <a:buChar char="○"/>
            </a:pPr>
            <a:r>
              <a:rPr lang="en" sz="1800"/>
              <a:t>A test whose answer key is unique to each student.</a:t>
            </a:r>
            <a:endParaRPr sz="1800"/>
          </a:p>
          <a:p>
            <a:pPr indent="0" lvl="0" marL="457200" rtl="0" algn="l">
              <a:spcBef>
                <a:spcPts val="0"/>
              </a:spcBef>
              <a:spcAft>
                <a:spcPts val="0"/>
              </a:spcAft>
              <a:buNone/>
            </a:pPr>
            <a:r>
              <a:t/>
            </a:r>
            <a:endParaRPr sz="1800"/>
          </a:p>
          <a:p>
            <a:pPr indent="-406400" lvl="0" marL="457200" rtl="0" algn="l">
              <a:spcBef>
                <a:spcPts val="0"/>
              </a:spcBef>
              <a:spcAft>
                <a:spcPts val="0"/>
              </a:spcAft>
              <a:buSzPts val="2800"/>
              <a:buChar char="●"/>
            </a:pPr>
            <a:r>
              <a:rPr lang="en" sz="2800"/>
              <a:t>How to correct this test automatically?</a:t>
            </a:r>
            <a:endParaRPr sz="2800"/>
          </a:p>
          <a:p>
            <a:pPr indent="-342900" lvl="1" marL="914400" rtl="0" algn="l">
              <a:spcBef>
                <a:spcPts val="0"/>
              </a:spcBef>
              <a:spcAft>
                <a:spcPts val="0"/>
              </a:spcAft>
              <a:buSzPts val="1800"/>
              <a:buChar char="○"/>
            </a:pPr>
            <a:r>
              <a:rPr lang="en" sz="1800"/>
              <a:t>With computer vision applied to the scanned answer sheets.</a:t>
            </a:r>
            <a:endParaRPr sz="1800"/>
          </a:p>
          <a:p>
            <a:pPr indent="0" lvl="0" marL="0" rtl="0" algn="l">
              <a:spcBef>
                <a:spcPts val="0"/>
              </a:spcBef>
              <a:spcAft>
                <a:spcPts val="1600"/>
              </a:spcAft>
              <a:buNone/>
            </a:pPr>
            <a:r>
              <a:t/>
            </a:r>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000000"/>
                </a:solidFill>
              </a:rPr>
              <a:t>Method to Generate Tests</a:t>
            </a:r>
            <a:endParaRPr>
              <a:solidFill>
                <a:srgbClr val="000000"/>
              </a:solidFill>
            </a:endParaRPr>
          </a:p>
        </p:txBody>
      </p:sp>
      <p:pic>
        <p:nvPicPr>
          <p:cNvPr descr="fig1.png" id="76" name="Google Shape;76;p16"/>
          <p:cNvPicPr preferRelativeResize="0"/>
          <p:nvPr/>
        </p:nvPicPr>
        <p:blipFill>
          <a:blip r:embed="rId3">
            <a:alphaModFix/>
          </a:blip>
          <a:stretch>
            <a:fillRect/>
          </a:stretch>
        </p:blipFill>
        <p:spPr>
          <a:xfrm>
            <a:off x="558675" y="1123125"/>
            <a:ext cx="8026649" cy="3791775"/>
          </a:xfrm>
          <a:prstGeom prst="rect">
            <a:avLst/>
          </a:prstGeom>
          <a:noFill/>
          <a:ln>
            <a:noFill/>
          </a:ln>
        </p:spPr>
      </p:pic>
      <p:sp>
        <p:nvSpPr>
          <p:cNvPr id="77" name="Google Shape;77;p16"/>
          <p:cNvSpPr/>
          <p:nvPr/>
        </p:nvSpPr>
        <p:spPr>
          <a:xfrm>
            <a:off x="5167925" y="278200"/>
            <a:ext cx="3539700" cy="690900"/>
          </a:xfrm>
          <a:prstGeom prst="wedgeRectCallout">
            <a:avLst>
              <a:gd fmla="val -38554" name="adj1"/>
              <a:gd fmla="val 106075"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These files and folders are available in:</a:t>
            </a:r>
            <a:endParaRPr>
              <a:solidFill>
                <a:schemeClr val="dk1"/>
              </a:solidFill>
            </a:endParaRPr>
          </a:p>
          <a:p>
            <a:pPr indent="0" lvl="0" marL="0" rtl="0" algn="ctr">
              <a:spcBef>
                <a:spcPts val="0"/>
              </a:spcBef>
              <a:spcAft>
                <a:spcPts val="0"/>
              </a:spcAft>
              <a:buNone/>
            </a:pPr>
            <a:r>
              <a:rPr lang="en" u="sng">
                <a:solidFill>
                  <a:schemeClr val="hlink"/>
                </a:solidFill>
                <a:hlinkClick r:id="rId4"/>
              </a:rPr>
              <a:t>vision.ufabc.edu.br/MCTest4</a:t>
            </a:r>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descr="fig1.png" id="83" name="Google Shape;83;p17"/>
          <p:cNvPicPr preferRelativeResize="0"/>
          <p:nvPr/>
        </p:nvPicPr>
        <p:blipFill>
          <a:blip r:embed="rId3">
            <a:alphaModFix/>
          </a:blip>
          <a:stretch>
            <a:fillRect/>
          </a:stretch>
        </p:blipFill>
        <p:spPr>
          <a:xfrm>
            <a:off x="558675" y="1123125"/>
            <a:ext cx="8026649" cy="3791775"/>
          </a:xfrm>
          <a:prstGeom prst="rect">
            <a:avLst/>
          </a:prstGeom>
          <a:noFill/>
          <a:ln>
            <a:noFill/>
          </a:ln>
        </p:spPr>
      </p:pic>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000000"/>
                </a:solidFill>
              </a:rPr>
              <a:t>Databanks of Student Classes</a:t>
            </a:r>
            <a:endParaRPr>
              <a:solidFill>
                <a:srgbClr val="000000"/>
              </a:solidFill>
            </a:endParaRPr>
          </a:p>
        </p:txBody>
      </p:sp>
      <p:sp>
        <p:nvSpPr>
          <p:cNvPr id="85" name="Google Shape;85;p17"/>
          <p:cNvSpPr/>
          <p:nvPr/>
        </p:nvSpPr>
        <p:spPr>
          <a:xfrm>
            <a:off x="2563100" y="1551450"/>
            <a:ext cx="4944300" cy="855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6528900" y="701400"/>
            <a:ext cx="2303400" cy="511200"/>
          </a:xfrm>
          <a:prstGeom prst="wedgeRectCallout">
            <a:avLst>
              <a:gd fmla="val -41438" name="adj1"/>
              <a:gd fmla="val 113537"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11000123; Fulano Junior</a:t>
            </a:r>
            <a:endParaRPr>
              <a:solidFill>
                <a:schemeClr val="dk1"/>
              </a:solidFill>
            </a:endParaRPr>
          </a:p>
          <a:p>
            <a:pPr indent="0" lvl="0" marL="0" rtl="0" algn="l">
              <a:spcBef>
                <a:spcPts val="0"/>
              </a:spcBef>
              <a:spcAft>
                <a:spcPts val="0"/>
              </a:spcAft>
              <a:buNone/>
            </a:pPr>
            <a:r>
              <a:rPr lang="en">
                <a:solidFill>
                  <a:schemeClr val="dk1"/>
                </a:solidFill>
              </a:rPr>
              <a:t>11000111; Gustavo Neto</a:t>
            </a:r>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descr="fig1.png" id="92" name="Google Shape;92;p18"/>
          <p:cNvPicPr preferRelativeResize="0"/>
          <p:nvPr/>
        </p:nvPicPr>
        <p:blipFill>
          <a:blip r:embed="rId3">
            <a:alphaModFix/>
          </a:blip>
          <a:stretch>
            <a:fillRect/>
          </a:stretch>
        </p:blipFill>
        <p:spPr>
          <a:xfrm>
            <a:off x="558675" y="1123125"/>
            <a:ext cx="8026649" cy="3791775"/>
          </a:xfrm>
          <a:prstGeom prst="rect">
            <a:avLst/>
          </a:prstGeom>
          <a:noFill/>
          <a:ln>
            <a:noFill/>
          </a:ln>
        </p:spPr>
      </p:pic>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000000"/>
                </a:solidFill>
              </a:rPr>
              <a:t>Databanks of Questions</a:t>
            </a:r>
            <a:endParaRPr>
              <a:solidFill>
                <a:srgbClr val="000000"/>
              </a:solidFill>
            </a:endParaRPr>
          </a:p>
        </p:txBody>
      </p:sp>
      <p:sp>
        <p:nvSpPr>
          <p:cNvPr id="94" name="Google Shape;94;p18"/>
          <p:cNvSpPr/>
          <p:nvPr/>
        </p:nvSpPr>
        <p:spPr>
          <a:xfrm>
            <a:off x="2528475" y="2395329"/>
            <a:ext cx="4944300" cy="8211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4991016" y="403525"/>
            <a:ext cx="4061100" cy="1685100"/>
          </a:xfrm>
          <a:prstGeom prst="wedgeRectCallout">
            <a:avLst>
              <a:gd fmla="val -22069" name="adj1"/>
              <a:gd fmla="val 68532"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980000"/>
                </a:solidFill>
              </a:rPr>
              <a:t>QE::  </a:t>
            </a:r>
            <a:r>
              <a:rPr lang="en">
                <a:solidFill>
                  <a:schemeClr val="dk1"/>
                </a:solidFill>
              </a:rPr>
              <a:t>The JAVA command \{\textbackslash\tt for(int i=0;i&lt;5;i++) i=5;\} will attribute 5 to i</a:t>
            </a:r>
            <a:endParaRPr>
              <a:solidFill>
                <a:schemeClr val="dk1"/>
              </a:solidFill>
            </a:endParaRPr>
          </a:p>
          <a:p>
            <a:pPr indent="0" lvl="0" marL="0" rtl="0" algn="l">
              <a:spcBef>
                <a:spcPts val="0"/>
              </a:spcBef>
              <a:spcAft>
                <a:spcPts val="0"/>
              </a:spcAft>
              <a:buNone/>
            </a:pPr>
            <a:r>
              <a:rPr b="1" lang="en">
                <a:solidFill>
                  <a:srgbClr val="980000"/>
                </a:solidFill>
              </a:rPr>
              <a:t>A: </a:t>
            </a:r>
            <a:r>
              <a:rPr lang="en">
                <a:solidFill>
                  <a:schemeClr val="dk1"/>
                </a:solidFill>
              </a:rPr>
              <a:t>Just once  </a:t>
            </a:r>
            <a:r>
              <a:rPr lang="en">
                <a:solidFill>
                  <a:srgbClr val="6AA84F"/>
                </a:solidFill>
              </a:rPr>
              <a:t>% first answer is correct</a:t>
            </a:r>
            <a:endParaRPr>
              <a:solidFill>
                <a:srgbClr val="6AA84F"/>
              </a:solidFill>
            </a:endParaRPr>
          </a:p>
          <a:p>
            <a:pPr indent="0" lvl="0" marL="0" rtl="0" algn="l">
              <a:spcBef>
                <a:spcPts val="0"/>
              </a:spcBef>
              <a:spcAft>
                <a:spcPts val="0"/>
              </a:spcAft>
              <a:buNone/>
            </a:pPr>
            <a:r>
              <a:rPr b="1" lang="en">
                <a:solidFill>
                  <a:srgbClr val="980000"/>
                </a:solidFill>
              </a:rPr>
              <a:t>A: </a:t>
            </a:r>
            <a:r>
              <a:rPr lang="en">
                <a:solidFill>
                  <a:schemeClr val="dk1"/>
                </a:solidFill>
              </a:rPr>
              <a:t>Five times</a:t>
            </a:r>
            <a:endParaRPr>
              <a:solidFill>
                <a:schemeClr val="dk1"/>
              </a:solidFill>
            </a:endParaRPr>
          </a:p>
          <a:p>
            <a:pPr indent="0" lvl="0" marL="0" rtl="0" algn="l">
              <a:spcBef>
                <a:spcPts val="0"/>
              </a:spcBef>
              <a:spcAft>
                <a:spcPts val="0"/>
              </a:spcAft>
              <a:buNone/>
            </a:pPr>
            <a:r>
              <a:rPr b="1" lang="en">
                <a:solidFill>
                  <a:srgbClr val="980000"/>
                </a:solidFill>
              </a:rPr>
              <a:t>A: </a:t>
            </a:r>
            <a:r>
              <a:rPr lang="en">
                <a:solidFill>
                  <a:schemeClr val="dk1"/>
                </a:solidFill>
              </a:rPr>
              <a:t>Never (the compiler does not accept it)</a:t>
            </a:r>
            <a:endParaRPr>
              <a:solidFill>
                <a:schemeClr val="dk1"/>
              </a:solidFill>
            </a:endParaRPr>
          </a:p>
          <a:p>
            <a:pPr indent="0" lvl="0" marL="0" rtl="0" algn="l">
              <a:spcBef>
                <a:spcPts val="0"/>
              </a:spcBef>
              <a:spcAft>
                <a:spcPts val="0"/>
              </a:spcAft>
              <a:buNone/>
            </a:pPr>
            <a:r>
              <a:rPr b="1" lang="en">
                <a:solidFill>
                  <a:srgbClr val="980000"/>
                </a:solidFill>
              </a:rPr>
              <a:t>A: </a:t>
            </a:r>
            <a:r>
              <a:rPr lang="en">
                <a:solidFill>
                  <a:schemeClr val="dk1"/>
                </a:solidFill>
              </a:rPr>
              <a:t>The answer depends on the JAVA version</a:t>
            </a:r>
            <a:endParaRPr>
              <a:solidFill>
                <a:schemeClr val="dk1"/>
              </a:solidFill>
            </a:endParaRPr>
          </a:p>
        </p:txBody>
      </p:sp>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descr="fig1.png" id="101" name="Google Shape;101;p19"/>
          <p:cNvPicPr preferRelativeResize="0"/>
          <p:nvPr/>
        </p:nvPicPr>
        <p:blipFill>
          <a:blip r:embed="rId3">
            <a:alphaModFix/>
          </a:blip>
          <a:stretch>
            <a:fillRect/>
          </a:stretch>
        </p:blipFill>
        <p:spPr>
          <a:xfrm>
            <a:off x="558675" y="1123125"/>
            <a:ext cx="8026649" cy="3791775"/>
          </a:xfrm>
          <a:prstGeom prst="rect">
            <a:avLst/>
          </a:prstGeom>
          <a:noFill/>
          <a:ln>
            <a:noFill/>
          </a:ln>
        </p:spPr>
      </p:pic>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000000"/>
                </a:solidFill>
              </a:rPr>
              <a:t>Configuration </a:t>
            </a:r>
            <a:r>
              <a:rPr lang="en"/>
              <a:t>File</a:t>
            </a:r>
            <a:endParaRPr>
              <a:solidFill>
                <a:srgbClr val="000000"/>
              </a:solidFill>
            </a:endParaRPr>
          </a:p>
        </p:txBody>
      </p:sp>
      <p:sp>
        <p:nvSpPr>
          <p:cNvPr id="103" name="Google Shape;103;p19"/>
          <p:cNvSpPr/>
          <p:nvPr/>
        </p:nvSpPr>
        <p:spPr>
          <a:xfrm>
            <a:off x="2862475" y="1404725"/>
            <a:ext cx="1209000" cy="252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a:off x="4850400" y="445025"/>
            <a:ext cx="4293600" cy="1820400"/>
          </a:xfrm>
          <a:prstGeom prst="wedgeRectCallout">
            <a:avLst>
              <a:gd fmla="val -67659" name="adj1"/>
              <a:gd fmla="val 10007"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42857"/>
              </a:lnSpc>
              <a:spcBef>
                <a:spcPts val="0"/>
              </a:spcBef>
              <a:spcAft>
                <a:spcPts val="0"/>
              </a:spcAft>
              <a:buClr>
                <a:srgbClr val="000000"/>
              </a:buClr>
              <a:buSzPts val="1100"/>
              <a:buFont typeface="Arial"/>
              <a:buNone/>
            </a:pPr>
            <a:r>
              <a:rPr lang="en" sz="900">
                <a:solidFill>
                  <a:srgbClr val="333333"/>
                </a:solidFill>
                <a:latin typeface="Consolas"/>
                <a:ea typeface="Consolas"/>
                <a:cs typeface="Consolas"/>
                <a:sym typeface="Consolas"/>
              </a:rPr>
              <a:t>numQE	       :: 4       :: number of </a:t>
            </a:r>
            <a:r>
              <a:rPr b="1" lang="en" sz="900" u="sng">
                <a:solidFill>
                  <a:srgbClr val="333333"/>
                </a:solidFill>
                <a:latin typeface="Consolas"/>
                <a:ea typeface="Consolas"/>
                <a:cs typeface="Consolas"/>
                <a:sym typeface="Consolas"/>
              </a:rPr>
              <a:t>E</a:t>
            </a:r>
            <a:r>
              <a:rPr lang="en" sz="900">
                <a:solidFill>
                  <a:srgbClr val="333333"/>
                </a:solidFill>
                <a:latin typeface="Consolas"/>
                <a:ea typeface="Consolas"/>
                <a:cs typeface="Consolas"/>
                <a:sym typeface="Consolas"/>
              </a:rPr>
              <a:t>asy questions</a:t>
            </a:r>
            <a:endParaRPr sz="900">
              <a:solidFill>
                <a:srgbClr val="333333"/>
              </a:solidFill>
              <a:latin typeface="Consolas"/>
              <a:ea typeface="Consolas"/>
              <a:cs typeface="Consolas"/>
              <a:sym typeface="Consolas"/>
            </a:endParaRPr>
          </a:p>
          <a:p>
            <a:pPr indent="0" lvl="0" marL="0" rtl="0" algn="l">
              <a:lnSpc>
                <a:spcPct val="142857"/>
              </a:lnSpc>
              <a:spcBef>
                <a:spcPts val="0"/>
              </a:spcBef>
              <a:spcAft>
                <a:spcPts val="0"/>
              </a:spcAft>
              <a:buClr>
                <a:srgbClr val="000000"/>
              </a:buClr>
              <a:buSzPts val="1100"/>
              <a:buFont typeface="Arial"/>
              <a:buNone/>
            </a:pPr>
            <a:r>
              <a:rPr lang="en" sz="900">
                <a:solidFill>
                  <a:srgbClr val="333333"/>
                </a:solidFill>
                <a:latin typeface="Consolas"/>
                <a:ea typeface="Consolas"/>
                <a:cs typeface="Consolas"/>
                <a:sym typeface="Consolas"/>
              </a:rPr>
              <a:t>numQM	       :: 3       :: number of inter</a:t>
            </a:r>
            <a:r>
              <a:rPr b="1" lang="en" sz="900" u="sng">
                <a:solidFill>
                  <a:srgbClr val="333333"/>
                </a:solidFill>
                <a:latin typeface="Consolas"/>
                <a:ea typeface="Consolas"/>
                <a:cs typeface="Consolas"/>
                <a:sym typeface="Consolas"/>
              </a:rPr>
              <a:t>M</a:t>
            </a:r>
            <a:r>
              <a:rPr lang="en" sz="900">
                <a:solidFill>
                  <a:srgbClr val="333333"/>
                </a:solidFill>
                <a:latin typeface="Consolas"/>
                <a:ea typeface="Consolas"/>
                <a:cs typeface="Consolas"/>
                <a:sym typeface="Consolas"/>
              </a:rPr>
              <a:t>ediate questions</a:t>
            </a:r>
            <a:endParaRPr sz="900">
              <a:solidFill>
                <a:srgbClr val="333333"/>
              </a:solidFill>
              <a:latin typeface="Consolas"/>
              <a:ea typeface="Consolas"/>
              <a:cs typeface="Consolas"/>
              <a:sym typeface="Consolas"/>
            </a:endParaRPr>
          </a:p>
          <a:p>
            <a:pPr indent="0" lvl="0" marL="0" rtl="0" algn="l">
              <a:lnSpc>
                <a:spcPct val="142857"/>
              </a:lnSpc>
              <a:spcBef>
                <a:spcPts val="0"/>
              </a:spcBef>
              <a:spcAft>
                <a:spcPts val="0"/>
              </a:spcAft>
              <a:buClr>
                <a:srgbClr val="000000"/>
              </a:buClr>
              <a:buSzPts val="1100"/>
              <a:buFont typeface="Arial"/>
              <a:buNone/>
            </a:pPr>
            <a:r>
              <a:rPr lang="en" sz="900">
                <a:solidFill>
                  <a:srgbClr val="333333"/>
                </a:solidFill>
                <a:latin typeface="Consolas"/>
                <a:ea typeface="Consolas"/>
                <a:cs typeface="Consolas"/>
                <a:sym typeface="Consolas"/>
              </a:rPr>
              <a:t>numQH	       :: 2       :: number of </a:t>
            </a:r>
            <a:r>
              <a:rPr b="1" lang="en" sz="900" u="sng">
                <a:solidFill>
                  <a:srgbClr val="333333"/>
                </a:solidFill>
                <a:latin typeface="Consolas"/>
                <a:ea typeface="Consolas"/>
                <a:cs typeface="Consolas"/>
                <a:sym typeface="Consolas"/>
              </a:rPr>
              <a:t>H</a:t>
            </a:r>
            <a:r>
              <a:rPr lang="en" sz="900">
                <a:solidFill>
                  <a:srgbClr val="333333"/>
                </a:solidFill>
                <a:latin typeface="Consolas"/>
                <a:ea typeface="Consolas"/>
                <a:cs typeface="Consolas"/>
                <a:sym typeface="Consolas"/>
              </a:rPr>
              <a:t>ard questions</a:t>
            </a:r>
            <a:endParaRPr sz="900">
              <a:solidFill>
                <a:srgbClr val="333333"/>
              </a:solidFill>
              <a:latin typeface="Consolas"/>
              <a:ea typeface="Consolas"/>
              <a:cs typeface="Consolas"/>
              <a:sym typeface="Consolas"/>
            </a:endParaRPr>
          </a:p>
          <a:p>
            <a:pPr indent="0" lvl="0" marL="0" rtl="0" algn="l">
              <a:lnSpc>
                <a:spcPct val="142857"/>
              </a:lnSpc>
              <a:spcBef>
                <a:spcPts val="0"/>
              </a:spcBef>
              <a:spcAft>
                <a:spcPts val="0"/>
              </a:spcAft>
              <a:buClr>
                <a:srgbClr val="000000"/>
              </a:buClr>
              <a:buSzPts val="1100"/>
              <a:buFont typeface="Arial"/>
              <a:buNone/>
            </a:pPr>
            <a:r>
              <a:rPr lang="en" sz="900">
                <a:solidFill>
                  <a:srgbClr val="333333"/>
                </a:solidFill>
                <a:latin typeface="Consolas"/>
                <a:ea typeface="Consolas"/>
                <a:cs typeface="Consolas"/>
                <a:sym typeface="Consolas"/>
              </a:rPr>
              <a:t>numQT	       :: 2       :: number of disser</a:t>
            </a:r>
            <a:r>
              <a:rPr b="1" lang="en" sz="900">
                <a:solidFill>
                  <a:srgbClr val="333333"/>
                </a:solidFill>
                <a:latin typeface="Consolas"/>
                <a:ea typeface="Consolas"/>
                <a:cs typeface="Consolas"/>
                <a:sym typeface="Consolas"/>
              </a:rPr>
              <a:t>T</a:t>
            </a:r>
            <a:r>
              <a:rPr lang="en" sz="900">
                <a:solidFill>
                  <a:srgbClr val="333333"/>
                </a:solidFill>
                <a:latin typeface="Consolas"/>
                <a:ea typeface="Consolas"/>
                <a:cs typeface="Consolas"/>
                <a:sym typeface="Consolas"/>
              </a:rPr>
              <a:t>ation questions</a:t>
            </a:r>
            <a:endParaRPr sz="900">
              <a:solidFill>
                <a:srgbClr val="333333"/>
              </a:solidFill>
              <a:latin typeface="Consolas"/>
              <a:ea typeface="Consolas"/>
              <a:cs typeface="Consolas"/>
              <a:sym typeface="Consolas"/>
            </a:endParaRPr>
          </a:p>
          <a:p>
            <a:pPr indent="0" lvl="0" marL="0" rtl="0" algn="l">
              <a:lnSpc>
                <a:spcPct val="142857"/>
              </a:lnSpc>
              <a:spcBef>
                <a:spcPts val="0"/>
              </a:spcBef>
              <a:spcAft>
                <a:spcPts val="0"/>
              </a:spcAft>
              <a:buClr>
                <a:srgbClr val="000000"/>
              </a:buClr>
              <a:buSzPts val="1100"/>
              <a:buFont typeface="Arial"/>
              <a:buNone/>
            </a:pPr>
            <a:r>
              <a:rPr lang="en" sz="900">
                <a:solidFill>
                  <a:srgbClr val="333333"/>
                </a:solidFill>
                <a:latin typeface="Consolas"/>
                <a:ea typeface="Consolas"/>
                <a:cs typeface="Consolas"/>
                <a:sym typeface="Consolas"/>
              </a:rPr>
              <a:t>folderCourse  :: course1 :: folder containing the classes folderQuestions :: test1 :: folder containing the questions</a:t>
            </a:r>
            <a:endParaRPr sz="900">
              <a:solidFill>
                <a:srgbClr val="333333"/>
              </a:solidFill>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333333"/>
                </a:solidFill>
                <a:latin typeface="Consolas"/>
                <a:ea typeface="Consolas"/>
                <a:cs typeface="Consolas"/>
                <a:sym typeface="Consolas"/>
              </a:rPr>
              <a:t>randomTests    :: 1      :: =0 for nonrandom </a:t>
            </a:r>
            <a:endParaRPr sz="900">
              <a:solidFill>
                <a:srgbClr val="333333"/>
              </a:solidFill>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333333"/>
                </a:solidFill>
                <a:latin typeface="Consolas"/>
                <a:ea typeface="Consolas"/>
                <a:cs typeface="Consolas"/>
                <a:sym typeface="Consolas"/>
              </a:rPr>
              <a:t>...</a:t>
            </a:r>
            <a:endParaRPr b="1">
              <a:solidFill>
                <a:srgbClr val="980000"/>
              </a:solidFill>
            </a:endParaRPr>
          </a:p>
        </p:txBody>
      </p:sp>
      <p:sp>
        <p:nvSpPr>
          <p:cNvPr id="105" name="Google Shape;10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descr="fig1.png" id="110" name="Google Shape;110;p20"/>
          <p:cNvPicPr preferRelativeResize="0"/>
          <p:nvPr/>
        </p:nvPicPr>
        <p:blipFill>
          <a:blip r:embed="rId3">
            <a:alphaModFix/>
          </a:blip>
          <a:stretch>
            <a:fillRect/>
          </a:stretch>
        </p:blipFill>
        <p:spPr>
          <a:xfrm>
            <a:off x="558675" y="1123125"/>
            <a:ext cx="8026649" cy="3791775"/>
          </a:xfrm>
          <a:prstGeom prst="rect">
            <a:avLst/>
          </a:prstGeom>
          <a:noFill/>
          <a:ln>
            <a:noFill/>
          </a:ln>
        </p:spPr>
      </p:pic>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000000"/>
                </a:solidFill>
              </a:rPr>
              <a:t>Execution of Test Generator </a:t>
            </a:r>
            <a:endParaRPr>
              <a:solidFill>
                <a:srgbClr val="000000"/>
              </a:solidFill>
            </a:endParaRPr>
          </a:p>
        </p:txBody>
      </p:sp>
      <p:sp>
        <p:nvSpPr>
          <p:cNvPr id="112" name="Google Shape;112;p20"/>
          <p:cNvSpPr/>
          <p:nvPr/>
        </p:nvSpPr>
        <p:spPr>
          <a:xfrm>
            <a:off x="2851100" y="1270800"/>
            <a:ext cx="1942500" cy="318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5179700" y="414900"/>
            <a:ext cx="3964200" cy="1060500"/>
          </a:xfrm>
          <a:prstGeom prst="wedgeRectCallout">
            <a:avLst>
              <a:gd fmla="val -60029" name="adj1"/>
              <a:gd fmla="val 46773"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42857"/>
              </a:lnSpc>
              <a:spcBef>
                <a:spcPts val="0"/>
              </a:spcBef>
              <a:spcAft>
                <a:spcPts val="0"/>
              </a:spcAft>
              <a:buNone/>
            </a:pPr>
            <a:r>
              <a:rPr lang="en">
                <a:solidFill>
                  <a:srgbClr val="333333"/>
                </a:solidFill>
                <a:latin typeface="Consolas"/>
                <a:ea typeface="Consolas"/>
                <a:cs typeface="Consolas"/>
                <a:sym typeface="Consolas"/>
              </a:rPr>
              <a:t>After installing </a:t>
            </a:r>
            <a:r>
              <a:rPr b="1" lang="en">
                <a:solidFill>
                  <a:srgbClr val="333333"/>
                </a:solidFill>
                <a:latin typeface="Consolas"/>
                <a:ea typeface="Consolas"/>
                <a:cs typeface="Consolas"/>
                <a:sym typeface="Consolas"/>
              </a:rPr>
              <a:t>python</a:t>
            </a:r>
            <a:r>
              <a:rPr lang="en">
                <a:solidFill>
                  <a:srgbClr val="333333"/>
                </a:solidFill>
                <a:latin typeface="Consolas"/>
                <a:ea typeface="Consolas"/>
                <a:cs typeface="Consolas"/>
                <a:sym typeface="Consolas"/>
              </a:rPr>
              <a:t> and </a:t>
            </a:r>
            <a:r>
              <a:rPr b="1" lang="en">
                <a:solidFill>
                  <a:srgbClr val="333333"/>
                </a:solidFill>
                <a:latin typeface="Consolas"/>
                <a:ea typeface="Consolas"/>
                <a:cs typeface="Consolas"/>
                <a:sym typeface="Consolas"/>
              </a:rPr>
              <a:t>Latex</a:t>
            </a:r>
            <a:endParaRPr b="1">
              <a:solidFill>
                <a:srgbClr val="333333"/>
              </a:solidFill>
              <a:latin typeface="Consolas"/>
              <a:ea typeface="Consolas"/>
              <a:cs typeface="Consolas"/>
              <a:sym typeface="Consolas"/>
            </a:endParaRPr>
          </a:p>
          <a:p>
            <a:pPr indent="0" lvl="0" marL="0" rtl="0" algn="l">
              <a:lnSpc>
                <a:spcPct val="142857"/>
              </a:lnSpc>
              <a:spcBef>
                <a:spcPts val="0"/>
              </a:spcBef>
              <a:spcAft>
                <a:spcPts val="0"/>
              </a:spcAft>
              <a:buNone/>
            </a:pPr>
            <a:r>
              <a:rPr lang="en">
                <a:solidFill>
                  <a:srgbClr val="333333"/>
                </a:solidFill>
                <a:latin typeface="Consolas"/>
                <a:ea typeface="Consolas"/>
                <a:cs typeface="Consolas"/>
                <a:sym typeface="Consolas"/>
              </a:rPr>
              <a:t>Execute at the shell prompt:</a:t>
            </a:r>
            <a:endParaRPr>
              <a:solidFill>
                <a:srgbClr val="333333"/>
              </a:solidFill>
              <a:latin typeface="Consolas"/>
              <a:ea typeface="Consolas"/>
              <a:cs typeface="Consolas"/>
              <a:sym typeface="Consolas"/>
            </a:endParaRPr>
          </a:p>
          <a:p>
            <a:pPr indent="0" lvl="0" marL="0" rtl="0" algn="l">
              <a:lnSpc>
                <a:spcPct val="142857"/>
              </a:lnSpc>
              <a:spcBef>
                <a:spcPts val="0"/>
              </a:spcBef>
              <a:spcAft>
                <a:spcPts val="0"/>
              </a:spcAft>
              <a:buNone/>
            </a:pPr>
            <a:r>
              <a:rPr b="1" lang="en">
                <a:solidFill>
                  <a:srgbClr val="333333"/>
                </a:solidFill>
                <a:latin typeface="Consolas"/>
                <a:ea typeface="Consolas"/>
                <a:cs typeface="Consolas"/>
                <a:sym typeface="Consolas"/>
              </a:rPr>
              <a:t>python createTexTests.py config.txt</a:t>
            </a:r>
            <a:endParaRPr b="1">
              <a:solidFill>
                <a:srgbClr val="980000"/>
              </a:solidFill>
            </a:endParaRPr>
          </a:p>
        </p:txBody>
      </p:sp>
      <p:sp>
        <p:nvSpPr>
          <p:cNvPr id="114" name="Google Shape;114;p20"/>
          <p:cNvSpPr/>
          <p:nvPr/>
        </p:nvSpPr>
        <p:spPr>
          <a:xfrm>
            <a:off x="3805275" y="3281325"/>
            <a:ext cx="4537200" cy="6408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p:nvPr/>
        </p:nvSpPr>
        <p:spPr>
          <a:xfrm>
            <a:off x="7565100" y="1546488"/>
            <a:ext cx="408900" cy="1641600"/>
          </a:xfrm>
          <a:prstGeom prst="downArrow">
            <a:avLst>
              <a:gd fmla="val 66043" name="adj1"/>
              <a:gd fmla="val 51512"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generator</a:t>
            </a:r>
            <a:endParaRPr sz="1100"/>
          </a:p>
        </p:txBody>
      </p:sp>
      <p:sp>
        <p:nvSpPr>
          <p:cNvPr id="116" name="Google Shape;11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idx="1" type="body"/>
          </p:nvPr>
        </p:nvSpPr>
        <p:spPr>
          <a:xfrm>
            <a:off x="246275" y="1152475"/>
            <a:ext cx="8775000" cy="3868200"/>
          </a:xfrm>
          <a:prstGeom prst="rect">
            <a:avLst/>
          </a:prstGeom>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chemeClr val="dk2"/>
              </a:buClr>
              <a:buSzPts val="2800"/>
              <a:buFont typeface="Arial"/>
              <a:buChar char="●"/>
            </a:pPr>
            <a:r>
              <a:rPr lang="en" sz="2800"/>
              <a:t>In our example, after you get the file </a:t>
            </a:r>
            <a:r>
              <a:rPr b="1" lang="en" sz="2600">
                <a:solidFill>
                  <a:schemeClr val="accent5"/>
                </a:solidFill>
              </a:rPr>
              <a:t>16_OOP_class1.pdf</a:t>
            </a:r>
            <a:endParaRPr b="1" sz="2600">
              <a:solidFill>
                <a:schemeClr val="accent5"/>
              </a:solidFill>
            </a:endParaRPr>
          </a:p>
          <a:p>
            <a:pPr indent="0" lvl="0" marL="457200" marR="0" rtl="0" algn="l">
              <a:lnSpc>
                <a:spcPct val="115000"/>
              </a:lnSpc>
              <a:spcBef>
                <a:spcPts val="0"/>
              </a:spcBef>
              <a:spcAft>
                <a:spcPts val="0"/>
              </a:spcAft>
              <a:buNone/>
            </a:pPr>
            <a:r>
              <a:t/>
            </a:r>
            <a:endParaRPr b="1" sz="1000">
              <a:solidFill>
                <a:schemeClr val="accent5"/>
              </a:solidFill>
            </a:endParaRPr>
          </a:p>
          <a:p>
            <a:pPr indent="-406400" lvl="0" marL="457200" marR="0" rtl="0" algn="l">
              <a:lnSpc>
                <a:spcPct val="115000"/>
              </a:lnSpc>
              <a:spcBef>
                <a:spcPts val="0"/>
              </a:spcBef>
              <a:spcAft>
                <a:spcPts val="0"/>
              </a:spcAft>
              <a:buClr>
                <a:schemeClr val="dk2"/>
              </a:buClr>
              <a:buSzPts val="2800"/>
              <a:buFont typeface="Arial"/>
              <a:buChar char="●"/>
            </a:pPr>
            <a:r>
              <a:rPr lang="en" sz="2800"/>
              <a:t>This one is also created (if  </a:t>
            </a:r>
            <a:r>
              <a:rPr lang="en" sz="2800">
                <a:solidFill>
                  <a:srgbClr val="333333"/>
                </a:solidFill>
                <a:latin typeface="Consolas"/>
                <a:ea typeface="Consolas"/>
                <a:cs typeface="Consolas"/>
                <a:sym typeface="Consolas"/>
              </a:rPr>
              <a:t>randomTests</a:t>
            </a:r>
            <a:r>
              <a:rPr lang="en" sz="2800"/>
              <a:t> = 1):</a:t>
            </a:r>
            <a:endParaRPr sz="2800"/>
          </a:p>
          <a:p>
            <a:pPr indent="457200" lvl="0" marL="0" rtl="0" algn="l">
              <a:spcBef>
                <a:spcPts val="0"/>
              </a:spcBef>
              <a:spcAft>
                <a:spcPts val="0"/>
              </a:spcAft>
              <a:buNone/>
            </a:pPr>
            <a:r>
              <a:rPr b="1" lang="en" sz="2600">
                <a:solidFill>
                  <a:schemeClr val="accent5"/>
                </a:solidFill>
              </a:rPr>
              <a:t>16_OOP_class1_GAB</a:t>
            </a:r>
            <a:endParaRPr b="1" sz="2600">
              <a:solidFill>
                <a:schemeClr val="accent5"/>
              </a:solidFill>
            </a:endParaRPr>
          </a:p>
          <a:p>
            <a:pPr indent="0" lvl="0" marL="0" rtl="0" algn="l">
              <a:spcBef>
                <a:spcPts val="0"/>
              </a:spcBef>
              <a:spcAft>
                <a:spcPts val="0"/>
              </a:spcAft>
              <a:buNone/>
            </a:pPr>
            <a:r>
              <a:t/>
            </a:r>
            <a:endParaRPr sz="2800"/>
          </a:p>
          <a:p>
            <a:pPr indent="0" lvl="0" marL="0" rtl="0" algn="l">
              <a:spcBef>
                <a:spcPts val="0"/>
              </a:spcBef>
              <a:spcAft>
                <a:spcPts val="0"/>
              </a:spcAft>
              <a:buNone/>
            </a:pPr>
            <a:r>
              <a:rPr lang="en" sz="2800"/>
              <a:t>This GAB file contains the right answer for each student and will be used in the automatic correction.</a:t>
            </a:r>
            <a:endParaRPr b="1" sz="2600">
              <a:solidFill>
                <a:schemeClr val="accent5"/>
              </a:solidFill>
            </a:endParaRPr>
          </a:p>
        </p:txBody>
      </p:sp>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Execution of Test Generator </a:t>
            </a:r>
            <a:r>
              <a:rPr lang="en">
                <a:solidFill>
                  <a:srgbClr val="000000"/>
                </a:solidFill>
              </a:rPr>
              <a:t> </a:t>
            </a:r>
            <a:endParaRPr>
              <a:solidFill>
                <a:srgbClr val="000000"/>
              </a:solidFill>
            </a:endParaRPr>
          </a:p>
        </p:txBody>
      </p:sp>
      <p:sp>
        <p:nvSpPr>
          <p:cNvPr id="123" name="Google Shape;12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