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61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3B3838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2D50-F3F4-4780-8B2C-EA6E6302308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316A-A996-4444-926F-49ABEBA0A3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3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2D50-F3F4-4780-8B2C-EA6E6302308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316A-A996-4444-926F-49ABEBA0A3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41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2D50-F3F4-4780-8B2C-EA6E6302308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316A-A996-4444-926F-49ABEBA0A3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84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2D50-F3F4-4780-8B2C-EA6E6302308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316A-A996-4444-926F-49ABEBA0A3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42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2D50-F3F4-4780-8B2C-EA6E6302308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316A-A996-4444-926F-49ABEBA0A3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62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2D50-F3F4-4780-8B2C-EA6E6302308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316A-A996-4444-926F-49ABEBA0A3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76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2D50-F3F4-4780-8B2C-EA6E6302308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316A-A996-4444-926F-49ABEBA0A3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4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2D50-F3F4-4780-8B2C-EA6E6302308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316A-A996-4444-926F-49ABEBA0A3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68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2D50-F3F4-4780-8B2C-EA6E6302308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316A-A996-4444-926F-49ABEBA0A3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14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2D50-F3F4-4780-8B2C-EA6E6302308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316A-A996-4444-926F-49ABEBA0A3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79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2D50-F3F4-4780-8B2C-EA6E6302308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316A-A996-4444-926F-49ABEBA0A3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92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2D50-F3F4-4780-8B2C-EA6E6302308D}" type="datetimeFigureOut">
              <a:rPr lang="fr-FR" smtClean="0"/>
              <a:t>24/07/2018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316A-A996-4444-926F-49ABEBA0A3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22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NUL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NULL"/><Relationship Id="rId5" Type="http://schemas.openxmlformats.org/officeDocument/2006/relationships/image" Target="../media/image12.png"/><Relationship Id="rId10" Type="http://schemas.openxmlformats.org/officeDocument/2006/relationships/image" Target="NULL"/><Relationship Id="rId4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6612145" y="1364157"/>
            <a:ext cx="2260747" cy="1554910"/>
            <a:chOff x="6634973" y="137571"/>
            <a:chExt cx="2491508" cy="1626112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0" t="5097" r="24168" b="32526"/>
            <a:stretch/>
          </p:blipFill>
          <p:spPr>
            <a:xfrm>
              <a:off x="6640456" y="137571"/>
              <a:ext cx="2486025" cy="1626112"/>
            </a:xfrm>
            <a:prstGeom prst="rect">
              <a:avLst/>
            </a:prstGeom>
          </p:spPr>
        </p:pic>
        <p:sp>
          <p:nvSpPr>
            <p:cNvPr id="36" name="ZoneTexte 35"/>
            <p:cNvSpPr txBox="1"/>
            <p:nvPr/>
          </p:nvSpPr>
          <p:spPr>
            <a:xfrm>
              <a:off x="6634973" y="137822"/>
              <a:ext cx="8703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solidFill>
                    <a:schemeClr val="bg1"/>
                  </a:solidFill>
                </a:rPr>
                <a:t>© ECOGEA</a:t>
              </a:r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8298412" y="3228208"/>
            <a:ext cx="869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/>
              <a:t>Adults</a:t>
            </a:r>
            <a:br>
              <a:rPr lang="fr-FR" sz="2000" b="1" dirty="0"/>
            </a:br>
            <a:r>
              <a:rPr lang="fr-FR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Ad</a:t>
            </a:r>
            <a:endParaRPr lang="fr-FR" sz="20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140848" y="3615306"/>
            <a:ext cx="21103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Young-of-the-</a:t>
            </a:r>
            <a:r>
              <a:rPr lang="fr-FR" sz="2000" b="1" dirty="0" err="1"/>
              <a:t>year</a:t>
            </a:r>
            <a:endParaRPr lang="fr-FR" sz="2000" b="1" dirty="0"/>
          </a:p>
          <a:p>
            <a:pPr algn="ctr"/>
            <a:r>
              <a:rPr lang="fr-FR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0+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589094" y="5365356"/>
            <a:ext cx="728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Œufs</a:t>
            </a:r>
            <a:br>
              <a:rPr lang="fr-FR" sz="2000" b="1" dirty="0"/>
            </a:br>
            <a:r>
              <a:rPr lang="fr-FR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Egg</a:t>
            </a:r>
            <a:endParaRPr lang="fr-FR" sz="20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3775496" y="1146856"/>
            <a:ext cx="1152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 err="1"/>
              <a:t>Juveniles</a:t>
            </a:r>
            <a:br>
              <a:rPr lang="fr-FR" sz="2000" b="1" dirty="0"/>
            </a:br>
            <a:r>
              <a:rPr lang="fr-FR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1+</a:t>
            </a:r>
            <a:endParaRPr lang="fr-FR" sz="2000" b="1" dirty="0"/>
          </a:p>
        </p:txBody>
      </p:sp>
      <p:grpSp>
        <p:nvGrpSpPr>
          <p:cNvPr id="49" name="Groupe 48"/>
          <p:cNvGrpSpPr/>
          <p:nvPr/>
        </p:nvGrpSpPr>
        <p:grpSpPr>
          <a:xfrm>
            <a:off x="3891219" y="4755268"/>
            <a:ext cx="680156" cy="538279"/>
            <a:chOff x="5298575" y="3238347"/>
            <a:chExt cx="680156" cy="538279"/>
          </a:xfrm>
        </p:grpSpPr>
        <p:pic>
          <p:nvPicPr>
            <p:cNvPr id="50" name="Imag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1749" y="3238347"/>
              <a:ext cx="506982" cy="439118"/>
            </a:xfrm>
            <a:prstGeom prst="rect">
              <a:avLst/>
            </a:prstGeom>
          </p:spPr>
        </p:pic>
        <p:pic>
          <p:nvPicPr>
            <p:cNvPr id="51" name="Imag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575" y="3337508"/>
              <a:ext cx="506982" cy="439118"/>
            </a:xfrm>
            <a:prstGeom prst="rect">
              <a:avLst/>
            </a:prstGeom>
          </p:spPr>
        </p:pic>
      </p:grpSp>
      <p:sp>
        <p:nvSpPr>
          <p:cNvPr id="15" name="Arc 14"/>
          <p:cNvSpPr/>
          <p:nvPr/>
        </p:nvSpPr>
        <p:spPr>
          <a:xfrm rot="10800000">
            <a:off x="2701191" y="3339276"/>
            <a:ext cx="1674000" cy="1673926"/>
          </a:xfrm>
          <a:prstGeom prst="arc">
            <a:avLst/>
          </a:prstGeom>
          <a:ln w="5715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Arc 42"/>
          <p:cNvSpPr/>
          <p:nvPr/>
        </p:nvSpPr>
        <p:spPr>
          <a:xfrm rot="16200000">
            <a:off x="2701228" y="2167912"/>
            <a:ext cx="1674000" cy="1673926"/>
          </a:xfrm>
          <a:prstGeom prst="arc">
            <a:avLst/>
          </a:prstGeom>
          <a:ln w="5715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Arc 51"/>
          <p:cNvSpPr/>
          <p:nvPr/>
        </p:nvSpPr>
        <p:spPr>
          <a:xfrm>
            <a:off x="4825147" y="2165982"/>
            <a:ext cx="1674000" cy="1673926"/>
          </a:xfrm>
          <a:prstGeom prst="arc">
            <a:avLst>
              <a:gd name="adj1" fmla="val 16928571"/>
              <a:gd name="adj2" fmla="val 0"/>
            </a:avLst>
          </a:prstGeom>
          <a:ln w="5715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Arc 55"/>
          <p:cNvSpPr/>
          <p:nvPr/>
        </p:nvSpPr>
        <p:spPr>
          <a:xfrm rot="5400000">
            <a:off x="4265209" y="2725613"/>
            <a:ext cx="1674000" cy="2889217"/>
          </a:xfrm>
          <a:prstGeom prst="arc">
            <a:avLst>
              <a:gd name="adj1" fmla="val 16200000"/>
              <a:gd name="adj2" fmla="val 320018"/>
            </a:avLst>
          </a:prstGeom>
          <a:ln w="5715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Arc 92"/>
          <p:cNvSpPr/>
          <p:nvPr/>
        </p:nvSpPr>
        <p:spPr>
          <a:xfrm rot="18205652" flipV="1">
            <a:off x="6581071" y="3915125"/>
            <a:ext cx="842180" cy="944168"/>
          </a:xfrm>
          <a:prstGeom prst="arc">
            <a:avLst>
              <a:gd name="adj1" fmla="val 6858603"/>
              <a:gd name="adj2" fmla="val 21145447"/>
            </a:avLst>
          </a:prstGeom>
          <a:ln w="57150">
            <a:solidFill>
              <a:schemeClr val="accent2"/>
            </a:solidFill>
            <a:tailEnd type="stealt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259831" y="4359953"/>
            <a:ext cx="1921271" cy="1581047"/>
            <a:chOff x="1616919" y="5089215"/>
            <a:chExt cx="1921271" cy="1581047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27" t="42848" r="43260" b="13688"/>
            <a:stretch/>
          </p:blipFill>
          <p:spPr>
            <a:xfrm>
              <a:off x="1616919" y="5089215"/>
              <a:ext cx="1921271" cy="1581047"/>
            </a:xfrm>
            <a:prstGeom prst="rect">
              <a:avLst/>
            </a:prstGeom>
          </p:spPr>
        </p:pic>
        <p:sp>
          <p:nvSpPr>
            <p:cNvPr id="3" name="ZoneTexte 2"/>
            <p:cNvSpPr txBox="1"/>
            <p:nvPr/>
          </p:nvSpPr>
          <p:spPr>
            <a:xfrm>
              <a:off x="2266880" y="6393263"/>
              <a:ext cx="9393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© N. Poulet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1508188" y="290011"/>
            <a:ext cx="2105314" cy="1578986"/>
            <a:chOff x="355755" y="4776271"/>
            <a:chExt cx="2105314" cy="1578986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55" y="4776271"/>
              <a:ext cx="2105314" cy="1578986"/>
            </a:xfrm>
            <a:prstGeom prst="rect">
              <a:avLst/>
            </a:prstGeom>
          </p:spPr>
        </p:pic>
        <p:sp>
          <p:nvSpPr>
            <p:cNvPr id="35" name="ZoneTexte 34"/>
            <p:cNvSpPr txBox="1"/>
            <p:nvPr/>
          </p:nvSpPr>
          <p:spPr>
            <a:xfrm>
              <a:off x="365236" y="4776271"/>
              <a:ext cx="936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/>
                <a:t>© N. Poulet</a:t>
              </a:r>
            </a:p>
          </p:txBody>
        </p:sp>
      </p:grp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t="27249" r="30927" b="9215"/>
          <a:stretch/>
        </p:blipFill>
        <p:spPr>
          <a:xfrm>
            <a:off x="5086952" y="5256683"/>
            <a:ext cx="2248443" cy="1565876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5611550" y="5087406"/>
            <a:ext cx="100059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1600" i="1" dirty="0" err="1">
                <a:solidFill>
                  <a:schemeClr val="bg2">
                    <a:lumMod val="25000"/>
                  </a:schemeClr>
                </a:solidFill>
              </a:rPr>
              <a:t>Spawning</a:t>
            </a:r>
            <a:endParaRPr lang="fr-FR" sz="1600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387997" y="6539160"/>
            <a:ext cx="93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200" b="1" dirty="0">
                <a:solidFill>
                  <a:schemeClr val="bg1"/>
                </a:solidFill>
              </a:rPr>
              <a:t>© N. Poulet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881" y="2987729"/>
            <a:ext cx="2745791" cy="1264672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8711">
            <a:off x="2012977" y="3180597"/>
            <a:ext cx="1384458" cy="922319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4158">
            <a:off x="3474667" y="1556180"/>
            <a:ext cx="2081574" cy="95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4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 69">
            <a:extLst>
              <a:ext uri="{FF2B5EF4-FFF2-40B4-BE49-F238E27FC236}">
                <a16:creationId xmlns:a16="http://schemas.microsoft.com/office/drawing/2014/main" id="{CA83FA86-B985-4521-8AF5-D12A578577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3" b="17313"/>
          <a:stretch/>
        </p:blipFill>
        <p:spPr>
          <a:xfrm>
            <a:off x="8060583" y="3338396"/>
            <a:ext cx="1032072" cy="711027"/>
          </a:xfrm>
          <a:prstGeom prst="rect">
            <a:avLst/>
          </a:prstGeom>
        </p:spPr>
      </p:pic>
      <p:sp>
        <p:nvSpPr>
          <p:cNvPr id="72" name="Ellipse 71">
            <a:extLst>
              <a:ext uri="{FF2B5EF4-FFF2-40B4-BE49-F238E27FC236}">
                <a16:creationId xmlns:a16="http://schemas.microsoft.com/office/drawing/2014/main" id="{08542ED1-DBC9-4CD8-879A-73CC05DE80F2}"/>
              </a:ext>
            </a:extLst>
          </p:cNvPr>
          <p:cNvSpPr/>
          <p:nvPr/>
        </p:nvSpPr>
        <p:spPr>
          <a:xfrm>
            <a:off x="7695242" y="3531243"/>
            <a:ext cx="695847" cy="6915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7F455E23-765E-4662-8E7A-22F9867846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3" b="17313"/>
          <a:stretch/>
        </p:blipFill>
        <p:spPr>
          <a:xfrm>
            <a:off x="3428686" y="497115"/>
            <a:ext cx="1032072" cy="711027"/>
          </a:xfrm>
          <a:prstGeom prst="rect">
            <a:avLst/>
          </a:prstGeom>
        </p:spPr>
      </p:pic>
      <p:sp>
        <p:nvSpPr>
          <p:cNvPr id="69" name="Ellipse 68">
            <a:extLst>
              <a:ext uri="{FF2B5EF4-FFF2-40B4-BE49-F238E27FC236}">
                <a16:creationId xmlns:a16="http://schemas.microsoft.com/office/drawing/2014/main" id="{60CA2F32-622B-4E94-B6E7-76573C99ECD2}"/>
              </a:ext>
            </a:extLst>
          </p:cNvPr>
          <p:cNvSpPr/>
          <p:nvPr/>
        </p:nvSpPr>
        <p:spPr>
          <a:xfrm>
            <a:off x="4264685" y="159357"/>
            <a:ext cx="695847" cy="6915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27B4B67-ACBE-4D88-A852-EB3C1010DF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3" b="17313"/>
          <a:stretch/>
        </p:blipFill>
        <p:spPr>
          <a:xfrm>
            <a:off x="155297" y="1120893"/>
            <a:ext cx="1032072" cy="711027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84225B09-4F11-4DA9-A0DC-F9B40CAD9D90}"/>
              </a:ext>
            </a:extLst>
          </p:cNvPr>
          <p:cNvSpPr/>
          <p:nvPr/>
        </p:nvSpPr>
        <p:spPr>
          <a:xfrm>
            <a:off x="807084" y="1627908"/>
            <a:ext cx="695847" cy="6915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1456325" y="3867046"/>
            <a:ext cx="2934896" cy="8262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4391221" y="3863086"/>
            <a:ext cx="1" cy="2965354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H="1">
            <a:off x="4391217" y="1773026"/>
            <a:ext cx="2075285" cy="210228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3406416" y="3271673"/>
            <a:ext cx="621587" cy="591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180" tIns="39589" rIns="79180" bIns="39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773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cxnSp>
        <p:nvCxnSpPr>
          <p:cNvPr id="134" name="Connecteur droit 133"/>
          <p:cNvCxnSpPr/>
          <p:nvPr/>
        </p:nvCxnSpPr>
        <p:spPr>
          <a:xfrm flipH="1" flipV="1">
            <a:off x="2315937" y="1773022"/>
            <a:ext cx="4150569" cy="4188045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4097264" y="2918277"/>
            <a:ext cx="574806" cy="461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180" tIns="39589" rIns="79180" bIns="39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773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4780338" y="3611562"/>
            <a:ext cx="696556" cy="542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180" tIns="39589" rIns="79180" bIns="39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773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4213228" y="4226066"/>
            <a:ext cx="987832" cy="586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180" tIns="39589" rIns="79180" bIns="39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773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Egg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3534631" y="4093909"/>
            <a:ext cx="668459" cy="642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180" tIns="39589" rIns="79180" bIns="39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773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</a:p>
        </p:txBody>
      </p:sp>
      <p:cxnSp>
        <p:nvCxnSpPr>
          <p:cNvPr id="160" name="Connecteur droit avec flèche 159"/>
          <p:cNvCxnSpPr>
            <a:cxnSpLocks/>
          </p:cNvCxnSpPr>
          <p:nvPr/>
        </p:nvCxnSpPr>
        <p:spPr>
          <a:xfrm flipH="1" flipV="1">
            <a:off x="4724176" y="991579"/>
            <a:ext cx="0" cy="96965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5" name="Connecteur droit avec flèche 174"/>
          <p:cNvCxnSpPr/>
          <p:nvPr/>
        </p:nvCxnSpPr>
        <p:spPr>
          <a:xfrm>
            <a:off x="6355565" y="3845540"/>
            <a:ext cx="1274271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Ellipse 187"/>
              <p:cNvSpPr>
                <a:spLocks noChangeAspect="1"/>
              </p:cNvSpPr>
              <p:nvPr/>
            </p:nvSpPr>
            <p:spPr>
              <a:xfrm>
                <a:off x="3264338" y="5669427"/>
                <a:ext cx="1122213" cy="638314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78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78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fr-FR" sz="2078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207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88" name="Ellipse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38" y="5669427"/>
                <a:ext cx="1122213" cy="63831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Ellipse 188"/>
              <p:cNvSpPr>
                <a:spLocks noChangeAspect="1"/>
              </p:cNvSpPr>
              <p:nvPr/>
            </p:nvSpPr>
            <p:spPr>
              <a:xfrm>
                <a:off x="2283015" y="4607213"/>
                <a:ext cx="1122213" cy="63831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78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78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fr-FR" sz="2078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fr-FR" sz="207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89" name="Ellipse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015" y="4607213"/>
                <a:ext cx="1122213" cy="63831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Ellipse 189"/>
              <p:cNvSpPr>
                <a:spLocks noChangeAspect="1"/>
              </p:cNvSpPr>
              <p:nvPr/>
            </p:nvSpPr>
            <p:spPr>
              <a:xfrm>
                <a:off x="1692484" y="3224772"/>
                <a:ext cx="1122213" cy="63831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78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207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90" name="Ellips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484" y="3224772"/>
                <a:ext cx="1122213" cy="63831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Ellipse 190"/>
              <p:cNvSpPr>
                <a:spLocks noChangeAspect="1"/>
              </p:cNvSpPr>
              <p:nvPr/>
            </p:nvSpPr>
            <p:spPr>
              <a:xfrm>
                <a:off x="2587534" y="1624206"/>
                <a:ext cx="1122213" cy="63831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078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207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91" name="Ellips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534" y="1624206"/>
                <a:ext cx="1122213" cy="63831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Connecteur droit avec flèche 193"/>
          <p:cNvCxnSpPr>
            <a:cxnSpLocks noChangeAspect="1"/>
            <a:stCxn id="188" idx="1"/>
            <a:endCxn id="189" idx="4"/>
          </p:cNvCxnSpPr>
          <p:nvPr/>
        </p:nvCxnSpPr>
        <p:spPr>
          <a:xfrm flipH="1" flipV="1">
            <a:off x="2844123" y="5245530"/>
            <a:ext cx="584563" cy="51737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Rectangle 195"/>
          <p:cNvSpPr>
            <a:spLocks noChangeAspect="1"/>
          </p:cNvSpPr>
          <p:nvPr/>
        </p:nvSpPr>
        <p:spPr>
          <a:xfrm>
            <a:off x="5653987" y="5327724"/>
            <a:ext cx="1741655" cy="77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180" tIns="39589" rIns="79180" bIns="39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sz="1559" dirty="0" err="1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Spawning</a:t>
            </a:r>
            <a:br>
              <a:rPr lang="fr-FR" sz="1559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fr-FR" sz="1559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Ellipse 196"/>
              <p:cNvSpPr>
                <a:spLocks noChangeAspect="1"/>
              </p:cNvSpPr>
              <p:nvPr/>
            </p:nvSpPr>
            <p:spPr>
              <a:xfrm>
                <a:off x="5819202" y="4742568"/>
                <a:ext cx="1122213" cy="638314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78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sz="2078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Ad</m:t>
                          </m:r>
                        </m:e>
                        <m:sub>
                          <m:r>
                            <a:rPr lang="fr-FR" sz="2078" i="1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𝑆𝑝𝑤</m:t>
                          </m:r>
                        </m:sub>
                      </m:sSub>
                    </m:oMath>
                  </m:oMathPara>
                </a14:m>
                <a:endParaRPr lang="fr-FR" sz="207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97" name="Ellipse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02" y="4742568"/>
                <a:ext cx="1122213" cy="63831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Connecteur droit avec flèche 197"/>
          <p:cNvCxnSpPr>
            <a:cxnSpLocks noChangeAspect="1"/>
            <a:stCxn id="189" idx="1"/>
            <a:endCxn id="190" idx="4"/>
          </p:cNvCxnSpPr>
          <p:nvPr/>
        </p:nvCxnSpPr>
        <p:spPr>
          <a:xfrm flipH="1" flipV="1">
            <a:off x="2253595" y="3863088"/>
            <a:ext cx="193768" cy="83760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>
            <a:cxnSpLocks noChangeAspect="1"/>
            <a:stCxn id="190" idx="0"/>
            <a:endCxn id="191" idx="3"/>
          </p:cNvCxnSpPr>
          <p:nvPr/>
        </p:nvCxnSpPr>
        <p:spPr>
          <a:xfrm flipV="1">
            <a:off x="2253592" y="2169046"/>
            <a:ext cx="498288" cy="105573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Connecteur droit avec flèche 199"/>
          <p:cNvCxnSpPr>
            <a:cxnSpLocks noChangeAspect="1"/>
            <a:stCxn id="197" idx="4"/>
            <a:endCxn id="45" idx="7"/>
          </p:cNvCxnSpPr>
          <p:nvPr/>
        </p:nvCxnSpPr>
        <p:spPr>
          <a:xfrm flipH="1">
            <a:off x="6081654" y="5380882"/>
            <a:ext cx="298655" cy="21117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Rectangle 207"/>
          <p:cNvSpPr>
            <a:spLocks noChangeAspect="1"/>
          </p:cNvSpPr>
          <p:nvPr/>
        </p:nvSpPr>
        <p:spPr>
          <a:xfrm>
            <a:off x="4412438" y="6003841"/>
            <a:ext cx="2247769" cy="718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180" tIns="39589" rIns="79180" bIns="39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559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Under-</a:t>
            </a:r>
            <a:r>
              <a:rPr lang="fr-FR" sz="1559" dirty="0" err="1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gravel</a:t>
            </a:r>
            <a:r>
              <a:rPr lang="fr-FR" sz="1559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1559" dirty="0" err="1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mortality</a:t>
            </a:r>
            <a:br>
              <a:rPr lang="fr-FR" sz="1559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fr-FR" sz="1559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0" name="Rectangle 209"/>
          <p:cNvSpPr>
            <a:spLocks noChangeAspect="1"/>
          </p:cNvSpPr>
          <p:nvPr/>
        </p:nvSpPr>
        <p:spPr>
          <a:xfrm>
            <a:off x="893508" y="5413954"/>
            <a:ext cx="2208918" cy="943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180" tIns="39589" rIns="79180" bIns="39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sz="1559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Abiotic </a:t>
            </a:r>
            <a:r>
              <a:rPr lang="fr-FR" sz="1559" dirty="0" err="1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mortality</a:t>
            </a:r>
            <a:r>
              <a:rPr lang="fr-FR" sz="1559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1559" dirty="0" err="1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linked</a:t>
            </a:r>
            <a:r>
              <a:rPr lang="fr-FR" sz="1559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to high flow </a:t>
            </a:r>
            <a:r>
              <a:rPr lang="fr-FR" sz="1559" dirty="0" err="1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velocities</a:t>
            </a:r>
            <a:br>
              <a:rPr lang="fr-FR" sz="1559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fr-FR" sz="1559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1" name="Rectangle 210"/>
          <p:cNvSpPr>
            <a:spLocks noChangeAspect="1"/>
          </p:cNvSpPr>
          <p:nvPr/>
        </p:nvSpPr>
        <p:spPr>
          <a:xfrm>
            <a:off x="664561" y="2625975"/>
            <a:ext cx="1601294" cy="476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180" tIns="39589" rIns="79180" bIns="39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sz="1559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Biotic </a:t>
            </a:r>
            <a:r>
              <a:rPr lang="fr-FR" sz="1559" dirty="0" err="1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mortality</a:t>
            </a:r>
            <a:br>
              <a:rPr lang="fr-FR" sz="1559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fr-FR" sz="1559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2" name="Rectangle 211"/>
          <p:cNvSpPr>
            <a:spLocks noChangeAspect="1"/>
          </p:cNvSpPr>
          <p:nvPr/>
        </p:nvSpPr>
        <p:spPr>
          <a:xfrm>
            <a:off x="4755168" y="1285168"/>
            <a:ext cx="1490830" cy="513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180" tIns="39589" rIns="79180" bIns="39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559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Biotic </a:t>
            </a:r>
            <a:r>
              <a:rPr lang="fr-FR" sz="1559" dirty="0" err="1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mortality</a:t>
            </a:r>
            <a:br>
              <a:rPr lang="fr-FR" sz="1559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fr-FR" sz="1559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3" name="Rectangle 212"/>
          <p:cNvSpPr>
            <a:spLocks noChangeAspect="1"/>
          </p:cNvSpPr>
          <p:nvPr/>
        </p:nvSpPr>
        <p:spPr>
          <a:xfrm>
            <a:off x="7368822" y="2669982"/>
            <a:ext cx="1503064" cy="555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180" tIns="39589" rIns="79180" bIns="39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559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Biotic </a:t>
            </a:r>
            <a:r>
              <a:rPr lang="fr-FR" sz="1559" dirty="0" err="1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mortality</a:t>
            </a:r>
            <a:r>
              <a:rPr lang="fr-FR" sz="1559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grpSp>
        <p:nvGrpSpPr>
          <p:cNvPr id="214" name="Groupe 213"/>
          <p:cNvGrpSpPr>
            <a:grpSpLocks noChangeAspect="1"/>
          </p:cNvGrpSpPr>
          <p:nvPr/>
        </p:nvGrpSpPr>
        <p:grpSpPr>
          <a:xfrm>
            <a:off x="5627134" y="2293309"/>
            <a:ext cx="1538156" cy="1108150"/>
            <a:chOff x="152836" y="7523442"/>
            <a:chExt cx="2470874" cy="1283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Ellipse 214"/>
                <p:cNvSpPr/>
                <p:nvPr/>
              </p:nvSpPr>
              <p:spPr>
                <a:xfrm>
                  <a:off x="152836" y="7523442"/>
                  <a:ext cx="2470874" cy="1283336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fr-FR" sz="207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 algn="ctr">
                    <a:defRPr/>
                  </a:pPr>
                  <a:endParaRPr lang="fr-FR" sz="207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</a:endParaRPr>
                </a:p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2078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Ad</m:t>
                        </m:r>
                      </m:oMath>
                    </m:oMathPara>
                  </a14:m>
                  <a:endParaRPr lang="fr-FR" sz="207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15" name="Ellipse 2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36" y="7523442"/>
                  <a:ext cx="2470874" cy="1283336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Ellipse 215"/>
                <p:cNvSpPr/>
                <p:nvPr/>
              </p:nvSpPr>
              <p:spPr>
                <a:xfrm>
                  <a:off x="358617" y="7650987"/>
                  <a:ext cx="1036259" cy="807495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78" i="1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fr-FR" sz="207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16" name="Ellipse 2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17" y="7650987"/>
                  <a:ext cx="1036259" cy="807495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Ellipse 216"/>
                <p:cNvSpPr/>
                <p:nvPr/>
              </p:nvSpPr>
              <p:spPr>
                <a:xfrm>
                  <a:off x="1400379" y="7662602"/>
                  <a:ext cx="1036259" cy="807495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fr-FR" sz="2078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&gt;</a:t>
                  </a:r>
                  <a14:m>
                    <m:oMath xmlns:m="http://schemas.openxmlformats.org/officeDocument/2006/math">
                      <m:r>
                        <a:rPr lang="fr-FR" sz="2078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fr-FR" sz="207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217" name="Ellips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379" y="7662602"/>
                  <a:ext cx="1036259" cy="807495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 w="19050"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8" name="Connecteur droit avec flèche 217"/>
          <p:cNvCxnSpPr>
            <a:cxnSpLocks noChangeAspect="1"/>
            <a:stCxn id="191" idx="6"/>
            <a:endCxn id="216" idx="0"/>
          </p:cNvCxnSpPr>
          <p:nvPr/>
        </p:nvCxnSpPr>
        <p:spPr>
          <a:xfrm>
            <a:off x="3709748" y="1943364"/>
            <a:ext cx="2368031" cy="460079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Connecteur droit avec flèche 289"/>
          <p:cNvCxnSpPr>
            <a:cxnSpLocks/>
          </p:cNvCxnSpPr>
          <p:nvPr/>
        </p:nvCxnSpPr>
        <p:spPr>
          <a:xfrm flipH="1" flipV="1">
            <a:off x="1603349" y="2235954"/>
            <a:ext cx="891977" cy="41031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1" name="Connecteur droit avec flèche 310"/>
          <p:cNvCxnSpPr>
            <a:stCxn id="215" idx="4"/>
            <a:endCxn id="197" idx="0"/>
          </p:cNvCxnSpPr>
          <p:nvPr/>
        </p:nvCxnSpPr>
        <p:spPr>
          <a:xfrm flipH="1">
            <a:off x="6380308" y="3401458"/>
            <a:ext cx="15903" cy="1341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necteur en angle 353"/>
          <p:cNvCxnSpPr>
            <a:stCxn id="215" idx="4"/>
            <a:endCxn id="217" idx="6"/>
          </p:cNvCxnSpPr>
          <p:nvPr/>
        </p:nvCxnSpPr>
        <p:spPr>
          <a:xfrm rot="5400000" flipH="1" flipV="1">
            <a:off x="6402846" y="2755470"/>
            <a:ext cx="639354" cy="652623"/>
          </a:xfrm>
          <a:prstGeom prst="bentConnector4">
            <a:avLst>
              <a:gd name="adj1" fmla="val -61920"/>
              <a:gd name="adj2" fmla="val 148175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èche courbée vers la gauche 55"/>
          <p:cNvSpPr/>
          <p:nvPr/>
        </p:nvSpPr>
        <p:spPr>
          <a:xfrm rot="18879870">
            <a:off x="4310461" y="2436510"/>
            <a:ext cx="1082306" cy="2194882"/>
          </a:xfrm>
          <a:prstGeom prst="curvedLeftArrow">
            <a:avLst>
              <a:gd name="adj1" fmla="val 0"/>
              <a:gd name="adj2" fmla="val 4572"/>
              <a:gd name="adj3" fmla="val 5279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59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1" name="Triangle isocèle 70"/>
          <p:cNvSpPr>
            <a:spLocks noChangeAspect="1"/>
          </p:cNvSpPr>
          <p:nvPr/>
        </p:nvSpPr>
        <p:spPr>
          <a:xfrm rot="16200000">
            <a:off x="4418666" y="4980222"/>
            <a:ext cx="46759" cy="5922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59"/>
          </a:p>
        </p:txBody>
      </p:sp>
      <p:sp>
        <p:nvSpPr>
          <p:cNvPr id="89" name="Flèche courbée vers la gauche 88"/>
          <p:cNvSpPr/>
          <p:nvPr/>
        </p:nvSpPr>
        <p:spPr>
          <a:xfrm rot="8079870">
            <a:off x="3514930" y="3209086"/>
            <a:ext cx="1082306" cy="2194882"/>
          </a:xfrm>
          <a:prstGeom prst="curvedLeftArrow">
            <a:avLst>
              <a:gd name="adj1" fmla="val 0"/>
              <a:gd name="adj2" fmla="val 4572"/>
              <a:gd name="adj3" fmla="val 5279"/>
            </a:avLst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59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6" name="Triangle isocèle 95"/>
          <p:cNvSpPr>
            <a:spLocks noChangeAspect="1"/>
          </p:cNvSpPr>
          <p:nvPr/>
        </p:nvSpPr>
        <p:spPr>
          <a:xfrm rot="8100000">
            <a:off x="5105976" y="3032978"/>
            <a:ext cx="46759" cy="5922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59"/>
          </a:p>
        </p:txBody>
      </p:sp>
      <p:sp>
        <p:nvSpPr>
          <p:cNvPr id="107" name="Triangle isocèle 106"/>
          <p:cNvSpPr>
            <a:spLocks noChangeAspect="1"/>
          </p:cNvSpPr>
          <p:nvPr/>
        </p:nvSpPr>
        <p:spPr>
          <a:xfrm>
            <a:off x="3339387" y="3900868"/>
            <a:ext cx="46759" cy="5922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5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Ellipse 44"/>
              <p:cNvSpPr>
                <a:spLocks noChangeAspect="1"/>
              </p:cNvSpPr>
              <p:nvPr/>
            </p:nvSpPr>
            <p:spPr>
              <a:xfrm>
                <a:off x="5123785" y="5498582"/>
                <a:ext cx="1122213" cy="638314"/>
              </a:xfrm>
              <a:prstGeom prst="ellipse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78" i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𝐸𝑔𝑔</m:t>
                      </m:r>
                    </m:oMath>
                  </m:oMathPara>
                </a14:m>
                <a:endParaRPr lang="fr-FR" sz="207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5" name="Ellips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785" y="5498582"/>
                <a:ext cx="1122213" cy="63831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avec flèche 46"/>
          <p:cNvCxnSpPr>
            <a:cxnSpLocks noChangeAspect="1"/>
            <a:stCxn id="45" idx="2"/>
            <a:endCxn id="188" idx="6"/>
          </p:cNvCxnSpPr>
          <p:nvPr/>
        </p:nvCxnSpPr>
        <p:spPr>
          <a:xfrm flipH="1">
            <a:off x="4386555" y="5817738"/>
            <a:ext cx="737234" cy="17084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>
            <a:spLocks noChangeAspect="1"/>
          </p:cNvSpPr>
          <p:nvPr/>
        </p:nvSpPr>
        <p:spPr>
          <a:xfrm>
            <a:off x="664561" y="4088793"/>
            <a:ext cx="1570014" cy="510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180" tIns="39589" rIns="79180" bIns="39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fr-FR" sz="1559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Biotic </a:t>
            </a:r>
            <a:r>
              <a:rPr lang="fr-FR" sz="1559" dirty="0" err="1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mortality</a:t>
            </a:r>
            <a:br>
              <a:rPr lang="fr-FR" sz="1559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fr-FR" sz="1559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>
          <a:xfrm>
            <a:off x="6383801" y="4166704"/>
            <a:ext cx="1554010" cy="5554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9180" tIns="39589" rIns="79180" bIns="395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559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Biotic </a:t>
            </a:r>
            <a:r>
              <a:rPr lang="fr-FR" sz="1559" dirty="0" err="1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mortality</a:t>
            </a:r>
            <a:r>
              <a:rPr lang="fr-FR" sz="1559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br>
              <a:rPr lang="fr-FR" sz="1559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fr-FR" sz="1559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655872" y="5162674"/>
            <a:ext cx="436416" cy="4364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85" b="1" dirty="0"/>
              <a:t>3</a:t>
            </a:r>
            <a:endParaRPr lang="fr-FR" sz="1385" b="1" baseline="-25000" dirty="0"/>
          </a:p>
        </p:txBody>
      </p:sp>
      <p:sp>
        <p:nvSpPr>
          <p:cNvPr id="50" name="Rectangle 49"/>
          <p:cNvSpPr/>
          <p:nvPr/>
        </p:nvSpPr>
        <p:spPr>
          <a:xfrm>
            <a:off x="2854500" y="4100229"/>
            <a:ext cx="436416" cy="4364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85" b="1" dirty="0"/>
              <a:t>2</a:t>
            </a:r>
            <a:endParaRPr lang="fr-FR" sz="1385" b="1" baseline="-25000" dirty="0"/>
          </a:p>
        </p:txBody>
      </p:sp>
      <p:sp>
        <p:nvSpPr>
          <p:cNvPr id="51" name="Rectangle 50"/>
          <p:cNvSpPr/>
          <p:nvPr/>
        </p:nvSpPr>
        <p:spPr>
          <a:xfrm>
            <a:off x="2861000" y="3036878"/>
            <a:ext cx="436416" cy="4364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85" b="1" dirty="0"/>
              <a:t>10</a:t>
            </a:r>
            <a:endParaRPr lang="fr-FR" sz="1385" b="1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5741026" y="3587397"/>
            <a:ext cx="436416" cy="4364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85" b="1" dirty="0"/>
              <a:t>12</a:t>
            </a:r>
            <a:endParaRPr lang="fr-FR" sz="1385" b="1" baseline="-25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3412561-9B9A-48AA-BD1E-6EE31D0BD5AD}"/>
              </a:ext>
            </a:extLst>
          </p:cNvPr>
          <p:cNvSpPr/>
          <p:nvPr/>
        </p:nvSpPr>
        <p:spPr>
          <a:xfrm>
            <a:off x="4329607" y="2206107"/>
            <a:ext cx="436416" cy="4364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85" b="1" dirty="0"/>
              <a:t>12</a:t>
            </a:r>
            <a:endParaRPr lang="fr-FR" sz="1385" b="1" baseline="-25000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4DCC4B2-6C89-45F0-B0CF-E9D6DCC5E6B7}"/>
              </a:ext>
            </a:extLst>
          </p:cNvPr>
          <p:cNvGrpSpPr/>
          <p:nvPr/>
        </p:nvGrpSpPr>
        <p:grpSpPr>
          <a:xfrm>
            <a:off x="807088" y="1624206"/>
            <a:ext cx="891975" cy="891975"/>
            <a:chOff x="807088" y="1624206"/>
            <a:chExt cx="891975" cy="891975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1E443B18-6B2D-4165-BDF6-DBAC90B82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088" y="1624206"/>
              <a:ext cx="891975" cy="891975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CF8F22B-3417-4B48-AABB-B3B41D08A5A9}"/>
                </a:ext>
              </a:extLst>
            </p:cNvPr>
            <p:cNvSpPr txBox="1"/>
            <p:nvPr/>
          </p:nvSpPr>
          <p:spPr>
            <a:xfrm>
              <a:off x="891841" y="1716491"/>
              <a:ext cx="5469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accent2">
                      <a:lumMod val="75000"/>
                    </a:schemeClr>
                  </a:solidFill>
                </a:rPr>
                <a:t>0+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3FDA8D13-7107-45D9-B3B4-FF8DE483AA0A}"/>
              </a:ext>
            </a:extLst>
          </p:cNvPr>
          <p:cNvGrpSpPr/>
          <p:nvPr/>
        </p:nvGrpSpPr>
        <p:grpSpPr>
          <a:xfrm>
            <a:off x="4265734" y="162506"/>
            <a:ext cx="891975" cy="891975"/>
            <a:chOff x="1700222" y="206789"/>
            <a:chExt cx="891975" cy="891975"/>
          </a:xfrm>
        </p:grpSpPr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02A01710-7A78-44A2-85A1-5251C059F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222" y="206789"/>
              <a:ext cx="891975" cy="891975"/>
            </a:xfrm>
            <a:prstGeom prst="rect">
              <a:avLst/>
            </a:prstGeom>
          </p:spPr>
        </p:pic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F7767428-9A0F-4CF9-886E-F5ED10E77A4D}"/>
                </a:ext>
              </a:extLst>
            </p:cNvPr>
            <p:cNvSpPr txBox="1"/>
            <p:nvPr/>
          </p:nvSpPr>
          <p:spPr>
            <a:xfrm>
              <a:off x="1784976" y="299074"/>
              <a:ext cx="5469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accent2">
                      <a:lumMod val="75000"/>
                    </a:schemeClr>
                  </a:solidFill>
                </a:rPr>
                <a:t>1+</a:t>
              </a:r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D13F86FC-F96C-499D-974C-AAA4583509DB}"/>
              </a:ext>
            </a:extLst>
          </p:cNvPr>
          <p:cNvGrpSpPr/>
          <p:nvPr/>
        </p:nvGrpSpPr>
        <p:grpSpPr>
          <a:xfrm>
            <a:off x="7709895" y="3525242"/>
            <a:ext cx="891975" cy="891975"/>
            <a:chOff x="1700222" y="206789"/>
            <a:chExt cx="891975" cy="891975"/>
          </a:xfrm>
        </p:grpSpPr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A3DB26B7-FD1B-41FC-9DF3-5BE010EC2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222" y="206789"/>
              <a:ext cx="891975" cy="891975"/>
            </a:xfrm>
            <a:prstGeom prst="rect">
              <a:avLst/>
            </a:prstGeom>
          </p:spPr>
        </p:pic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23E56D4A-5313-4584-958C-32D8CF3163F3}"/>
                </a:ext>
              </a:extLst>
            </p:cNvPr>
            <p:cNvSpPr txBox="1"/>
            <p:nvPr/>
          </p:nvSpPr>
          <p:spPr>
            <a:xfrm>
              <a:off x="1760930" y="299074"/>
              <a:ext cx="5950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accent2">
                      <a:lumMod val="75000"/>
                    </a:schemeClr>
                  </a:solidFill>
                </a:rPr>
                <a:t>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2799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3222</TotalTime>
  <Words>66</Words>
  <Application>Microsoft Office PowerPoint</Application>
  <PresentationFormat>Affichage à l'écran (4:3)</PresentationFormat>
  <Paragraphs>42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V. Bret</dc:creator>
  <cp:lastModifiedBy>Victor BRET</cp:lastModifiedBy>
  <cp:revision>140</cp:revision>
  <dcterms:created xsi:type="dcterms:W3CDTF">2015-10-12T09:50:15Z</dcterms:created>
  <dcterms:modified xsi:type="dcterms:W3CDTF">2018-07-24T09:07:26Z</dcterms:modified>
</cp:coreProperties>
</file>