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6" r:id="rId2"/>
    <p:sldId id="257" r:id="rId3"/>
    <p:sldId id="258" r:id="rId4"/>
    <p:sldId id="259" r:id="rId5"/>
    <p:sldId id="262" r:id="rId6"/>
    <p:sldId id="264" r:id="rId7"/>
    <p:sldId id="265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6" d="100"/>
          <a:sy n="76" d="100"/>
        </p:scale>
        <p:origin x="28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C47A0109-9690-4D3C-B38E-BE7A1C28786A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594A0-6BDD-4009-B3C1-8D37B237C02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337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A0109-9690-4D3C-B38E-BE7A1C28786A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594A0-6BDD-4009-B3C1-8D37B237C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640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A0109-9690-4D3C-B38E-BE7A1C28786A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594A0-6BDD-4009-B3C1-8D37B237C02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138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A0109-9690-4D3C-B38E-BE7A1C28786A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594A0-6BDD-4009-B3C1-8D37B237C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840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A0109-9690-4D3C-B38E-BE7A1C28786A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594A0-6BDD-4009-B3C1-8D37B237C02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4099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A0109-9690-4D3C-B38E-BE7A1C28786A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594A0-6BDD-4009-B3C1-8D37B237C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389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A0109-9690-4D3C-B38E-BE7A1C28786A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594A0-6BDD-4009-B3C1-8D37B237C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375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A0109-9690-4D3C-B38E-BE7A1C28786A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594A0-6BDD-4009-B3C1-8D37B237C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445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A0109-9690-4D3C-B38E-BE7A1C28786A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594A0-6BDD-4009-B3C1-8D37B237C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56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A0109-9690-4D3C-B38E-BE7A1C28786A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594A0-6BDD-4009-B3C1-8D37B237C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77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A0109-9690-4D3C-B38E-BE7A1C28786A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594A0-6BDD-4009-B3C1-8D37B237C02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2745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47A0109-9690-4D3C-B38E-BE7A1C28786A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78594A0-6BDD-4009-B3C1-8D37B237C02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088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2.census.gov/programs-surveys/cbp/datasets/2016/zbp16detail.zip?" TargetMode="External"/><Relationship Id="rId2" Type="http://schemas.openxmlformats.org/officeDocument/2006/relationships/hyperlink" Target="https://gist.github.com/erichurst/7882666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irs.gov/statistics/soi-tax-stats-individual-income-tax-statistics-2016-zip-code-data-soi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F6419-5354-46FF-9514-EF1BC0EAEE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Identifying new expansion opportunities for NY based Patsy's pizzeria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D94016-46F3-492D-9045-67FC0BD660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3500" b="1" dirty="0"/>
              <a:t>Coursera Capstone Project</a:t>
            </a:r>
          </a:p>
          <a:p>
            <a:endParaRPr lang="en-US" dirty="0"/>
          </a:p>
          <a:p>
            <a:r>
              <a:rPr lang="en-US" dirty="0"/>
              <a:t>Farukh Zaripov</a:t>
            </a:r>
          </a:p>
          <a:p>
            <a:r>
              <a:rPr lang="en-US" dirty="0"/>
              <a:t>March 11, 2919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10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64709-2C6C-4708-951A-C11FED3CA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2C226-A22D-40C5-B6E3-86761AEC9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566189" cy="3364213"/>
          </a:xfrm>
        </p:spPr>
        <p:txBody>
          <a:bodyPr>
            <a:normAutofit fontScale="70000" lnSpcReduction="20000"/>
          </a:bodyPr>
          <a:lstStyle/>
          <a:p>
            <a:pPr marL="548640" indent="-54864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Helping </a:t>
            </a:r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Parcy’s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Pizzeria to expand to new locations</a:t>
            </a:r>
          </a:p>
          <a:p>
            <a:pPr marL="548640" indent="-54864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Acquisition</a:t>
            </a:r>
          </a:p>
          <a:p>
            <a:pPr marL="548640" indent="-54864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Analytic Approach </a:t>
            </a:r>
          </a:p>
          <a:p>
            <a:pPr marL="548640" indent="-54864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ML Findings</a:t>
            </a:r>
          </a:p>
          <a:p>
            <a:pPr marL="548640" indent="-54864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Recommendations</a:t>
            </a:r>
          </a:p>
          <a:p>
            <a:pPr marL="0" indent="0">
              <a:buNone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257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64709-2C6C-4708-951A-C11FED3CA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752" y="500062"/>
            <a:ext cx="8493690" cy="132556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Helping 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Parcy’s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Pizzeria to expand to new locations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2C226-A22D-40C5-B6E3-86761AEC9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6285"/>
            <a:ext cx="9583455" cy="4351338"/>
          </a:xfrm>
        </p:spPr>
        <p:txBody>
          <a:bodyPr>
            <a:normAutofit/>
          </a:bodyPr>
          <a:lstStyle/>
          <a:p>
            <a:pPr marL="548640" indent="-54864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Since its origination in 1933, Patsy’s was able to build a loyal client base and became a regular hang out place for many celebrities including Frank Sinatra, Dean Martin and Tony Bennett. </a:t>
            </a:r>
          </a:p>
          <a:p>
            <a:pPr marL="548640" indent="-54864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Despite its popularity, Patsy’s still operates at a single location at </a:t>
            </a:r>
          </a:p>
          <a:p>
            <a:pPr marL="548640" indent="-54864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2287 First Avenue New York, NY 10035.</a:t>
            </a:r>
          </a:p>
          <a:p>
            <a:pPr marL="548640" indent="-54864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ML model will allow comparing various neighborhoods (on zip code level) based on common sets of features and recommend the best match to current successful location.</a:t>
            </a:r>
          </a:p>
        </p:txBody>
      </p:sp>
    </p:spTree>
    <p:extLst>
      <p:ext uri="{BB962C8B-B14F-4D97-AF65-F5344CB8AC3E}">
        <p14:creationId xmlns:p14="http://schemas.microsoft.com/office/powerpoint/2010/main" val="3406558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64709-2C6C-4708-951A-C11FED3CA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Acquisition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2C226-A22D-40C5-B6E3-86761AEC9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683" y="1821786"/>
            <a:ext cx="890016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sources that are used for feature engineering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Lat/long for all US zip codes 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sz="1800" u="sng" dirty="0">
                <a:solidFill>
                  <a:schemeClr val="tx1">
                    <a:lumMod val="75000"/>
                    <a:lumOff val="2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https://gist.github.com/erichurst/7882666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0" lvl="1" indent="0">
              <a:buNone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The data was used primarily to generate a map with the recommended new locations.</a:t>
            </a:r>
          </a:p>
          <a:p>
            <a:pPr marL="0" lvl="0" indent="0">
              <a:buNone/>
            </a:pP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Database of active US businesses based on zip codes.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</a:t>
            </a:r>
            <a:r>
              <a:rPr lang="en-US" sz="1800" u="sng" dirty="0">
                <a:solidFill>
                  <a:schemeClr val="tx1">
                    <a:lumMod val="75000"/>
                    <a:lumOff val="2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https://www2.census.gov/programs-surveys/cbp/datasets/2016/zbp16detail.zip?#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173736" lvl="1" indent="0">
              <a:buNone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file provides a breakdown of US businesses by zip code based on number of employees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IRS tax return for every US zip codes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</a:t>
            </a:r>
            <a:r>
              <a:rPr lang="en-US" sz="1800" u="sng" dirty="0">
                <a:solidFill>
                  <a:schemeClr val="tx1">
                    <a:lumMod val="75000"/>
                    <a:lumOff val="2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https://www.irs.gov/statistics/soi-tax-stats-individual-income-tax-statistics-2016-zip-code-data-soi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). </a:t>
            </a:r>
          </a:p>
          <a:p>
            <a:pPr marL="173736" lvl="1" indent="0">
              <a:buNone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file provides number of returns, which approximates the number of households and groups total tax returns into the following bins based on the income.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data from all sources was combined, merged  and aggregated into one file with 19 columns</a:t>
            </a:r>
          </a:p>
          <a:p>
            <a:pPr marL="0" indent="0"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9859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64709-2C6C-4708-951A-C11FED3CA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Analytic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2C226-A22D-40C5-B6E3-86761AEC9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595" y="2084832"/>
            <a:ext cx="9896605" cy="4351338"/>
          </a:xfrm>
        </p:spPr>
        <p:txBody>
          <a:bodyPr>
            <a:normAutofit/>
          </a:bodyPr>
          <a:lstStyle/>
          <a:p>
            <a:pPr marL="548640" indent="-54864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Hierarchical Clustering was used to identify similarities between different geo locations and place them into appropriate clusters.</a:t>
            </a:r>
          </a:p>
          <a:p>
            <a:pPr marL="548640" indent="-54864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Advantages it provides for this particular case:</a:t>
            </a:r>
          </a:p>
          <a:p>
            <a:pPr marL="722376" lvl="1" indent="-54864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 need to worry about identifying clusters and let the model to do the job</a:t>
            </a:r>
          </a:p>
          <a:p>
            <a:pPr marL="722376" lvl="1" indent="-54864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It allows visualizing the distances between different zip codes and helps to immediately identify the closest zip codes to the original location based on their feature similarities. </a:t>
            </a:r>
          </a:p>
          <a:p>
            <a:pPr marL="0" indent="0">
              <a:buNone/>
            </a:pP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2807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64709-2C6C-4708-951A-C11FED3CA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ML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2C226-A22D-40C5-B6E3-86761AEC9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595" y="1763557"/>
            <a:ext cx="5036569" cy="4351338"/>
          </a:xfrm>
        </p:spPr>
        <p:txBody>
          <a:bodyPr>
            <a:normAutofit lnSpcReduction="10000"/>
          </a:bodyPr>
          <a:lstStyle/>
          <a:p>
            <a:pPr marL="548640" indent="-54864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same ML model was used three times against decreasing subset of data. After each run, I would  focus on the cluster that contain the actual NY location and run it again for the subset of the data. 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48640" indent="-54864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final cluster contained only 6 members including original location and five new potential locations.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D140DB-8A7B-4919-B92A-5B4EF61706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763557"/>
            <a:ext cx="5799790" cy="40861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20993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64709-2C6C-4708-951A-C11FED3CA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ML findings (continued)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AD3FD7-10CF-43E6-99E5-2EFB3E104AD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264" y="2764277"/>
            <a:ext cx="6410634" cy="401778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86E99EE-1FC8-4DCE-B5D1-6CCF76DF1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882" y="2084832"/>
            <a:ext cx="10841897" cy="4730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model produced result that greatly correlates to the existing location patterns.</a:t>
            </a:r>
          </a:p>
        </p:txBody>
      </p:sp>
    </p:spTree>
    <p:extLst>
      <p:ext uri="{BB962C8B-B14F-4D97-AF65-F5344CB8AC3E}">
        <p14:creationId xmlns:p14="http://schemas.microsoft.com/office/powerpoint/2010/main" val="2371494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64709-2C6C-4708-951A-C11FED3CA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2C226-A22D-40C5-B6E3-86761AEC9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07637"/>
            <a:ext cx="10329673" cy="905218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Additional analysis using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FourSquare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produced the table below with top 10 venues per each new location.</a:t>
            </a:r>
          </a:p>
          <a:p>
            <a:pPr marL="0" indent="0">
              <a:buNone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B0C316-5798-43DA-AD2C-52ADF466895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2263627"/>
            <a:ext cx="7675605" cy="288673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770E05F-1DA1-4ED8-A465-3C47B0F6465E}"/>
              </a:ext>
            </a:extLst>
          </p:cNvPr>
          <p:cNvSpPr txBox="1">
            <a:spLocks/>
          </p:cNvSpPr>
          <p:nvPr/>
        </p:nvSpPr>
        <p:spPr>
          <a:xfrm>
            <a:off x="838198" y="5311491"/>
            <a:ext cx="10752440" cy="1336443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48640" indent="-54864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 per the table above, every one of the new locations seem to be very accepting of the diverse world cuisine. </a:t>
            </a:r>
          </a:p>
          <a:p>
            <a:pPr marL="548640" indent="-54864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Strong feature correlation and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FourSquare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based findings provide strong reasons to believe that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Patcy’s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pizzeria has a great chance of succeeding at any of the five new locations.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Tw Cen MT" panose="020B0602020104020603" pitchFamily="34" charset="0"/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Font typeface="Tw Cen MT" panose="020B0602020104020603" pitchFamily="34" charset="0"/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Font typeface="Tw Cen MT" panose="020B0602020104020603" pitchFamily="34" charset="0"/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Font typeface="Tw Cen MT" panose="020B0602020104020603" pitchFamily="34" charset="0"/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6165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60</TotalTime>
  <Words>505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Courier New</vt:lpstr>
      <vt:lpstr>Tw Cen MT</vt:lpstr>
      <vt:lpstr>Tw Cen MT Condensed</vt:lpstr>
      <vt:lpstr>Wingdings</vt:lpstr>
      <vt:lpstr>Wingdings 3</vt:lpstr>
      <vt:lpstr>Integral</vt:lpstr>
      <vt:lpstr>Identifying new expansion opportunities for NY based Patsy's pizzeria</vt:lpstr>
      <vt:lpstr>Agenda</vt:lpstr>
      <vt:lpstr>Helping Parcy’s Pizzeria to expand to new locations</vt:lpstr>
      <vt:lpstr>Data Acquisition</vt:lpstr>
      <vt:lpstr>Analytic Approach</vt:lpstr>
      <vt:lpstr>ML findings</vt:lpstr>
      <vt:lpstr>ML findings (continued)</vt:lpstr>
      <vt:lpstr>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Identifying new expansion opportunities for NY based Patsy's pizzeria</dc:title>
  <dc:creator>Farukh Zaripov</dc:creator>
  <cp:lastModifiedBy>Farukh Zaripov</cp:lastModifiedBy>
  <cp:revision>12</cp:revision>
  <dcterms:created xsi:type="dcterms:W3CDTF">2019-03-13T06:45:05Z</dcterms:created>
  <dcterms:modified xsi:type="dcterms:W3CDTF">2019-03-13T07:47:20Z</dcterms:modified>
</cp:coreProperties>
</file>