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61" autoAdjust="0"/>
  </p:normalViewPr>
  <p:slideViewPr>
    <p:cSldViewPr snapToGrid="0">
      <p:cViewPr varScale="1">
        <p:scale>
          <a:sx n="105" d="100"/>
          <a:sy n="105" d="100"/>
        </p:scale>
        <p:origin x="232" y="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3A9C3-3926-4D0C-84E4-D1E0E1B5D778}" type="datetimeFigureOut">
              <a:rPr lang="zh-CN" altLang="en-US" smtClean="0"/>
              <a:t>2022/10/20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E959C-6D3D-44A5-ACFE-D0E7CA8F869E}" type="slidenum">
              <a:rPr lang="zh-CN" altLang="en-US" smtClean="0"/>
              <a:t>‹#›</a:t>
            </a:fld>
            <a:endParaRPr lang="zh-CN" altLang="en-US"/>
          </a:p>
        </p:txBody>
      </p:sp>
    </p:spTree>
    <p:extLst>
      <p:ext uri="{BB962C8B-B14F-4D97-AF65-F5344CB8AC3E}">
        <p14:creationId xmlns:p14="http://schemas.microsoft.com/office/powerpoint/2010/main" val="18391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、传统神经网络算法仍然依据于使用高精度的浮点数进行运算， 然而人脑并不会使用浮点数进行运算。 在人的传感系统和大脑中， 信息会以动作电压或称之为电脉冲（</a:t>
            </a:r>
            <a:r>
              <a:rPr lang="en-US" altLang="zh-CN" dirty="0"/>
              <a:t>electric spike</a:t>
            </a:r>
            <a:r>
              <a:rPr lang="zh-CN" altLang="en-US" dirty="0"/>
              <a:t>）的形式传递，接受，和处理。在</a:t>
            </a:r>
            <a:r>
              <a:rPr lang="en-US" altLang="zh-CN" dirty="0"/>
              <a:t>SNN</a:t>
            </a:r>
            <a:r>
              <a:rPr lang="zh-CN" altLang="en-US" dirty="0"/>
              <a:t>中，很重要的一点是引入了时序（</a:t>
            </a:r>
            <a:r>
              <a:rPr lang="en-US" altLang="zh-CN" dirty="0"/>
              <a:t>temporal</a:t>
            </a:r>
            <a:r>
              <a:rPr lang="zh-CN" altLang="en-US" dirty="0"/>
              <a:t>）相关的处理形式。 信息是被编码在脉冲序列的时间序列（</a:t>
            </a:r>
            <a:r>
              <a:rPr lang="en-US" altLang="zh-CN" dirty="0"/>
              <a:t>spike train</a:t>
            </a:r>
            <a:r>
              <a:rPr lang="zh-CN" altLang="en-US" dirty="0"/>
              <a:t>）中的。 例如： 高频率的一组脉冲序列可以代表一个较高的值而低频率的脉冲则代表低值。又例如： 在一个固定的时间窗中， 单个脉冲出现的位置也可以代表相应的值</a:t>
            </a:r>
            <a:r>
              <a:rPr lang="en-US" altLang="zh-CN" dirty="0"/>
              <a:t>/</a:t>
            </a:r>
            <a:r>
              <a:rPr lang="zh-CN" altLang="en-US" dirty="0"/>
              <a:t>信息。</a:t>
            </a:r>
          </a:p>
          <a:p>
            <a:r>
              <a:rPr lang="en-US" altLang="zh-CN" dirty="0"/>
              <a:t>2</a:t>
            </a:r>
            <a:r>
              <a:rPr lang="zh-CN" altLang="en-US" dirty="0"/>
              <a:t>、</a:t>
            </a:r>
            <a:r>
              <a:rPr lang="en-US" altLang="zh-CN" dirty="0"/>
              <a:t>ANN</a:t>
            </a:r>
            <a:r>
              <a:rPr lang="zh-CN" altLang="en-US" dirty="0"/>
              <a:t>的训练过程对反向传播算法（梯度下降</a:t>
            </a:r>
            <a:r>
              <a:rPr lang="en-US" altLang="zh-CN" dirty="0"/>
              <a:t>)</a:t>
            </a:r>
            <a:r>
              <a:rPr lang="zh-CN" altLang="en-US" dirty="0"/>
              <a:t>的依赖程度非常之高， 然而在真实的人脑学习过程中，科学家们还没有观察到这种学习类型。 更多的， 人脑的记忆和学习依赖于突触后细胞受到刺激后所产生的突触可塑性</a:t>
            </a:r>
            <a:endParaRPr lang="en-US" altLang="zh-CN" dirty="0"/>
          </a:p>
          <a:p>
            <a:r>
              <a:rPr lang="en-US" altLang="zh-CN" dirty="0"/>
              <a:t>3</a:t>
            </a:r>
            <a:r>
              <a:rPr lang="zh-CN" altLang="en-US" dirty="0"/>
              <a:t>、</a:t>
            </a:r>
            <a:r>
              <a:rPr lang="en-US" altLang="zh-CN" dirty="0"/>
              <a:t>ANN</a:t>
            </a:r>
            <a:r>
              <a:rPr lang="zh-CN" altLang="en-US" dirty="0"/>
              <a:t>通常需要大量的标签数据集来驱动网络的拟合。 这与我们平时经理的有所不同。 我们在很多情况下的感知和学习过程都是非监督式的。并且， 人脑通常不需要如此大量反复的数据来学习同一件事情。</a:t>
            </a:r>
            <a:endParaRPr lang="en-US" altLang="zh-CN" dirty="0"/>
          </a:p>
          <a:p>
            <a:r>
              <a:rPr lang="en-US" altLang="zh-CN" dirty="0"/>
              <a:t>4</a:t>
            </a:r>
            <a:r>
              <a:rPr lang="zh-CN" altLang="en-US" dirty="0"/>
              <a:t>、既然信息的载体不一样， 那么神经网络中的基本单元</a:t>
            </a:r>
            <a:r>
              <a:rPr lang="en-US" altLang="zh-CN" dirty="0"/>
              <a:t>–</a:t>
            </a:r>
            <a:r>
              <a:rPr lang="zh-CN" altLang="en-US" dirty="0"/>
              <a:t>神经元肯定也是不一样的。基本神经元</a:t>
            </a:r>
            <a:r>
              <a:rPr lang="en-US" altLang="zh-CN" dirty="0"/>
              <a:t>perceptron </a:t>
            </a:r>
            <a:r>
              <a:rPr lang="zh-CN" altLang="en-US" dirty="0"/>
              <a:t>是一个简单的 加乘运算器用来整合输入该神经元的值 而后接着一个非线性的激活方程（</a:t>
            </a:r>
            <a:r>
              <a:rPr lang="en-US" altLang="zh-CN" dirty="0"/>
              <a:t>Non-linear activation function</a:t>
            </a:r>
            <a:r>
              <a:rPr lang="zh-CN" altLang="en-US" dirty="0"/>
              <a:t>）。然而这种针对确切数值的运算并不适用于二进制脉冲的处理。 在</a:t>
            </a:r>
            <a:r>
              <a:rPr lang="en-US" altLang="zh-CN" dirty="0"/>
              <a:t>SNN</a:t>
            </a:r>
            <a:r>
              <a:rPr lang="zh-CN" altLang="en-US" dirty="0"/>
              <a:t>中， 基本的运算单元为以生物突触结构为基础构建的脉冲神经元（</a:t>
            </a:r>
            <a:r>
              <a:rPr lang="en-US" altLang="zh-CN" dirty="0"/>
              <a:t>spiking neuron)</a:t>
            </a:r>
            <a:r>
              <a:rPr lang="zh-CN" altLang="en-US" dirty="0"/>
              <a:t>。 想象有两个</a:t>
            </a:r>
            <a:r>
              <a:rPr lang="en-US" altLang="zh-CN" dirty="0"/>
              <a:t>spiking neuron </a:t>
            </a:r>
            <a:r>
              <a:rPr lang="zh-CN" altLang="en-US" dirty="0"/>
              <a:t>其中一个为突触前神经元（</a:t>
            </a:r>
            <a:r>
              <a:rPr lang="en-US" altLang="zh-CN" dirty="0"/>
              <a:t>pre-synaptic neuron</a:t>
            </a:r>
            <a:r>
              <a:rPr lang="zh-CN" altLang="en-US" dirty="0"/>
              <a:t>）作为</a:t>
            </a:r>
            <a:r>
              <a:rPr lang="en-US" altLang="zh-CN" dirty="0"/>
              <a:t>spiking</a:t>
            </a:r>
            <a:r>
              <a:rPr lang="zh-CN" altLang="en-US" dirty="0"/>
              <a:t>的发出者， 一个为突触后神经元（</a:t>
            </a:r>
            <a:r>
              <a:rPr lang="en-US" altLang="zh-CN" dirty="0"/>
              <a:t>post-synaptic neuron) </a:t>
            </a:r>
            <a:r>
              <a:rPr lang="zh-CN" altLang="en-US" dirty="0"/>
              <a:t>作为</a:t>
            </a:r>
            <a:r>
              <a:rPr lang="en-US" altLang="zh-CN" dirty="0"/>
              <a:t>spike</a:t>
            </a:r>
            <a:r>
              <a:rPr lang="zh-CN" altLang="en-US" dirty="0"/>
              <a:t>的接受者。 </a:t>
            </a:r>
            <a:r>
              <a:rPr lang="en-US" altLang="zh-CN" dirty="0"/>
              <a:t>spiking neuron</a:t>
            </a:r>
            <a:r>
              <a:rPr lang="zh-CN" altLang="en-US" dirty="0"/>
              <a:t>所进行的处理是接受由突触传递而来的脉冲， 依据突触权重通过</a:t>
            </a:r>
            <a:r>
              <a:rPr lang="en-US" altLang="zh-CN" dirty="0"/>
              <a:t>spiking function</a:t>
            </a:r>
            <a:r>
              <a:rPr lang="zh-CN" altLang="en-US" dirty="0"/>
              <a:t>产生突触后膜电压</a:t>
            </a:r>
          </a:p>
        </p:txBody>
      </p:sp>
      <p:sp>
        <p:nvSpPr>
          <p:cNvPr id="4" name="灯片编号占位符 3"/>
          <p:cNvSpPr>
            <a:spLocks noGrp="1"/>
          </p:cNvSpPr>
          <p:nvPr>
            <p:ph type="sldNum" sz="quarter" idx="5"/>
          </p:nvPr>
        </p:nvSpPr>
        <p:spPr/>
        <p:txBody>
          <a:bodyPr/>
          <a:lstStyle/>
          <a:p>
            <a:fld id="{401E959C-6D3D-44A5-ACFE-D0E7CA8F869E}" type="slidenum">
              <a:rPr lang="zh-CN" altLang="en-US" smtClean="0"/>
              <a:t>2</a:t>
            </a:fld>
            <a:endParaRPr lang="zh-CN" altLang="en-US"/>
          </a:p>
        </p:txBody>
      </p:sp>
    </p:spTree>
    <p:extLst>
      <p:ext uri="{BB962C8B-B14F-4D97-AF65-F5344CB8AC3E}">
        <p14:creationId xmlns:p14="http://schemas.microsoft.com/office/powerpoint/2010/main" val="1798488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fld id="{401E959C-6D3D-44A5-ACFE-D0E7CA8F869E}" type="slidenum">
              <a:rPr lang="zh-CN" altLang="en-US" smtClean="0"/>
              <a:t>11</a:t>
            </a:fld>
            <a:endParaRPr lang="zh-CN" altLang="en-US"/>
          </a:p>
        </p:txBody>
      </p:sp>
    </p:spTree>
    <p:extLst>
      <p:ext uri="{BB962C8B-B14F-4D97-AF65-F5344CB8AC3E}">
        <p14:creationId xmlns:p14="http://schemas.microsoft.com/office/powerpoint/2010/main" val="2139063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宋体" panose="02010600030101010101" pitchFamily="2" charset="-122"/>
                <a:ea typeface="宋体" panose="02010600030101010101" pitchFamily="2" charset="-122"/>
              </a:rPr>
              <a:t>一个神经元可以通过接收脉冲，当某个神经元受到的刺激大于阈值之后，就会产生一个脉冲，并进入一段时间的冷却期</a:t>
            </a:r>
            <a:endParaRPr lang="en-US" altLang="zh-CN" sz="1200"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宋体" panose="02010600030101010101" pitchFamily="2" charset="-122"/>
                <a:ea typeface="宋体" panose="02010600030101010101" pitchFamily="2" charset="-122"/>
              </a:rPr>
              <a:t>面向生物的特性，如脉冲驱动、稀疏性和远程连接，将</a:t>
            </a:r>
            <a:r>
              <a:rPr lang="en-US" altLang="zh-CN" sz="1200" dirty="0">
                <a:latin typeface="宋体" panose="02010600030101010101" pitchFamily="2" charset="-122"/>
                <a:ea typeface="宋体" panose="02010600030101010101" pitchFamily="2" charset="-122"/>
              </a:rPr>
              <a:t>SNN</a:t>
            </a:r>
            <a:r>
              <a:rPr lang="zh-CN" altLang="en-US" sz="1200" dirty="0">
                <a:latin typeface="宋体" panose="02010600030101010101" pitchFamily="2" charset="-122"/>
                <a:ea typeface="宋体" panose="02010600030101010101" pitchFamily="2" charset="-122"/>
              </a:rPr>
              <a:t>与</a:t>
            </a:r>
            <a:r>
              <a:rPr lang="en-US" altLang="zh-CN" sz="1200" dirty="0">
                <a:latin typeface="宋体" panose="02010600030101010101" pitchFamily="2" charset="-122"/>
                <a:ea typeface="宋体" panose="02010600030101010101" pitchFamily="2" charset="-122"/>
              </a:rPr>
              <a:t>DNN</a:t>
            </a:r>
            <a:r>
              <a:rPr lang="zh-CN" altLang="en-US" sz="1200" dirty="0">
                <a:latin typeface="宋体" panose="02010600030101010101" pitchFamily="2" charset="-122"/>
                <a:ea typeface="宋体" panose="02010600030101010101" pitchFamily="2" charset="-122"/>
              </a:rPr>
              <a:t>、图计算等传统应用区分开来，因此现有的优化方法和框架不能直接用于</a:t>
            </a:r>
            <a:r>
              <a:rPr lang="en-US" altLang="zh-CN" sz="1200" dirty="0">
                <a:latin typeface="宋体" panose="02010600030101010101" pitchFamily="2" charset="-122"/>
                <a:ea typeface="宋体" panose="02010600030101010101" pitchFamily="2" charset="-122"/>
              </a:rPr>
              <a:t>SNN</a:t>
            </a:r>
            <a:r>
              <a:rPr lang="zh-CN" altLang="en-US" sz="1200" dirty="0">
                <a:latin typeface="宋体" panose="02010600030101010101" pitchFamily="2" charset="-122"/>
                <a:ea typeface="宋体" panose="02010600030101010101" pitchFamily="2" charset="-122"/>
              </a:rPr>
              <a:t>。</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将传统的神经网络训练好转换为</a:t>
            </a:r>
            <a:r>
              <a:rPr lang="en-US" altLang="zh-CN" dirty="0"/>
              <a:t>SNN</a:t>
            </a:r>
            <a:r>
              <a:rPr lang="zh-CN" altLang="en-US" dirty="0"/>
              <a:t>，这种方法的优点是不用考虑任何</a:t>
            </a:r>
            <a:r>
              <a:rPr lang="en-US" altLang="zh-CN" dirty="0"/>
              <a:t>SNN</a:t>
            </a:r>
            <a:r>
              <a:rPr lang="zh-CN" altLang="en-US" dirty="0"/>
              <a:t>的特性， 但要将训练好的网络在输入，运算和输出上全面转换为以二进制</a:t>
            </a:r>
            <a:r>
              <a:rPr lang="en-US" altLang="zh-CN" dirty="0"/>
              <a:t>spike</a:t>
            </a:r>
            <a:r>
              <a:rPr lang="zh-CN" altLang="en-US" dirty="0"/>
              <a:t>为处理载体的网络。 在输入上，要将输入信号编码为脉冲序列。 所有神经元要用相应的</a:t>
            </a:r>
            <a:r>
              <a:rPr lang="en-US" altLang="zh-CN" dirty="0"/>
              <a:t>spiking neuron</a:t>
            </a:r>
            <a:r>
              <a:rPr lang="zh-CN" altLang="en-US" dirty="0"/>
              <a:t>来替换， 训练所得得权重要进行量化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脉冲神经元得</a:t>
            </a:r>
            <a:r>
              <a:rPr lang="en-US" altLang="zh-CN" dirty="0"/>
              <a:t>spike function</a:t>
            </a:r>
            <a:r>
              <a:rPr lang="zh-CN" altLang="en-US" dirty="0"/>
              <a:t>的确无法直接求导做差计算出梯度。 但研究人员想出了很多聪明得方法来预估网络中得变化参数得梯度从而进行反向传播。但这种方法还存在一些争议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宋体" panose="02010600030101010101" pitchFamily="2" charset="-122"/>
                <a:ea typeface="宋体" panose="02010600030101010101" pitchFamily="2" charset="-122"/>
              </a:rPr>
              <a:t>突触可塑性更接近生物现实，但这种方法的训练过程非常繁琐，而且是一种非监督式的学习</a:t>
            </a:r>
          </a:p>
          <a:p>
            <a:endParaRPr lang="zh-CN" altLang="en-US" dirty="0"/>
          </a:p>
        </p:txBody>
      </p:sp>
      <p:sp>
        <p:nvSpPr>
          <p:cNvPr id="4" name="灯片编号占位符 3"/>
          <p:cNvSpPr>
            <a:spLocks noGrp="1"/>
          </p:cNvSpPr>
          <p:nvPr>
            <p:ph type="sldNum" sz="quarter" idx="5"/>
          </p:nvPr>
        </p:nvSpPr>
        <p:spPr/>
        <p:txBody>
          <a:bodyPr/>
          <a:lstStyle/>
          <a:p>
            <a:fld id="{401E959C-6D3D-44A5-ACFE-D0E7CA8F869E}" type="slidenum">
              <a:rPr lang="zh-CN" altLang="en-US" smtClean="0"/>
              <a:t>3</a:t>
            </a:fld>
            <a:endParaRPr lang="zh-CN" altLang="en-US"/>
          </a:p>
        </p:txBody>
      </p:sp>
    </p:spTree>
    <p:extLst>
      <p:ext uri="{BB962C8B-B14F-4D97-AF65-F5344CB8AC3E}">
        <p14:creationId xmlns:p14="http://schemas.microsoft.com/office/powerpoint/2010/main" val="2117496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这里连接两个</a:t>
            </a:r>
            <a:r>
              <a:rPr lang="en-US" altLang="zh-CN" dirty="0"/>
              <a:t>population</a:t>
            </a:r>
            <a:r>
              <a:rPr lang="zh-CN" altLang="en-US" dirty="0"/>
              <a:t>之间的突触是有向的，而且是全连接形式的。</a:t>
            </a:r>
            <a:r>
              <a:rPr lang="en-US" altLang="zh-CN" dirty="0" err="1"/>
              <a:t>GeNN</a:t>
            </a:r>
            <a:r>
              <a:rPr lang="zh-CN" altLang="en-US" dirty="0"/>
              <a:t>是目前性能比较突出的</a:t>
            </a:r>
            <a:r>
              <a:rPr lang="en-US" altLang="zh-CN" dirty="0"/>
              <a:t>SNN</a:t>
            </a:r>
            <a:r>
              <a:rPr lang="zh-CN" altLang="en-US" dirty="0"/>
              <a:t>模拟框架</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01E959C-6D3D-44A5-ACFE-D0E7CA8F869E}" type="slidenum">
              <a:rPr lang="zh-CN" altLang="en-US" smtClean="0"/>
              <a:t>4</a:t>
            </a:fld>
            <a:endParaRPr lang="zh-CN" altLang="en-US"/>
          </a:p>
        </p:txBody>
      </p:sp>
    </p:spTree>
    <p:extLst>
      <p:ext uri="{BB962C8B-B14F-4D97-AF65-F5344CB8AC3E}">
        <p14:creationId xmlns:p14="http://schemas.microsoft.com/office/powerpoint/2010/main" val="2466492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现有的</a:t>
            </a:r>
            <a:r>
              <a:rPr lang="en-US" altLang="zh-CN" dirty="0"/>
              <a:t>SNN</a:t>
            </a:r>
            <a:r>
              <a:rPr lang="zh-CN" altLang="en-US" dirty="0"/>
              <a:t>系统使用的这种存储方式，会导致不同种群之间隔离，而突触的连接往往是跨种群的，所以会导致内存访问的不连续。</a:t>
            </a:r>
            <a:endParaRPr lang="en-US" altLang="zh-CN" dirty="0"/>
          </a:p>
          <a:p>
            <a:r>
              <a:rPr lang="zh-CN" altLang="en-US" dirty="0"/>
              <a:t>负载不平衡是因为现在的</a:t>
            </a:r>
            <a:r>
              <a:rPr lang="en-US" altLang="zh-CN" dirty="0"/>
              <a:t>SNN</a:t>
            </a:r>
            <a:r>
              <a:rPr lang="zh-CN" altLang="en-US" dirty="0"/>
              <a:t>模拟器使用基于突触的映射方式，而前两页</a:t>
            </a:r>
            <a:r>
              <a:rPr lang="en-US" altLang="zh-CN" dirty="0"/>
              <a:t>PPT</a:t>
            </a:r>
            <a:r>
              <a:rPr lang="zh-CN" altLang="en-US" dirty="0"/>
              <a:t>我们知道，有一部分神经元是处于冷静期的，虽然这种神经元的数量不多，但冷静期可能会持续几个周期。所以这种基于突触的方式会导致严重的负载不平衡</a:t>
            </a:r>
          </a:p>
        </p:txBody>
      </p:sp>
      <p:sp>
        <p:nvSpPr>
          <p:cNvPr id="4" name="灯片编号占位符 3"/>
          <p:cNvSpPr>
            <a:spLocks noGrp="1"/>
          </p:cNvSpPr>
          <p:nvPr>
            <p:ph type="sldNum" sz="quarter" idx="5"/>
          </p:nvPr>
        </p:nvSpPr>
        <p:spPr/>
        <p:txBody>
          <a:bodyPr/>
          <a:lstStyle/>
          <a:p>
            <a:fld id="{401E959C-6D3D-44A5-ACFE-D0E7CA8F869E}" type="slidenum">
              <a:rPr lang="zh-CN" altLang="en-US" smtClean="0"/>
              <a:t>5</a:t>
            </a:fld>
            <a:endParaRPr lang="zh-CN" altLang="en-US"/>
          </a:p>
        </p:txBody>
      </p:sp>
    </p:spTree>
    <p:extLst>
      <p:ext uri="{BB962C8B-B14F-4D97-AF65-F5344CB8AC3E}">
        <p14:creationId xmlns:p14="http://schemas.microsoft.com/office/powerpoint/2010/main" val="2614618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延迟：脉冲从源神经元到目标突触所需要的时间</a:t>
            </a:r>
            <a:endParaRPr lang="en-US" altLang="zh-CN" dirty="0"/>
          </a:p>
          <a:p>
            <a:r>
              <a:rPr lang="zh-CN" altLang="en-US" dirty="0"/>
              <a:t>例子，图</a:t>
            </a:r>
            <a:r>
              <a:rPr lang="en-US" altLang="zh-CN" dirty="0"/>
              <a:t>3</a:t>
            </a:r>
            <a:r>
              <a:rPr lang="zh-CN" altLang="en-US" dirty="0"/>
              <a:t>中</a:t>
            </a:r>
            <a:r>
              <a:rPr lang="en-US" altLang="zh-CN" dirty="0"/>
              <a:t>M=5</a:t>
            </a:r>
            <a:r>
              <a:rPr lang="zh-CN" altLang="en-US" dirty="0"/>
              <a:t>，</a:t>
            </a:r>
            <a:r>
              <a:rPr lang="en-US" altLang="zh-CN" dirty="0"/>
              <a:t>D=1</a:t>
            </a:r>
            <a:r>
              <a:rPr lang="zh-CN" altLang="en-US" dirty="0"/>
              <a:t>。</a:t>
            </a:r>
            <a:r>
              <a:rPr lang="en-US" altLang="zh-CN" dirty="0"/>
              <a:t>Num[0+5*(1-1)]=2, start[0+5*(1-1)]=0,</a:t>
            </a:r>
            <a:r>
              <a:rPr lang="zh-CN" altLang="en-US" dirty="0"/>
              <a:t>表示</a:t>
            </a:r>
            <a:r>
              <a:rPr lang="en-US" altLang="zh-CN" dirty="0"/>
              <a:t>N0</a:t>
            </a:r>
            <a:r>
              <a:rPr lang="zh-CN" altLang="en-US" dirty="0"/>
              <a:t>连接到</a:t>
            </a:r>
            <a:r>
              <a:rPr lang="en-US" altLang="zh-CN" dirty="0"/>
              <a:t>S0</a:t>
            </a:r>
            <a:r>
              <a:rPr lang="zh-CN" altLang="en-US" dirty="0"/>
              <a:t>，</a:t>
            </a:r>
            <a:r>
              <a:rPr lang="en-US" altLang="zh-CN" dirty="0"/>
              <a:t>S1</a:t>
            </a:r>
            <a:r>
              <a:rPr lang="zh-CN" altLang="en-US" dirty="0"/>
              <a:t>（</a:t>
            </a:r>
            <a:r>
              <a:rPr lang="en-US" altLang="zh-CN" dirty="0"/>
              <a:t>S</a:t>
            </a:r>
            <a:r>
              <a:rPr lang="zh-CN" altLang="en-US" dirty="0"/>
              <a:t>（</a:t>
            </a:r>
            <a:r>
              <a:rPr lang="en-US" altLang="zh-CN" dirty="0"/>
              <a:t>0+2-1</a:t>
            </a:r>
            <a:r>
              <a:rPr lang="zh-CN" altLang="en-US" dirty="0"/>
              <a:t>）），而</a:t>
            </a:r>
            <a:r>
              <a:rPr lang="en-US" altLang="zh-CN" dirty="0" err="1"/>
              <a:t>dst</a:t>
            </a:r>
            <a:r>
              <a:rPr lang="en-US" altLang="zh-CN" dirty="0"/>
              <a:t>[0]=2, </a:t>
            </a:r>
            <a:r>
              <a:rPr lang="en-US" altLang="zh-CN" dirty="0" err="1"/>
              <a:t>dst</a:t>
            </a:r>
            <a:r>
              <a:rPr lang="en-US" altLang="zh-CN" dirty="0"/>
              <a:t>[1]=3,</a:t>
            </a:r>
            <a:r>
              <a:rPr lang="zh-CN" altLang="en-US" dirty="0"/>
              <a:t>所以：</a:t>
            </a:r>
            <a:r>
              <a:rPr lang="en-US" altLang="zh-CN" dirty="0"/>
              <a:t>N0—&gt;S0-&gt;N2;N0-&gt;S1-&gt;N3</a:t>
            </a:r>
          </a:p>
          <a:p>
            <a:r>
              <a:rPr lang="en-US" altLang="zh-CN" dirty="0"/>
              <a:t>Num[1+5*(1-1)]=2, start[1+5*(1-1)]=2,</a:t>
            </a:r>
            <a:r>
              <a:rPr lang="zh-CN" altLang="en-US" dirty="0"/>
              <a:t>表示</a:t>
            </a:r>
            <a:r>
              <a:rPr lang="en-US" altLang="zh-CN" dirty="0"/>
              <a:t>N1-&gt;S2-&gt;N2, N1-&gt;S3-&gt;N3</a:t>
            </a:r>
          </a:p>
          <a:p>
            <a:r>
              <a:rPr lang="en-US" altLang="zh-CN" dirty="0"/>
              <a:t>Num[4+5*(2-1)]=1, start[4+5*(2-1)]=9,</a:t>
            </a:r>
            <a:r>
              <a:rPr lang="zh-CN" altLang="en-US" dirty="0"/>
              <a:t>表示</a:t>
            </a:r>
            <a:r>
              <a:rPr lang="en-US" altLang="zh-CN" dirty="0"/>
              <a:t>N4-&gt;S9-&gt;N3</a:t>
            </a:r>
          </a:p>
          <a:p>
            <a:r>
              <a:rPr lang="zh-CN" altLang="en-US" dirty="0"/>
              <a:t>由于脉冲传播方向是传送到所有被激活神经元的目标突触，所以这种表示必须是基于行的。而这里的</a:t>
            </a:r>
            <a:r>
              <a:rPr lang="en-US" altLang="zh-CN" dirty="0"/>
              <a:t>CSR</a:t>
            </a:r>
            <a:r>
              <a:rPr lang="zh-CN" altLang="en-US" dirty="0"/>
              <a:t>结构，只存储了具有相同源神经元和延迟的突触的最小</a:t>
            </a:r>
            <a:r>
              <a:rPr lang="en-US" altLang="zh-CN" dirty="0"/>
              <a:t>ID</a:t>
            </a:r>
            <a:r>
              <a:rPr lang="zh-CN" altLang="en-US" dirty="0"/>
              <a:t>，而不必存储全部</a:t>
            </a:r>
            <a:r>
              <a:rPr lang="en-US" altLang="zh-CN" dirty="0"/>
              <a:t>ID</a:t>
            </a:r>
            <a:r>
              <a:rPr lang="zh-CN" altLang="en-US" dirty="0"/>
              <a:t>；初次之外，这种细粒度的表示可以将延迟信息（公式中的</a:t>
            </a:r>
            <a:r>
              <a:rPr lang="en-US" altLang="zh-CN" dirty="0"/>
              <a:t>d</a:t>
            </a:r>
            <a:r>
              <a:rPr lang="zh-CN" altLang="en-US" dirty="0"/>
              <a:t>）与神经元到突触的连接信息一起存储，不必显示存储延迟信息。发送端优先也有很多优点：将所有具有相同源神经元的突触组织在一起，这意味着它将分别安排具有相同目标神经元的突触，这也有利于目标神经元的计算</a:t>
            </a:r>
            <a:endParaRPr lang="en-US" altLang="zh-CN" dirty="0"/>
          </a:p>
        </p:txBody>
      </p:sp>
      <p:sp>
        <p:nvSpPr>
          <p:cNvPr id="4" name="灯片编号占位符 3"/>
          <p:cNvSpPr>
            <a:spLocks noGrp="1"/>
          </p:cNvSpPr>
          <p:nvPr>
            <p:ph type="sldNum" sz="quarter" idx="5"/>
          </p:nvPr>
        </p:nvSpPr>
        <p:spPr/>
        <p:txBody>
          <a:bodyPr/>
          <a:lstStyle/>
          <a:p>
            <a:fld id="{401E959C-6D3D-44A5-ACFE-D0E7CA8F869E}" type="slidenum">
              <a:rPr lang="zh-CN" altLang="en-US" smtClean="0"/>
              <a:t>6</a:t>
            </a:fld>
            <a:endParaRPr lang="zh-CN" altLang="en-US"/>
          </a:p>
        </p:txBody>
      </p:sp>
    </p:spTree>
    <p:extLst>
      <p:ext uri="{BB962C8B-B14F-4D97-AF65-F5344CB8AC3E}">
        <p14:creationId xmlns:p14="http://schemas.microsoft.com/office/powerpoint/2010/main" val="703561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第六行我的理解是，它的参数会结合连接其的神经元，而那个神经元他其本身如果不是一个总体，就会出现内存访问的不连续，降低时间</a:t>
            </a:r>
            <a:endParaRPr lang="en-US" altLang="zh-CN" dirty="0"/>
          </a:p>
          <a:p>
            <a:r>
              <a:rPr lang="zh-CN" altLang="en-US" dirty="0"/>
              <a:t>跨投影的并行探索与这个方案一致，可以直接运用。</a:t>
            </a:r>
            <a:endParaRPr lang="en-US" altLang="zh-CN" dirty="0"/>
          </a:p>
          <a:p>
            <a:r>
              <a:rPr lang="zh-CN" altLang="en-US" dirty="0"/>
              <a:t>尽管细粒度的网络表示和参数的生成可能需要一些时间，但它只发生一次，因此，考虑到模拟过程中可能发生数百万次的计算，这种优化的开销可以忽略不计</a:t>
            </a:r>
            <a:endParaRPr lang="en-US" altLang="zh-CN" dirty="0"/>
          </a:p>
        </p:txBody>
      </p:sp>
      <p:sp>
        <p:nvSpPr>
          <p:cNvPr id="4" name="灯片编号占位符 3"/>
          <p:cNvSpPr>
            <a:spLocks noGrp="1"/>
          </p:cNvSpPr>
          <p:nvPr>
            <p:ph type="sldNum" sz="quarter" idx="5"/>
          </p:nvPr>
        </p:nvSpPr>
        <p:spPr/>
        <p:txBody>
          <a:bodyPr/>
          <a:lstStyle/>
          <a:p>
            <a:fld id="{401E959C-6D3D-44A5-ACFE-D0E7CA8F869E}" type="slidenum">
              <a:rPr lang="zh-CN" altLang="en-US" smtClean="0"/>
              <a:t>7</a:t>
            </a:fld>
            <a:endParaRPr lang="zh-CN" altLang="en-US"/>
          </a:p>
        </p:txBody>
      </p:sp>
    </p:spTree>
    <p:extLst>
      <p:ext uri="{BB962C8B-B14F-4D97-AF65-F5344CB8AC3E}">
        <p14:creationId xmlns:p14="http://schemas.microsoft.com/office/powerpoint/2010/main" val="1319058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宋体" panose="02010600030101010101" pitchFamily="2" charset="-122"/>
                <a:ea typeface="宋体" panose="02010600030101010101" pitchFamily="2" charset="-122"/>
              </a:rPr>
              <a:t>通常，处在冷静期（</a:t>
            </a:r>
            <a:r>
              <a:rPr lang="en-US" altLang="zh-CN" dirty="0">
                <a:latin typeface="宋体" panose="02010600030101010101" pitchFamily="2" charset="-122"/>
                <a:ea typeface="宋体" panose="02010600030101010101" pitchFamily="2" charset="-122"/>
              </a:rPr>
              <a:t>refractory period</a:t>
            </a:r>
            <a:r>
              <a:rPr lang="zh-CN" altLang="en-US" dirty="0">
                <a:latin typeface="宋体" panose="02010600030101010101" pitchFamily="2" charset="-122"/>
                <a:ea typeface="宋体" panose="02010600030101010101" pitchFamily="2" charset="-122"/>
              </a:rPr>
              <a:t>）的神经元数目比较少，但冷静期可能持续几个模拟周期，所以这种神经元不可以忽略不计。为了解决传统处理方法中可能导致相当大的负载不平衡的问题，这里提出了稀疏感知负载平衡。</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在神经元计算阶段，首先对所有的神经元并行处理，并区分活动神经元并将其放入活动队列中，最后并行得对这些神经元进行计算。这种方法不仅可以避免抑制神经元的计算，还可以最小化负载平衡</a:t>
            </a:r>
          </a:p>
        </p:txBody>
      </p:sp>
      <p:sp>
        <p:nvSpPr>
          <p:cNvPr id="4" name="灯片编号占位符 3"/>
          <p:cNvSpPr>
            <a:spLocks noGrp="1"/>
          </p:cNvSpPr>
          <p:nvPr>
            <p:ph type="sldNum" sz="quarter" idx="5"/>
          </p:nvPr>
        </p:nvSpPr>
        <p:spPr/>
        <p:txBody>
          <a:bodyPr/>
          <a:lstStyle/>
          <a:p>
            <a:fld id="{401E959C-6D3D-44A5-ACFE-D0E7CA8F869E}" type="slidenum">
              <a:rPr lang="zh-CN" altLang="en-US" smtClean="0"/>
              <a:t>8</a:t>
            </a:fld>
            <a:endParaRPr lang="zh-CN" altLang="en-US"/>
          </a:p>
        </p:txBody>
      </p:sp>
    </p:spTree>
    <p:extLst>
      <p:ext uri="{BB962C8B-B14F-4D97-AF65-F5344CB8AC3E}">
        <p14:creationId xmlns:p14="http://schemas.microsoft.com/office/powerpoint/2010/main" val="3172227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宋体" panose="02010600030101010101" pitchFamily="2" charset="-122"/>
                <a:ea typeface="宋体" panose="02010600030101010101" pitchFamily="2" charset="-122"/>
              </a:rPr>
              <a:t>第一种做法受限于活动神经元和目标神经元的数量，如果脉冲的发射率降低就会降低整体的并行度</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第二种做法，不同的</a:t>
            </a:r>
            <a:r>
              <a:rPr lang="en-US" altLang="zh-CN" dirty="0">
                <a:latin typeface="宋体" panose="02010600030101010101" pitchFamily="2" charset="-122"/>
                <a:ea typeface="宋体" panose="02010600030101010101" pitchFamily="2" charset="-122"/>
              </a:rPr>
              <a:t>projection</a:t>
            </a:r>
            <a:r>
              <a:rPr lang="zh-CN" altLang="en-US" dirty="0">
                <a:latin typeface="宋体" panose="02010600030101010101" pitchFamily="2" charset="-122"/>
                <a:ea typeface="宋体" panose="02010600030101010101" pitchFamily="2" charset="-122"/>
              </a:rPr>
              <a:t>可能有不同数量的活动神经元，活动神经元可能有不同数量的目标突触，这种方法会导致严重的负载失衡</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本文：即使活动神经元的数量很小，也仍然可以利用这些神经元的突触的并行性，而且，由于脉冲是在同一个块内传播的，这也减轻了负载失衡</a:t>
            </a:r>
          </a:p>
        </p:txBody>
      </p:sp>
      <p:sp>
        <p:nvSpPr>
          <p:cNvPr id="4" name="灯片编号占位符 3"/>
          <p:cNvSpPr>
            <a:spLocks noGrp="1"/>
          </p:cNvSpPr>
          <p:nvPr>
            <p:ph type="sldNum" sz="quarter" idx="5"/>
          </p:nvPr>
        </p:nvSpPr>
        <p:spPr/>
        <p:txBody>
          <a:bodyPr/>
          <a:lstStyle/>
          <a:p>
            <a:fld id="{401E959C-6D3D-44A5-ACFE-D0E7CA8F869E}" type="slidenum">
              <a:rPr lang="zh-CN" altLang="en-US" smtClean="0"/>
              <a:t>9</a:t>
            </a:fld>
            <a:endParaRPr lang="zh-CN" altLang="en-US"/>
          </a:p>
        </p:txBody>
      </p:sp>
    </p:spTree>
    <p:extLst>
      <p:ext uri="{BB962C8B-B14F-4D97-AF65-F5344CB8AC3E}">
        <p14:creationId xmlns:p14="http://schemas.microsoft.com/office/powerpoint/2010/main" val="869067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宋体" panose="02010600030101010101" pitchFamily="2" charset="-122"/>
                <a:ea typeface="宋体" panose="02010600030101010101" pitchFamily="2" charset="-122"/>
              </a:rPr>
              <a:t>由于单个</a:t>
            </a:r>
            <a:r>
              <a:rPr lang="en-US" altLang="zh-CN" dirty="0">
                <a:latin typeface="宋体" panose="02010600030101010101" pitchFamily="2" charset="-122"/>
                <a:ea typeface="宋体" panose="02010600030101010101" pitchFamily="2" charset="-122"/>
              </a:rPr>
              <a:t>GPGPU</a:t>
            </a:r>
            <a:r>
              <a:rPr lang="zh-CN" altLang="en-US" dirty="0">
                <a:latin typeface="宋体" panose="02010600030101010101" pitchFamily="2" charset="-122"/>
                <a:ea typeface="宋体" panose="02010600030101010101" pitchFamily="2" charset="-122"/>
              </a:rPr>
              <a:t>的内存会限制网络的大小，所以需要多</a:t>
            </a:r>
            <a:r>
              <a:rPr lang="en-US" altLang="zh-CN" dirty="0">
                <a:latin typeface="宋体" panose="02010600030101010101" pitchFamily="2" charset="-122"/>
                <a:ea typeface="宋体" panose="02010600030101010101" pitchFamily="2" charset="-122"/>
              </a:rPr>
              <a:t>GPU</a:t>
            </a:r>
            <a:r>
              <a:rPr lang="zh-CN" altLang="en-US" dirty="0">
                <a:latin typeface="宋体" panose="02010600030101010101" pitchFamily="2" charset="-122"/>
                <a:ea typeface="宋体" panose="02010600030101010101" pitchFamily="2" charset="-122"/>
              </a:rPr>
              <a:t>优化</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fld id="{401E959C-6D3D-44A5-ACFE-D0E7CA8F869E}" type="slidenum">
              <a:rPr lang="zh-CN" altLang="en-US" smtClean="0"/>
              <a:t>10</a:t>
            </a:fld>
            <a:endParaRPr lang="zh-CN" altLang="en-US"/>
          </a:p>
        </p:txBody>
      </p:sp>
    </p:spTree>
    <p:extLst>
      <p:ext uri="{BB962C8B-B14F-4D97-AF65-F5344CB8AC3E}">
        <p14:creationId xmlns:p14="http://schemas.microsoft.com/office/powerpoint/2010/main" val="1370363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10E1A-E7CE-C32B-8F77-56DE1CDB192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6DE700A-83E9-0F58-76E7-33CB8B78F4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47207ED-E308-423F-9F39-8D6FDEB0FCA5}"/>
              </a:ext>
            </a:extLst>
          </p:cNvPr>
          <p:cNvSpPr>
            <a:spLocks noGrp="1"/>
          </p:cNvSpPr>
          <p:nvPr>
            <p:ph type="dt" sz="half" idx="10"/>
          </p:nvPr>
        </p:nvSpPr>
        <p:spPr/>
        <p:txBody>
          <a:bodyPr/>
          <a:lstStyle/>
          <a:p>
            <a:fld id="{184FF0F3-5DB7-4349-8880-5CD78B54DB7F}" type="datetimeFigureOut">
              <a:rPr lang="zh-CN" altLang="en-US" smtClean="0"/>
              <a:t>2022/10/20</a:t>
            </a:fld>
            <a:endParaRPr lang="zh-CN" altLang="en-US"/>
          </a:p>
        </p:txBody>
      </p:sp>
      <p:sp>
        <p:nvSpPr>
          <p:cNvPr id="5" name="页脚占位符 4">
            <a:extLst>
              <a:ext uri="{FF2B5EF4-FFF2-40B4-BE49-F238E27FC236}">
                <a16:creationId xmlns:a16="http://schemas.microsoft.com/office/drawing/2014/main" id="{C386C34D-76C8-C61A-E00E-9B4A9389E2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973421-D058-8BC1-86B6-FE377BC335A5}"/>
              </a:ext>
            </a:extLst>
          </p:cNvPr>
          <p:cNvSpPr>
            <a:spLocks noGrp="1"/>
          </p:cNvSpPr>
          <p:nvPr>
            <p:ph type="sldNum" sz="quarter" idx="12"/>
          </p:nvPr>
        </p:nvSpPr>
        <p:spPr/>
        <p:txBody>
          <a:bodyPr/>
          <a:lstStyle/>
          <a:p>
            <a:fld id="{F958968E-9CC2-4C55-A786-0027E6C46305}" type="slidenum">
              <a:rPr lang="zh-CN" altLang="en-US" smtClean="0"/>
              <a:t>‹#›</a:t>
            </a:fld>
            <a:endParaRPr lang="zh-CN" altLang="en-US"/>
          </a:p>
        </p:txBody>
      </p:sp>
    </p:spTree>
    <p:extLst>
      <p:ext uri="{BB962C8B-B14F-4D97-AF65-F5344CB8AC3E}">
        <p14:creationId xmlns:p14="http://schemas.microsoft.com/office/powerpoint/2010/main" val="3950147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8A65D-F941-842F-2B0B-5188FEE4B85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0FAF400-0035-D4ED-C835-93204717C1E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066CB2-7EF3-5E1B-A9AF-97120DA590D2}"/>
              </a:ext>
            </a:extLst>
          </p:cNvPr>
          <p:cNvSpPr>
            <a:spLocks noGrp="1"/>
          </p:cNvSpPr>
          <p:nvPr>
            <p:ph type="dt" sz="half" idx="10"/>
          </p:nvPr>
        </p:nvSpPr>
        <p:spPr/>
        <p:txBody>
          <a:bodyPr/>
          <a:lstStyle/>
          <a:p>
            <a:fld id="{184FF0F3-5DB7-4349-8880-5CD78B54DB7F}" type="datetimeFigureOut">
              <a:rPr lang="zh-CN" altLang="en-US" smtClean="0"/>
              <a:t>2022/10/20</a:t>
            </a:fld>
            <a:endParaRPr lang="zh-CN" altLang="en-US"/>
          </a:p>
        </p:txBody>
      </p:sp>
      <p:sp>
        <p:nvSpPr>
          <p:cNvPr id="5" name="页脚占位符 4">
            <a:extLst>
              <a:ext uri="{FF2B5EF4-FFF2-40B4-BE49-F238E27FC236}">
                <a16:creationId xmlns:a16="http://schemas.microsoft.com/office/drawing/2014/main" id="{5A6C4B0B-718D-8089-AA2D-91F3E68434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A84865-BAC6-2A07-1928-D26D0C714E4D}"/>
              </a:ext>
            </a:extLst>
          </p:cNvPr>
          <p:cNvSpPr>
            <a:spLocks noGrp="1"/>
          </p:cNvSpPr>
          <p:nvPr>
            <p:ph type="sldNum" sz="quarter" idx="12"/>
          </p:nvPr>
        </p:nvSpPr>
        <p:spPr/>
        <p:txBody>
          <a:bodyPr/>
          <a:lstStyle/>
          <a:p>
            <a:fld id="{F958968E-9CC2-4C55-A786-0027E6C46305}" type="slidenum">
              <a:rPr lang="zh-CN" altLang="en-US" smtClean="0"/>
              <a:t>‹#›</a:t>
            </a:fld>
            <a:endParaRPr lang="zh-CN" altLang="en-US"/>
          </a:p>
        </p:txBody>
      </p:sp>
    </p:spTree>
    <p:extLst>
      <p:ext uri="{BB962C8B-B14F-4D97-AF65-F5344CB8AC3E}">
        <p14:creationId xmlns:p14="http://schemas.microsoft.com/office/powerpoint/2010/main" val="216573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FD4A41-4C01-2B59-F5F4-CDD8C66150D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3B8DB19-6973-AE05-5C8C-CED802813A5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F099F3-F9A8-C4A1-DD3C-0B976D213A9D}"/>
              </a:ext>
            </a:extLst>
          </p:cNvPr>
          <p:cNvSpPr>
            <a:spLocks noGrp="1"/>
          </p:cNvSpPr>
          <p:nvPr>
            <p:ph type="dt" sz="half" idx="10"/>
          </p:nvPr>
        </p:nvSpPr>
        <p:spPr/>
        <p:txBody>
          <a:bodyPr/>
          <a:lstStyle/>
          <a:p>
            <a:fld id="{184FF0F3-5DB7-4349-8880-5CD78B54DB7F}" type="datetimeFigureOut">
              <a:rPr lang="zh-CN" altLang="en-US" smtClean="0"/>
              <a:t>2022/10/20</a:t>
            </a:fld>
            <a:endParaRPr lang="zh-CN" altLang="en-US"/>
          </a:p>
        </p:txBody>
      </p:sp>
      <p:sp>
        <p:nvSpPr>
          <p:cNvPr id="5" name="页脚占位符 4">
            <a:extLst>
              <a:ext uri="{FF2B5EF4-FFF2-40B4-BE49-F238E27FC236}">
                <a16:creationId xmlns:a16="http://schemas.microsoft.com/office/drawing/2014/main" id="{1F5FAD79-EA0F-55FA-737A-109EE3EA33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DDB06E-3F89-995B-8E7B-7D34ED12AFA2}"/>
              </a:ext>
            </a:extLst>
          </p:cNvPr>
          <p:cNvSpPr>
            <a:spLocks noGrp="1"/>
          </p:cNvSpPr>
          <p:nvPr>
            <p:ph type="sldNum" sz="quarter" idx="12"/>
          </p:nvPr>
        </p:nvSpPr>
        <p:spPr/>
        <p:txBody>
          <a:bodyPr/>
          <a:lstStyle/>
          <a:p>
            <a:fld id="{F958968E-9CC2-4C55-A786-0027E6C46305}" type="slidenum">
              <a:rPr lang="zh-CN" altLang="en-US" smtClean="0"/>
              <a:t>‹#›</a:t>
            </a:fld>
            <a:endParaRPr lang="zh-CN" altLang="en-US"/>
          </a:p>
        </p:txBody>
      </p:sp>
    </p:spTree>
    <p:extLst>
      <p:ext uri="{BB962C8B-B14F-4D97-AF65-F5344CB8AC3E}">
        <p14:creationId xmlns:p14="http://schemas.microsoft.com/office/powerpoint/2010/main" val="3663843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2CA9C-FFAF-3E43-3591-4823915D0E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91FB7D-1DD6-89AF-9CCA-3C13B37F006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CF2D26-BE79-D989-2CFA-8737FC58D932}"/>
              </a:ext>
            </a:extLst>
          </p:cNvPr>
          <p:cNvSpPr>
            <a:spLocks noGrp="1"/>
          </p:cNvSpPr>
          <p:nvPr>
            <p:ph type="dt" sz="half" idx="10"/>
          </p:nvPr>
        </p:nvSpPr>
        <p:spPr/>
        <p:txBody>
          <a:bodyPr/>
          <a:lstStyle/>
          <a:p>
            <a:fld id="{184FF0F3-5DB7-4349-8880-5CD78B54DB7F}" type="datetimeFigureOut">
              <a:rPr lang="zh-CN" altLang="en-US" smtClean="0"/>
              <a:t>2022/10/20</a:t>
            </a:fld>
            <a:endParaRPr lang="zh-CN" altLang="en-US"/>
          </a:p>
        </p:txBody>
      </p:sp>
      <p:sp>
        <p:nvSpPr>
          <p:cNvPr id="5" name="页脚占位符 4">
            <a:extLst>
              <a:ext uri="{FF2B5EF4-FFF2-40B4-BE49-F238E27FC236}">
                <a16:creationId xmlns:a16="http://schemas.microsoft.com/office/drawing/2014/main" id="{F2252BC9-731B-1A08-A38D-22916CAA61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DE349E-D11F-4905-4B99-E041CBC7702D}"/>
              </a:ext>
            </a:extLst>
          </p:cNvPr>
          <p:cNvSpPr>
            <a:spLocks noGrp="1"/>
          </p:cNvSpPr>
          <p:nvPr>
            <p:ph type="sldNum" sz="quarter" idx="12"/>
          </p:nvPr>
        </p:nvSpPr>
        <p:spPr/>
        <p:txBody>
          <a:bodyPr/>
          <a:lstStyle/>
          <a:p>
            <a:fld id="{F958968E-9CC2-4C55-A786-0027E6C46305}" type="slidenum">
              <a:rPr lang="zh-CN" altLang="en-US" smtClean="0"/>
              <a:t>‹#›</a:t>
            </a:fld>
            <a:endParaRPr lang="zh-CN" altLang="en-US"/>
          </a:p>
        </p:txBody>
      </p:sp>
    </p:spTree>
    <p:extLst>
      <p:ext uri="{BB962C8B-B14F-4D97-AF65-F5344CB8AC3E}">
        <p14:creationId xmlns:p14="http://schemas.microsoft.com/office/powerpoint/2010/main" val="2369826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158E1-F0E2-1F69-85DA-2A5BA760ED5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5F39570-788E-E2BD-17DF-2D70064513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2A12B25-5B59-0A43-B262-ED664BD1F699}"/>
              </a:ext>
            </a:extLst>
          </p:cNvPr>
          <p:cNvSpPr>
            <a:spLocks noGrp="1"/>
          </p:cNvSpPr>
          <p:nvPr>
            <p:ph type="dt" sz="half" idx="10"/>
          </p:nvPr>
        </p:nvSpPr>
        <p:spPr/>
        <p:txBody>
          <a:bodyPr/>
          <a:lstStyle/>
          <a:p>
            <a:fld id="{184FF0F3-5DB7-4349-8880-5CD78B54DB7F}" type="datetimeFigureOut">
              <a:rPr lang="zh-CN" altLang="en-US" smtClean="0"/>
              <a:t>2022/10/20</a:t>
            </a:fld>
            <a:endParaRPr lang="zh-CN" altLang="en-US"/>
          </a:p>
        </p:txBody>
      </p:sp>
      <p:sp>
        <p:nvSpPr>
          <p:cNvPr id="5" name="页脚占位符 4">
            <a:extLst>
              <a:ext uri="{FF2B5EF4-FFF2-40B4-BE49-F238E27FC236}">
                <a16:creationId xmlns:a16="http://schemas.microsoft.com/office/drawing/2014/main" id="{8C42942E-08A7-B85A-BF53-A7B7A51D70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A6DE94-150E-2F51-ABF5-089FB805F286}"/>
              </a:ext>
            </a:extLst>
          </p:cNvPr>
          <p:cNvSpPr>
            <a:spLocks noGrp="1"/>
          </p:cNvSpPr>
          <p:nvPr>
            <p:ph type="sldNum" sz="quarter" idx="12"/>
          </p:nvPr>
        </p:nvSpPr>
        <p:spPr/>
        <p:txBody>
          <a:bodyPr/>
          <a:lstStyle/>
          <a:p>
            <a:fld id="{F958968E-9CC2-4C55-A786-0027E6C46305}" type="slidenum">
              <a:rPr lang="zh-CN" altLang="en-US" smtClean="0"/>
              <a:t>‹#›</a:t>
            </a:fld>
            <a:endParaRPr lang="zh-CN" altLang="en-US"/>
          </a:p>
        </p:txBody>
      </p:sp>
    </p:spTree>
    <p:extLst>
      <p:ext uri="{BB962C8B-B14F-4D97-AF65-F5344CB8AC3E}">
        <p14:creationId xmlns:p14="http://schemas.microsoft.com/office/powerpoint/2010/main" val="899799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09308-534E-FF97-915A-9FA0DAB063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925739-D62B-B7C4-2382-3CEBF2AAA3E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C42B235-FE8C-BFAF-0A7B-2B987BFA307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1B3B16-D582-20FE-6532-CB66159B316E}"/>
              </a:ext>
            </a:extLst>
          </p:cNvPr>
          <p:cNvSpPr>
            <a:spLocks noGrp="1"/>
          </p:cNvSpPr>
          <p:nvPr>
            <p:ph type="dt" sz="half" idx="10"/>
          </p:nvPr>
        </p:nvSpPr>
        <p:spPr/>
        <p:txBody>
          <a:bodyPr/>
          <a:lstStyle/>
          <a:p>
            <a:fld id="{184FF0F3-5DB7-4349-8880-5CD78B54DB7F}" type="datetimeFigureOut">
              <a:rPr lang="zh-CN" altLang="en-US" smtClean="0"/>
              <a:t>2022/10/20</a:t>
            </a:fld>
            <a:endParaRPr lang="zh-CN" altLang="en-US"/>
          </a:p>
        </p:txBody>
      </p:sp>
      <p:sp>
        <p:nvSpPr>
          <p:cNvPr id="6" name="页脚占位符 5">
            <a:extLst>
              <a:ext uri="{FF2B5EF4-FFF2-40B4-BE49-F238E27FC236}">
                <a16:creationId xmlns:a16="http://schemas.microsoft.com/office/drawing/2014/main" id="{204748E5-96E3-BDF6-0D47-69D544843E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B5C6072-3EF2-DE17-1E62-11C453B4DD26}"/>
              </a:ext>
            </a:extLst>
          </p:cNvPr>
          <p:cNvSpPr>
            <a:spLocks noGrp="1"/>
          </p:cNvSpPr>
          <p:nvPr>
            <p:ph type="sldNum" sz="quarter" idx="12"/>
          </p:nvPr>
        </p:nvSpPr>
        <p:spPr/>
        <p:txBody>
          <a:bodyPr/>
          <a:lstStyle/>
          <a:p>
            <a:fld id="{F958968E-9CC2-4C55-A786-0027E6C46305}" type="slidenum">
              <a:rPr lang="zh-CN" altLang="en-US" smtClean="0"/>
              <a:t>‹#›</a:t>
            </a:fld>
            <a:endParaRPr lang="zh-CN" altLang="en-US"/>
          </a:p>
        </p:txBody>
      </p:sp>
    </p:spTree>
    <p:extLst>
      <p:ext uri="{BB962C8B-B14F-4D97-AF65-F5344CB8AC3E}">
        <p14:creationId xmlns:p14="http://schemas.microsoft.com/office/powerpoint/2010/main" val="140935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15C6E-4D31-038B-6613-9BA0E6BC80A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15837DD-1174-9194-1B7E-6BE04BF1D1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F33B43F-4BBE-D7F0-B274-B41413CC97A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8C74E42-B194-E1C6-5B14-C19A788698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74E93A8-01A4-13BC-E30E-50919CC85E6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FB5AFA9-75DF-034D-C364-78F1366D1F2C}"/>
              </a:ext>
            </a:extLst>
          </p:cNvPr>
          <p:cNvSpPr>
            <a:spLocks noGrp="1"/>
          </p:cNvSpPr>
          <p:nvPr>
            <p:ph type="dt" sz="half" idx="10"/>
          </p:nvPr>
        </p:nvSpPr>
        <p:spPr/>
        <p:txBody>
          <a:bodyPr/>
          <a:lstStyle/>
          <a:p>
            <a:fld id="{184FF0F3-5DB7-4349-8880-5CD78B54DB7F}" type="datetimeFigureOut">
              <a:rPr lang="zh-CN" altLang="en-US" smtClean="0"/>
              <a:t>2022/10/20</a:t>
            </a:fld>
            <a:endParaRPr lang="zh-CN" altLang="en-US"/>
          </a:p>
        </p:txBody>
      </p:sp>
      <p:sp>
        <p:nvSpPr>
          <p:cNvPr id="8" name="页脚占位符 7">
            <a:extLst>
              <a:ext uri="{FF2B5EF4-FFF2-40B4-BE49-F238E27FC236}">
                <a16:creationId xmlns:a16="http://schemas.microsoft.com/office/drawing/2014/main" id="{231FE303-5915-9A0B-20A6-236A1F8DBDC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2A74A52-4CF2-C6C5-C4B1-B52D70C8ACBC}"/>
              </a:ext>
            </a:extLst>
          </p:cNvPr>
          <p:cNvSpPr>
            <a:spLocks noGrp="1"/>
          </p:cNvSpPr>
          <p:nvPr>
            <p:ph type="sldNum" sz="quarter" idx="12"/>
          </p:nvPr>
        </p:nvSpPr>
        <p:spPr/>
        <p:txBody>
          <a:bodyPr/>
          <a:lstStyle/>
          <a:p>
            <a:fld id="{F958968E-9CC2-4C55-A786-0027E6C46305}" type="slidenum">
              <a:rPr lang="zh-CN" altLang="en-US" smtClean="0"/>
              <a:t>‹#›</a:t>
            </a:fld>
            <a:endParaRPr lang="zh-CN" altLang="en-US"/>
          </a:p>
        </p:txBody>
      </p:sp>
    </p:spTree>
    <p:extLst>
      <p:ext uri="{BB962C8B-B14F-4D97-AF65-F5344CB8AC3E}">
        <p14:creationId xmlns:p14="http://schemas.microsoft.com/office/powerpoint/2010/main" val="3559905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52305-5CAE-F022-A3D1-9A9BD9D08CB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2C8AC3-023E-05EE-A3A1-43F5FFA446EC}"/>
              </a:ext>
            </a:extLst>
          </p:cNvPr>
          <p:cNvSpPr>
            <a:spLocks noGrp="1"/>
          </p:cNvSpPr>
          <p:nvPr>
            <p:ph type="dt" sz="half" idx="10"/>
          </p:nvPr>
        </p:nvSpPr>
        <p:spPr/>
        <p:txBody>
          <a:bodyPr/>
          <a:lstStyle/>
          <a:p>
            <a:fld id="{184FF0F3-5DB7-4349-8880-5CD78B54DB7F}" type="datetimeFigureOut">
              <a:rPr lang="zh-CN" altLang="en-US" smtClean="0"/>
              <a:t>2022/10/20</a:t>
            </a:fld>
            <a:endParaRPr lang="zh-CN" altLang="en-US"/>
          </a:p>
        </p:txBody>
      </p:sp>
      <p:sp>
        <p:nvSpPr>
          <p:cNvPr id="4" name="页脚占位符 3">
            <a:extLst>
              <a:ext uri="{FF2B5EF4-FFF2-40B4-BE49-F238E27FC236}">
                <a16:creationId xmlns:a16="http://schemas.microsoft.com/office/drawing/2014/main" id="{0F06F6FC-663F-6025-25E9-C692ABEF094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218A2F-D186-FD24-1A5C-5C920A993501}"/>
              </a:ext>
            </a:extLst>
          </p:cNvPr>
          <p:cNvSpPr>
            <a:spLocks noGrp="1"/>
          </p:cNvSpPr>
          <p:nvPr>
            <p:ph type="sldNum" sz="quarter" idx="12"/>
          </p:nvPr>
        </p:nvSpPr>
        <p:spPr/>
        <p:txBody>
          <a:bodyPr/>
          <a:lstStyle/>
          <a:p>
            <a:fld id="{F958968E-9CC2-4C55-A786-0027E6C46305}" type="slidenum">
              <a:rPr lang="zh-CN" altLang="en-US" smtClean="0"/>
              <a:t>‹#›</a:t>
            </a:fld>
            <a:endParaRPr lang="zh-CN" altLang="en-US"/>
          </a:p>
        </p:txBody>
      </p:sp>
    </p:spTree>
    <p:extLst>
      <p:ext uri="{BB962C8B-B14F-4D97-AF65-F5344CB8AC3E}">
        <p14:creationId xmlns:p14="http://schemas.microsoft.com/office/powerpoint/2010/main" val="254113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5453572-47A7-B504-A24D-C66BB8C78677}"/>
              </a:ext>
            </a:extLst>
          </p:cNvPr>
          <p:cNvSpPr>
            <a:spLocks noGrp="1"/>
          </p:cNvSpPr>
          <p:nvPr>
            <p:ph type="dt" sz="half" idx="10"/>
          </p:nvPr>
        </p:nvSpPr>
        <p:spPr/>
        <p:txBody>
          <a:bodyPr/>
          <a:lstStyle/>
          <a:p>
            <a:fld id="{184FF0F3-5DB7-4349-8880-5CD78B54DB7F}" type="datetimeFigureOut">
              <a:rPr lang="zh-CN" altLang="en-US" smtClean="0"/>
              <a:t>2022/10/20</a:t>
            </a:fld>
            <a:endParaRPr lang="zh-CN" altLang="en-US"/>
          </a:p>
        </p:txBody>
      </p:sp>
      <p:sp>
        <p:nvSpPr>
          <p:cNvPr id="3" name="页脚占位符 2">
            <a:extLst>
              <a:ext uri="{FF2B5EF4-FFF2-40B4-BE49-F238E27FC236}">
                <a16:creationId xmlns:a16="http://schemas.microsoft.com/office/drawing/2014/main" id="{C62AE56B-320E-66DD-EE7A-D3D65AF0B9F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054D258-4613-21CD-865D-76A583175B01}"/>
              </a:ext>
            </a:extLst>
          </p:cNvPr>
          <p:cNvSpPr>
            <a:spLocks noGrp="1"/>
          </p:cNvSpPr>
          <p:nvPr>
            <p:ph type="sldNum" sz="quarter" idx="12"/>
          </p:nvPr>
        </p:nvSpPr>
        <p:spPr/>
        <p:txBody>
          <a:bodyPr/>
          <a:lstStyle/>
          <a:p>
            <a:fld id="{F958968E-9CC2-4C55-A786-0027E6C46305}" type="slidenum">
              <a:rPr lang="zh-CN" altLang="en-US" smtClean="0"/>
              <a:t>‹#›</a:t>
            </a:fld>
            <a:endParaRPr lang="zh-CN" altLang="en-US"/>
          </a:p>
        </p:txBody>
      </p:sp>
    </p:spTree>
    <p:extLst>
      <p:ext uri="{BB962C8B-B14F-4D97-AF65-F5344CB8AC3E}">
        <p14:creationId xmlns:p14="http://schemas.microsoft.com/office/powerpoint/2010/main" val="2336970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705DB-BFD8-94D4-4D04-90C046F97B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D1EA3E3-899C-D698-A830-E45F75BFCD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469AE99-F9DB-C9A4-1653-B5C54AD7A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4AC124-8F5D-C07D-C263-AE6E80CB7B04}"/>
              </a:ext>
            </a:extLst>
          </p:cNvPr>
          <p:cNvSpPr>
            <a:spLocks noGrp="1"/>
          </p:cNvSpPr>
          <p:nvPr>
            <p:ph type="dt" sz="half" idx="10"/>
          </p:nvPr>
        </p:nvSpPr>
        <p:spPr/>
        <p:txBody>
          <a:bodyPr/>
          <a:lstStyle/>
          <a:p>
            <a:fld id="{184FF0F3-5DB7-4349-8880-5CD78B54DB7F}" type="datetimeFigureOut">
              <a:rPr lang="zh-CN" altLang="en-US" smtClean="0"/>
              <a:t>2022/10/20</a:t>
            </a:fld>
            <a:endParaRPr lang="zh-CN" altLang="en-US"/>
          </a:p>
        </p:txBody>
      </p:sp>
      <p:sp>
        <p:nvSpPr>
          <p:cNvPr id="6" name="页脚占位符 5">
            <a:extLst>
              <a:ext uri="{FF2B5EF4-FFF2-40B4-BE49-F238E27FC236}">
                <a16:creationId xmlns:a16="http://schemas.microsoft.com/office/drawing/2014/main" id="{3817E4D0-6EC3-3D13-4BFE-19F8AB8875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9CF0BB-511E-6672-A51B-CAECF0AC2264}"/>
              </a:ext>
            </a:extLst>
          </p:cNvPr>
          <p:cNvSpPr>
            <a:spLocks noGrp="1"/>
          </p:cNvSpPr>
          <p:nvPr>
            <p:ph type="sldNum" sz="quarter" idx="12"/>
          </p:nvPr>
        </p:nvSpPr>
        <p:spPr/>
        <p:txBody>
          <a:bodyPr/>
          <a:lstStyle/>
          <a:p>
            <a:fld id="{F958968E-9CC2-4C55-A786-0027E6C46305}" type="slidenum">
              <a:rPr lang="zh-CN" altLang="en-US" smtClean="0"/>
              <a:t>‹#›</a:t>
            </a:fld>
            <a:endParaRPr lang="zh-CN" altLang="en-US"/>
          </a:p>
        </p:txBody>
      </p:sp>
    </p:spTree>
    <p:extLst>
      <p:ext uri="{BB962C8B-B14F-4D97-AF65-F5344CB8AC3E}">
        <p14:creationId xmlns:p14="http://schemas.microsoft.com/office/powerpoint/2010/main" val="1694596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52EC4-88C9-372A-D587-F16E1959F4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D752C0B-B5B2-3E9B-1348-34E37CB06D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743EE70-1D5E-F7FE-CB49-11EB57435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6B47489-1DE1-69EB-8741-CE343A7504FF}"/>
              </a:ext>
            </a:extLst>
          </p:cNvPr>
          <p:cNvSpPr>
            <a:spLocks noGrp="1"/>
          </p:cNvSpPr>
          <p:nvPr>
            <p:ph type="dt" sz="half" idx="10"/>
          </p:nvPr>
        </p:nvSpPr>
        <p:spPr/>
        <p:txBody>
          <a:bodyPr/>
          <a:lstStyle/>
          <a:p>
            <a:fld id="{184FF0F3-5DB7-4349-8880-5CD78B54DB7F}" type="datetimeFigureOut">
              <a:rPr lang="zh-CN" altLang="en-US" smtClean="0"/>
              <a:t>2022/10/20</a:t>
            </a:fld>
            <a:endParaRPr lang="zh-CN" altLang="en-US"/>
          </a:p>
        </p:txBody>
      </p:sp>
      <p:sp>
        <p:nvSpPr>
          <p:cNvPr id="6" name="页脚占位符 5">
            <a:extLst>
              <a:ext uri="{FF2B5EF4-FFF2-40B4-BE49-F238E27FC236}">
                <a16:creationId xmlns:a16="http://schemas.microsoft.com/office/drawing/2014/main" id="{F53C94FD-583B-C252-63AC-C480CCFC72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F3BF87-7E6F-AA23-27E1-592985C134BF}"/>
              </a:ext>
            </a:extLst>
          </p:cNvPr>
          <p:cNvSpPr>
            <a:spLocks noGrp="1"/>
          </p:cNvSpPr>
          <p:nvPr>
            <p:ph type="sldNum" sz="quarter" idx="12"/>
          </p:nvPr>
        </p:nvSpPr>
        <p:spPr/>
        <p:txBody>
          <a:bodyPr/>
          <a:lstStyle/>
          <a:p>
            <a:fld id="{F958968E-9CC2-4C55-A786-0027E6C46305}" type="slidenum">
              <a:rPr lang="zh-CN" altLang="en-US" smtClean="0"/>
              <a:t>‹#›</a:t>
            </a:fld>
            <a:endParaRPr lang="zh-CN" altLang="en-US"/>
          </a:p>
        </p:txBody>
      </p:sp>
    </p:spTree>
    <p:extLst>
      <p:ext uri="{BB962C8B-B14F-4D97-AF65-F5344CB8AC3E}">
        <p14:creationId xmlns:p14="http://schemas.microsoft.com/office/powerpoint/2010/main" val="608974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77EEC5-4466-9848-1395-1988458387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A6B21B3-CB1B-CA16-F0C5-65D1BFCE14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0815D4-F53D-B5C1-ED5E-882C1BAD91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FF0F3-5DB7-4349-8880-5CD78B54DB7F}" type="datetimeFigureOut">
              <a:rPr lang="zh-CN" altLang="en-US" smtClean="0"/>
              <a:t>2022/10/20</a:t>
            </a:fld>
            <a:endParaRPr lang="zh-CN" altLang="en-US"/>
          </a:p>
        </p:txBody>
      </p:sp>
      <p:sp>
        <p:nvSpPr>
          <p:cNvPr id="5" name="页脚占位符 4">
            <a:extLst>
              <a:ext uri="{FF2B5EF4-FFF2-40B4-BE49-F238E27FC236}">
                <a16:creationId xmlns:a16="http://schemas.microsoft.com/office/drawing/2014/main" id="{3A523E02-3638-EE0E-4126-BEDC485AB6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2A1A81D-F474-741B-0B52-33C7AFE65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8968E-9CC2-4C55-A786-0027E6C46305}" type="slidenum">
              <a:rPr lang="zh-CN" altLang="en-US" smtClean="0"/>
              <a:t>‹#›</a:t>
            </a:fld>
            <a:endParaRPr lang="zh-CN" altLang="en-US"/>
          </a:p>
        </p:txBody>
      </p:sp>
    </p:spTree>
    <p:extLst>
      <p:ext uri="{BB962C8B-B14F-4D97-AF65-F5344CB8AC3E}">
        <p14:creationId xmlns:p14="http://schemas.microsoft.com/office/powerpoint/2010/main" val="2134739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C49F6-B100-214C-F380-9510BF07878A}"/>
              </a:ext>
            </a:extLst>
          </p:cNvPr>
          <p:cNvSpPr>
            <a:spLocks noGrp="1"/>
          </p:cNvSpPr>
          <p:nvPr>
            <p:ph type="ctrTitle"/>
          </p:nvPr>
        </p:nvSpPr>
        <p:spPr/>
        <p:txBody>
          <a:bodyPr>
            <a:normAutofit fontScale="90000"/>
          </a:bodyPr>
          <a:lstStyle/>
          <a:p>
            <a:r>
              <a:rPr lang="en-US" altLang="zh-CN" b="1" dirty="0">
                <a:effectLst/>
                <a:latin typeface="Times New Roman" panose="02020603050405020304" pitchFamily="18" charset="0"/>
                <a:cs typeface="Times New Roman" panose="02020603050405020304" pitchFamily="18" charset="0"/>
              </a:rPr>
              <a:t>High Performance Simulation of Spiking Neural Network on GPGPUs</a:t>
            </a:r>
            <a:endParaRPr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9C5851EB-2506-D239-4BD8-FFB6E9CB7809}"/>
              </a:ext>
            </a:extLst>
          </p:cNvPr>
          <p:cNvSpPr>
            <a:spLocks noGrp="1"/>
          </p:cNvSpPr>
          <p:nvPr>
            <p:ph type="subTitle" idx="1"/>
          </p:nvPr>
        </p:nvSpPr>
        <p:spPr/>
        <p:txBody>
          <a:bodyPr/>
          <a:lstStyle/>
          <a:p>
            <a:endParaRPr lang="en-US" altLang="zh-CN" dirty="0"/>
          </a:p>
          <a:p>
            <a:pPr algn="r"/>
            <a:r>
              <a:rPr lang="en-US" altLang="zh-CN" dirty="0"/>
              <a:t>SNN</a:t>
            </a:r>
            <a:r>
              <a:rPr lang="zh-CN" altLang="en-US" dirty="0"/>
              <a:t>简介和本文的优化</a:t>
            </a:r>
          </a:p>
        </p:txBody>
      </p:sp>
    </p:spTree>
    <p:extLst>
      <p:ext uri="{BB962C8B-B14F-4D97-AF65-F5344CB8AC3E}">
        <p14:creationId xmlns:p14="http://schemas.microsoft.com/office/powerpoint/2010/main" val="615680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F2C99-5312-40AD-5488-0AE04D71DB84}"/>
              </a:ext>
            </a:extLst>
          </p:cNvPr>
          <p:cNvSpPr>
            <a:spLocks noGrp="1"/>
          </p:cNvSpPr>
          <p:nvPr>
            <p:ph type="title"/>
          </p:nvPr>
        </p:nvSpPr>
        <p:spPr>
          <a:xfrm>
            <a:off x="184215" y="-154322"/>
            <a:ext cx="8230384" cy="966453"/>
          </a:xfrm>
        </p:spPr>
        <p:txBody>
          <a:bodyPr>
            <a:normAutofit/>
          </a:bodyPr>
          <a:lstStyle/>
          <a:p>
            <a:r>
              <a:rPr lang="zh-CN" altLang="en-US" sz="2800" dirty="0">
                <a:latin typeface="宋体" panose="02010600030101010101" pitchFamily="2" charset="-122"/>
                <a:ea typeface="宋体" panose="02010600030101010101" pitchFamily="2" charset="-122"/>
              </a:rPr>
              <a:t>优化方法</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多</a:t>
            </a:r>
            <a:r>
              <a:rPr lang="en-US" altLang="zh-CN" sz="2800" dirty="0">
                <a:latin typeface="宋体" panose="02010600030101010101" pitchFamily="2" charset="-122"/>
                <a:ea typeface="宋体" panose="02010600030101010101" pitchFamily="2" charset="-122"/>
              </a:rPr>
              <a:t>GPU</a:t>
            </a:r>
            <a:r>
              <a:rPr lang="zh-CN" altLang="en-US" sz="2800" dirty="0">
                <a:latin typeface="宋体" panose="02010600030101010101" pitchFamily="2" charset="-122"/>
                <a:ea typeface="宋体" panose="02010600030101010101" pitchFamily="2" charset="-122"/>
              </a:rPr>
              <a:t>优化</a:t>
            </a:r>
          </a:p>
        </p:txBody>
      </p:sp>
      <p:sp>
        <p:nvSpPr>
          <p:cNvPr id="9" name="内容占位符 2">
            <a:extLst>
              <a:ext uri="{FF2B5EF4-FFF2-40B4-BE49-F238E27FC236}">
                <a16:creationId xmlns:a16="http://schemas.microsoft.com/office/drawing/2014/main" id="{ADFA4724-442B-71C8-D287-9893312F69F1}"/>
              </a:ext>
            </a:extLst>
          </p:cNvPr>
          <p:cNvSpPr txBox="1">
            <a:spLocks/>
          </p:cNvSpPr>
          <p:nvPr/>
        </p:nvSpPr>
        <p:spPr>
          <a:xfrm>
            <a:off x="5803235" y="812131"/>
            <a:ext cx="4784819" cy="5386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2000" dirty="0">
              <a:latin typeface="宋体" panose="02010600030101010101" pitchFamily="2" charset="-122"/>
              <a:ea typeface="宋体" panose="02010600030101010101" pitchFamily="2" charset="-122"/>
            </a:endParaRPr>
          </a:p>
        </p:txBody>
      </p:sp>
      <p:sp>
        <p:nvSpPr>
          <p:cNvPr id="11" name="内容占位符 2">
            <a:extLst>
              <a:ext uri="{FF2B5EF4-FFF2-40B4-BE49-F238E27FC236}">
                <a16:creationId xmlns:a16="http://schemas.microsoft.com/office/drawing/2014/main" id="{A91B801F-0661-F72F-F121-62C201A4A59F}"/>
              </a:ext>
            </a:extLst>
          </p:cNvPr>
          <p:cNvSpPr txBox="1">
            <a:spLocks/>
          </p:cNvSpPr>
          <p:nvPr/>
        </p:nvSpPr>
        <p:spPr>
          <a:xfrm>
            <a:off x="434977" y="751973"/>
            <a:ext cx="5428516" cy="5979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8A494AB0-E06A-CC46-9A4A-100C7B110337}"/>
              </a:ext>
            </a:extLst>
          </p:cNvPr>
          <p:cNvSpPr txBox="1"/>
          <p:nvPr/>
        </p:nvSpPr>
        <p:spPr>
          <a:xfrm>
            <a:off x="231815" y="771169"/>
            <a:ext cx="7432300" cy="646331"/>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方法：首先将整个</a:t>
            </a:r>
            <a:r>
              <a:rPr lang="en-US" altLang="zh-CN" dirty="0">
                <a:latin typeface="宋体" panose="02010600030101010101" pitchFamily="2" charset="-122"/>
                <a:ea typeface="宋体" panose="02010600030101010101" pitchFamily="2" charset="-122"/>
              </a:rPr>
              <a:t>NN</a:t>
            </a:r>
            <a:r>
              <a:rPr lang="zh-CN" altLang="en-US" dirty="0">
                <a:latin typeface="宋体" panose="02010600030101010101" pitchFamily="2" charset="-122"/>
                <a:ea typeface="宋体" panose="02010600030101010101" pitchFamily="2" charset="-122"/>
              </a:rPr>
              <a:t>划分为几个子网络，然后将每个子网络转换为细粒度网络表示，再分布到各个</a:t>
            </a:r>
            <a:r>
              <a:rPr lang="en-US" altLang="zh-CN" dirty="0">
                <a:latin typeface="宋体" panose="02010600030101010101" pitchFamily="2" charset="-122"/>
                <a:ea typeface="宋体" panose="02010600030101010101" pitchFamily="2" charset="-122"/>
              </a:rPr>
              <a:t>GPU</a:t>
            </a:r>
            <a:r>
              <a:rPr lang="zh-CN" altLang="en-US" dirty="0">
                <a:latin typeface="宋体" panose="02010600030101010101" pitchFamily="2" charset="-122"/>
                <a:ea typeface="宋体" panose="02010600030101010101" pitchFamily="2" charset="-122"/>
              </a:rPr>
              <a:t>上同时执行</a:t>
            </a:r>
            <a:endParaRPr lang="en-US" altLang="zh-CN"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987C9336-E178-EF25-9CF7-50B451B8B740}"/>
              </a:ext>
            </a:extLst>
          </p:cNvPr>
          <p:cNvSpPr txBox="1"/>
          <p:nvPr/>
        </p:nvSpPr>
        <p:spPr>
          <a:xfrm>
            <a:off x="292499" y="1975184"/>
            <a:ext cx="8574775" cy="286232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通信优化：</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引入</a:t>
            </a:r>
            <a:r>
              <a:rPr lang="en-US" altLang="zh-CN" dirty="0">
                <a:latin typeface="宋体" panose="02010600030101010101" pitchFamily="2" charset="-122"/>
                <a:ea typeface="宋体" panose="02010600030101010101" pitchFamily="2" charset="-122"/>
              </a:rPr>
              <a:t>ghost</a:t>
            </a:r>
            <a:r>
              <a:rPr lang="zh-CN" altLang="en-US" dirty="0">
                <a:latin typeface="宋体" panose="02010600030101010101" pitchFamily="2" charset="-122"/>
                <a:ea typeface="宋体" panose="02010600030101010101" pitchFamily="2" charset="-122"/>
              </a:rPr>
              <a:t>神经元，类似于图计算中的（</a:t>
            </a:r>
            <a:r>
              <a:rPr lang="en-US" altLang="zh-CN" dirty="0">
                <a:latin typeface="宋体" panose="02010600030101010101" pitchFamily="2" charset="-122"/>
                <a:ea typeface="宋体" panose="02010600030101010101" pitchFamily="2" charset="-122"/>
              </a:rPr>
              <a:t>Ghost Vertex</a:t>
            </a:r>
            <a:r>
              <a:rPr lang="zh-CN" altLang="en-US" dirty="0">
                <a:latin typeface="宋体" panose="02010600030101010101" pitchFamily="2" charset="-122"/>
                <a:ea typeface="宋体" panose="02010600030101010101" pitchFamily="2" charset="-122"/>
              </a:rPr>
              <a:t>），是真实神经元的虚拟表示，其目标突触被划分到其他子网络中。在神经计算阶段，一个神经元被标记为活跃，其目标神经元也会被标记为活跃。</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负载均衡：</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平衡突触的数量，将突触与目标神经元划分到一个子网络中。尽量保证子网络的突出数量相等。这里文章没有细说，只是说了个大概</a:t>
            </a:r>
            <a:endParaRPr lang="zh-CN" altLang="en-US" dirty="0"/>
          </a:p>
        </p:txBody>
      </p:sp>
    </p:spTree>
    <p:extLst>
      <p:ext uri="{BB962C8B-B14F-4D97-AF65-F5344CB8AC3E}">
        <p14:creationId xmlns:p14="http://schemas.microsoft.com/office/powerpoint/2010/main" val="244847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F2C99-5312-40AD-5488-0AE04D71DB84}"/>
              </a:ext>
            </a:extLst>
          </p:cNvPr>
          <p:cNvSpPr>
            <a:spLocks noGrp="1"/>
          </p:cNvSpPr>
          <p:nvPr>
            <p:ph type="title"/>
          </p:nvPr>
        </p:nvSpPr>
        <p:spPr>
          <a:xfrm>
            <a:off x="184215" y="-154322"/>
            <a:ext cx="8230384" cy="966453"/>
          </a:xfrm>
        </p:spPr>
        <p:txBody>
          <a:bodyPr>
            <a:normAutofit/>
          </a:bodyPr>
          <a:lstStyle/>
          <a:p>
            <a:r>
              <a:rPr lang="en-US" altLang="zh-CN" sz="2800" dirty="0" err="1">
                <a:latin typeface="宋体" panose="02010600030101010101" pitchFamily="2" charset="-122"/>
                <a:ea typeface="宋体" panose="02010600030101010101" pitchFamily="2" charset="-122"/>
              </a:rPr>
              <a:t>BSim</a:t>
            </a:r>
            <a:endParaRPr lang="zh-CN" altLang="en-US" sz="2800" dirty="0">
              <a:latin typeface="宋体" panose="02010600030101010101" pitchFamily="2" charset="-122"/>
              <a:ea typeface="宋体" panose="02010600030101010101" pitchFamily="2" charset="-122"/>
            </a:endParaRPr>
          </a:p>
        </p:txBody>
      </p:sp>
      <p:sp>
        <p:nvSpPr>
          <p:cNvPr id="9" name="内容占位符 2">
            <a:extLst>
              <a:ext uri="{FF2B5EF4-FFF2-40B4-BE49-F238E27FC236}">
                <a16:creationId xmlns:a16="http://schemas.microsoft.com/office/drawing/2014/main" id="{ADFA4724-442B-71C8-D287-9893312F69F1}"/>
              </a:ext>
            </a:extLst>
          </p:cNvPr>
          <p:cNvSpPr txBox="1">
            <a:spLocks/>
          </p:cNvSpPr>
          <p:nvPr/>
        </p:nvSpPr>
        <p:spPr>
          <a:xfrm>
            <a:off x="5803235" y="812131"/>
            <a:ext cx="4784819" cy="5386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2000" dirty="0">
              <a:latin typeface="宋体" panose="02010600030101010101" pitchFamily="2" charset="-122"/>
              <a:ea typeface="宋体" panose="02010600030101010101" pitchFamily="2" charset="-122"/>
            </a:endParaRPr>
          </a:p>
        </p:txBody>
      </p:sp>
      <p:sp>
        <p:nvSpPr>
          <p:cNvPr id="11" name="内容占位符 2">
            <a:extLst>
              <a:ext uri="{FF2B5EF4-FFF2-40B4-BE49-F238E27FC236}">
                <a16:creationId xmlns:a16="http://schemas.microsoft.com/office/drawing/2014/main" id="{A91B801F-0661-F72F-F121-62C201A4A59F}"/>
              </a:ext>
            </a:extLst>
          </p:cNvPr>
          <p:cNvSpPr txBox="1">
            <a:spLocks/>
          </p:cNvSpPr>
          <p:nvPr/>
        </p:nvSpPr>
        <p:spPr>
          <a:xfrm>
            <a:off x="434977" y="751973"/>
            <a:ext cx="5428516" cy="5979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altLang="zh-CN" sz="14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29B513AD-B75C-4F18-8A2C-C143C02638A9}"/>
              </a:ext>
            </a:extLst>
          </p:cNvPr>
          <p:cNvPicPr>
            <a:picLocks noChangeAspect="1"/>
          </p:cNvPicPr>
          <p:nvPr/>
        </p:nvPicPr>
        <p:blipFill>
          <a:blip r:embed="rId3"/>
          <a:stretch>
            <a:fillRect/>
          </a:stretch>
        </p:blipFill>
        <p:spPr>
          <a:xfrm>
            <a:off x="2967037" y="152400"/>
            <a:ext cx="6257925" cy="6553200"/>
          </a:xfrm>
          <a:prstGeom prst="rect">
            <a:avLst/>
          </a:prstGeom>
        </p:spPr>
      </p:pic>
      <p:pic>
        <p:nvPicPr>
          <p:cNvPr id="7" name="图片 6">
            <a:extLst>
              <a:ext uri="{FF2B5EF4-FFF2-40B4-BE49-F238E27FC236}">
                <a16:creationId xmlns:a16="http://schemas.microsoft.com/office/drawing/2014/main" id="{9402D791-F13C-BF20-01A5-3703DF5E7310}"/>
              </a:ext>
            </a:extLst>
          </p:cNvPr>
          <p:cNvPicPr>
            <a:picLocks noChangeAspect="1"/>
          </p:cNvPicPr>
          <p:nvPr/>
        </p:nvPicPr>
        <p:blipFill>
          <a:blip r:embed="rId3"/>
          <a:stretch>
            <a:fillRect/>
          </a:stretch>
        </p:blipFill>
        <p:spPr>
          <a:xfrm>
            <a:off x="2967037" y="152400"/>
            <a:ext cx="6257925" cy="6553200"/>
          </a:xfrm>
          <a:prstGeom prst="rect">
            <a:avLst/>
          </a:prstGeom>
        </p:spPr>
      </p:pic>
    </p:spTree>
    <p:extLst>
      <p:ext uri="{BB962C8B-B14F-4D97-AF65-F5344CB8AC3E}">
        <p14:creationId xmlns:p14="http://schemas.microsoft.com/office/powerpoint/2010/main" val="1031320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72797-FC59-0BB1-F9E9-DE03F6B5FA1C}"/>
              </a:ext>
            </a:extLst>
          </p:cNvPr>
          <p:cNvSpPr>
            <a:spLocks noGrp="1"/>
          </p:cNvSpPr>
          <p:nvPr>
            <p:ph type="title"/>
          </p:nvPr>
        </p:nvSpPr>
        <p:spPr>
          <a:xfrm>
            <a:off x="463062" y="128953"/>
            <a:ext cx="5498125" cy="2749061"/>
          </a:xfrm>
        </p:spPr>
        <p:txBody>
          <a:bodyPr>
            <a:noAutofit/>
          </a:bodyPr>
          <a:lstStyle/>
          <a:p>
            <a:pPr marL="0" marR="0">
              <a:spcBef>
                <a:spcPts val="0"/>
              </a:spcBef>
              <a:spcAft>
                <a:spcPts val="0"/>
              </a:spcAft>
            </a:pPr>
            <a:r>
              <a:rPr lang="en-US" altLang="zh-CN" sz="1600" dirty="0">
                <a:effectLst/>
                <a:latin typeface="宋体" panose="02010600030101010101" pitchFamily="2" charset="-122"/>
                <a:ea typeface="宋体" panose="02010600030101010101" pitchFamily="2" charset="-122"/>
              </a:rPr>
              <a:t>SNN</a:t>
            </a:r>
            <a:r>
              <a:rPr lang="zh-CN" altLang="en-US" sz="1600" dirty="0">
                <a:effectLst/>
                <a:latin typeface="宋体" panose="02010600030101010101" pitchFamily="2" charset="-122"/>
                <a:ea typeface="宋体" panose="02010600030101010101" pitchFamily="2" charset="-122"/>
              </a:rPr>
              <a:t>与传统</a:t>
            </a:r>
            <a:r>
              <a:rPr lang="en-US" altLang="zh-CN" sz="1600" dirty="0">
                <a:effectLst/>
                <a:latin typeface="宋体" panose="02010600030101010101" pitchFamily="2" charset="-122"/>
                <a:ea typeface="宋体" panose="02010600030101010101" pitchFamily="2" charset="-122"/>
              </a:rPr>
              <a:t>ANN</a:t>
            </a:r>
            <a:r>
              <a:rPr lang="zh-CN" altLang="en-US" sz="1600" dirty="0">
                <a:effectLst/>
                <a:latin typeface="宋体" panose="02010600030101010101" pitchFamily="2" charset="-122"/>
                <a:ea typeface="宋体" panose="02010600030101010101" pitchFamily="2" charset="-122"/>
              </a:rPr>
              <a:t>的区别：</a:t>
            </a:r>
            <a:br>
              <a:rPr lang="en-US" altLang="zh-CN" sz="1600" dirty="0">
                <a:effectLst/>
                <a:latin typeface="宋体" panose="02010600030101010101" pitchFamily="2" charset="-122"/>
                <a:ea typeface="宋体" panose="02010600030101010101" pitchFamily="2" charset="-122"/>
              </a:rPr>
            </a:br>
            <a:br>
              <a:rPr lang="zh-CN" altLang="en-US" sz="1600" dirty="0">
                <a:effectLst/>
                <a:latin typeface="宋体" panose="02010600030101010101" pitchFamily="2" charset="-122"/>
                <a:ea typeface="宋体" panose="02010600030101010101" pitchFamily="2" charset="-122"/>
              </a:rPr>
            </a:br>
            <a:r>
              <a:rPr lang="zh-CN" altLang="en-US" sz="1600" dirty="0">
                <a:effectLst/>
                <a:latin typeface="宋体" panose="02010600030101010101" pitchFamily="2" charset="-122"/>
                <a:ea typeface="宋体" panose="02010600030101010101" pitchFamily="2" charset="-122"/>
              </a:rPr>
              <a:t>传统神经网络算法仍然依据于使用高精度的浮点数进行运算， 然而人脑中信息会以动作电压或称之为电脉冲（</a:t>
            </a:r>
            <a:r>
              <a:rPr lang="en-US" altLang="zh-CN" sz="1600" dirty="0">
                <a:effectLst/>
                <a:latin typeface="宋体" panose="02010600030101010101" pitchFamily="2" charset="-122"/>
                <a:ea typeface="宋体" panose="02010600030101010101" pitchFamily="2" charset="-122"/>
              </a:rPr>
              <a:t>electric spike</a:t>
            </a:r>
            <a:r>
              <a:rPr lang="zh-CN" altLang="en-US" sz="1600" dirty="0">
                <a:effectLst/>
                <a:latin typeface="宋体" panose="02010600030101010101" pitchFamily="2" charset="-122"/>
                <a:ea typeface="宋体" panose="02010600030101010101" pitchFamily="2" charset="-122"/>
              </a:rPr>
              <a:t>）</a:t>
            </a:r>
            <a:br>
              <a:rPr lang="en-US" altLang="zh-CN" sz="1600" dirty="0">
                <a:effectLst/>
                <a:latin typeface="宋体" panose="02010600030101010101" pitchFamily="2" charset="-122"/>
                <a:ea typeface="宋体" panose="02010600030101010101" pitchFamily="2" charset="-122"/>
              </a:rPr>
            </a:br>
            <a:r>
              <a:rPr lang="zh-CN" altLang="en-US" sz="1600" dirty="0">
                <a:effectLst/>
                <a:latin typeface="宋体" panose="02010600030101010101" pitchFamily="2" charset="-122"/>
                <a:ea typeface="宋体" panose="02010600030101010101" pitchFamily="2" charset="-122"/>
              </a:rPr>
              <a:t> </a:t>
            </a:r>
            <a:br>
              <a:rPr lang="zh-CN" altLang="en-US" sz="1600" dirty="0">
                <a:effectLst/>
                <a:latin typeface="宋体" panose="02010600030101010101" pitchFamily="2" charset="-122"/>
                <a:ea typeface="宋体" panose="02010600030101010101" pitchFamily="2" charset="-122"/>
              </a:rPr>
            </a:br>
            <a:r>
              <a:rPr lang="en-US" altLang="zh-CN" sz="1600" dirty="0">
                <a:effectLst/>
                <a:latin typeface="宋体" panose="02010600030101010101" pitchFamily="2" charset="-122"/>
                <a:ea typeface="宋体" panose="02010600030101010101" pitchFamily="2" charset="-122"/>
              </a:rPr>
              <a:t>ANN</a:t>
            </a:r>
            <a:r>
              <a:rPr lang="zh-CN" altLang="en-US" sz="1600" dirty="0">
                <a:effectLst/>
                <a:latin typeface="宋体" panose="02010600030101010101" pitchFamily="2" charset="-122"/>
                <a:ea typeface="宋体" panose="02010600030101010101" pitchFamily="2" charset="-122"/>
              </a:rPr>
              <a:t>的训练过程对反向传播算法的依赖很高，人脑的记忆和学习依赖于突触后细胞受到刺激后所产生的突触可塑性</a:t>
            </a:r>
            <a:br>
              <a:rPr lang="en-US" altLang="zh-CN" sz="1600" dirty="0">
                <a:effectLst/>
                <a:latin typeface="宋体" panose="02010600030101010101" pitchFamily="2" charset="-122"/>
                <a:ea typeface="宋体" panose="02010600030101010101" pitchFamily="2" charset="-122"/>
              </a:rPr>
            </a:br>
            <a:br>
              <a:rPr lang="zh-CN" altLang="en-US" sz="1600" dirty="0">
                <a:effectLst/>
                <a:latin typeface="宋体" panose="02010600030101010101" pitchFamily="2" charset="-122"/>
                <a:ea typeface="宋体" panose="02010600030101010101" pitchFamily="2" charset="-122"/>
              </a:rPr>
            </a:br>
            <a:r>
              <a:rPr lang="en-US" altLang="zh-CN" sz="1600" dirty="0">
                <a:effectLst/>
                <a:latin typeface="宋体" panose="02010600030101010101" pitchFamily="2" charset="-122"/>
                <a:ea typeface="宋体" panose="02010600030101010101" pitchFamily="2" charset="-122"/>
              </a:rPr>
              <a:t>ANN</a:t>
            </a:r>
            <a:r>
              <a:rPr lang="zh-CN" altLang="en-US" sz="1600" dirty="0">
                <a:effectLst/>
                <a:latin typeface="宋体" panose="02010600030101010101" pitchFamily="2" charset="-122"/>
                <a:ea typeface="宋体" panose="02010600030101010101" pitchFamily="2" charset="-122"/>
              </a:rPr>
              <a:t>通常需要大量的标签数据集来驱动网络的拟合。人脑在很多情况下的感知和学习过程都是非监督式的。并且， 人脑通常不需要如此大量反复的数据来学习同一件事情</a:t>
            </a:r>
            <a:br>
              <a:rPr lang="zh-CN" altLang="en-US" sz="1600" dirty="0">
                <a:effectLst/>
                <a:latin typeface="宋体" panose="02010600030101010101" pitchFamily="2" charset="-122"/>
                <a:ea typeface="宋体" panose="02010600030101010101" pitchFamily="2" charset="-122"/>
              </a:rPr>
            </a:br>
            <a:endParaRPr lang="zh-CN" altLang="en-US" sz="1600" dirty="0">
              <a:latin typeface="宋体" panose="02010600030101010101" pitchFamily="2" charset="-122"/>
              <a:ea typeface="宋体" panose="02010600030101010101" pitchFamily="2" charset="-122"/>
            </a:endParaRPr>
          </a:p>
        </p:txBody>
      </p:sp>
      <p:pic>
        <p:nvPicPr>
          <p:cNvPr id="1025" name="Picture 1">
            <a:extLst>
              <a:ext uri="{FF2B5EF4-FFF2-40B4-BE49-F238E27FC236}">
                <a16:creationId xmlns:a16="http://schemas.microsoft.com/office/drawing/2014/main" id="{13650230-5009-4C34-6745-2566C39B0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38" y="3233006"/>
            <a:ext cx="5380893" cy="21621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FD809C93-E47B-ED5F-BF59-C2076D4945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8428" y="3233006"/>
            <a:ext cx="5306374" cy="216217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408819D-EC72-51D6-7040-9111406F7E92}"/>
              </a:ext>
            </a:extLst>
          </p:cNvPr>
          <p:cNvSpPr txBox="1"/>
          <p:nvPr/>
        </p:nvSpPr>
        <p:spPr>
          <a:xfrm>
            <a:off x="463062" y="5750173"/>
            <a:ext cx="5292969" cy="646331"/>
          </a:xfrm>
          <a:prstGeom prst="rect">
            <a:avLst/>
          </a:prstGeom>
          <a:noFill/>
        </p:spPr>
        <p:txBody>
          <a:bodyPr wrap="square">
            <a:spAutoFit/>
          </a:bodyPr>
          <a:lstStyle/>
          <a:p>
            <a:r>
              <a:rPr lang="en-US" altLang="zh-CN" dirty="0">
                <a:effectLst/>
                <a:latin typeface="宋体" panose="02010600030101010101" pitchFamily="2" charset="-122"/>
                <a:ea typeface="宋体" panose="02010600030101010101" pitchFamily="2" charset="-122"/>
              </a:rPr>
              <a:t>SNN</a:t>
            </a:r>
            <a:r>
              <a:rPr lang="zh-CN" altLang="en-US" dirty="0">
                <a:effectLst/>
                <a:latin typeface="宋体" panose="02010600030101010101" pitchFamily="2" charset="-122"/>
                <a:ea typeface="宋体" panose="02010600030101010101" pitchFamily="2" charset="-122"/>
              </a:rPr>
              <a:t>中单个脉冲的存在和时间都是有意义的，可以将其视为带有时间戳的二进制值</a:t>
            </a:r>
            <a:endParaRPr lang="zh-CN" altLang="en-US"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504D7876-B4A9-510C-8D5E-31C1528611E7}"/>
              </a:ext>
            </a:extLst>
          </p:cNvPr>
          <p:cNvSpPr txBox="1"/>
          <p:nvPr/>
        </p:nvSpPr>
        <p:spPr>
          <a:xfrm>
            <a:off x="5961187" y="5628473"/>
            <a:ext cx="6096000" cy="646331"/>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神经元的区别。</a:t>
            </a:r>
            <a:r>
              <a:rPr lang="en-US" altLang="zh-CN" dirty="0">
                <a:latin typeface="宋体" panose="02010600030101010101" pitchFamily="2" charset="-122"/>
                <a:ea typeface="宋体" panose="02010600030101010101" pitchFamily="2" charset="-122"/>
              </a:rPr>
              <a:t>SNN</a:t>
            </a:r>
            <a:r>
              <a:rPr lang="zh-CN" altLang="en-US" dirty="0">
                <a:latin typeface="宋体" panose="02010600030101010101" pitchFamily="2" charset="-122"/>
                <a:ea typeface="宋体" panose="02010600030101010101" pitchFamily="2" charset="-122"/>
              </a:rPr>
              <a:t>中脉冲神经元所进行的任务是接受突触传递而来的脉冲，依据权重通过函数产生突触后膜电压</a:t>
            </a:r>
          </a:p>
        </p:txBody>
      </p:sp>
      <p:pic>
        <p:nvPicPr>
          <p:cNvPr id="4" name="图片 3">
            <a:extLst>
              <a:ext uri="{FF2B5EF4-FFF2-40B4-BE49-F238E27FC236}">
                <a16:creationId xmlns:a16="http://schemas.microsoft.com/office/drawing/2014/main" id="{CD23EE91-8F6F-81EA-8D28-2134B8B236CE}"/>
              </a:ext>
            </a:extLst>
          </p:cNvPr>
          <p:cNvPicPr>
            <a:picLocks noChangeAspect="1"/>
          </p:cNvPicPr>
          <p:nvPr/>
        </p:nvPicPr>
        <p:blipFill>
          <a:blip r:embed="rId5"/>
          <a:stretch>
            <a:fillRect/>
          </a:stretch>
        </p:blipFill>
        <p:spPr>
          <a:xfrm>
            <a:off x="6230815" y="583196"/>
            <a:ext cx="4849004" cy="1955896"/>
          </a:xfrm>
          <a:prstGeom prst="rect">
            <a:avLst/>
          </a:prstGeom>
        </p:spPr>
      </p:pic>
    </p:spTree>
    <p:extLst>
      <p:ext uri="{BB962C8B-B14F-4D97-AF65-F5344CB8AC3E}">
        <p14:creationId xmlns:p14="http://schemas.microsoft.com/office/powerpoint/2010/main" val="3599443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3C324DA-B8D3-B64D-9EBE-C8FD6DA4A4A1}"/>
              </a:ext>
            </a:extLst>
          </p:cNvPr>
          <p:cNvSpPr txBox="1"/>
          <p:nvPr/>
        </p:nvSpPr>
        <p:spPr>
          <a:xfrm>
            <a:off x="662352" y="603738"/>
            <a:ext cx="9752035" cy="1138773"/>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Spiking Neural Network</a:t>
            </a:r>
            <a:r>
              <a:rPr lang="zh-CN" altLang="en-US" sz="2400" dirty="0">
                <a:latin typeface="宋体" panose="02010600030101010101" pitchFamily="2" charset="-122"/>
                <a:ea typeface="宋体" panose="02010600030101010101" pitchFamily="2" charset="-122"/>
              </a:rPr>
              <a:t>：公认的继</a:t>
            </a:r>
            <a:r>
              <a:rPr lang="en-US" altLang="zh-CN" sz="2400" dirty="0">
                <a:latin typeface="宋体" panose="02010600030101010101" pitchFamily="2" charset="-122"/>
                <a:ea typeface="宋体" panose="02010600030101010101" pitchFamily="2" charset="-122"/>
              </a:rPr>
              <a:t>ANN</a:t>
            </a:r>
            <a:r>
              <a:rPr lang="zh-CN" altLang="en-US" sz="2400" dirty="0">
                <a:latin typeface="宋体" panose="02010600030101010101" pitchFamily="2" charset="-122"/>
                <a:ea typeface="宋体" panose="02010600030101010101" pitchFamily="2" charset="-122"/>
              </a:rPr>
              <a:t>之后的第三代神经网络</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好处：</a:t>
            </a:r>
            <a:r>
              <a:rPr lang="en-US" altLang="zh-CN" sz="2000" dirty="0">
                <a:latin typeface="宋体" panose="02010600030101010101" pitchFamily="2" charset="-122"/>
                <a:ea typeface="宋体" panose="02010600030101010101" pitchFamily="2" charset="-122"/>
              </a:rPr>
              <a:t>SNN</a:t>
            </a:r>
            <a:r>
              <a:rPr lang="zh-CN" altLang="en-US" sz="2000" dirty="0">
                <a:latin typeface="宋体" panose="02010600030101010101" pitchFamily="2" charset="-122"/>
                <a:ea typeface="宋体" panose="02010600030101010101" pitchFamily="2" charset="-122"/>
              </a:rPr>
              <a:t>对比</a:t>
            </a:r>
            <a:r>
              <a:rPr lang="en-US" altLang="zh-CN" sz="2000" dirty="0">
                <a:latin typeface="宋体" panose="02010600030101010101" pitchFamily="2" charset="-122"/>
                <a:ea typeface="宋体" panose="02010600030101010101" pitchFamily="2" charset="-122"/>
              </a:rPr>
              <a:t>ANN</a:t>
            </a:r>
            <a:r>
              <a:rPr lang="zh-CN" altLang="en-US" sz="2000" dirty="0">
                <a:latin typeface="宋体" panose="02010600030101010101" pitchFamily="2" charset="-122"/>
                <a:ea typeface="宋体" panose="02010600030101010101" pitchFamily="2" charset="-122"/>
              </a:rPr>
              <a:t>引入了更高的生物真实性，具有实现高计算能力和能源效率的潜力</a:t>
            </a:r>
            <a:endParaRPr lang="en-US" altLang="zh-CN" sz="2000" dirty="0">
              <a:latin typeface="宋体" panose="02010600030101010101" pitchFamily="2" charset="-122"/>
              <a:ea typeface="宋体" panose="02010600030101010101" pitchFamily="2" charset="-122"/>
            </a:endParaRPr>
          </a:p>
        </p:txBody>
      </p:sp>
      <p:pic>
        <p:nvPicPr>
          <p:cNvPr id="2050" name="Picture 2">
            <a:extLst>
              <a:ext uri="{FF2B5EF4-FFF2-40B4-BE49-F238E27FC236}">
                <a16:creationId xmlns:a16="http://schemas.microsoft.com/office/drawing/2014/main" id="{42C68AD0-4E8D-583E-3281-69FB1817EF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6723" y="2479430"/>
            <a:ext cx="5305425" cy="36671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14A055BF-D4BF-8F0D-6C6A-A0D4B1E1FF23}"/>
              </a:ext>
            </a:extLst>
          </p:cNvPr>
          <p:cNvSpPr txBox="1"/>
          <p:nvPr/>
        </p:nvSpPr>
        <p:spPr>
          <a:xfrm>
            <a:off x="613230" y="1943112"/>
            <a:ext cx="4895117" cy="2369880"/>
          </a:xfrm>
          <a:prstGeom prst="rect">
            <a:avLst/>
          </a:prstGeom>
          <a:noFill/>
        </p:spPr>
        <p:txBody>
          <a:bodyPr wrap="square" rtlCol="0">
            <a:spAutoFit/>
          </a:bodyPr>
          <a:lstStyle/>
          <a:p>
            <a:r>
              <a:rPr lang="en-US" altLang="zh-CN" sz="2000" dirty="0">
                <a:latin typeface="宋体" panose="02010600030101010101" pitchFamily="2" charset="-122"/>
                <a:ea typeface="宋体" panose="02010600030101010101" pitchFamily="2" charset="-122"/>
              </a:rPr>
              <a:t>SNN</a:t>
            </a:r>
            <a:r>
              <a:rPr lang="zh-CN" altLang="en-US" sz="2000" dirty="0">
                <a:latin typeface="宋体" panose="02010600030101010101" pitchFamily="2" charset="-122"/>
                <a:ea typeface="宋体" panose="02010600030101010101" pitchFamily="2" charset="-122"/>
              </a:rPr>
              <a:t>可以描述为有向网络，神经元通过突触任意连接，如</a:t>
            </a:r>
            <a:r>
              <a:rPr lang="en-US" altLang="zh-CN" sz="2000" dirty="0">
                <a:latin typeface="宋体" panose="02010600030101010101" pitchFamily="2" charset="-122"/>
                <a:ea typeface="宋体" panose="02010600030101010101" pitchFamily="2" charset="-122"/>
              </a:rPr>
              <a:t>Fig1</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SNN</a:t>
            </a:r>
            <a:r>
              <a:rPr lang="zh-CN" altLang="en-US" sz="2000" dirty="0">
                <a:latin typeface="宋体" panose="02010600030101010101" pitchFamily="2" charset="-122"/>
                <a:ea typeface="宋体" panose="02010600030101010101" pitchFamily="2" charset="-122"/>
              </a:rPr>
              <a:t>：神经元</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突触参数和网络拓扑</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关于构建</a:t>
            </a:r>
            <a:r>
              <a:rPr lang="en-US" altLang="zh-CN" sz="1400" dirty="0">
                <a:latin typeface="宋体" panose="02010600030101010101" pitchFamily="2" charset="-122"/>
                <a:ea typeface="宋体" panose="02010600030101010101" pitchFamily="2" charset="-122"/>
              </a:rPr>
              <a:t>SNN</a:t>
            </a:r>
            <a:r>
              <a:rPr lang="zh-CN" altLang="en-US" sz="1400" dirty="0">
                <a:latin typeface="宋体" panose="02010600030101010101" pitchFamily="2" charset="-122"/>
                <a:ea typeface="宋体" panose="02010600030101010101" pitchFamily="2" charset="-122"/>
              </a:rPr>
              <a:t>的参数设置、相关微分函数等构建信息在论文中，有兴趣的话可以说一下</a:t>
            </a:r>
            <a:endParaRPr lang="en-US" altLang="zh-CN" sz="14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5D6C6D95-E1F3-B8FB-0B81-8EDEBA096407}"/>
              </a:ext>
            </a:extLst>
          </p:cNvPr>
          <p:cNvSpPr txBox="1"/>
          <p:nvPr/>
        </p:nvSpPr>
        <p:spPr>
          <a:xfrm>
            <a:off x="613230" y="4774136"/>
            <a:ext cx="3778007" cy="1200329"/>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学习方法：</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、将传统</a:t>
            </a:r>
            <a:r>
              <a:rPr lang="en-US" altLang="zh-CN" dirty="0">
                <a:latin typeface="宋体" panose="02010600030101010101" pitchFamily="2" charset="-122"/>
                <a:ea typeface="宋体" panose="02010600030101010101" pitchFamily="2" charset="-122"/>
              </a:rPr>
              <a:t>ANN</a:t>
            </a:r>
            <a:r>
              <a:rPr lang="zh-CN" altLang="en-US" dirty="0">
                <a:latin typeface="宋体" panose="02010600030101010101" pitchFamily="2" charset="-122"/>
                <a:ea typeface="宋体" panose="02010600030101010101" pitchFamily="2" charset="-122"/>
              </a:rPr>
              <a:t>转换为</a:t>
            </a:r>
            <a:r>
              <a:rPr lang="en-US" altLang="zh-CN" dirty="0">
                <a:latin typeface="宋体" panose="02010600030101010101" pitchFamily="2" charset="-122"/>
                <a:ea typeface="宋体" panose="02010600030101010101" pitchFamily="2" charset="-122"/>
              </a:rPr>
              <a:t>SNN</a:t>
            </a:r>
          </a:p>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、反向传播</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、突触可塑性</a:t>
            </a:r>
          </a:p>
        </p:txBody>
      </p:sp>
    </p:spTree>
    <p:extLst>
      <p:ext uri="{BB962C8B-B14F-4D97-AF65-F5344CB8AC3E}">
        <p14:creationId xmlns:p14="http://schemas.microsoft.com/office/powerpoint/2010/main" val="2740250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F2C99-5312-40AD-5488-0AE04D71DB84}"/>
              </a:ext>
            </a:extLst>
          </p:cNvPr>
          <p:cNvSpPr>
            <a:spLocks noGrp="1"/>
          </p:cNvSpPr>
          <p:nvPr>
            <p:ph type="title"/>
          </p:nvPr>
        </p:nvSpPr>
        <p:spPr>
          <a:xfrm>
            <a:off x="838200" y="365125"/>
            <a:ext cx="6597316" cy="1223043"/>
          </a:xfrm>
        </p:spPr>
        <p:txBody>
          <a:bodyPr>
            <a:normAutofit/>
          </a:bodyPr>
          <a:lstStyle/>
          <a:p>
            <a:r>
              <a:rPr lang="en-US" altLang="zh-CN" sz="2800" dirty="0">
                <a:latin typeface="宋体" panose="02010600030101010101" pitchFamily="2" charset="-122"/>
                <a:ea typeface="宋体" panose="02010600030101010101" pitchFamily="2" charset="-122"/>
              </a:rPr>
              <a:t>SNN</a:t>
            </a:r>
            <a:r>
              <a:rPr lang="zh-CN" altLang="en-US" sz="2800" dirty="0">
                <a:latin typeface="宋体" panose="02010600030101010101" pitchFamily="2" charset="-122"/>
                <a:ea typeface="宋体" panose="02010600030101010101" pitchFamily="2" charset="-122"/>
              </a:rPr>
              <a:t>的主流描述：</a:t>
            </a:r>
            <a:r>
              <a:rPr lang="en-US" altLang="zh-CN" sz="2800" dirty="0">
                <a:latin typeface="宋体" panose="02010600030101010101" pitchFamily="2" charset="-122"/>
                <a:ea typeface="宋体" panose="02010600030101010101" pitchFamily="2" charset="-122"/>
              </a:rPr>
              <a:t>population/projection</a:t>
            </a:r>
            <a:endParaRPr lang="zh-CN" altLang="en-US" sz="28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2839E458-85D8-2D60-A201-18C2BF0C38C7}"/>
              </a:ext>
            </a:extLst>
          </p:cNvPr>
          <p:cNvSpPr>
            <a:spLocks noGrp="1"/>
          </p:cNvSpPr>
          <p:nvPr>
            <p:ph idx="1"/>
          </p:nvPr>
        </p:nvSpPr>
        <p:spPr>
          <a:xfrm>
            <a:off x="1132975" y="1708987"/>
            <a:ext cx="5478379" cy="833354"/>
          </a:xfrm>
        </p:spPr>
        <p:txBody>
          <a:bodyPr>
            <a:normAutofit/>
          </a:bodyPr>
          <a:lstStyle/>
          <a:p>
            <a:pPr marL="0" indent="0">
              <a:buNone/>
            </a:pPr>
            <a:r>
              <a:rPr lang="en-US" altLang="zh-CN" sz="2000" dirty="0">
                <a:latin typeface="宋体" panose="02010600030101010101" pitchFamily="2" charset="-122"/>
                <a:ea typeface="宋体" panose="02010600030101010101" pitchFamily="2" charset="-122"/>
              </a:rPr>
              <a:t>Population</a:t>
            </a:r>
            <a:r>
              <a:rPr lang="zh-CN" altLang="en-US" sz="2000" dirty="0">
                <a:latin typeface="宋体" panose="02010600030101010101" pitchFamily="2" charset="-122"/>
                <a:ea typeface="宋体" panose="02010600030101010101" pitchFamily="2" charset="-122"/>
              </a:rPr>
              <a:t>：一组具有相似参数的神经元</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Projection</a:t>
            </a:r>
            <a:r>
              <a:rPr lang="zh-CN" altLang="en-US" sz="2000" dirty="0">
                <a:latin typeface="宋体" panose="02010600030101010101" pitchFamily="2" charset="-122"/>
                <a:ea typeface="宋体" panose="02010600030101010101" pitchFamily="2" charset="-122"/>
              </a:rPr>
              <a:t>：一组连接两个</a:t>
            </a:r>
            <a:r>
              <a:rPr lang="en-US" altLang="zh-CN" sz="2000" dirty="0">
                <a:latin typeface="宋体" panose="02010600030101010101" pitchFamily="2" charset="-122"/>
                <a:ea typeface="宋体" panose="02010600030101010101" pitchFamily="2" charset="-122"/>
              </a:rPr>
              <a:t>population</a:t>
            </a:r>
            <a:r>
              <a:rPr lang="zh-CN" altLang="en-US" sz="2000" dirty="0">
                <a:latin typeface="宋体" panose="02010600030101010101" pitchFamily="2" charset="-122"/>
                <a:ea typeface="宋体" panose="02010600030101010101" pitchFamily="2" charset="-122"/>
              </a:rPr>
              <a:t>的突触</a:t>
            </a:r>
          </a:p>
        </p:txBody>
      </p:sp>
      <p:pic>
        <p:nvPicPr>
          <p:cNvPr id="5" name="图片 4">
            <a:extLst>
              <a:ext uri="{FF2B5EF4-FFF2-40B4-BE49-F238E27FC236}">
                <a16:creationId xmlns:a16="http://schemas.microsoft.com/office/drawing/2014/main" id="{63788008-E2A8-2574-AE79-D74E6F3B4636}"/>
              </a:ext>
            </a:extLst>
          </p:cNvPr>
          <p:cNvPicPr>
            <a:picLocks noChangeAspect="1"/>
          </p:cNvPicPr>
          <p:nvPr/>
        </p:nvPicPr>
        <p:blipFill>
          <a:blip r:embed="rId3"/>
          <a:stretch>
            <a:fillRect/>
          </a:stretch>
        </p:blipFill>
        <p:spPr>
          <a:xfrm>
            <a:off x="8005906" y="719682"/>
            <a:ext cx="3142462" cy="2631147"/>
          </a:xfrm>
          <a:prstGeom prst="rect">
            <a:avLst/>
          </a:prstGeom>
        </p:spPr>
      </p:pic>
      <p:sp>
        <p:nvSpPr>
          <p:cNvPr id="6" name="标题 1">
            <a:extLst>
              <a:ext uri="{FF2B5EF4-FFF2-40B4-BE49-F238E27FC236}">
                <a16:creationId xmlns:a16="http://schemas.microsoft.com/office/drawing/2014/main" id="{3D5B1A9B-99AF-EF47-12DA-2E5991107D21}"/>
              </a:ext>
            </a:extLst>
          </p:cNvPr>
          <p:cNvSpPr txBox="1">
            <a:spLocks/>
          </p:cNvSpPr>
          <p:nvPr/>
        </p:nvSpPr>
        <p:spPr>
          <a:xfrm>
            <a:off x="619626" y="3118769"/>
            <a:ext cx="7034464" cy="12230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宋体" panose="02010600030101010101" pitchFamily="2" charset="-122"/>
                <a:ea typeface="宋体" panose="02010600030101010101" pitchFamily="2" charset="-122"/>
              </a:rPr>
              <a:t>SNN</a:t>
            </a:r>
            <a:r>
              <a:rPr lang="zh-CN" altLang="en-US" sz="2800" dirty="0">
                <a:latin typeface="宋体" panose="02010600030101010101" pitchFamily="2" charset="-122"/>
                <a:ea typeface="宋体" panose="02010600030101010101" pitchFamily="2" charset="-122"/>
              </a:rPr>
              <a:t>的主流计算：在</a:t>
            </a:r>
            <a:r>
              <a:rPr lang="en-US" altLang="zh-CN" sz="2800" dirty="0" err="1">
                <a:latin typeface="宋体" panose="02010600030101010101" pitchFamily="2" charset="-122"/>
                <a:ea typeface="宋体" panose="02010600030101010101" pitchFamily="2" charset="-122"/>
              </a:rPr>
              <a:t>GeNN</a:t>
            </a:r>
            <a:r>
              <a:rPr lang="zh-CN" altLang="en-US" sz="2800" dirty="0">
                <a:latin typeface="宋体" panose="02010600030101010101" pitchFamily="2" charset="-122"/>
                <a:ea typeface="宋体" panose="02010600030101010101" pitchFamily="2" charset="-122"/>
              </a:rPr>
              <a:t>中，分为两个阶段</a:t>
            </a:r>
          </a:p>
        </p:txBody>
      </p:sp>
      <p:sp>
        <p:nvSpPr>
          <p:cNvPr id="7" name="内容占位符 2">
            <a:extLst>
              <a:ext uri="{FF2B5EF4-FFF2-40B4-BE49-F238E27FC236}">
                <a16:creationId xmlns:a16="http://schemas.microsoft.com/office/drawing/2014/main" id="{89DCC694-90C8-C31B-C928-2B196B84094F}"/>
              </a:ext>
            </a:extLst>
          </p:cNvPr>
          <p:cNvSpPr txBox="1">
            <a:spLocks/>
          </p:cNvSpPr>
          <p:nvPr/>
        </p:nvSpPr>
        <p:spPr>
          <a:xfrm>
            <a:off x="479258" y="4244890"/>
            <a:ext cx="9097879" cy="180824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latin typeface="宋体" panose="02010600030101010101" pitchFamily="2" charset="-122"/>
                <a:ea typeface="宋体" panose="02010600030101010101" pitchFamily="2" charset="-122"/>
              </a:rPr>
              <a:t>神经元计算阶段：所有在应答期的神经元整合输入的电流，更新</a:t>
            </a:r>
            <a:endParaRPr lang="en-US" altLang="zh-CN" sz="2000" dirty="0">
              <a:latin typeface="宋体" panose="02010600030101010101" pitchFamily="2" charset="-122"/>
              <a:ea typeface="宋体" panose="02010600030101010101" pitchFamily="2" charset="-122"/>
            </a:endParaRPr>
          </a:p>
          <a:p>
            <a:pPr marL="0" indent="0">
              <a:buFont typeface="Arial" panose="020B0604020202020204" pitchFamily="34" charse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内部状态，并决定是否发出新的脉冲信号</a:t>
            </a:r>
            <a:endParaRPr lang="en-US" altLang="zh-CN" sz="2000" dirty="0">
              <a:latin typeface="宋体" panose="02010600030101010101" pitchFamily="2" charset="-122"/>
              <a:ea typeface="宋体" panose="02010600030101010101" pitchFamily="2" charset="-122"/>
            </a:endParaRPr>
          </a:p>
          <a:p>
            <a:pPr marL="0" indent="0">
              <a:buFont typeface="Arial" panose="020B0604020202020204" pitchFamily="34" charset="0"/>
              <a:buNone/>
            </a:pPr>
            <a:endParaRPr lang="en-US" altLang="zh-CN" sz="2000" dirty="0">
              <a:latin typeface="宋体" panose="02010600030101010101" pitchFamily="2" charset="-122"/>
              <a:ea typeface="宋体" panose="02010600030101010101" pitchFamily="2" charset="-122"/>
            </a:endParaRPr>
          </a:p>
          <a:p>
            <a:pPr marL="0" indent="0">
              <a:buFont typeface="Arial" panose="020B0604020202020204" pitchFamily="34" charset="0"/>
              <a:buNone/>
            </a:pPr>
            <a:r>
              <a:rPr lang="zh-CN" altLang="en-US" sz="2000" dirty="0">
                <a:latin typeface="宋体" panose="02010600030101010101" pitchFamily="2" charset="-122"/>
                <a:ea typeface="宋体" panose="02010600030101010101" pitchFamily="2" charset="-122"/>
              </a:rPr>
              <a:t>脉冲传播阶段：神经元在当前和前一周期发出的脉冲根据期延迟特性传</a:t>
            </a:r>
            <a:endParaRPr lang="en-US" altLang="zh-CN" sz="2000" dirty="0">
              <a:latin typeface="宋体" panose="02010600030101010101" pitchFamily="2" charset="-122"/>
              <a:ea typeface="宋体" panose="02010600030101010101" pitchFamily="2" charset="-122"/>
            </a:endParaRPr>
          </a:p>
          <a:p>
            <a:pPr marL="0" indent="0">
              <a:buFont typeface="Arial" panose="020B0604020202020204" pitchFamily="34" charse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递到目标突触，然后突触根据模型讲电流注入其目标神经元</a:t>
            </a:r>
          </a:p>
        </p:txBody>
      </p:sp>
    </p:spTree>
    <p:extLst>
      <p:ext uri="{BB962C8B-B14F-4D97-AF65-F5344CB8AC3E}">
        <p14:creationId xmlns:p14="http://schemas.microsoft.com/office/powerpoint/2010/main" val="463441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F2C99-5312-40AD-5488-0AE04D71DB84}"/>
              </a:ext>
            </a:extLst>
          </p:cNvPr>
          <p:cNvSpPr>
            <a:spLocks noGrp="1"/>
          </p:cNvSpPr>
          <p:nvPr>
            <p:ph type="title"/>
          </p:nvPr>
        </p:nvSpPr>
        <p:spPr>
          <a:xfrm>
            <a:off x="838200" y="365125"/>
            <a:ext cx="6597316" cy="1223043"/>
          </a:xfrm>
        </p:spPr>
        <p:txBody>
          <a:bodyPr>
            <a:normAutofit/>
          </a:bodyPr>
          <a:lstStyle/>
          <a:p>
            <a:r>
              <a:rPr lang="zh-CN" altLang="en-US" sz="2800" dirty="0">
                <a:latin typeface="宋体" panose="02010600030101010101" pitchFamily="2" charset="-122"/>
                <a:ea typeface="宋体" panose="02010600030101010101" pitchFamily="2" charset="-122"/>
              </a:rPr>
              <a:t>现有的</a:t>
            </a:r>
            <a:r>
              <a:rPr lang="en-US" altLang="zh-CN" sz="2800" dirty="0">
                <a:latin typeface="宋体" panose="02010600030101010101" pitchFamily="2" charset="-122"/>
                <a:ea typeface="宋体" panose="02010600030101010101" pitchFamily="2" charset="-122"/>
              </a:rPr>
              <a:t>SNN</a:t>
            </a:r>
            <a:r>
              <a:rPr lang="zh-CN" altLang="en-US" sz="2800" dirty="0">
                <a:latin typeface="宋体" panose="02010600030101010101" pitchFamily="2" charset="-122"/>
                <a:ea typeface="宋体" panose="02010600030101010101" pitchFamily="2" charset="-122"/>
              </a:rPr>
              <a:t>模拟器的缺陷：</a:t>
            </a:r>
          </a:p>
        </p:txBody>
      </p:sp>
      <p:sp>
        <p:nvSpPr>
          <p:cNvPr id="3" name="内容占位符 2">
            <a:extLst>
              <a:ext uri="{FF2B5EF4-FFF2-40B4-BE49-F238E27FC236}">
                <a16:creationId xmlns:a16="http://schemas.microsoft.com/office/drawing/2014/main" id="{2839E458-85D8-2D60-A201-18C2BF0C38C7}"/>
              </a:ext>
            </a:extLst>
          </p:cNvPr>
          <p:cNvSpPr>
            <a:spLocks noGrp="1"/>
          </p:cNvSpPr>
          <p:nvPr>
            <p:ph idx="1"/>
          </p:nvPr>
        </p:nvSpPr>
        <p:spPr>
          <a:xfrm>
            <a:off x="1132975" y="1708987"/>
            <a:ext cx="6386762" cy="2099008"/>
          </a:xfrm>
        </p:spPr>
        <p:txBody>
          <a:bodyPr>
            <a:normAutofit/>
          </a:bodyPr>
          <a:lstStyle/>
          <a:p>
            <a:pPr marL="0" indent="0">
              <a:buNone/>
            </a:pP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、现有的系统使用分离的</a:t>
            </a:r>
            <a:r>
              <a:rPr lang="en-US" altLang="zh-CN" sz="2000" dirty="0">
                <a:latin typeface="宋体" panose="02010600030101010101" pitchFamily="2" charset="-122"/>
                <a:ea typeface="宋体" panose="02010600030101010101" pitchFamily="2" charset="-122"/>
              </a:rPr>
              <a:t>population/projection</a:t>
            </a:r>
            <a:r>
              <a:rPr lang="zh-CN" altLang="en-US" sz="2000" dirty="0">
                <a:latin typeface="宋体" panose="02010600030101010101" pitchFamily="2" charset="-122"/>
                <a:ea typeface="宋体" panose="02010600030101010101" pitchFamily="2" charset="-122"/>
              </a:rPr>
              <a:t>作为计算和存储的基本单位，这会导致不连续的内存访问和额外的分支操作，限制了资源利用率和整体并行度</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、在脉冲传播阶段，</a:t>
            </a:r>
            <a:r>
              <a:rPr lang="en-US" altLang="zh-CN" sz="2000" dirty="0">
                <a:latin typeface="宋体" panose="02010600030101010101" pitchFamily="2" charset="-122"/>
                <a:ea typeface="宋体" panose="02010600030101010101" pitchFamily="2" charset="-122"/>
              </a:rPr>
              <a:t>GPGPU</a:t>
            </a:r>
            <a:r>
              <a:rPr lang="zh-CN" altLang="en-US" sz="2000" dirty="0">
                <a:latin typeface="宋体" panose="02010600030101010101" pitchFamily="2" charset="-122"/>
                <a:ea typeface="宋体" panose="02010600030101010101" pitchFamily="2" charset="-122"/>
              </a:rPr>
              <a:t>驱动的</a:t>
            </a:r>
            <a:r>
              <a:rPr lang="en-US" altLang="zh-CN" sz="2000" dirty="0">
                <a:latin typeface="宋体" panose="02010600030101010101" pitchFamily="2" charset="-122"/>
                <a:ea typeface="宋体" panose="02010600030101010101" pitchFamily="2" charset="-122"/>
              </a:rPr>
              <a:t>SNN</a:t>
            </a:r>
            <a:r>
              <a:rPr lang="zh-CN" altLang="en-US" sz="2000" dirty="0">
                <a:latin typeface="宋体" panose="02010600030101010101" pitchFamily="2" charset="-122"/>
                <a:ea typeface="宋体" panose="02010600030101010101" pitchFamily="2" charset="-122"/>
              </a:rPr>
              <a:t>框架通常引入基于突触的线程映射方式，这种情况会导致负载不平衡。</a:t>
            </a:r>
          </a:p>
        </p:txBody>
      </p:sp>
      <p:pic>
        <p:nvPicPr>
          <p:cNvPr id="8" name="图片 7">
            <a:extLst>
              <a:ext uri="{FF2B5EF4-FFF2-40B4-BE49-F238E27FC236}">
                <a16:creationId xmlns:a16="http://schemas.microsoft.com/office/drawing/2014/main" id="{BB17347D-70D5-2937-B93B-A75D51E48078}"/>
              </a:ext>
            </a:extLst>
          </p:cNvPr>
          <p:cNvPicPr>
            <a:picLocks noChangeAspect="1"/>
          </p:cNvPicPr>
          <p:nvPr/>
        </p:nvPicPr>
        <p:blipFill>
          <a:blip r:embed="rId3"/>
          <a:stretch>
            <a:fillRect/>
          </a:stretch>
        </p:blipFill>
        <p:spPr>
          <a:xfrm>
            <a:off x="1323207" y="4534361"/>
            <a:ext cx="4632424" cy="1854496"/>
          </a:xfrm>
          <a:prstGeom prst="rect">
            <a:avLst/>
          </a:prstGeom>
        </p:spPr>
      </p:pic>
      <p:sp>
        <p:nvSpPr>
          <p:cNvPr id="9" name="内容占位符 2">
            <a:extLst>
              <a:ext uri="{FF2B5EF4-FFF2-40B4-BE49-F238E27FC236}">
                <a16:creationId xmlns:a16="http://schemas.microsoft.com/office/drawing/2014/main" id="{ADFA4724-442B-71C8-D287-9893312F69F1}"/>
              </a:ext>
            </a:extLst>
          </p:cNvPr>
          <p:cNvSpPr txBox="1">
            <a:spLocks/>
          </p:cNvSpPr>
          <p:nvPr/>
        </p:nvSpPr>
        <p:spPr>
          <a:xfrm>
            <a:off x="6376085" y="5023021"/>
            <a:ext cx="4211969" cy="1175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2000" dirty="0">
              <a:latin typeface="宋体" panose="02010600030101010101" pitchFamily="2" charset="-122"/>
              <a:ea typeface="宋体" panose="02010600030101010101" pitchFamily="2" charset="-122"/>
            </a:endParaRPr>
          </a:p>
        </p:txBody>
      </p:sp>
      <p:sp>
        <p:nvSpPr>
          <p:cNvPr id="10" name="内容占位符 2">
            <a:extLst>
              <a:ext uri="{FF2B5EF4-FFF2-40B4-BE49-F238E27FC236}">
                <a16:creationId xmlns:a16="http://schemas.microsoft.com/office/drawing/2014/main" id="{F5A4C241-99E2-5929-678B-73F6FBEEBE2A}"/>
              </a:ext>
            </a:extLst>
          </p:cNvPr>
          <p:cNvSpPr txBox="1">
            <a:spLocks/>
          </p:cNvSpPr>
          <p:nvPr/>
        </p:nvSpPr>
        <p:spPr>
          <a:xfrm>
            <a:off x="6456678" y="5526113"/>
            <a:ext cx="5424343" cy="672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latin typeface="宋体" panose="02010600030101010101" pitchFamily="2" charset="-122"/>
                <a:ea typeface="宋体" panose="02010600030101010101" pitchFamily="2" charset="-122"/>
              </a:rPr>
              <a:t>现有的</a:t>
            </a:r>
            <a:r>
              <a:rPr lang="en-US" altLang="zh-CN" sz="2000" dirty="0">
                <a:latin typeface="宋体" panose="02010600030101010101" pitchFamily="2" charset="-122"/>
                <a:ea typeface="宋体" panose="02010600030101010101" pitchFamily="2" charset="-122"/>
              </a:rPr>
              <a:t>SNN</a:t>
            </a:r>
            <a:r>
              <a:rPr lang="zh-CN" altLang="en-US" sz="2000" dirty="0">
                <a:latin typeface="宋体" panose="02010600030101010101" pitchFamily="2" charset="-122"/>
                <a:ea typeface="宋体" panose="02010600030101010101" pitchFamily="2" charset="-122"/>
              </a:rPr>
              <a:t>模拟无法充分利用</a:t>
            </a:r>
            <a:r>
              <a:rPr lang="en-US" altLang="zh-CN" sz="2000" dirty="0">
                <a:latin typeface="宋体" panose="02010600030101010101" pitchFamily="2" charset="-122"/>
                <a:ea typeface="宋体" panose="02010600030101010101" pitchFamily="2" charset="-122"/>
              </a:rPr>
              <a:t>GPGPU</a:t>
            </a:r>
            <a:r>
              <a:rPr lang="zh-CN" altLang="en-US" sz="2000" dirty="0">
                <a:latin typeface="宋体" panose="02010600030101010101" pitchFamily="2" charset="-122"/>
                <a:ea typeface="宋体" panose="02010600030101010101" pitchFamily="2" charset="-122"/>
              </a:rPr>
              <a:t>的硬件资源</a:t>
            </a:r>
          </a:p>
        </p:txBody>
      </p:sp>
      <p:sp>
        <p:nvSpPr>
          <p:cNvPr id="11" name="内容占位符 2">
            <a:extLst>
              <a:ext uri="{FF2B5EF4-FFF2-40B4-BE49-F238E27FC236}">
                <a16:creationId xmlns:a16="http://schemas.microsoft.com/office/drawing/2014/main" id="{A91B801F-0661-F72F-F121-62C201A4A59F}"/>
              </a:ext>
            </a:extLst>
          </p:cNvPr>
          <p:cNvSpPr txBox="1">
            <a:spLocks/>
          </p:cNvSpPr>
          <p:nvPr/>
        </p:nvSpPr>
        <p:spPr>
          <a:xfrm>
            <a:off x="8606321" y="2086088"/>
            <a:ext cx="3022202" cy="672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dirty="0">
                <a:latin typeface="宋体" panose="02010600030101010101" pitchFamily="2" charset="-122"/>
                <a:ea typeface="宋体" panose="02010600030101010101" pitchFamily="2" charset="-122"/>
              </a:rPr>
              <a:t>额外的分支操作会在后面介绍</a:t>
            </a:r>
          </a:p>
        </p:txBody>
      </p:sp>
    </p:spTree>
    <p:extLst>
      <p:ext uri="{BB962C8B-B14F-4D97-AF65-F5344CB8AC3E}">
        <p14:creationId xmlns:p14="http://schemas.microsoft.com/office/powerpoint/2010/main" val="727176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F2C99-5312-40AD-5488-0AE04D71DB84}"/>
              </a:ext>
            </a:extLst>
          </p:cNvPr>
          <p:cNvSpPr>
            <a:spLocks noGrp="1"/>
          </p:cNvSpPr>
          <p:nvPr>
            <p:ph type="title"/>
          </p:nvPr>
        </p:nvSpPr>
        <p:spPr>
          <a:xfrm>
            <a:off x="184216" y="-154322"/>
            <a:ext cx="5370096" cy="966453"/>
          </a:xfrm>
        </p:spPr>
        <p:txBody>
          <a:bodyPr>
            <a:normAutofit/>
          </a:bodyPr>
          <a:lstStyle/>
          <a:p>
            <a:r>
              <a:rPr lang="zh-CN" altLang="en-US" sz="2800" dirty="0">
                <a:latin typeface="宋体" panose="02010600030101010101" pitchFamily="2" charset="-122"/>
                <a:ea typeface="宋体" panose="02010600030101010101" pitchFamily="2" charset="-122"/>
              </a:rPr>
              <a:t>优化方法</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细粒度的网络拓扑</a:t>
            </a:r>
          </a:p>
        </p:txBody>
      </p:sp>
      <p:sp>
        <p:nvSpPr>
          <p:cNvPr id="9" name="内容占位符 2">
            <a:extLst>
              <a:ext uri="{FF2B5EF4-FFF2-40B4-BE49-F238E27FC236}">
                <a16:creationId xmlns:a16="http://schemas.microsoft.com/office/drawing/2014/main" id="{ADFA4724-442B-71C8-D287-9893312F69F1}"/>
              </a:ext>
            </a:extLst>
          </p:cNvPr>
          <p:cNvSpPr txBox="1">
            <a:spLocks/>
          </p:cNvSpPr>
          <p:nvPr/>
        </p:nvSpPr>
        <p:spPr>
          <a:xfrm>
            <a:off x="6376085" y="5023021"/>
            <a:ext cx="4211969" cy="1175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2000" dirty="0">
              <a:latin typeface="宋体" panose="02010600030101010101" pitchFamily="2" charset="-122"/>
              <a:ea typeface="宋体" panose="02010600030101010101" pitchFamily="2" charset="-122"/>
            </a:endParaRPr>
          </a:p>
        </p:txBody>
      </p:sp>
      <p:sp>
        <p:nvSpPr>
          <p:cNvPr id="11" name="内容占位符 2">
            <a:extLst>
              <a:ext uri="{FF2B5EF4-FFF2-40B4-BE49-F238E27FC236}">
                <a16:creationId xmlns:a16="http://schemas.microsoft.com/office/drawing/2014/main" id="{A91B801F-0661-F72F-F121-62C201A4A59F}"/>
              </a:ext>
            </a:extLst>
          </p:cNvPr>
          <p:cNvSpPr txBox="1">
            <a:spLocks/>
          </p:cNvSpPr>
          <p:nvPr/>
        </p:nvSpPr>
        <p:spPr>
          <a:xfrm>
            <a:off x="434977" y="751973"/>
            <a:ext cx="5428516" cy="597969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、通过对神经元的重新识别，图</a:t>
            </a:r>
            <a:r>
              <a:rPr lang="en-US" altLang="zh-CN" sz="1600" dirty="0">
                <a:latin typeface="宋体" panose="02010600030101010101" pitchFamily="2" charset="-122"/>
                <a:ea typeface="宋体" panose="02010600030101010101" pitchFamily="2" charset="-122"/>
              </a:rPr>
              <a:t>3a—&gt;</a:t>
            </a:r>
            <a:r>
              <a:rPr lang="zh-CN" altLang="en-US" sz="1600" dirty="0">
                <a:latin typeface="宋体" panose="02010600030101010101" pitchFamily="2" charset="-122"/>
                <a:ea typeface="宋体" panose="02010600030101010101" pitchFamily="2" charset="-122"/>
              </a:rPr>
              <a:t>图</a:t>
            </a:r>
            <a:r>
              <a:rPr lang="en-US" altLang="zh-CN" sz="1600" dirty="0">
                <a:latin typeface="宋体" panose="02010600030101010101" pitchFamily="2" charset="-122"/>
                <a:ea typeface="宋体" panose="02010600030101010101" pitchFamily="2" charset="-122"/>
              </a:rPr>
              <a:t>3b</a:t>
            </a:r>
            <a:r>
              <a:rPr lang="zh-CN" altLang="en-US" sz="1600" dirty="0">
                <a:latin typeface="宋体" panose="02010600030101010101" pitchFamily="2" charset="-122"/>
                <a:ea typeface="宋体" panose="02010600030101010101" pitchFamily="2" charset="-122"/>
              </a:rPr>
              <a:t>，首先连续的存储同一</a:t>
            </a:r>
            <a:r>
              <a:rPr lang="en-US" altLang="zh-CN" sz="1600" dirty="0">
                <a:latin typeface="宋体" panose="02010600030101010101" pitchFamily="2" charset="-122"/>
                <a:ea typeface="宋体" panose="02010600030101010101" pitchFamily="2" charset="-122"/>
              </a:rPr>
              <a:t>population</a:t>
            </a:r>
            <a:r>
              <a:rPr lang="zh-CN" altLang="en-US" sz="1600" dirty="0">
                <a:latin typeface="宋体" panose="02010600030101010101" pitchFamily="2" charset="-122"/>
                <a:ea typeface="宋体" panose="02010600030101010101" pitchFamily="2" charset="-122"/>
              </a:rPr>
              <a:t>的神经元，接着，将不同</a:t>
            </a:r>
            <a:r>
              <a:rPr lang="en-US" altLang="zh-CN" sz="1600" dirty="0">
                <a:latin typeface="宋体" panose="02010600030101010101" pitchFamily="2" charset="-122"/>
                <a:ea typeface="宋体" panose="02010600030101010101" pitchFamily="2" charset="-122"/>
              </a:rPr>
              <a:t>population</a:t>
            </a:r>
            <a:r>
              <a:rPr lang="zh-CN" altLang="en-US" sz="1600" dirty="0">
                <a:latin typeface="宋体" panose="02010600030101010101" pitchFamily="2" charset="-122"/>
                <a:ea typeface="宋体" panose="02010600030101010101" pitchFamily="2" charset="-122"/>
              </a:rPr>
              <a:t>中具有相似参数的神经元也会被连续存储。</a:t>
            </a:r>
            <a:endParaRPr lang="en-US" altLang="zh-CN" sz="1600" dirty="0">
              <a:latin typeface="宋体" panose="02010600030101010101" pitchFamily="2" charset="-122"/>
              <a:ea typeface="宋体" panose="02010600030101010101" pitchFamily="2" charset="-122"/>
            </a:endParaRPr>
          </a:p>
          <a:p>
            <a:pPr marL="0" indent="0">
              <a:lnSpc>
                <a:spcPct val="150000"/>
              </a:lnSpc>
              <a:buFont typeface="Arial" panose="020B0604020202020204" pitchFamily="34" charset="0"/>
              <a:buNone/>
            </a:pP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、根据神经元重组突触：源神经元和延迟特性相同的突触也会被连续的存储。因为这些突触会同时收到脉冲信号并被同时处理，连续存储有利于最大化内存利用。这种策略被称为“发送方优先”</a:t>
            </a:r>
            <a:endParaRPr lang="en-US" altLang="zh-CN" sz="1600" dirty="0">
              <a:latin typeface="宋体" panose="02010600030101010101" pitchFamily="2" charset="-122"/>
              <a:ea typeface="宋体" panose="02010600030101010101" pitchFamily="2" charset="-122"/>
            </a:endParaRPr>
          </a:p>
          <a:p>
            <a:pPr marL="0" indent="0">
              <a:buFont typeface="Arial" panose="020B0604020202020204" pitchFamily="34" charset="0"/>
              <a:buNone/>
            </a:pPr>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、根据神经元和突触的新</a:t>
            </a:r>
            <a:r>
              <a:rPr lang="en-US" altLang="zh-CN" sz="1600" dirty="0">
                <a:latin typeface="宋体" panose="02010600030101010101" pitchFamily="2" charset="-122"/>
                <a:ea typeface="宋体" panose="02010600030101010101" pitchFamily="2" charset="-122"/>
              </a:rPr>
              <a:t>id</a:t>
            </a:r>
            <a:r>
              <a:rPr lang="zh-CN" altLang="en-US" sz="1600" dirty="0">
                <a:latin typeface="宋体" panose="02010600030101010101" pitchFamily="2" charset="-122"/>
                <a:ea typeface="宋体" panose="02010600030101010101" pitchFamily="2" charset="-122"/>
              </a:rPr>
              <a:t>重新排列</a:t>
            </a:r>
            <a:endParaRPr lang="en-US" altLang="zh-CN" sz="1600" dirty="0">
              <a:latin typeface="宋体" panose="02010600030101010101" pitchFamily="2" charset="-122"/>
              <a:ea typeface="宋体" panose="02010600030101010101" pitchFamily="2" charset="-122"/>
            </a:endParaRPr>
          </a:p>
          <a:p>
            <a:pPr marL="0" indent="0">
              <a:buFont typeface="Arial" panose="020B0604020202020204" pitchFamily="34" charset="0"/>
              <a:buNone/>
            </a:pPr>
            <a:r>
              <a:rPr lang="en-US" altLang="zh-CN" sz="1600" dirty="0">
                <a:latin typeface="宋体" panose="02010600030101010101" pitchFamily="2" charset="-122"/>
                <a:ea typeface="宋体" panose="02010600030101010101" pitchFamily="2" charset="-122"/>
              </a:rPr>
              <a:t>4</a:t>
            </a:r>
            <a:r>
              <a:rPr lang="zh-CN" altLang="en-US" sz="1600" dirty="0">
                <a:latin typeface="宋体" panose="02010600030101010101" pitchFamily="2" charset="-122"/>
                <a:ea typeface="宋体" panose="02010600030101010101" pitchFamily="2" charset="-122"/>
              </a:rPr>
              <a:t>、最后使用</a:t>
            </a:r>
            <a:r>
              <a:rPr lang="en-US" altLang="zh-CN" sz="1600" dirty="0">
                <a:latin typeface="宋体" panose="02010600030101010101" pitchFamily="2" charset="-122"/>
                <a:ea typeface="宋体" panose="02010600030101010101" pitchFamily="2" charset="-122"/>
              </a:rPr>
              <a:t>CSR</a:t>
            </a:r>
            <a:r>
              <a:rPr lang="zh-CN" altLang="en-US" sz="1600" dirty="0">
                <a:latin typeface="宋体" panose="02010600030101010101" pitchFamily="2" charset="-122"/>
                <a:ea typeface="宋体" panose="02010600030101010101" pitchFamily="2" charset="-122"/>
              </a:rPr>
              <a:t>结构存储：</a:t>
            </a:r>
            <a:endParaRPr lang="en-US" altLang="zh-CN" sz="1600" dirty="0">
              <a:latin typeface="宋体" panose="02010600030101010101" pitchFamily="2" charset="-122"/>
              <a:ea typeface="宋体" panose="02010600030101010101" pitchFamily="2" charset="-122"/>
            </a:endParaRPr>
          </a:p>
          <a:p>
            <a:pPr marL="0" indent="0">
              <a:buFont typeface="Arial" panose="020B0604020202020204" pitchFamily="34" charset="0"/>
              <a:buNone/>
            </a:pP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dst</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：存储所有目标神经元的</a:t>
            </a:r>
            <a:r>
              <a:rPr lang="en-US" altLang="zh-CN" sz="1600" dirty="0">
                <a:latin typeface="宋体" panose="02010600030101010101" pitchFamily="2" charset="-122"/>
                <a:ea typeface="宋体" panose="02010600030101010101" pitchFamily="2" charset="-122"/>
              </a:rPr>
              <a:t>ID</a:t>
            </a:r>
          </a:p>
          <a:p>
            <a:pPr marL="0" indent="0">
              <a:buFont typeface="Arial" panose="020B0604020202020204" pitchFamily="34" charset="0"/>
              <a:buNone/>
            </a:pP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start</a:t>
            </a:r>
            <a:r>
              <a:rPr lang="zh-CN" altLang="en-US" sz="1600" dirty="0">
                <a:latin typeface="宋体" panose="02010600030101010101" pitchFamily="2" charset="-122"/>
                <a:ea typeface="宋体" panose="02010600030101010101" pitchFamily="2" charset="-122"/>
              </a:rPr>
              <a:t>”：存储具有相同源神经元和相同延迟属性的所有   </a:t>
            </a:r>
            <a:endParaRPr lang="en-US" altLang="zh-CN" sz="1600" dirty="0">
              <a:latin typeface="宋体" panose="02010600030101010101" pitchFamily="2" charset="-122"/>
              <a:ea typeface="宋体" panose="02010600030101010101" pitchFamily="2" charset="-122"/>
            </a:endParaRPr>
          </a:p>
          <a:p>
            <a:pPr marL="0" indent="0">
              <a:buFont typeface="Arial" panose="020B0604020202020204" pitchFamily="34" charset="0"/>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突触的最小</a:t>
            </a:r>
            <a:r>
              <a:rPr lang="en-US" altLang="zh-CN" sz="1600" dirty="0">
                <a:latin typeface="宋体" panose="02010600030101010101" pitchFamily="2" charset="-122"/>
                <a:ea typeface="宋体" panose="02010600030101010101" pitchFamily="2" charset="-122"/>
              </a:rPr>
              <a:t>ID</a:t>
            </a:r>
          </a:p>
          <a:p>
            <a:pPr marL="0" indent="0">
              <a:buFont typeface="Arial" panose="020B0604020202020204" pitchFamily="34" charset="0"/>
              <a:buNone/>
            </a:pP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num</a:t>
            </a:r>
            <a:r>
              <a:rPr lang="zh-CN" altLang="en-US" sz="1600" dirty="0">
                <a:latin typeface="宋体" panose="02010600030101010101" pitchFamily="2" charset="-122"/>
                <a:ea typeface="宋体" panose="02010600030101010101" pitchFamily="2" charset="-122"/>
              </a:rPr>
              <a:t>”：存储这些突触的数量</a:t>
            </a:r>
            <a:endParaRPr lang="en-US" altLang="zh-CN" sz="1600" dirty="0">
              <a:latin typeface="宋体" panose="02010600030101010101" pitchFamily="2" charset="-122"/>
              <a:ea typeface="宋体" panose="02010600030101010101" pitchFamily="2" charset="-122"/>
            </a:endParaRPr>
          </a:p>
          <a:p>
            <a:pPr marL="0" indent="0">
              <a:buFont typeface="Arial" panose="020B0604020202020204" pitchFamily="34" charset="0"/>
              <a:buNone/>
            </a:pPr>
            <a:endParaRPr lang="en-US" altLang="zh-CN" sz="1600" dirty="0">
              <a:latin typeface="宋体" panose="02010600030101010101" pitchFamily="2" charset="-122"/>
              <a:ea typeface="宋体" panose="02010600030101010101" pitchFamily="2" charset="-122"/>
            </a:endParaRPr>
          </a:p>
          <a:p>
            <a:pPr marL="0" indent="0">
              <a:buFont typeface="Arial" panose="020B0604020202020204" pitchFamily="34" charset="0"/>
              <a:buNone/>
            </a:pPr>
            <a:r>
              <a:rPr lang="zh-CN" altLang="en-US" sz="1600" dirty="0">
                <a:latin typeface="宋体" panose="02010600030101010101" pitchFamily="2" charset="-122"/>
                <a:ea typeface="宋体" panose="02010600030101010101" pitchFamily="2" charset="-122"/>
              </a:rPr>
              <a:t>假设有</a:t>
            </a:r>
            <a:r>
              <a:rPr lang="en-US" altLang="zh-CN" sz="1600" dirty="0">
                <a:latin typeface="宋体" panose="02010600030101010101" pitchFamily="2" charset="-122"/>
                <a:ea typeface="宋体" panose="02010600030101010101" pitchFamily="2" charset="-122"/>
              </a:rPr>
              <a:t>M</a:t>
            </a:r>
            <a:r>
              <a:rPr lang="zh-CN" altLang="en-US" sz="1600" dirty="0">
                <a:latin typeface="宋体" panose="02010600030101010101" pitchFamily="2" charset="-122"/>
                <a:ea typeface="宋体" panose="02010600030101010101" pitchFamily="2" charset="-122"/>
              </a:rPr>
              <a:t>个神经元，所有突触的最小延迟为</a:t>
            </a:r>
            <a:r>
              <a:rPr lang="en-US" altLang="zh-CN" sz="1600" dirty="0">
                <a:latin typeface="宋体" panose="02010600030101010101" pitchFamily="2" charset="-122"/>
                <a:ea typeface="宋体" panose="02010600030101010101" pitchFamily="2" charset="-122"/>
              </a:rPr>
              <a:t>D</a:t>
            </a:r>
          </a:p>
          <a:p>
            <a:pPr marL="0" indent="0">
              <a:buNone/>
            </a:pPr>
            <a:r>
              <a:rPr lang="en-US" altLang="zh-CN" sz="1600" dirty="0" err="1">
                <a:latin typeface="宋体" panose="02010600030101010101" pitchFamily="2" charset="-122"/>
                <a:ea typeface="宋体" panose="02010600030101010101" pitchFamily="2" charset="-122"/>
              </a:rPr>
              <a:t>dst</a:t>
            </a:r>
            <a:r>
              <a:rPr lang="zh-CN" altLang="en-US" sz="1600" dirty="0">
                <a:latin typeface="宋体" panose="02010600030101010101" pitchFamily="2" charset="-122"/>
                <a:ea typeface="宋体" panose="02010600030101010101" pitchFamily="2" charset="-122"/>
              </a:rPr>
              <a:t>由突触的</a:t>
            </a:r>
            <a:r>
              <a:rPr lang="en-US" altLang="zh-CN" sz="1600" dirty="0">
                <a:latin typeface="宋体" panose="02010600030101010101" pitchFamily="2" charset="-122"/>
                <a:ea typeface="宋体" panose="02010600030101010101" pitchFamily="2" charset="-122"/>
              </a:rPr>
              <a:t>id</a:t>
            </a:r>
            <a:r>
              <a:rPr lang="zh-CN" altLang="en-US" sz="1600" dirty="0">
                <a:latin typeface="宋体" panose="02010600030101010101" pitchFamily="2" charset="-122"/>
                <a:ea typeface="宋体" panose="02010600030101010101" pitchFamily="2" charset="-122"/>
              </a:rPr>
              <a:t>来索引，若</a:t>
            </a:r>
            <a:r>
              <a:rPr lang="en-US" altLang="zh-CN" sz="1600" dirty="0" err="1">
                <a:latin typeface="宋体" panose="02010600030101010101" pitchFamily="2" charset="-122"/>
                <a:ea typeface="宋体" panose="02010600030101010101" pitchFamily="2" charset="-122"/>
              </a:rPr>
              <a:t>dst</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i</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的值为</a:t>
            </a:r>
            <a:r>
              <a:rPr lang="en-US" altLang="zh-CN" sz="1600" dirty="0">
                <a:latin typeface="宋体" panose="02010600030101010101" pitchFamily="2" charset="-122"/>
                <a:ea typeface="宋体" panose="02010600030101010101" pitchFamily="2" charset="-122"/>
              </a:rPr>
              <a:t>j</a:t>
            </a:r>
            <a:r>
              <a:rPr lang="zh-CN" altLang="en-US" sz="1600" dirty="0">
                <a:latin typeface="宋体" panose="02010600030101010101" pitchFamily="2" charset="-122"/>
                <a:ea typeface="宋体" panose="02010600030101010101" pitchFamily="2" charset="-122"/>
              </a:rPr>
              <a:t>，则</a:t>
            </a:r>
            <a:r>
              <a:rPr lang="en-US" altLang="zh-CN" sz="1600" dirty="0">
                <a:latin typeface="宋体" panose="02010600030101010101" pitchFamily="2" charset="-122"/>
                <a:ea typeface="宋体" panose="02010600030101010101" pitchFamily="2" charset="-122"/>
              </a:rPr>
              <a:t>Si</a:t>
            </a:r>
            <a:r>
              <a:rPr lang="zh-CN" altLang="en-US" sz="1600" dirty="0">
                <a:latin typeface="宋体" panose="02010600030101010101" pitchFamily="2" charset="-122"/>
                <a:ea typeface="宋体" panose="02010600030101010101" pitchFamily="2" charset="-122"/>
              </a:rPr>
              <a:t>的目标神经元为</a:t>
            </a:r>
            <a:r>
              <a:rPr lang="en-US" altLang="zh-CN" sz="1600" dirty="0">
                <a:latin typeface="宋体" panose="02010600030101010101" pitchFamily="2" charset="-122"/>
                <a:ea typeface="宋体" panose="02010600030101010101" pitchFamily="2" charset="-122"/>
              </a:rPr>
              <a:t>j</a:t>
            </a:r>
            <a:endParaRPr lang="en-US" altLang="zh-CN" sz="3600" dirty="0">
              <a:latin typeface="宋体" panose="02010600030101010101" pitchFamily="2" charset="-122"/>
              <a:ea typeface="宋体" panose="02010600030101010101" pitchFamily="2" charset="-122"/>
            </a:endParaRPr>
          </a:p>
          <a:p>
            <a:pPr marL="0" indent="0">
              <a:buFont typeface="Arial" panose="020B0604020202020204" pitchFamily="34" charset="0"/>
              <a:buNone/>
            </a:pPr>
            <a:r>
              <a:rPr lang="en-US" altLang="zh-CN" sz="1400" dirty="0">
                <a:latin typeface="宋体" panose="02010600030101010101" pitchFamily="2" charset="-122"/>
                <a:ea typeface="宋体" panose="02010600030101010101" pitchFamily="2" charset="-122"/>
              </a:rPr>
              <a:t>Start[</a:t>
            </a:r>
            <a:r>
              <a:rPr lang="en-US" altLang="zh-CN" sz="1400" dirty="0" err="1">
                <a:latin typeface="宋体" panose="02010600030101010101" pitchFamily="2" charset="-122"/>
                <a:ea typeface="宋体" panose="02010600030101010101" pitchFamily="2" charset="-122"/>
              </a:rPr>
              <a:t>i+M</a:t>
            </a:r>
            <a:r>
              <a:rPr lang="en-US" altLang="zh-CN" sz="1400" dirty="0">
                <a:latin typeface="宋体" panose="02010600030101010101" pitchFamily="2" charset="-122"/>
                <a:ea typeface="宋体" panose="02010600030101010101" pitchFamily="2" charset="-122"/>
              </a:rPr>
              <a:t>*(d-D)]=j</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num[</a:t>
            </a:r>
            <a:r>
              <a:rPr lang="en-US" altLang="zh-CN" sz="1400" dirty="0" err="1">
                <a:latin typeface="宋体" panose="02010600030101010101" pitchFamily="2" charset="-122"/>
                <a:ea typeface="宋体" panose="02010600030101010101" pitchFamily="2" charset="-122"/>
              </a:rPr>
              <a:t>i+M</a:t>
            </a:r>
            <a:r>
              <a:rPr lang="en-US" altLang="zh-CN" sz="1400" dirty="0">
                <a:latin typeface="宋体" panose="02010600030101010101" pitchFamily="2" charset="-122"/>
                <a:ea typeface="宋体" panose="02010600030101010101" pitchFamily="2" charset="-122"/>
              </a:rPr>
              <a:t>*(d-D)]=k</a:t>
            </a:r>
            <a:r>
              <a:rPr lang="zh-CN" altLang="en-US" sz="1400" dirty="0">
                <a:latin typeface="宋体" panose="02010600030101010101" pitchFamily="2" charset="-122"/>
                <a:ea typeface="宋体" panose="02010600030101010101" pitchFamily="2" charset="-122"/>
              </a:rPr>
              <a:t>，则表示</a:t>
            </a:r>
            <a:r>
              <a:rPr lang="en-US" altLang="zh-CN" sz="1400" dirty="0">
                <a:latin typeface="宋体" panose="02010600030101010101" pitchFamily="2" charset="-122"/>
                <a:ea typeface="宋体" panose="02010600030101010101" pitchFamily="2" charset="-122"/>
              </a:rPr>
              <a:t>Ni</a:t>
            </a:r>
            <a:r>
              <a:rPr lang="zh-CN" altLang="en-US" sz="1400" dirty="0">
                <a:latin typeface="宋体" panose="02010600030101010101" pitchFamily="2" charset="-122"/>
                <a:ea typeface="宋体" panose="02010600030101010101" pitchFamily="2" charset="-122"/>
              </a:rPr>
              <a:t>连接到的突触是</a:t>
            </a:r>
            <a:r>
              <a:rPr lang="en-US" altLang="zh-CN" sz="1400" dirty="0" err="1">
                <a:latin typeface="宋体" panose="02010600030101010101" pitchFamily="2" charset="-122"/>
                <a:ea typeface="宋体" panose="02010600030101010101" pitchFamily="2" charset="-122"/>
              </a:rPr>
              <a:t>Sj</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Sj+k-1</a:t>
            </a:r>
            <a:r>
              <a:rPr lang="zh-CN" altLang="en-US" sz="1400" dirty="0">
                <a:latin typeface="宋体" panose="02010600030101010101" pitchFamily="2" charset="-122"/>
                <a:ea typeface="宋体" panose="02010600030101010101" pitchFamily="2" charset="-122"/>
              </a:rPr>
              <a:t>。</a:t>
            </a:r>
            <a:endParaRPr lang="en-US" altLang="zh-CN" sz="1400"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224B5B96-6CD1-C4BC-D88F-9E2681BDEB99}"/>
              </a:ext>
            </a:extLst>
          </p:cNvPr>
          <p:cNvPicPr>
            <a:picLocks noChangeAspect="1"/>
          </p:cNvPicPr>
          <p:nvPr/>
        </p:nvPicPr>
        <p:blipFill>
          <a:blip r:embed="rId3"/>
          <a:stretch>
            <a:fillRect/>
          </a:stretch>
        </p:blipFill>
        <p:spPr>
          <a:xfrm>
            <a:off x="6328508" y="210363"/>
            <a:ext cx="5175621" cy="6154343"/>
          </a:xfrm>
          <a:prstGeom prst="rect">
            <a:avLst/>
          </a:prstGeom>
        </p:spPr>
      </p:pic>
    </p:spTree>
    <p:extLst>
      <p:ext uri="{BB962C8B-B14F-4D97-AF65-F5344CB8AC3E}">
        <p14:creationId xmlns:p14="http://schemas.microsoft.com/office/powerpoint/2010/main" val="188761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F2C99-5312-40AD-5488-0AE04D71DB84}"/>
              </a:ext>
            </a:extLst>
          </p:cNvPr>
          <p:cNvSpPr>
            <a:spLocks noGrp="1"/>
          </p:cNvSpPr>
          <p:nvPr>
            <p:ph type="title"/>
          </p:nvPr>
        </p:nvSpPr>
        <p:spPr>
          <a:xfrm>
            <a:off x="184215" y="-154322"/>
            <a:ext cx="7973195" cy="966453"/>
          </a:xfrm>
        </p:spPr>
        <p:txBody>
          <a:bodyPr>
            <a:normAutofit/>
          </a:bodyPr>
          <a:lstStyle/>
          <a:p>
            <a:r>
              <a:rPr lang="zh-CN" altLang="en-US" sz="2800" dirty="0">
                <a:latin typeface="宋体" panose="02010600030101010101" pitchFamily="2" charset="-122"/>
                <a:ea typeface="宋体" panose="02010600030101010101" pitchFamily="2" charset="-122"/>
              </a:rPr>
              <a:t>优化方法</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跨</a:t>
            </a:r>
            <a:r>
              <a:rPr lang="en-US" altLang="zh-CN" sz="2800" dirty="0">
                <a:latin typeface="宋体" panose="02010600030101010101" pitchFamily="2" charset="-122"/>
                <a:ea typeface="宋体" panose="02010600030101010101" pitchFamily="2" charset="-122"/>
              </a:rPr>
              <a:t>population/projection</a:t>
            </a:r>
            <a:r>
              <a:rPr lang="zh-CN" altLang="en-US" sz="2800" dirty="0">
                <a:latin typeface="宋体" panose="02010600030101010101" pitchFamily="2" charset="-122"/>
                <a:ea typeface="宋体" panose="02010600030101010101" pitchFamily="2" charset="-122"/>
              </a:rPr>
              <a:t>并行探索</a:t>
            </a:r>
          </a:p>
        </p:txBody>
      </p:sp>
      <p:sp>
        <p:nvSpPr>
          <p:cNvPr id="9" name="内容占位符 2">
            <a:extLst>
              <a:ext uri="{FF2B5EF4-FFF2-40B4-BE49-F238E27FC236}">
                <a16:creationId xmlns:a16="http://schemas.microsoft.com/office/drawing/2014/main" id="{ADFA4724-442B-71C8-D287-9893312F69F1}"/>
              </a:ext>
            </a:extLst>
          </p:cNvPr>
          <p:cNvSpPr txBox="1">
            <a:spLocks/>
          </p:cNvSpPr>
          <p:nvPr/>
        </p:nvSpPr>
        <p:spPr>
          <a:xfrm>
            <a:off x="5803235" y="812131"/>
            <a:ext cx="4784819" cy="5386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2000" dirty="0">
              <a:latin typeface="宋体" panose="02010600030101010101" pitchFamily="2" charset="-122"/>
              <a:ea typeface="宋体" panose="02010600030101010101" pitchFamily="2" charset="-122"/>
            </a:endParaRPr>
          </a:p>
        </p:txBody>
      </p:sp>
      <p:sp>
        <p:nvSpPr>
          <p:cNvPr id="11" name="内容占位符 2">
            <a:extLst>
              <a:ext uri="{FF2B5EF4-FFF2-40B4-BE49-F238E27FC236}">
                <a16:creationId xmlns:a16="http://schemas.microsoft.com/office/drawing/2014/main" id="{A91B801F-0661-F72F-F121-62C201A4A59F}"/>
              </a:ext>
            </a:extLst>
          </p:cNvPr>
          <p:cNvSpPr txBox="1">
            <a:spLocks/>
          </p:cNvSpPr>
          <p:nvPr/>
        </p:nvSpPr>
        <p:spPr>
          <a:xfrm>
            <a:off x="434977" y="751973"/>
            <a:ext cx="5428516" cy="5979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altLang="zh-CN" sz="1400"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2835703E-5566-11E4-B96A-D7C435193F90}"/>
              </a:ext>
            </a:extLst>
          </p:cNvPr>
          <p:cNvPicPr>
            <a:picLocks noChangeAspect="1"/>
          </p:cNvPicPr>
          <p:nvPr/>
        </p:nvPicPr>
        <p:blipFill>
          <a:blip r:embed="rId3"/>
          <a:stretch>
            <a:fillRect/>
          </a:stretch>
        </p:blipFill>
        <p:spPr>
          <a:xfrm>
            <a:off x="376727" y="709862"/>
            <a:ext cx="4784820" cy="3657601"/>
          </a:xfrm>
          <a:prstGeom prst="rect">
            <a:avLst/>
          </a:prstGeom>
        </p:spPr>
      </p:pic>
      <p:pic>
        <p:nvPicPr>
          <p:cNvPr id="6" name="图片 5">
            <a:extLst>
              <a:ext uri="{FF2B5EF4-FFF2-40B4-BE49-F238E27FC236}">
                <a16:creationId xmlns:a16="http://schemas.microsoft.com/office/drawing/2014/main" id="{8CCE5011-5803-0E61-1454-B57EA09F5071}"/>
              </a:ext>
            </a:extLst>
          </p:cNvPr>
          <p:cNvPicPr>
            <a:picLocks noChangeAspect="1"/>
          </p:cNvPicPr>
          <p:nvPr/>
        </p:nvPicPr>
        <p:blipFill>
          <a:blip r:embed="rId4"/>
          <a:stretch>
            <a:fillRect/>
          </a:stretch>
        </p:blipFill>
        <p:spPr>
          <a:xfrm>
            <a:off x="5921743" y="3035493"/>
            <a:ext cx="4784820" cy="2136670"/>
          </a:xfrm>
          <a:prstGeom prst="rect">
            <a:avLst/>
          </a:prstGeom>
        </p:spPr>
      </p:pic>
      <p:sp>
        <p:nvSpPr>
          <p:cNvPr id="10" name="文本框 9">
            <a:extLst>
              <a:ext uri="{FF2B5EF4-FFF2-40B4-BE49-F238E27FC236}">
                <a16:creationId xmlns:a16="http://schemas.microsoft.com/office/drawing/2014/main" id="{6A78514A-6470-A559-0A30-38275AF691B3}"/>
              </a:ext>
            </a:extLst>
          </p:cNvPr>
          <p:cNvSpPr txBox="1"/>
          <p:nvPr/>
        </p:nvSpPr>
        <p:spPr>
          <a:xfrm>
            <a:off x="318836" y="4529889"/>
            <a:ext cx="5077327" cy="120032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来自</a:t>
            </a:r>
            <a:r>
              <a:rPr lang="en-US" altLang="zh-CN" dirty="0" err="1">
                <a:latin typeface="宋体" panose="02010600030101010101" pitchFamily="2" charset="-122"/>
                <a:ea typeface="宋体" panose="02010600030101010101" pitchFamily="2" charset="-122"/>
              </a:rPr>
              <a:t>GeNN</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CUDA</a:t>
            </a:r>
            <a:r>
              <a:rPr lang="zh-CN" altLang="en-US" dirty="0">
                <a:latin typeface="宋体" panose="02010600030101010101" pitchFamily="2" charset="-122"/>
                <a:ea typeface="宋体" panose="02010600030101010101" pitchFamily="2" charset="-122"/>
              </a:rPr>
              <a:t>示例，并行处理多个</a:t>
            </a:r>
            <a:r>
              <a:rPr lang="en-US" altLang="zh-CN" dirty="0">
                <a:latin typeface="宋体" panose="02010600030101010101" pitchFamily="2" charset="-122"/>
                <a:ea typeface="宋体" panose="02010600030101010101" pitchFamily="2" charset="-122"/>
              </a:rPr>
              <a:t>population</a:t>
            </a:r>
          </a:p>
          <a:p>
            <a:r>
              <a:rPr lang="zh-CN" altLang="en-US" dirty="0">
                <a:latin typeface="宋体" panose="02010600030101010101" pitchFamily="2" charset="-122"/>
                <a:ea typeface="宋体" panose="02010600030101010101" pitchFamily="2" charset="-122"/>
              </a:rPr>
              <a:t>第三行：额外的分支操作</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第六行：不同总体的参数是单独存储的，很难同时访问</a:t>
            </a:r>
          </a:p>
        </p:txBody>
      </p:sp>
      <p:sp>
        <p:nvSpPr>
          <p:cNvPr id="12" name="文本框 11">
            <a:extLst>
              <a:ext uri="{FF2B5EF4-FFF2-40B4-BE49-F238E27FC236}">
                <a16:creationId xmlns:a16="http://schemas.microsoft.com/office/drawing/2014/main" id="{AE49EF36-7AFA-9D89-1404-005D71A85EB2}"/>
              </a:ext>
            </a:extLst>
          </p:cNvPr>
          <p:cNvSpPr txBox="1"/>
          <p:nvPr/>
        </p:nvSpPr>
        <p:spPr>
          <a:xfrm>
            <a:off x="5606722" y="854242"/>
            <a:ext cx="6021799" cy="2031325"/>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除了网络拓扑的优化，这里还对参数的排列进行的重组：</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将同一类型的神经元组织成几个数组，每个数组里面存储同一类型的参数（这种方法我没明白），由于上一页的细粒度已经将同一类型、同一</a:t>
            </a:r>
            <a:r>
              <a:rPr lang="en-US" altLang="zh-CN" dirty="0">
                <a:latin typeface="宋体" panose="02010600030101010101" pitchFamily="2" charset="-122"/>
                <a:ea typeface="宋体" panose="02010600030101010101" pitchFamily="2" charset="-122"/>
              </a:rPr>
              <a:t>population</a:t>
            </a:r>
            <a:r>
              <a:rPr lang="zh-CN" altLang="en-US" dirty="0">
                <a:latin typeface="宋体" panose="02010600030101010101" pitchFamily="2" charset="-122"/>
                <a:ea typeface="宋体" panose="02010600030101010101" pitchFamily="2" charset="-122"/>
              </a:rPr>
              <a:t>的所有神经元都连续存储，所以这里可以将同一参数的所有值都连续存储在数组中</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BC94903A-20CA-0AAE-1226-17ACDA468E30}"/>
              </a:ext>
            </a:extLst>
          </p:cNvPr>
          <p:cNvSpPr txBox="1"/>
          <p:nvPr/>
        </p:nvSpPr>
        <p:spPr>
          <a:xfrm>
            <a:off x="5979634" y="5407052"/>
            <a:ext cx="5077327"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这里是跨</a:t>
            </a:r>
            <a:r>
              <a:rPr lang="en-US" altLang="zh-CN" dirty="0">
                <a:latin typeface="宋体" panose="02010600030101010101" pitchFamily="2" charset="-122"/>
                <a:ea typeface="宋体" panose="02010600030101010101" pitchFamily="2" charset="-122"/>
              </a:rPr>
              <a:t>population</a:t>
            </a:r>
            <a:r>
              <a:rPr lang="zh-CN" altLang="en-US" dirty="0">
                <a:latin typeface="宋体" panose="02010600030101010101" pitchFamily="2" charset="-122"/>
                <a:ea typeface="宋体" panose="02010600030101010101" pitchFamily="2" charset="-122"/>
              </a:rPr>
              <a:t>的并行探索，其实就是以神经元为单位进行计算，又因为相同类型的参数都是连续存储的，所以很容易合并内存</a:t>
            </a:r>
          </a:p>
        </p:txBody>
      </p:sp>
    </p:spTree>
    <p:extLst>
      <p:ext uri="{BB962C8B-B14F-4D97-AF65-F5344CB8AC3E}">
        <p14:creationId xmlns:p14="http://schemas.microsoft.com/office/powerpoint/2010/main" val="286246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F2C99-5312-40AD-5488-0AE04D71DB84}"/>
              </a:ext>
            </a:extLst>
          </p:cNvPr>
          <p:cNvSpPr>
            <a:spLocks noGrp="1"/>
          </p:cNvSpPr>
          <p:nvPr>
            <p:ph type="title"/>
          </p:nvPr>
        </p:nvSpPr>
        <p:spPr>
          <a:xfrm>
            <a:off x="184215" y="-154322"/>
            <a:ext cx="8230384" cy="966453"/>
          </a:xfrm>
        </p:spPr>
        <p:txBody>
          <a:bodyPr>
            <a:normAutofit/>
          </a:bodyPr>
          <a:lstStyle/>
          <a:p>
            <a:r>
              <a:rPr lang="zh-CN" altLang="en-US" sz="2800" dirty="0">
                <a:latin typeface="宋体" panose="02010600030101010101" pitchFamily="2" charset="-122"/>
                <a:ea typeface="宋体" panose="02010600030101010101" pitchFamily="2" charset="-122"/>
              </a:rPr>
              <a:t>优化方法</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稀疏感知负载平衡</a:t>
            </a:r>
            <a:r>
              <a:rPr lang="en-US" altLang="zh-CN" sz="2800" dirty="0">
                <a:latin typeface="宋体" panose="02010600030101010101" pitchFamily="2" charset="-122"/>
                <a:ea typeface="宋体" panose="02010600030101010101" pitchFamily="2" charset="-122"/>
              </a:rPr>
              <a:t>-&gt;</a:t>
            </a:r>
            <a:r>
              <a:rPr lang="zh-CN" altLang="en-US" sz="2800" dirty="0">
                <a:latin typeface="宋体" panose="02010600030101010101" pitchFamily="2" charset="-122"/>
                <a:ea typeface="宋体" panose="02010600030101010101" pitchFamily="2" charset="-122"/>
              </a:rPr>
              <a:t>神经元计算阶段</a:t>
            </a:r>
          </a:p>
        </p:txBody>
      </p:sp>
      <p:sp>
        <p:nvSpPr>
          <p:cNvPr id="9" name="内容占位符 2">
            <a:extLst>
              <a:ext uri="{FF2B5EF4-FFF2-40B4-BE49-F238E27FC236}">
                <a16:creationId xmlns:a16="http://schemas.microsoft.com/office/drawing/2014/main" id="{ADFA4724-442B-71C8-D287-9893312F69F1}"/>
              </a:ext>
            </a:extLst>
          </p:cNvPr>
          <p:cNvSpPr txBox="1">
            <a:spLocks/>
          </p:cNvSpPr>
          <p:nvPr/>
        </p:nvSpPr>
        <p:spPr>
          <a:xfrm>
            <a:off x="5803235" y="812131"/>
            <a:ext cx="4784819" cy="5386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2000" dirty="0">
              <a:latin typeface="宋体" panose="02010600030101010101" pitchFamily="2" charset="-122"/>
              <a:ea typeface="宋体" panose="02010600030101010101" pitchFamily="2" charset="-122"/>
            </a:endParaRPr>
          </a:p>
        </p:txBody>
      </p:sp>
      <p:sp>
        <p:nvSpPr>
          <p:cNvPr id="11" name="内容占位符 2">
            <a:extLst>
              <a:ext uri="{FF2B5EF4-FFF2-40B4-BE49-F238E27FC236}">
                <a16:creationId xmlns:a16="http://schemas.microsoft.com/office/drawing/2014/main" id="{A91B801F-0661-F72F-F121-62C201A4A59F}"/>
              </a:ext>
            </a:extLst>
          </p:cNvPr>
          <p:cNvSpPr txBox="1">
            <a:spLocks/>
          </p:cNvSpPr>
          <p:nvPr/>
        </p:nvSpPr>
        <p:spPr>
          <a:xfrm>
            <a:off x="434977" y="751973"/>
            <a:ext cx="5428516" cy="5979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altLang="zh-CN" sz="14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F8F737E7-4EA0-06EF-6A7C-54A7E677F27E}"/>
              </a:ext>
            </a:extLst>
          </p:cNvPr>
          <p:cNvPicPr>
            <a:picLocks noChangeAspect="1"/>
          </p:cNvPicPr>
          <p:nvPr/>
        </p:nvPicPr>
        <p:blipFill>
          <a:blip r:embed="rId3"/>
          <a:stretch>
            <a:fillRect/>
          </a:stretch>
        </p:blipFill>
        <p:spPr>
          <a:xfrm>
            <a:off x="2795851" y="1200987"/>
            <a:ext cx="5618748" cy="2950311"/>
          </a:xfrm>
          <a:prstGeom prst="rect">
            <a:avLst/>
          </a:prstGeom>
        </p:spPr>
      </p:pic>
      <p:sp>
        <p:nvSpPr>
          <p:cNvPr id="8" name="文本框 7">
            <a:extLst>
              <a:ext uri="{FF2B5EF4-FFF2-40B4-BE49-F238E27FC236}">
                <a16:creationId xmlns:a16="http://schemas.microsoft.com/office/drawing/2014/main" id="{8A494AB0-E06A-CC46-9A4A-100C7B110337}"/>
              </a:ext>
            </a:extLst>
          </p:cNvPr>
          <p:cNvSpPr txBox="1"/>
          <p:nvPr/>
        </p:nvSpPr>
        <p:spPr>
          <a:xfrm>
            <a:off x="3252129" y="4540155"/>
            <a:ext cx="4285656" cy="1200329"/>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在神经元计算阶段，首先对所有的神经元并行处理，并区分活动神经元并将其放入活动队列中，最后并行得对这些神经元进行计算</a:t>
            </a:r>
            <a:endParaRPr lang="zh-CN" altLang="en-US" dirty="0"/>
          </a:p>
        </p:txBody>
      </p:sp>
    </p:spTree>
    <p:extLst>
      <p:ext uri="{BB962C8B-B14F-4D97-AF65-F5344CB8AC3E}">
        <p14:creationId xmlns:p14="http://schemas.microsoft.com/office/powerpoint/2010/main" val="159840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F2C99-5312-40AD-5488-0AE04D71DB84}"/>
              </a:ext>
            </a:extLst>
          </p:cNvPr>
          <p:cNvSpPr>
            <a:spLocks noGrp="1"/>
          </p:cNvSpPr>
          <p:nvPr>
            <p:ph type="title"/>
          </p:nvPr>
        </p:nvSpPr>
        <p:spPr>
          <a:xfrm>
            <a:off x="184215" y="-154322"/>
            <a:ext cx="8230384" cy="966453"/>
          </a:xfrm>
        </p:spPr>
        <p:txBody>
          <a:bodyPr>
            <a:normAutofit/>
          </a:bodyPr>
          <a:lstStyle/>
          <a:p>
            <a:r>
              <a:rPr lang="zh-CN" altLang="en-US" sz="2800" dirty="0">
                <a:latin typeface="宋体" panose="02010600030101010101" pitchFamily="2" charset="-122"/>
                <a:ea typeface="宋体" panose="02010600030101010101" pitchFamily="2" charset="-122"/>
              </a:rPr>
              <a:t>优化方法</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稀疏感知负载平衡</a:t>
            </a:r>
            <a:r>
              <a:rPr lang="en-US" altLang="zh-CN" sz="2800" dirty="0">
                <a:latin typeface="宋体" panose="02010600030101010101" pitchFamily="2" charset="-122"/>
                <a:ea typeface="宋体" panose="02010600030101010101" pitchFamily="2" charset="-122"/>
              </a:rPr>
              <a:t>-&gt;</a:t>
            </a:r>
            <a:r>
              <a:rPr lang="zh-CN" altLang="en-US" sz="2800" dirty="0">
                <a:latin typeface="宋体" panose="02010600030101010101" pitchFamily="2" charset="-122"/>
                <a:ea typeface="宋体" panose="02010600030101010101" pitchFamily="2" charset="-122"/>
              </a:rPr>
              <a:t>脉冲传播阶段</a:t>
            </a:r>
          </a:p>
        </p:txBody>
      </p:sp>
      <p:sp>
        <p:nvSpPr>
          <p:cNvPr id="9" name="内容占位符 2">
            <a:extLst>
              <a:ext uri="{FF2B5EF4-FFF2-40B4-BE49-F238E27FC236}">
                <a16:creationId xmlns:a16="http://schemas.microsoft.com/office/drawing/2014/main" id="{ADFA4724-442B-71C8-D287-9893312F69F1}"/>
              </a:ext>
            </a:extLst>
          </p:cNvPr>
          <p:cNvSpPr txBox="1">
            <a:spLocks/>
          </p:cNvSpPr>
          <p:nvPr/>
        </p:nvSpPr>
        <p:spPr>
          <a:xfrm>
            <a:off x="5803235" y="812131"/>
            <a:ext cx="4784819" cy="5386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2000" dirty="0">
              <a:latin typeface="宋体" panose="02010600030101010101" pitchFamily="2" charset="-122"/>
              <a:ea typeface="宋体" panose="02010600030101010101" pitchFamily="2" charset="-122"/>
            </a:endParaRPr>
          </a:p>
        </p:txBody>
      </p:sp>
      <p:sp>
        <p:nvSpPr>
          <p:cNvPr id="11" name="内容占位符 2">
            <a:extLst>
              <a:ext uri="{FF2B5EF4-FFF2-40B4-BE49-F238E27FC236}">
                <a16:creationId xmlns:a16="http://schemas.microsoft.com/office/drawing/2014/main" id="{A91B801F-0661-F72F-F121-62C201A4A59F}"/>
              </a:ext>
            </a:extLst>
          </p:cNvPr>
          <p:cNvSpPr txBox="1">
            <a:spLocks/>
          </p:cNvSpPr>
          <p:nvPr/>
        </p:nvSpPr>
        <p:spPr>
          <a:xfrm>
            <a:off x="434977" y="751973"/>
            <a:ext cx="5428516" cy="5979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altLang="zh-CN" sz="1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8A494AB0-E06A-CC46-9A4A-100C7B110337}"/>
              </a:ext>
            </a:extLst>
          </p:cNvPr>
          <p:cNvSpPr txBox="1"/>
          <p:nvPr/>
        </p:nvSpPr>
        <p:spPr>
          <a:xfrm>
            <a:off x="316562" y="836194"/>
            <a:ext cx="4905567" cy="2031325"/>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现有的两种做法：</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、将每个活动神经元和目标神经元映射到一个单独的线程，该线程循环传出</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传入脉冲</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、将每个</a:t>
            </a:r>
            <a:r>
              <a:rPr lang="en-US" altLang="zh-CN" dirty="0">
                <a:latin typeface="宋体" panose="02010600030101010101" pitchFamily="2" charset="-122"/>
                <a:ea typeface="宋体" panose="02010600030101010101" pitchFamily="2" charset="-122"/>
              </a:rPr>
              <a:t>projection</a:t>
            </a:r>
            <a:r>
              <a:rPr lang="zh-CN" altLang="en-US" dirty="0">
                <a:latin typeface="宋体" panose="02010600030101010101" pitchFamily="2" charset="-122"/>
                <a:ea typeface="宋体" panose="02010600030101010101" pitchFamily="2" charset="-122"/>
              </a:rPr>
              <a:t>映射到几个，通过这个</a:t>
            </a:r>
            <a:r>
              <a:rPr lang="en-US" altLang="zh-CN" dirty="0">
                <a:latin typeface="宋体" panose="02010600030101010101" pitchFamily="2" charset="-122"/>
                <a:ea typeface="宋体" panose="02010600030101010101" pitchFamily="2" charset="-122"/>
              </a:rPr>
              <a:t>projection</a:t>
            </a:r>
            <a:r>
              <a:rPr lang="zh-CN" altLang="en-US" dirty="0">
                <a:latin typeface="宋体" panose="02010600030101010101" pitchFamily="2" charset="-122"/>
                <a:ea typeface="宋体" panose="02010600030101010101" pitchFamily="2" charset="-122"/>
              </a:rPr>
              <a:t>的活动神经元，在这些块中并行处理脉冲信号</a:t>
            </a:r>
            <a:endParaRPr lang="zh-CN" altLang="en-US" dirty="0"/>
          </a:p>
        </p:txBody>
      </p:sp>
      <p:sp>
        <p:nvSpPr>
          <p:cNvPr id="3" name="文本框 2">
            <a:extLst>
              <a:ext uri="{FF2B5EF4-FFF2-40B4-BE49-F238E27FC236}">
                <a16:creationId xmlns:a16="http://schemas.microsoft.com/office/drawing/2014/main" id="{987C9336-E178-EF25-9CF7-50B451B8B740}"/>
              </a:ext>
            </a:extLst>
          </p:cNvPr>
          <p:cNvSpPr txBox="1"/>
          <p:nvPr/>
        </p:nvSpPr>
        <p:spPr>
          <a:xfrm>
            <a:off x="316562" y="3178342"/>
            <a:ext cx="4905567" cy="2585323"/>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本文的做法：</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首先，利用细粒度网络表示的优势，将活动神经元均匀的分布在</a:t>
            </a:r>
            <a:r>
              <a:rPr lang="en-US" altLang="zh-CN" dirty="0">
                <a:latin typeface="宋体" panose="02010600030101010101" pitchFamily="2" charset="-122"/>
                <a:ea typeface="宋体" panose="02010600030101010101" pitchFamily="2" charset="-122"/>
              </a:rPr>
              <a:t>CUDA</a:t>
            </a:r>
            <a:r>
              <a:rPr lang="zh-CN" altLang="en-US" dirty="0">
                <a:latin typeface="宋体" panose="02010600030101010101" pitchFamily="2" charset="-122"/>
                <a:ea typeface="宋体" panose="02010600030101010101" pitchFamily="2" charset="-122"/>
              </a:rPr>
              <a:t>块之间</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然后，每个块中的线程循环将这些神经元循环发出的脉冲并行传播到目标突触</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实现两种并行：不同的活动神经元和同一活动</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神经元的不同突触</a:t>
            </a:r>
            <a:endParaRPr lang="en-US" altLang="zh-CN" dirty="0">
              <a:latin typeface="宋体" panose="02010600030101010101" pitchFamily="2" charset="-122"/>
              <a:ea typeface="宋体" panose="02010600030101010101" pitchFamily="2" charset="-122"/>
            </a:endParaRPr>
          </a:p>
          <a:p>
            <a:endParaRPr lang="zh-CN" altLang="en-US" dirty="0"/>
          </a:p>
        </p:txBody>
      </p:sp>
      <p:pic>
        <p:nvPicPr>
          <p:cNvPr id="6" name="图片 5">
            <a:extLst>
              <a:ext uri="{FF2B5EF4-FFF2-40B4-BE49-F238E27FC236}">
                <a16:creationId xmlns:a16="http://schemas.microsoft.com/office/drawing/2014/main" id="{4AA7F80A-84F6-C784-5F24-29CC2EF55C7D}"/>
              </a:ext>
            </a:extLst>
          </p:cNvPr>
          <p:cNvPicPr>
            <a:picLocks noChangeAspect="1"/>
          </p:cNvPicPr>
          <p:nvPr/>
        </p:nvPicPr>
        <p:blipFill>
          <a:blip r:embed="rId3"/>
          <a:stretch>
            <a:fillRect/>
          </a:stretch>
        </p:blipFill>
        <p:spPr>
          <a:xfrm>
            <a:off x="5723649" y="812131"/>
            <a:ext cx="5004250" cy="4390440"/>
          </a:xfrm>
          <a:prstGeom prst="rect">
            <a:avLst/>
          </a:prstGeom>
        </p:spPr>
      </p:pic>
      <p:sp>
        <p:nvSpPr>
          <p:cNvPr id="7" name="文本框 6">
            <a:extLst>
              <a:ext uri="{FF2B5EF4-FFF2-40B4-BE49-F238E27FC236}">
                <a16:creationId xmlns:a16="http://schemas.microsoft.com/office/drawing/2014/main" id="{F1E99D0D-F87A-B4F6-11AE-14B330FE428C}"/>
              </a:ext>
            </a:extLst>
          </p:cNvPr>
          <p:cNvSpPr txBox="1"/>
          <p:nvPr/>
        </p:nvSpPr>
        <p:spPr>
          <a:xfrm>
            <a:off x="5803235" y="5665777"/>
            <a:ext cx="4905567" cy="646331"/>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后期实验表明，在发射频率降低时，这种优化更加明显，但是文章并没有给出证明</a:t>
            </a:r>
          </a:p>
        </p:txBody>
      </p:sp>
    </p:spTree>
    <p:extLst>
      <p:ext uri="{BB962C8B-B14F-4D97-AF65-F5344CB8AC3E}">
        <p14:creationId xmlns:p14="http://schemas.microsoft.com/office/powerpoint/2010/main" val="11818744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2513</Words>
  <Application>Microsoft Office PowerPoint</Application>
  <PresentationFormat>宽屏</PresentationFormat>
  <Paragraphs>114</Paragraphs>
  <Slides>11</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宋体</vt:lpstr>
      <vt:lpstr>Arial</vt:lpstr>
      <vt:lpstr>Times New Roman</vt:lpstr>
      <vt:lpstr>Office 主题​​</vt:lpstr>
      <vt:lpstr>High Performance Simulation of Spiking Neural Network on GPGPUs</vt:lpstr>
      <vt:lpstr>SNN与传统ANN的区别：  传统神经网络算法仍然依据于使用高精度的浮点数进行运算， 然而人脑中信息会以动作电压或称之为电脉冲（electric spike）   ANN的训练过程对反向传播算法的依赖很高，人脑的记忆和学习依赖于突触后细胞受到刺激后所产生的突触可塑性  ANN通常需要大量的标签数据集来驱动网络的拟合。人脑在很多情况下的感知和学习过程都是非监督式的。并且， 人脑通常不需要如此大量反复的数据来学习同一件事情 </vt:lpstr>
      <vt:lpstr>PowerPoint 演示文稿</vt:lpstr>
      <vt:lpstr>SNN的主流描述：population/projection</vt:lpstr>
      <vt:lpstr>现有的SNN模拟器的缺陷：</vt:lpstr>
      <vt:lpstr>优化方法——细粒度的网络拓扑</vt:lpstr>
      <vt:lpstr>优化方法——跨population/projection并行探索</vt:lpstr>
      <vt:lpstr>优化方法——稀疏感知负载平衡-&gt;神经元计算阶段</vt:lpstr>
      <vt:lpstr>优化方法——稀疏感知负载平衡-&gt;脉冲传播阶段</vt:lpstr>
      <vt:lpstr>优化方法——多GPU优化</vt:lpstr>
      <vt:lpstr>BSim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Performance Simulation of Spiking Neural Network on GPGPUs</dc:title>
  <dc:creator>付 振波</dc:creator>
  <cp:lastModifiedBy>付 振波</cp:lastModifiedBy>
  <cp:revision>5</cp:revision>
  <dcterms:created xsi:type="dcterms:W3CDTF">2022-10-18T10:16:21Z</dcterms:created>
  <dcterms:modified xsi:type="dcterms:W3CDTF">2022-10-20T08:12:36Z</dcterms:modified>
</cp:coreProperties>
</file>