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80" r:id="rId3"/>
    <p:sldId id="269" r:id="rId4"/>
    <p:sldId id="281" r:id="rId5"/>
    <p:sldId id="282" r:id="rId6"/>
    <p:sldId id="283" r:id="rId7"/>
    <p:sldId id="28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2" autoAdjust="0"/>
    <p:restoredTop sz="88714" autoAdjust="0"/>
  </p:normalViewPr>
  <p:slideViewPr>
    <p:cSldViewPr snapToGrid="0">
      <p:cViewPr varScale="1">
        <p:scale>
          <a:sx n="98" d="100"/>
          <a:sy n="98" d="100"/>
        </p:scale>
        <p:origin x="404" y="5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462FF-E7F5-48E3-A2F1-6E21A2119FAC}" type="datetimeFigureOut">
              <a:rPr lang="zh-CN" altLang="en-US" smtClean="0"/>
              <a:t>2023/4/16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D09A2-626D-4CC7-8ED1-500ED39A111C}" type="slidenum">
              <a:rPr lang="zh-CN" altLang="en-US" smtClean="0"/>
              <a:t>‹#›</a:t>
            </a:fld>
            <a:endParaRPr lang="zh-CN" altLang="en-US"/>
          </a:p>
        </p:txBody>
      </p:sp>
    </p:spTree>
    <p:extLst>
      <p:ext uri="{BB962C8B-B14F-4D97-AF65-F5344CB8AC3E}">
        <p14:creationId xmlns:p14="http://schemas.microsoft.com/office/powerpoint/2010/main" val="282285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wikipedia.org/wiki/%E6%9D%B0%E7%BD%97%E5%A7%86%C2%B7%E8%8E%B1%E7%89%B9%E6%96%8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简单回顾一下</a:t>
            </a:r>
            <a:r>
              <a:rPr lang="en-US" altLang="zh-CN" dirty="0"/>
              <a:t>SNN</a:t>
            </a:r>
            <a:r>
              <a:rPr lang="zh-CN" altLang="en-US" dirty="0"/>
              <a:t>的基本概念和</a:t>
            </a:r>
            <a:r>
              <a:rPr lang="en-US" altLang="zh-CN" dirty="0"/>
              <a:t>LIF</a:t>
            </a:r>
            <a:r>
              <a:rPr lang="zh-CN" altLang="en-US" dirty="0"/>
              <a:t>模型。在</a:t>
            </a:r>
            <a:r>
              <a:rPr lang="en-US" altLang="zh-CN" dirty="0"/>
              <a:t>SNN</a:t>
            </a:r>
            <a:r>
              <a:rPr lang="zh-CN" altLang="en-US" dirty="0"/>
              <a:t>中，数据是以</a:t>
            </a:r>
            <a:r>
              <a:rPr lang="en-US" altLang="zh-CN" dirty="0"/>
              <a:t>spike</a:t>
            </a:r>
            <a:r>
              <a:rPr lang="zh-CN" altLang="en-US" dirty="0"/>
              <a:t>形式，也就是二进制的序列。需要的话简单解释公式</a:t>
            </a:r>
            <a:endParaRPr lang="en-US" altLang="zh-CN" dirty="0"/>
          </a:p>
          <a:p>
            <a:r>
              <a:rPr lang="zh-CN" altLang="en-US" dirty="0"/>
              <a:t>基于人工神经网络的知识表示与推理研究，是以数据驱动的，这种模型只能通过发现数据之间的相关性来显示行为层面的智能，而不是逻辑层面；而这些模型的信息处理方法与人类的认知过程相差甚远，其可解释性很差，往往只能被视为黑盒。而</a:t>
            </a:r>
            <a:r>
              <a:rPr lang="en-US" altLang="zh-CN" dirty="0"/>
              <a:t>SNN</a:t>
            </a:r>
            <a:r>
              <a:rPr lang="zh-CN" altLang="en-US" dirty="0"/>
              <a:t>有着更好的生物合理性</a:t>
            </a:r>
          </a:p>
        </p:txBody>
      </p:sp>
      <p:sp>
        <p:nvSpPr>
          <p:cNvPr id="4" name="灯片编号占位符 3"/>
          <p:cNvSpPr>
            <a:spLocks noGrp="1"/>
          </p:cNvSpPr>
          <p:nvPr>
            <p:ph type="sldNum" sz="quarter" idx="5"/>
          </p:nvPr>
        </p:nvSpPr>
        <p:spPr/>
        <p:txBody>
          <a:bodyPr/>
          <a:lstStyle/>
          <a:p>
            <a:fld id="{91CD09A2-626D-4CC7-8ED1-500ED39A111C}" type="slidenum">
              <a:rPr lang="zh-CN" altLang="en-US" smtClean="0"/>
              <a:t>2</a:t>
            </a:fld>
            <a:endParaRPr lang="zh-CN" altLang="en-US"/>
          </a:p>
        </p:txBody>
      </p:sp>
    </p:spTree>
    <p:extLst>
      <p:ext uri="{BB962C8B-B14F-4D97-AF65-F5344CB8AC3E}">
        <p14:creationId xmlns:p14="http://schemas.microsoft.com/office/powerpoint/2010/main" val="302538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Snn</a:t>
            </a:r>
            <a:r>
              <a:rPr lang="zh-CN" altLang="en-US" dirty="0"/>
              <a:t>的一般表现形式是种群投影结构，就类似与人类的大脑，是一群神经细胞做一个事情。</a:t>
            </a:r>
            <a:endParaRPr lang="en-US" altLang="zh-CN" dirty="0"/>
          </a:p>
          <a:p>
            <a:r>
              <a:rPr lang="en-US" altLang="zh-CN" dirty="0"/>
              <a:t>STDP</a:t>
            </a:r>
            <a:r>
              <a:rPr lang="zh-CN" altLang="en-US" dirty="0"/>
              <a:t>是一种生物大脑重要的学习模式，是一种利用突触可塑性来进行训练的。方式是，根据脉冲信号在突触前神经元和突触后神经元之间的触发时间间隔来确定突触的强弱。</a:t>
            </a:r>
            <a:endParaRPr lang="en-US" altLang="zh-CN" dirty="0"/>
          </a:p>
          <a:p>
            <a:r>
              <a:rPr lang="zh-CN" altLang="en-US" b="1" i="0" dirty="0">
                <a:solidFill>
                  <a:srgbClr val="202122"/>
                </a:solidFill>
                <a:effectLst/>
                <a:latin typeface="Arial" panose="020B0604020202020204" pitchFamily="34" charset="0"/>
              </a:rPr>
              <a:t>祖母细胞</a:t>
            </a:r>
            <a:r>
              <a:rPr lang="zh-CN" altLang="en-US" b="0" i="0" dirty="0">
                <a:solidFill>
                  <a:srgbClr val="202122"/>
                </a:solidFill>
                <a:effectLst/>
                <a:latin typeface="Arial" panose="020B0604020202020204" pitchFamily="34" charset="0"/>
              </a:rPr>
              <a:t>是神经生物学家</a:t>
            </a:r>
            <a:r>
              <a:rPr lang="zh-CN" altLang="en-US" b="0" i="0" u="none" strike="noStrike" dirty="0">
                <a:solidFill>
                  <a:srgbClr val="0645AD"/>
                </a:solidFill>
                <a:effectLst/>
                <a:latin typeface="Arial" panose="020B0604020202020204" pitchFamily="34" charset="0"/>
                <a:hlinkClick r:id="rId3" tooltip="杰罗姆·莱特文"/>
              </a:rPr>
              <a:t>杰罗姆</a:t>
            </a:r>
            <a:r>
              <a:rPr lang="en-US" altLang="zh-CN" b="0" i="0" u="none" strike="noStrike" dirty="0">
                <a:solidFill>
                  <a:srgbClr val="0645AD"/>
                </a:solidFill>
                <a:effectLst/>
                <a:latin typeface="Arial" panose="020B0604020202020204" pitchFamily="34" charset="0"/>
                <a:hlinkClick r:id="rId3" tooltip="杰罗姆·莱特文"/>
              </a:rPr>
              <a:t>·</a:t>
            </a:r>
            <a:r>
              <a:rPr lang="zh-CN" altLang="en-US" b="0" i="0" u="none" strike="noStrike" dirty="0">
                <a:solidFill>
                  <a:srgbClr val="0645AD"/>
                </a:solidFill>
                <a:effectLst/>
                <a:latin typeface="Arial" panose="020B0604020202020204" pitchFamily="34" charset="0"/>
                <a:hlinkClick r:id="rId3" tooltip="杰罗姆·莱特文"/>
              </a:rPr>
              <a:t>莱特文</a:t>
            </a:r>
            <a:r>
              <a:rPr lang="zh-CN" altLang="en-US" b="0" i="0" dirty="0">
                <a:solidFill>
                  <a:srgbClr val="202122"/>
                </a:solidFill>
                <a:effectLst/>
                <a:latin typeface="Arial" panose="020B0604020202020204" pitchFamily="34" charset="0"/>
              </a:rPr>
              <a:t>提出的的一种假设，指在人脑中存在一个或一组神经细胞，当某些特定的概念如你的祖母头像出现时，这个或这组细胞就会激活。就是我们学习到大脑中的知识、词语、概念的记忆是由特定的神经细胞负责的，而不是整个神经系统共同作用的结果。如果失去了这个细胞，其相应的记忆也会消失。图</a:t>
            </a:r>
            <a:r>
              <a:rPr lang="en-US" altLang="zh-CN" b="0" i="0" dirty="0">
                <a:solidFill>
                  <a:srgbClr val="202122"/>
                </a:solidFill>
                <a:effectLst/>
                <a:latin typeface="Arial" panose="020B0604020202020204" pitchFamily="34" charset="0"/>
              </a:rPr>
              <a:t>1A</a:t>
            </a:r>
            <a:r>
              <a:rPr lang="zh-CN" altLang="en-US" b="0" i="0" dirty="0">
                <a:solidFill>
                  <a:srgbClr val="202122"/>
                </a:solidFill>
                <a:effectLst/>
                <a:latin typeface="Arial" panose="020B0604020202020204" pitchFamily="34" charset="0"/>
              </a:rPr>
              <a:t>是科学家根据大脑皮层的不同位置对不同词语有着不同的反映，即大脑语意图，这形成了知识。该研究还表明，在人类大脑皮层中，对概念的表征和抽象之间存在一个渐进的、连续的过度。概念在大脑中的表征高于感觉而独立存在，如图</a:t>
            </a:r>
            <a:r>
              <a:rPr lang="en-US" altLang="zh-CN" b="0" i="0" dirty="0">
                <a:solidFill>
                  <a:srgbClr val="202122"/>
                </a:solidFill>
                <a:effectLst/>
                <a:latin typeface="Arial" panose="020B0604020202020204" pitchFamily="34" charset="0"/>
              </a:rPr>
              <a:t>C</a:t>
            </a:r>
            <a:r>
              <a:rPr lang="zh-CN" altLang="en-US" b="0" i="0" dirty="0">
                <a:solidFill>
                  <a:srgbClr val="202122"/>
                </a:solidFill>
                <a:effectLst/>
                <a:latin typeface="Arial" panose="020B0604020202020204" pitchFamily="34" charset="0"/>
              </a:rPr>
              <a:t>，这是一种知识网络的形式存在着。这正好与</a:t>
            </a:r>
            <a:r>
              <a:rPr lang="en-US" altLang="zh-CN" b="0" i="0" dirty="0">
                <a:solidFill>
                  <a:srgbClr val="202122"/>
                </a:solidFill>
                <a:effectLst/>
                <a:latin typeface="Arial" panose="020B0604020202020204" pitchFamily="34" charset="0"/>
              </a:rPr>
              <a:t>GNN</a:t>
            </a:r>
            <a:r>
              <a:rPr lang="zh-CN" altLang="en-US" b="0" i="0" dirty="0">
                <a:solidFill>
                  <a:srgbClr val="202122"/>
                </a:solidFill>
                <a:effectLst/>
                <a:latin typeface="Arial" panose="020B0604020202020204" pitchFamily="34" charset="0"/>
              </a:rPr>
              <a:t>联系起来，因为</a:t>
            </a:r>
            <a:r>
              <a:rPr lang="en-US" altLang="zh-CN" b="0" i="0" dirty="0">
                <a:solidFill>
                  <a:srgbClr val="202122"/>
                </a:solidFill>
                <a:effectLst/>
                <a:latin typeface="Arial" panose="020B0604020202020204" pitchFamily="34" charset="0"/>
              </a:rPr>
              <a:t>GNN</a:t>
            </a:r>
            <a:r>
              <a:rPr lang="zh-CN" altLang="en-US" b="0" i="0" dirty="0">
                <a:solidFill>
                  <a:srgbClr val="202122"/>
                </a:solidFill>
                <a:effectLst/>
                <a:latin typeface="Arial" panose="020B0604020202020204" pitchFamily="34" charset="0"/>
              </a:rPr>
              <a:t>可以对图结构和节点属性进行编码。</a:t>
            </a:r>
            <a:endParaRPr lang="en-US" altLang="zh-CN" b="0" i="0" dirty="0">
              <a:solidFill>
                <a:srgbClr val="202122"/>
              </a:solidFill>
              <a:effectLst/>
              <a:latin typeface="Arial" panose="020B0604020202020204" pitchFamily="34" charset="0"/>
            </a:endParaRPr>
          </a:p>
          <a:p>
            <a:r>
              <a:rPr lang="zh-CN" altLang="en-US" b="0" i="0" dirty="0">
                <a:solidFill>
                  <a:srgbClr val="202122"/>
                </a:solidFill>
                <a:effectLst/>
                <a:latin typeface="Arial" panose="020B0604020202020204" pitchFamily="34" charset="0"/>
              </a:rPr>
              <a:t>在上述知识的启发下，将</a:t>
            </a:r>
            <a:r>
              <a:rPr lang="en-US" altLang="zh-CN" b="0" i="0" dirty="0">
                <a:solidFill>
                  <a:srgbClr val="202122"/>
                </a:solidFill>
                <a:effectLst/>
                <a:latin typeface="Arial" panose="020B0604020202020204" pitchFamily="34" charset="0"/>
              </a:rPr>
              <a:t>population</a:t>
            </a:r>
            <a:r>
              <a:rPr lang="zh-CN" altLang="en-US" b="0" i="0" dirty="0">
                <a:solidFill>
                  <a:srgbClr val="202122"/>
                </a:solidFill>
                <a:effectLst/>
                <a:latin typeface="Arial" panose="020B0604020202020204" pitchFamily="34" charset="0"/>
              </a:rPr>
              <a:t>编码和</a:t>
            </a:r>
            <a:r>
              <a:rPr lang="en-US" altLang="zh-CN" b="0" i="0" dirty="0">
                <a:solidFill>
                  <a:srgbClr val="202122"/>
                </a:solidFill>
                <a:effectLst/>
                <a:latin typeface="Arial" panose="020B0604020202020204" pitchFamily="34" charset="0"/>
              </a:rPr>
              <a:t>STDP</a:t>
            </a:r>
            <a:r>
              <a:rPr lang="zh-CN" altLang="en-US" b="0" i="0" dirty="0">
                <a:solidFill>
                  <a:srgbClr val="202122"/>
                </a:solidFill>
                <a:effectLst/>
                <a:latin typeface="Arial" panose="020B0604020202020204" pitchFamily="34" charset="0"/>
              </a:rPr>
              <a:t>机制结合到脉冲神经网络中，使网络能够完成知识图的编码和记忆。</a:t>
            </a:r>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3</a:t>
            </a:fld>
            <a:endParaRPr lang="zh-CN" altLang="en-US"/>
          </a:p>
        </p:txBody>
      </p:sp>
    </p:spTree>
    <p:extLst>
      <p:ext uri="{BB962C8B-B14F-4D97-AF65-F5344CB8AC3E}">
        <p14:creationId xmlns:p14="http://schemas.microsoft.com/office/powerpoint/2010/main" val="1357452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可传递的关系：</a:t>
            </a:r>
            <a:r>
              <a:rPr lang="en-US" altLang="zh-CN" dirty="0"/>
              <a:t>big</a:t>
            </a:r>
            <a:r>
              <a:rPr lang="zh-CN" altLang="en-US" dirty="0"/>
              <a:t>，</a:t>
            </a:r>
            <a:r>
              <a:rPr lang="en-US" altLang="zh-CN" dirty="0"/>
              <a:t>small</a:t>
            </a:r>
          </a:p>
          <a:p>
            <a:r>
              <a:rPr lang="zh-CN" altLang="en-US" dirty="0"/>
              <a:t>不可传递的关系：</a:t>
            </a:r>
            <a:r>
              <a:rPr lang="en-US" altLang="zh-CN" dirty="0"/>
              <a:t>love</a:t>
            </a:r>
            <a:r>
              <a:rPr lang="zh-CN" altLang="en-US" dirty="0"/>
              <a:t>、</a:t>
            </a:r>
            <a:r>
              <a:rPr lang="en-US" altLang="zh-CN" dirty="0"/>
              <a:t>eat</a:t>
            </a:r>
            <a:r>
              <a:rPr lang="zh-CN" altLang="en-US" dirty="0"/>
              <a:t>。、。。。</a:t>
            </a:r>
          </a:p>
        </p:txBody>
      </p:sp>
      <p:sp>
        <p:nvSpPr>
          <p:cNvPr id="4" name="灯片编号占位符 3"/>
          <p:cNvSpPr>
            <a:spLocks noGrp="1"/>
          </p:cNvSpPr>
          <p:nvPr>
            <p:ph type="sldNum" sz="quarter" idx="5"/>
          </p:nvPr>
        </p:nvSpPr>
        <p:spPr/>
        <p:txBody>
          <a:bodyPr/>
          <a:lstStyle/>
          <a:p>
            <a:fld id="{91CD09A2-626D-4CC7-8ED1-500ED39A111C}" type="slidenum">
              <a:rPr lang="zh-CN" altLang="en-US" smtClean="0"/>
              <a:t>4</a:t>
            </a:fld>
            <a:endParaRPr lang="zh-CN" altLang="en-US"/>
          </a:p>
        </p:txBody>
      </p:sp>
    </p:spTree>
    <p:extLst>
      <p:ext uri="{BB962C8B-B14F-4D97-AF65-F5344CB8AC3E}">
        <p14:creationId xmlns:p14="http://schemas.microsoft.com/office/powerpoint/2010/main" val="508431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可传递的关系：</a:t>
            </a:r>
            <a:r>
              <a:rPr lang="en-US" altLang="zh-CN" dirty="0"/>
              <a:t>big</a:t>
            </a:r>
            <a:r>
              <a:rPr lang="zh-CN" altLang="en-US" dirty="0"/>
              <a:t>，</a:t>
            </a:r>
            <a:r>
              <a:rPr lang="en-US" altLang="zh-CN" dirty="0"/>
              <a:t>small</a:t>
            </a:r>
          </a:p>
          <a:p>
            <a:r>
              <a:rPr lang="zh-CN" altLang="en-US" dirty="0"/>
              <a:t>不可传递的关系：</a:t>
            </a:r>
            <a:r>
              <a:rPr lang="en-US" altLang="zh-CN" dirty="0"/>
              <a:t>love</a:t>
            </a:r>
            <a:r>
              <a:rPr lang="zh-CN" altLang="en-US" dirty="0"/>
              <a:t>、</a:t>
            </a:r>
            <a:r>
              <a:rPr lang="en-US" altLang="zh-CN" dirty="0"/>
              <a:t>eat</a:t>
            </a:r>
            <a:r>
              <a:rPr lang="zh-CN" altLang="en-US" dirty="0"/>
              <a:t>。、。。。</a:t>
            </a:r>
          </a:p>
        </p:txBody>
      </p:sp>
      <p:sp>
        <p:nvSpPr>
          <p:cNvPr id="4" name="灯片编号占位符 3"/>
          <p:cNvSpPr>
            <a:spLocks noGrp="1"/>
          </p:cNvSpPr>
          <p:nvPr>
            <p:ph type="sldNum" sz="quarter" idx="5"/>
          </p:nvPr>
        </p:nvSpPr>
        <p:spPr/>
        <p:txBody>
          <a:bodyPr/>
          <a:lstStyle/>
          <a:p>
            <a:fld id="{91CD09A2-626D-4CC7-8ED1-500ED39A111C}" type="slidenum">
              <a:rPr lang="zh-CN" altLang="en-US" smtClean="0"/>
              <a:t>5</a:t>
            </a:fld>
            <a:endParaRPr lang="zh-CN" altLang="en-US"/>
          </a:p>
        </p:txBody>
      </p:sp>
    </p:spTree>
    <p:extLst>
      <p:ext uri="{BB962C8B-B14F-4D97-AF65-F5344CB8AC3E}">
        <p14:creationId xmlns:p14="http://schemas.microsoft.com/office/powerpoint/2010/main" val="282777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首先得到图</a:t>
            </a:r>
            <a:r>
              <a:rPr lang="en-US" altLang="zh-CN" dirty="0"/>
              <a:t>5A</a:t>
            </a:r>
            <a:r>
              <a:rPr lang="zh-CN" altLang="en-US" dirty="0"/>
              <a:t>中黑色的线</a:t>
            </a:r>
            <a:endParaRPr lang="en-US" altLang="zh-CN" dirty="0"/>
          </a:p>
          <a:p>
            <a:r>
              <a:rPr lang="zh-CN" altLang="en-US" b="0" i="0" dirty="0">
                <a:solidFill>
                  <a:srgbClr val="000000"/>
                </a:solidFill>
                <a:effectLst/>
                <a:latin typeface="楷体" panose="02010609060101010101" pitchFamily="49" charset="-122"/>
                <a:ea typeface="楷体" panose="02010609060101010101" pitchFamily="49" charset="-122"/>
              </a:rPr>
              <a:t>然后继续同时刺激拜登和普京神经元群，这样网络就可以开始总结“共同点”。由于</a:t>
            </a:r>
            <a:r>
              <a:rPr lang="en-US" altLang="zh-CN" b="0" i="0" dirty="0">
                <a:solidFill>
                  <a:srgbClr val="000000"/>
                </a:solidFill>
                <a:effectLst/>
                <a:latin typeface="楷体" panose="02010609060101010101" pitchFamily="49" charset="-122"/>
                <a:ea typeface="楷体" panose="02010609060101010101" pitchFamily="49" charset="-122"/>
              </a:rPr>
              <a:t>Biden</a:t>
            </a:r>
            <a:r>
              <a:rPr lang="zh-CN" altLang="en-US" b="0" i="0" dirty="0">
                <a:solidFill>
                  <a:srgbClr val="000000"/>
                </a:solidFill>
                <a:effectLst/>
                <a:latin typeface="楷体" panose="02010609060101010101" pitchFamily="49" charset="-122"/>
                <a:ea typeface="楷体" panose="02010609060101010101" pitchFamily="49" charset="-122"/>
              </a:rPr>
              <a:t>和</a:t>
            </a:r>
            <a:r>
              <a:rPr lang="en-US" altLang="zh-CN" b="0" i="0" dirty="0">
                <a:solidFill>
                  <a:srgbClr val="000000"/>
                </a:solidFill>
                <a:effectLst/>
                <a:latin typeface="楷体" panose="02010609060101010101" pitchFamily="49" charset="-122"/>
                <a:ea typeface="楷体" panose="02010609060101010101" pitchFamily="49" charset="-122"/>
              </a:rPr>
              <a:t>Putin</a:t>
            </a:r>
            <a:r>
              <a:rPr lang="zh-CN" altLang="en-US" b="0" i="0" dirty="0">
                <a:solidFill>
                  <a:srgbClr val="000000"/>
                </a:solidFill>
                <a:effectLst/>
                <a:latin typeface="楷体" panose="02010609060101010101" pitchFamily="49" charset="-122"/>
                <a:ea typeface="楷体" panose="02010609060101010101" pitchFamily="49" charset="-122"/>
              </a:rPr>
              <a:t>神经元群的不断激活，</a:t>
            </a:r>
            <a:r>
              <a:rPr lang="en-US" altLang="zh-CN" b="0" i="0" dirty="0">
                <a:solidFill>
                  <a:srgbClr val="000000"/>
                </a:solidFill>
                <a:effectLst/>
                <a:latin typeface="楷体" panose="02010609060101010101" pitchFamily="49" charset="-122"/>
                <a:ea typeface="楷体" panose="02010609060101010101" pitchFamily="49" charset="-122"/>
              </a:rPr>
              <a:t>Person</a:t>
            </a:r>
            <a:r>
              <a:rPr lang="zh-CN" altLang="en-US" b="0" i="0" dirty="0">
                <a:solidFill>
                  <a:srgbClr val="000000"/>
                </a:solidFill>
                <a:effectLst/>
                <a:latin typeface="楷体" panose="02010609060101010101" pitchFamily="49" charset="-122"/>
                <a:ea typeface="楷体" panose="02010609060101010101" pitchFamily="49" charset="-122"/>
              </a:rPr>
              <a:t>、</a:t>
            </a:r>
            <a:r>
              <a:rPr lang="en-US" altLang="zh-CN" b="0" i="0" dirty="0" err="1">
                <a:solidFill>
                  <a:srgbClr val="000000"/>
                </a:solidFill>
                <a:effectLst/>
                <a:latin typeface="楷体" panose="02010609060101010101" pitchFamily="49" charset="-122"/>
                <a:ea typeface="楷体" panose="02010609060101010101" pitchFamily="49" charset="-122"/>
              </a:rPr>
              <a:t>IsA</a:t>
            </a:r>
            <a:r>
              <a:rPr lang="zh-CN" altLang="en-US" b="0" i="0" dirty="0">
                <a:solidFill>
                  <a:srgbClr val="000000"/>
                </a:solidFill>
                <a:effectLst/>
                <a:latin typeface="楷体" panose="02010609060101010101" pitchFamily="49" charset="-122"/>
                <a:ea typeface="楷体" panose="02010609060101010101" pitchFamily="49" charset="-122"/>
              </a:rPr>
              <a:t>和</a:t>
            </a:r>
            <a:r>
              <a:rPr lang="en-US" altLang="zh-CN" b="0" i="0" dirty="0" err="1">
                <a:solidFill>
                  <a:srgbClr val="000000"/>
                </a:solidFill>
                <a:effectLst/>
                <a:latin typeface="楷体" panose="02010609060101010101" pitchFamily="49" charset="-122"/>
                <a:ea typeface="楷体" panose="02010609060101010101" pitchFamily="49" charset="-122"/>
              </a:rPr>
              <a:t>IsPresidentOf</a:t>
            </a:r>
            <a:r>
              <a:rPr lang="zh-CN" altLang="en-US" b="0" i="0" dirty="0">
                <a:solidFill>
                  <a:srgbClr val="000000"/>
                </a:solidFill>
                <a:effectLst/>
                <a:latin typeface="楷体" panose="02010609060101010101" pitchFamily="49" charset="-122"/>
                <a:ea typeface="楷体" panose="02010609060101010101" pitchFamily="49" charset="-122"/>
              </a:rPr>
              <a:t>神经元群也逐渐被激活。</a:t>
            </a:r>
            <a:endParaRPr lang="en-US" altLang="zh-CN" b="0" i="0" dirty="0">
              <a:solidFill>
                <a:srgbClr val="000000"/>
              </a:solidFill>
              <a:effectLst/>
              <a:latin typeface="楷体" panose="02010609060101010101" pitchFamily="49" charset="-122"/>
              <a:ea typeface="楷体" panose="02010609060101010101" pitchFamily="49" charset="-122"/>
            </a:endParaRPr>
          </a:p>
          <a:p>
            <a:pPr algn="just"/>
            <a:r>
              <a:rPr lang="zh-CN" altLang="en-US" b="0" i="0" dirty="0">
                <a:solidFill>
                  <a:srgbClr val="000000"/>
                </a:solidFill>
                <a:effectLst/>
                <a:latin typeface="楷体" panose="02010609060101010101" pitchFamily="49" charset="-122"/>
                <a:ea typeface="楷体" panose="02010609060101010101" pitchFamily="49" charset="-122"/>
              </a:rPr>
              <a:t>此外，由于</a:t>
            </a:r>
            <a:r>
              <a:rPr lang="en-US" altLang="zh-CN" b="0" i="0" dirty="0">
                <a:solidFill>
                  <a:srgbClr val="000000"/>
                </a:solidFill>
                <a:effectLst/>
                <a:latin typeface="楷体" panose="02010609060101010101" pitchFamily="49" charset="-122"/>
                <a:ea typeface="楷体" panose="02010609060101010101" pitchFamily="49" charset="-122"/>
              </a:rPr>
              <a:t>Biden</a:t>
            </a:r>
            <a:r>
              <a:rPr lang="zh-CN" altLang="en-US" b="0" i="0" dirty="0">
                <a:solidFill>
                  <a:srgbClr val="000000"/>
                </a:solidFill>
                <a:effectLst/>
                <a:latin typeface="楷体" panose="02010609060101010101" pitchFamily="49" charset="-122"/>
                <a:ea typeface="楷体" panose="02010609060101010101" pitchFamily="49" charset="-122"/>
              </a:rPr>
              <a:t>和</a:t>
            </a:r>
            <a:r>
              <a:rPr lang="en-US" altLang="zh-CN" b="0" i="0" dirty="0" err="1">
                <a:solidFill>
                  <a:srgbClr val="000000"/>
                </a:solidFill>
                <a:effectLst/>
                <a:latin typeface="楷体" panose="02010609060101010101" pitchFamily="49" charset="-122"/>
                <a:ea typeface="楷体" panose="02010609060101010101" pitchFamily="49" charset="-122"/>
              </a:rPr>
              <a:t>IsPresidentOf</a:t>
            </a:r>
            <a:r>
              <a:rPr lang="zh-CN" altLang="en-US" b="0" i="0" dirty="0">
                <a:solidFill>
                  <a:srgbClr val="000000"/>
                </a:solidFill>
                <a:effectLst/>
                <a:latin typeface="楷体" panose="02010609060101010101" pitchFamily="49" charset="-122"/>
                <a:ea typeface="楷体" panose="02010609060101010101" pitchFamily="49" charset="-122"/>
              </a:rPr>
              <a:t>被激活，美国神经元群被激活，俄罗斯神经元群也被激活。</a:t>
            </a:r>
          </a:p>
          <a:p>
            <a:pPr algn="just"/>
            <a:r>
              <a:rPr lang="zh-CN" altLang="en-US" b="0" i="0" dirty="0">
                <a:solidFill>
                  <a:srgbClr val="000000"/>
                </a:solidFill>
                <a:effectLst/>
                <a:latin typeface="楷体" panose="02010609060101010101" pitchFamily="49" charset="-122"/>
                <a:ea typeface="楷体" panose="02010609060101010101" pitchFamily="49" charset="-122"/>
              </a:rPr>
              <a:t>美国、俄罗斯和</a:t>
            </a:r>
            <a:r>
              <a:rPr lang="en-US" altLang="zh-CN" b="0" i="0" dirty="0" err="1">
                <a:solidFill>
                  <a:srgbClr val="000000"/>
                </a:solidFill>
                <a:effectLst/>
                <a:latin typeface="楷体" panose="02010609060101010101" pitchFamily="49" charset="-122"/>
                <a:ea typeface="楷体" panose="02010609060101010101" pitchFamily="49" charset="-122"/>
              </a:rPr>
              <a:t>IsA</a:t>
            </a:r>
            <a:r>
              <a:rPr lang="zh-CN" altLang="en-US" b="0" i="0" dirty="0">
                <a:solidFill>
                  <a:srgbClr val="000000"/>
                </a:solidFill>
                <a:effectLst/>
                <a:latin typeface="楷体" panose="02010609060101010101" pitchFamily="49" charset="-122"/>
                <a:ea typeface="楷体" panose="02010609060101010101" pitchFamily="49" charset="-122"/>
              </a:rPr>
              <a:t>神经元群的激活直接导致了</a:t>
            </a:r>
            <a:r>
              <a:rPr lang="en-US" altLang="zh-CN" b="0" i="0" dirty="0">
                <a:solidFill>
                  <a:srgbClr val="000000"/>
                </a:solidFill>
                <a:effectLst/>
                <a:latin typeface="楷体" panose="02010609060101010101" pitchFamily="49" charset="-122"/>
                <a:ea typeface="楷体" panose="02010609060101010101" pitchFamily="49" charset="-122"/>
              </a:rPr>
              <a:t>Country</a:t>
            </a:r>
            <a:r>
              <a:rPr lang="zh-CN" altLang="en-US" b="0" i="0" dirty="0">
                <a:solidFill>
                  <a:srgbClr val="000000"/>
                </a:solidFill>
                <a:effectLst/>
                <a:latin typeface="楷体" panose="02010609060101010101" pitchFamily="49" charset="-122"/>
                <a:ea typeface="楷体" panose="02010609060101010101" pitchFamily="49" charset="-122"/>
              </a:rPr>
              <a:t>神经元群的激活。在这一点上，我们发现</a:t>
            </a:r>
            <a:r>
              <a:rPr lang="en-US" altLang="zh-CN" b="0" i="0" dirty="0">
                <a:solidFill>
                  <a:srgbClr val="000000"/>
                </a:solidFill>
                <a:effectLst/>
                <a:latin typeface="楷体" panose="02010609060101010101" pitchFamily="49" charset="-122"/>
                <a:ea typeface="楷体" panose="02010609060101010101" pitchFamily="49" charset="-122"/>
              </a:rPr>
              <a:t>Person</a:t>
            </a:r>
            <a:r>
              <a:rPr lang="zh-CN" altLang="en-US" b="0" i="0" dirty="0">
                <a:solidFill>
                  <a:srgbClr val="000000"/>
                </a:solidFill>
                <a:effectLst/>
                <a:latin typeface="楷体" panose="02010609060101010101" pitchFamily="49" charset="-122"/>
                <a:ea typeface="楷体" panose="02010609060101010101" pitchFamily="49" charset="-122"/>
              </a:rPr>
              <a:t>、</a:t>
            </a:r>
            <a:r>
              <a:rPr lang="en-US" altLang="zh-CN" b="0" i="0" dirty="0" err="1">
                <a:solidFill>
                  <a:srgbClr val="000000"/>
                </a:solidFill>
                <a:effectLst/>
                <a:latin typeface="楷体" panose="02010609060101010101" pitchFamily="49" charset="-122"/>
                <a:ea typeface="楷体" panose="02010609060101010101" pitchFamily="49" charset="-122"/>
              </a:rPr>
              <a:t>IsPresidentOf</a:t>
            </a:r>
            <a:r>
              <a:rPr lang="zh-CN" altLang="en-US" b="0" i="0" dirty="0">
                <a:solidFill>
                  <a:srgbClr val="000000"/>
                </a:solidFill>
                <a:effectLst/>
                <a:latin typeface="楷体" panose="02010609060101010101" pitchFamily="49" charset="-122"/>
                <a:ea typeface="楷体" panose="02010609060101010101" pitchFamily="49" charset="-122"/>
              </a:rPr>
              <a:t>和</a:t>
            </a:r>
            <a:r>
              <a:rPr lang="en-US" altLang="zh-CN" b="0" i="0" dirty="0">
                <a:solidFill>
                  <a:srgbClr val="000000"/>
                </a:solidFill>
                <a:effectLst/>
                <a:latin typeface="楷体" panose="02010609060101010101" pitchFamily="49" charset="-122"/>
                <a:ea typeface="楷体" panose="02010609060101010101" pitchFamily="49" charset="-122"/>
              </a:rPr>
              <a:t>Country</a:t>
            </a:r>
            <a:r>
              <a:rPr lang="zh-CN" altLang="en-US" b="0" i="0" dirty="0">
                <a:solidFill>
                  <a:srgbClr val="000000"/>
                </a:solidFill>
                <a:effectLst/>
                <a:latin typeface="楷体" panose="02010609060101010101" pitchFamily="49" charset="-122"/>
                <a:ea typeface="楷体" panose="02010609060101010101" pitchFamily="49" charset="-122"/>
              </a:rPr>
              <a:t>神经元群依次被激活。根据</a:t>
            </a:r>
            <a:r>
              <a:rPr lang="en-US" altLang="zh-CN" b="0" i="0" dirty="0">
                <a:solidFill>
                  <a:srgbClr val="000000"/>
                </a:solidFill>
                <a:effectLst/>
                <a:latin typeface="楷体" panose="02010609060101010101" pitchFamily="49" charset="-122"/>
                <a:ea typeface="楷体" panose="02010609060101010101" pitchFamily="49" charset="-122"/>
              </a:rPr>
              <a:t>STDP</a:t>
            </a:r>
            <a:r>
              <a:rPr lang="zh-CN" altLang="en-US" b="0" i="0" dirty="0">
                <a:solidFill>
                  <a:srgbClr val="000000"/>
                </a:solidFill>
                <a:effectLst/>
                <a:latin typeface="楷体" panose="02010609060101010101" pitchFamily="49" charset="-122"/>
                <a:ea typeface="楷体" panose="02010609060101010101" pitchFamily="49" charset="-122"/>
              </a:rPr>
              <a:t>规则，新的突触连接也会在时间窗口内形成。让我们惊讶的是，我们只刺激了拜登和普京两个神经元种群，</a:t>
            </a:r>
            <a:r>
              <a:rPr lang="en-US" altLang="zh-CN" b="0" i="0" dirty="0">
                <a:solidFill>
                  <a:srgbClr val="000000"/>
                </a:solidFill>
                <a:effectLst/>
                <a:latin typeface="楷体" panose="02010609060101010101" pitchFamily="49" charset="-122"/>
                <a:ea typeface="楷体" panose="02010609060101010101" pitchFamily="49" charset="-122"/>
              </a:rPr>
              <a:t>KRR-GSNN</a:t>
            </a:r>
            <a:r>
              <a:rPr lang="zh-CN" altLang="en-US" b="0" i="0" dirty="0">
                <a:solidFill>
                  <a:srgbClr val="000000"/>
                </a:solidFill>
                <a:effectLst/>
                <a:latin typeface="楷体" panose="02010609060101010101" pitchFamily="49" charset="-122"/>
                <a:ea typeface="楷体" panose="02010609060101010101" pitchFamily="49" charset="-122"/>
              </a:rPr>
              <a:t>在没有其他干预的情况下，得到了上述结论。</a:t>
            </a:r>
            <a:endParaRPr lang="en-US" altLang="zh-CN" b="0" i="0" dirty="0">
              <a:solidFill>
                <a:srgbClr val="000000"/>
              </a:solidFill>
              <a:effectLst/>
              <a:latin typeface="楷体" panose="02010609060101010101" pitchFamily="49" charset="-122"/>
              <a:ea typeface="楷体" panose="02010609060101010101" pitchFamily="49" charset="-122"/>
            </a:endParaRPr>
          </a:p>
          <a:p>
            <a:pPr algn="just"/>
            <a:r>
              <a:rPr lang="zh-CN" altLang="en-US" b="0" i="0" dirty="0">
                <a:solidFill>
                  <a:srgbClr val="000000"/>
                </a:solidFill>
                <a:effectLst/>
                <a:latin typeface="楷体" panose="02010609060101010101" pitchFamily="49" charset="-122"/>
                <a:ea typeface="楷体" panose="02010609060101010101" pitchFamily="49" charset="-122"/>
              </a:rPr>
              <a:t>这个实验不是证明</a:t>
            </a:r>
            <a:r>
              <a:rPr lang="en-US" altLang="zh-CN" b="0" i="0" dirty="0">
                <a:solidFill>
                  <a:srgbClr val="000000"/>
                </a:solidFill>
                <a:effectLst/>
                <a:latin typeface="楷体" panose="02010609060101010101" pitchFamily="49" charset="-122"/>
                <a:ea typeface="楷体" panose="02010609060101010101" pitchFamily="49" charset="-122"/>
              </a:rPr>
              <a:t>KRR-GSNN</a:t>
            </a:r>
            <a:r>
              <a:rPr lang="zh-CN" altLang="en-US" b="0" i="0" dirty="0">
                <a:solidFill>
                  <a:srgbClr val="000000"/>
                </a:solidFill>
                <a:effectLst/>
                <a:latin typeface="楷体" panose="02010609060101010101" pitchFamily="49" charset="-122"/>
                <a:ea typeface="楷体" panose="02010609060101010101" pitchFamily="49" charset="-122"/>
              </a:rPr>
              <a:t>可以为整个数据集获得正确的知识，而只是为探索人类、尤其是归纳学习这个过程中的内在工作机制，这一探索为研究这一过程提供了计算模型的可能。</a:t>
            </a:r>
            <a:endParaRPr lang="en-US" altLang="zh-CN" b="0" i="0" dirty="0">
              <a:solidFill>
                <a:srgbClr val="000000"/>
              </a:solidFill>
              <a:effectLst/>
              <a:latin typeface="楷体" panose="02010609060101010101" pitchFamily="49" charset="-122"/>
              <a:ea typeface="楷体" panose="02010609060101010101" pitchFamily="49" charset="-122"/>
            </a:endParaRPr>
          </a:p>
          <a:p>
            <a:endParaRPr lang="en-US" altLang="zh-CN"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6</a:t>
            </a:fld>
            <a:endParaRPr lang="zh-CN" altLang="en-US"/>
          </a:p>
        </p:txBody>
      </p:sp>
    </p:spTree>
    <p:extLst>
      <p:ext uri="{BB962C8B-B14F-4D97-AF65-F5344CB8AC3E}">
        <p14:creationId xmlns:p14="http://schemas.microsoft.com/office/powerpoint/2010/main" val="1441069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楷体" panose="02010609060101010101" pitchFamily="49" charset="-122"/>
                <a:ea typeface="楷体" panose="02010609060101010101" pitchFamily="49" charset="-122"/>
              </a:rPr>
              <a:t>目前，在神经科学领域，人类归纳生成新知识的过程尚不清楚。这项研究为后续的神经科学和认知科学相关研究提供了计算模型的可能性。</a:t>
            </a:r>
            <a:endParaRPr lang="en-US" altLang="zh-CN"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7</a:t>
            </a:fld>
            <a:endParaRPr lang="zh-CN" altLang="en-US"/>
          </a:p>
        </p:txBody>
      </p:sp>
    </p:spTree>
    <p:extLst>
      <p:ext uri="{BB962C8B-B14F-4D97-AF65-F5344CB8AC3E}">
        <p14:creationId xmlns:p14="http://schemas.microsoft.com/office/powerpoint/2010/main" val="92244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AE679-EC35-DD7A-29C7-2D59BA179C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A7C7AF-234B-F8D8-2920-50769B9F3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1730E9-01A2-A2CD-655A-1C90B4388D46}"/>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4E2417F4-658A-A713-AA11-C415318753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32C08D-6462-A124-3187-172D8E358942}"/>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162914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36406-6F29-FF5E-7C2E-376E0B5DD1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337AF9-160F-4947-ED72-B21339A0C9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768139-CFF7-5313-1AF3-BD54BAC29CBA}"/>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7CD5012E-099F-4CA1-814D-3141A6211E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F42972-EBAA-F22B-76C1-E14A224B660B}"/>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139139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AA1818-7F2A-1700-B991-DF6679E30C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94E4CD-0AA9-1205-6D78-F8E0FFD81AA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F12740-64F0-522A-141D-5A8686E836F2}"/>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A72FB3B6-3BA2-5507-AACC-B945218EF0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C26F3-9FC4-80D5-D72E-ADEF6238EF23}"/>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282794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093B8-D11D-C4B4-6836-6FA20776B3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6E8680-85A1-8E79-9205-D790F8FE504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7D0765-0644-E605-2702-540B853113A3}"/>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D7A99A03-22BF-A7D6-7611-B32268604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620008-3739-BA19-D453-550948F140D1}"/>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5792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1C696-3D59-EE43-CEDC-5ADF26A0BBD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C620B2-A154-472B-D21B-F35F15A20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017402-13C9-0949-1D9A-5042F3FBA915}"/>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4567CC2A-AC72-A734-2844-5B367FC01F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0D25E-74EB-4313-F71C-5A21388B9D5B}"/>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295417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05467-2719-1339-2922-BAE63DEB12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6128B8-909E-08C1-873D-7C76CFB5851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D7E26E6-447F-83B9-4613-8B5C80BF27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81B850-32A5-240C-DDD7-C6C775EA67E1}"/>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C15D7D3B-8419-FF03-DA14-1FF1294BA9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E97F81-7E09-6CCC-3969-172C7DA79AA0}"/>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402599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C3AF7-EDF2-4BB0-B047-9D3B260299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088800-B536-9454-1D17-23EC89FF8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65A695-82E2-D2EC-DD6F-FA1AE763E5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B4339EC-3C73-DE4E-C679-52835949F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5FEEFD-2114-DB3D-527F-E117285FA74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82077E6-9A86-C253-BA6B-2030582858BE}"/>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8" name="页脚占位符 7">
            <a:extLst>
              <a:ext uri="{FF2B5EF4-FFF2-40B4-BE49-F238E27FC236}">
                <a16:creationId xmlns:a16="http://schemas.microsoft.com/office/drawing/2014/main" id="{22C9E1CF-0EEE-7EA8-25CA-705B527F47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1DC2D1-3395-55A8-7460-DD3A8D06BC02}"/>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386683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96245-3D70-E848-9582-937D989D87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5BFFD3-7782-D040-D338-84A8EF1691C6}"/>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4" name="页脚占位符 3">
            <a:extLst>
              <a:ext uri="{FF2B5EF4-FFF2-40B4-BE49-F238E27FC236}">
                <a16:creationId xmlns:a16="http://schemas.microsoft.com/office/drawing/2014/main" id="{20C67738-CD6B-F3C7-64EF-5AEB0CC8FC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72657A-5AD4-AE3F-38D8-EF1CBA267A27}"/>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42330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A7253E-8DA6-7585-B618-E7482F1E592E}"/>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3" name="页脚占位符 2">
            <a:extLst>
              <a:ext uri="{FF2B5EF4-FFF2-40B4-BE49-F238E27FC236}">
                <a16:creationId xmlns:a16="http://schemas.microsoft.com/office/drawing/2014/main" id="{B27BB6AB-4212-68F1-BC90-096708918B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3FE8CE-8FCD-4922-AB89-1EE0E71500C2}"/>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360161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8EED8-42AC-CBBA-15A5-C2E7911669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D4A8C1-F006-6B12-6411-9953B1150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BFA958-36CC-ED5D-D922-326B42D5E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5381FB-9EEE-C4BF-FB16-B9F7366E84D3}"/>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780E3106-6185-E0AC-80CB-31575FD4D7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C57F53-78E8-A2D0-DF51-FE2F3AF29A83}"/>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29255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6D124-8DB5-D145-943F-3434C1F93B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FEFBD7-75F7-8180-C625-77E1825BC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F1CF17-1228-B133-E1F1-8E63959C4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5400DA-5B7A-600F-2245-6A0C20F8159B}"/>
              </a:ext>
            </a:extLst>
          </p:cNvPr>
          <p:cNvSpPr>
            <a:spLocks noGrp="1"/>
          </p:cNvSpPr>
          <p:nvPr>
            <p:ph type="dt" sz="half" idx="10"/>
          </p:nvPr>
        </p:nvSpPr>
        <p:spPr/>
        <p:txBody>
          <a:bodyPr/>
          <a:lstStyle/>
          <a:p>
            <a:fld id="{24549DD2-E162-4A6E-A241-6D7E00C1CFE1}"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758E2107-6038-F88F-B588-17EB7D3AA0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208D07-8821-3217-0E78-05B737D591BC}"/>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141285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3D5B3E-3B4E-C715-12CC-CC81DE7A2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4F9136-25DA-6CB5-7369-4763A682F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267B4F-3040-BD4B-9AC2-537CE77C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49DD2-E162-4A6E-A241-6D7E00C1CFE1}"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C6CD003E-8E09-F3BE-3618-425A5F6B9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B084F1-F3F0-8229-C664-E419F74D6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22430431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5DAE8-9B51-BDFE-7F52-076AB7B26AAC}"/>
              </a:ext>
            </a:extLst>
          </p:cNvPr>
          <p:cNvSpPr>
            <a:spLocks noGrp="1"/>
          </p:cNvSpPr>
          <p:nvPr>
            <p:ph type="ctrTitle"/>
          </p:nvPr>
        </p:nvSpPr>
        <p:spPr>
          <a:xfrm>
            <a:off x="1524000" y="1182254"/>
            <a:ext cx="9144000" cy="1394836"/>
          </a:xfrm>
        </p:spPr>
        <p:txBody>
          <a:bodyPr>
            <a:normAutofit fontScale="90000"/>
          </a:bodyPr>
          <a:lstStyle/>
          <a:p>
            <a:r>
              <a:rPr lang="en-US" altLang="zh-CN" sz="3600" b="0" i="0" u="none" strike="noStrike" baseline="0" dirty="0">
                <a:latin typeface="Times New Roman" panose="02020603050405020304" pitchFamily="18" charset="0"/>
                <a:cs typeface="Times New Roman" panose="02020603050405020304" pitchFamily="18" charset="0"/>
              </a:rPr>
              <a:t>Brain-inspired Graph Spiking Neural Networks for</a:t>
            </a:r>
            <a:br>
              <a:rPr lang="en-US" altLang="zh-CN" sz="3600" b="0" i="0" u="none" strike="noStrike" baseline="0" dirty="0">
                <a:latin typeface="Times New Roman" panose="02020603050405020304" pitchFamily="18" charset="0"/>
                <a:cs typeface="Times New Roman" panose="02020603050405020304" pitchFamily="18" charset="0"/>
              </a:rPr>
            </a:br>
            <a:r>
              <a:rPr lang="en-US" altLang="zh-CN" sz="3600" b="0" i="0" u="none" strike="noStrike" baseline="0" dirty="0">
                <a:latin typeface="Times New Roman" panose="02020603050405020304" pitchFamily="18" charset="0"/>
                <a:cs typeface="Times New Roman" panose="02020603050405020304" pitchFamily="18" charset="0"/>
              </a:rPr>
              <a:t>Commonsense Knowledge Representation and</a:t>
            </a:r>
            <a:br>
              <a:rPr lang="en-US" altLang="zh-CN" sz="3600" b="0" i="0" u="none" strike="noStrike" baseline="0" dirty="0">
                <a:latin typeface="Times New Roman" panose="02020603050405020304" pitchFamily="18" charset="0"/>
                <a:cs typeface="Times New Roman" panose="02020603050405020304" pitchFamily="18" charset="0"/>
              </a:rPr>
            </a:br>
            <a:r>
              <a:rPr lang="en-US" altLang="zh-CN" sz="3600" b="0" i="0" u="none" strike="noStrike" baseline="0" dirty="0">
                <a:latin typeface="Times New Roman" panose="02020603050405020304" pitchFamily="18" charset="0"/>
                <a:cs typeface="Times New Roman" panose="02020603050405020304" pitchFamily="18" charset="0"/>
              </a:rPr>
              <a:t>Reasoning</a:t>
            </a:r>
            <a:endParaRPr lang="zh-CN" altLang="en-US" sz="36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E9BAF491-609C-2290-0DBA-AEBA14D0CBA3}"/>
              </a:ext>
            </a:extLst>
          </p:cNvPr>
          <p:cNvSpPr txBox="1"/>
          <p:nvPr/>
        </p:nvSpPr>
        <p:spPr>
          <a:xfrm>
            <a:off x="1173018" y="4280911"/>
            <a:ext cx="9698182" cy="584775"/>
          </a:xfrm>
          <a:prstGeom prst="rect">
            <a:avLst/>
          </a:prstGeom>
          <a:noFill/>
        </p:spPr>
        <p:txBody>
          <a:bodyPr wrap="square">
            <a:spAutoFit/>
          </a:bodyPr>
          <a:lstStyle/>
          <a:p>
            <a:pPr algn="ctr"/>
            <a:r>
              <a:rPr lang="en-US" altLang="zh-CN" sz="1600" b="0" i="0" u="none" strike="noStrike" baseline="0" dirty="0" err="1">
                <a:latin typeface="Times New Roman" panose="02020603050405020304" pitchFamily="18" charset="0"/>
                <a:cs typeface="Times New Roman" panose="02020603050405020304" pitchFamily="18" charset="0"/>
              </a:rPr>
              <a:t>Hongjian</a:t>
            </a:r>
            <a:r>
              <a:rPr lang="en-US" altLang="zh-CN" sz="1600" b="0" i="0" u="none" strike="noStrike" baseline="0" dirty="0">
                <a:latin typeface="Times New Roman" panose="02020603050405020304" pitchFamily="18" charset="0"/>
                <a:cs typeface="Times New Roman" panose="02020603050405020304" pitchFamily="18" charset="0"/>
              </a:rPr>
              <a:t> Fang, Yi Zeng, </a:t>
            </a:r>
            <a:r>
              <a:rPr lang="en-US" altLang="zh-CN" sz="1600" b="0" i="0" u="none" strike="noStrike" baseline="0" dirty="0" err="1">
                <a:latin typeface="Times New Roman" panose="02020603050405020304" pitchFamily="18" charset="0"/>
                <a:cs typeface="Times New Roman" panose="02020603050405020304" pitchFamily="18" charset="0"/>
              </a:rPr>
              <a:t>Jianbo</a:t>
            </a:r>
            <a:r>
              <a:rPr lang="en-US" altLang="zh-CN" sz="1600" b="0" i="0" u="none" strike="noStrike" baseline="0" dirty="0">
                <a:latin typeface="Times New Roman" panose="02020603050405020304" pitchFamily="18" charset="0"/>
                <a:cs typeface="Times New Roman" panose="02020603050405020304" pitchFamily="18" charset="0"/>
              </a:rPr>
              <a:t> Tang Yuwei Wang, Yao </a:t>
            </a:r>
            <a:r>
              <a:rPr lang="en-US" altLang="zh-CN" sz="1600" b="0" i="0" u="none" strike="noStrike" baseline="0" dirty="0" err="1">
                <a:latin typeface="Times New Roman" panose="02020603050405020304" pitchFamily="18" charset="0"/>
                <a:cs typeface="Times New Roman" panose="02020603050405020304" pitchFamily="18" charset="0"/>
              </a:rPr>
              <a:t>Liang,Xin</a:t>
            </a:r>
            <a:r>
              <a:rPr lang="en-US" altLang="zh-CN" sz="1600" b="0" i="0" u="none" strike="noStrike" baseline="0" dirty="0">
                <a:latin typeface="Times New Roman" panose="02020603050405020304" pitchFamily="18" charset="0"/>
                <a:cs typeface="Times New Roman" panose="02020603050405020304" pitchFamily="18" charset="0"/>
              </a:rPr>
              <a:t> Liu</a:t>
            </a:r>
          </a:p>
          <a:p>
            <a:pPr algn="ct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73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回顾</a:t>
            </a:r>
            <a:r>
              <a:rPr lang="en-US" altLang="zh-CN" dirty="0">
                <a:latin typeface="Times New Roman" panose="02020603050405020304" pitchFamily="18" charset="0"/>
                <a:ea typeface="宋体" panose="02010600030101010101" pitchFamily="2" charset="-122"/>
                <a:cs typeface="Times New Roman" panose="02020603050405020304" pitchFamily="18" charset="0"/>
              </a:rPr>
              <a:t>LIF</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674825" y="1684319"/>
            <a:ext cx="8791182" cy="3489362"/>
          </a:xfrm>
        </p:spPr>
        <p:txBody>
          <a:bodyPr>
            <a:norm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：第三代深度神经网络</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33D2DDB-6D45-D6E5-6B34-697FE51E3A8E}"/>
              </a:ext>
            </a:extLst>
          </p:cNvPr>
          <p:cNvPicPr>
            <a:picLocks noChangeAspect="1"/>
          </p:cNvPicPr>
          <p:nvPr/>
        </p:nvPicPr>
        <p:blipFill>
          <a:blip r:embed="rId3"/>
          <a:stretch>
            <a:fillRect/>
          </a:stretch>
        </p:blipFill>
        <p:spPr>
          <a:xfrm>
            <a:off x="5364465" y="974436"/>
            <a:ext cx="6042468" cy="1895138"/>
          </a:xfrm>
          <a:prstGeom prst="rect">
            <a:avLst/>
          </a:prstGeom>
        </p:spPr>
      </p:pic>
      <p:pic>
        <p:nvPicPr>
          <p:cNvPr id="7" name="图片 6">
            <a:extLst>
              <a:ext uri="{FF2B5EF4-FFF2-40B4-BE49-F238E27FC236}">
                <a16:creationId xmlns:a16="http://schemas.microsoft.com/office/drawing/2014/main" id="{7BA3E512-2F8C-CC88-74FD-94800EF69DBA}"/>
              </a:ext>
            </a:extLst>
          </p:cNvPr>
          <p:cNvPicPr>
            <a:picLocks noChangeAspect="1"/>
          </p:cNvPicPr>
          <p:nvPr/>
        </p:nvPicPr>
        <p:blipFill>
          <a:blip r:embed="rId4"/>
          <a:stretch>
            <a:fillRect/>
          </a:stretch>
        </p:blipFill>
        <p:spPr>
          <a:xfrm>
            <a:off x="5070416" y="3191386"/>
            <a:ext cx="6684003" cy="1518597"/>
          </a:xfrm>
          <a:prstGeom prst="rect">
            <a:avLst/>
          </a:prstGeom>
        </p:spPr>
      </p:pic>
      <p:pic>
        <p:nvPicPr>
          <p:cNvPr id="8" name="Picture 2">
            <a:extLst>
              <a:ext uri="{FF2B5EF4-FFF2-40B4-BE49-F238E27FC236}">
                <a16:creationId xmlns:a16="http://schemas.microsoft.com/office/drawing/2014/main" id="{E9C11C5A-16C4-0CF7-72A9-5156B837F1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825" y="2651971"/>
            <a:ext cx="530542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8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background</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408562" y="2036323"/>
            <a:ext cx="5175115" cy="3847241"/>
          </a:xfrm>
        </p:spPr>
        <p:txBody>
          <a:bodyPr>
            <a:norm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的一般表现形式：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population-projection</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STDP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训练的一种方式）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spiking timing-dependent plasticity</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祖母细胞假说</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357286B-D347-66A4-11DC-F167024E1BD2}"/>
              </a:ext>
            </a:extLst>
          </p:cNvPr>
          <p:cNvPicPr>
            <a:picLocks noChangeAspect="1"/>
          </p:cNvPicPr>
          <p:nvPr/>
        </p:nvPicPr>
        <p:blipFill>
          <a:blip r:embed="rId3"/>
          <a:stretch>
            <a:fillRect/>
          </a:stretch>
        </p:blipFill>
        <p:spPr>
          <a:xfrm>
            <a:off x="5876714" y="240589"/>
            <a:ext cx="6152856" cy="5820383"/>
          </a:xfrm>
          <a:prstGeom prst="rect">
            <a:avLst/>
          </a:prstGeom>
        </p:spPr>
      </p:pic>
    </p:spTree>
    <p:extLst>
      <p:ext uri="{BB962C8B-B14F-4D97-AF65-F5344CB8AC3E}">
        <p14:creationId xmlns:p14="http://schemas.microsoft.com/office/powerpoint/2010/main" val="273864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2817376-3F0F-0448-75D0-74AB558A3C01}"/>
              </a:ext>
            </a:extLst>
          </p:cNvPr>
          <p:cNvPicPr>
            <a:picLocks noChangeAspect="1"/>
          </p:cNvPicPr>
          <p:nvPr/>
        </p:nvPicPr>
        <p:blipFill>
          <a:blip r:embed="rId3"/>
          <a:stretch>
            <a:fillRect/>
          </a:stretch>
        </p:blipFill>
        <p:spPr>
          <a:xfrm>
            <a:off x="4581467" y="0"/>
            <a:ext cx="7490820" cy="6858000"/>
          </a:xfrm>
          <a:prstGeom prst="rect">
            <a:avLst/>
          </a:prstGeom>
        </p:spPr>
      </p:pic>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440987" y="1875544"/>
            <a:ext cx="5175115" cy="3494124"/>
          </a:xfrm>
        </p:spPr>
        <p:txBody>
          <a:bodyPr>
            <a:norm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可传递和不可传递的概念</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在网络学习到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ARB</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BRC</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之后，必须确定</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ARC</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是否建立。</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非传递的话</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ARB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BRC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就会相对独立，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其内部连接也会变弱</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Reward-modulated STDP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机制</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通过奖惩机制来训练，</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ARC</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是否正确。</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02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7A58D7-FA54-00AC-F946-5DC1F35C77DA}"/>
              </a:ext>
            </a:extLst>
          </p:cNvPr>
          <p:cNvPicPr>
            <a:picLocks noChangeAspect="1"/>
          </p:cNvPicPr>
          <p:nvPr/>
        </p:nvPicPr>
        <p:blipFill>
          <a:blip r:embed="rId3"/>
          <a:stretch>
            <a:fillRect/>
          </a:stretch>
        </p:blipFill>
        <p:spPr>
          <a:xfrm>
            <a:off x="5132887" y="629054"/>
            <a:ext cx="7059113" cy="5356371"/>
          </a:xfrm>
          <a:prstGeom prst="rect">
            <a:avLst/>
          </a:prstGeom>
        </p:spPr>
      </p:pic>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实验</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440987" y="1875544"/>
            <a:ext cx="5175115" cy="3494124"/>
          </a:xfrm>
        </p:spPr>
        <p:txBody>
          <a:bodyPr>
            <a:normAutofit/>
          </a:bodyPr>
          <a:lstStyle/>
          <a:p>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ConceptNet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数据，共有</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17</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种关系，传递关系</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种，非传递关系</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中，划分为不同的子图。</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，通过其中的关系来确定另外其他的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70%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三元组的关系。</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比较了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KRR-GSNN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GCN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的收敛性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当抑制神经元比例约为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KRR-GSNN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准确率最高。惊喜的是，这个比例与在人脑中负责学习概念和新记忆形式的海马体区域神经元的比例是一样的。</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627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实验</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：学习能力</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440987" y="1875544"/>
            <a:ext cx="5175115" cy="3494124"/>
          </a:xfrm>
        </p:spPr>
        <p:txBody>
          <a:bodyPr>
            <a:norm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首先建立以下六个概念：</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 Biden is the president of America.</a:t>
            </a:r>
          </a:p>
          <a:p>
            <a:pPr lvl="1"/>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(b). Putin is the president of Russia.</a:t>
            </a:r>
          </a:p>
          <a:p>
            <a:pPr lvl="1"/>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(c). Biden is a person.</a:t>
            </a:r>
          </a:p>
          <a:p>
            <a:pPr lvl="1"/>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(d). Putin is a person.</a:t>
            </a:r>
          </a:p>
          <a:p>
            <a:pPr lvl="1"/>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(e). America is a country.</a:t>
            </a:r>
          </a:p>
          <a:p>
            <a:pPr lvl="1"/>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 ). Russia is a country.</a:t>
            </a: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通过以上知识，模型获得了以下结论：</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A person is the president of a country.</a:t>
            </a: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之后，进一步刺激</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Persion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IsPresidentOf</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发现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country</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确实被激活了。</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33209DA-468C-E359-40BA-254127D94FE9}"/>
              </a:ext>
            </a:extLst>
          </p:cNvPr>
          <p:cNvPicPr>
            <a:picLocks noChangeAspect="1"/>
          </p:cNvPicPr>
          <p:nvPr/>
        </p:nvPicPr>
        <p:blipFill>
          <a:blip r:embed="rId3"/>
          <a:stretch>
            <a:fillRect/>
          </a:stretch>
        </p:blipFill>
        <p:spPr>
          <a:xfrm>
            <a:off x="4620788" y="1570595"/>
            <a:ext cx="7571212" cy="4104022"/>
          </a:xfrm>
          <a:prstGeom prst="rect">
            <a:avLst/>
          </a:prstGeom>
        </p:spPr>
      </p:pic>
    </p:spTree>
    <p:extLst>
      <p:ext uri="{BB962C8B-B14F-4D97-AF65-F5344CB8AC3E}">
        <p14:creationId xmlns:p14="http://schemas.microsoft.com/office/powerpoint/2010/main" val="111868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总结</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440987" y="1875544"/>
            <a:ext cx="5175115" cy="3494124"/>
          </a:xfrm>
        </p:spPr>
        <p:txBody>
          <a:bodyPr>
            <a:norm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GSNN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可以完成知识表示学习和相关的简单推理</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第一个使用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进行常识知识表示和推理的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work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，也是第一个与图</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相关的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work</a:t>
            </a: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对构建基于大脑的语义理解系统具有参考意义；为探索人类大脑如何编码常识知识和执行推理提供了计算基础</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传统的神经网络的“思考”方式与人脑想去甚远，而这个工作是模拟人脑的尝试</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1C42AB6C-5CD8-14D2-F290-13F6B551E9FE}"/>
              </a:ext>
            </a:extLst>
          </p:cNvPr>
          <p:cNvSpPr txBox="1">
            <a:spLocks/>
          </p:cNvSpPr>
          <p:nvPr/>
        </p:nvSpPr>
        <p:spPr>
          <a:xfrm>
            <a:off x="6040877" y="1875544"/>
            <a:ext cx="5175115" cy="3494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本文只强调了符号层面的知识表示，缺乏多模态感官输入在常识知识中作用的探索</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推理水平比较低能，与人类的推理能力有很大差距。但是我认为，这个想法已经很接近婴儿水平了</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没有考虑神经元组之间的空间关系；而人脑皮层对不同概念和知识的表示有明确的区域划分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语义图</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07067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688</TotalTime>
  <Words>1150</Words>
  <Application>Microsoft Office PowerPoint</Application>
  <PresentationFormat>宽屏</PresentationFormat>
  <Paragraphs>75</Paragraphs>
  <Slides>7</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楷体</vt:lpstr>
      <vt:lpstr>Arial</vt:lpstr>
      <vt:lpstr>Times New Roman</vt:lpstr>
      <vt:lpstr>Office 主题​​</vt:lpstr>
      <vt:lpstr>Brain-inspired Graph Spiking Neural Networks for Commonsense Knowledge Representation and Reasoning</vt:lpstr>
      <vt:lpstr>回顾LIF模型</vt:lpstr>
      <vt:lpstr>background</vt:lpstr>
      <vt:lpstr>方法</vt:lpstr>
      <vt:lpstr>实验1</vt:lpstr>
      <vt:lpstr>实验2：学习能力</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智能计算系统 实验一 神经网络设计实验</dc:title>
  <dc:creator>付 振波</dc:creator>
  <cp:lastModifiedBy>振波 付</cp:lastModifiedBy>
  <cp:revision>17</cp:revision>
  <dcterms:created xsi:type="dcterms:W3CDTF">2022-10-31T11:59:39Z</dcterms:created>
  <dcterms:modified xsi:type="dcterms:W3CDTF">2023-04-16T12:16:10Z</dcterms:modified>
</cp:coreProperties>
</file>