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96233" autoAdjust="0"/>
  </p:normalViewPr>
  <p:slideViewPr>
    <p:cSldViewPr snapToGrid="0">
      <p:cViewPr varScale="1">
        <p:scale>
          <a:sx n="106" d="100"/>
          <a:sy n="106" d="100"/>
        </p:scale>
        <p:origin x="1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A00BF-2999-442A-B65B-F8861B0A27D5}" type="datetimeFigureOut">
              <a:rPr lang="zh-CN" altLang="en-US" smtClean="0"/>
              <a:t>2023/1/9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C0E7A-7BFD-4E3D-A78F-2CD98C0E299D}" type="slidenum">
              <a:rPr lang="zh-CN" altLang="en-US" smtClean="0"/>
              <a:t>‹#›</a:t>
            </a:fld>
            <a:endParaRPr lang="zh-CN" altLang="en-US"/>
          </a:p>
        </p:txBody>
      </p:sp>
    </p:spTree>
    <p:extLst>
      <p:ext uri="{BB962C8B-B14F-4D97-AF65-F5344CB8AC3E}">
        <p14:creationId xmlns:p14="http://schemas.microsoft.com/office/powerpoint/2010/main" val="1885821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接口与行为实现分离的好处是，我们可以在不更改接口的情况下，使用多个</a:t>
            </a:r>
            <a:r>
              <a:rPr lang="en-US" altLang="zh-CN" dirty="0" err="1"/>
              <a:t>processmodel</a:t>
            </a:r>
            <a:r>
              <a:rPr lang="zh-CN" altLang="en-US" dirty="0"/>
              <a:t>为多个硬件后端定义</a:t>
            </a:r>
            <a:r>
              <a:rPr lang="en-US" altLang="zh-CN" dirty="0"/>
              <a:t>Process</a:t>
            </a:r>
            <a:r>
              <a:rPr lang="zh-CN" altLang="en-US" dirty="0"/>
              <a:t>的行为。</a:t>
            </a:r>
            <a:endParaRPr lang="en-US" altLang="zh-CN" dirty="0"/>
          </a:p>
          <a:p>
            <a:r>
              <a:rPr lang="zh-CN" altLang="en-US" dirty="0"/>
              <a:t>变量也可以作为成员变量访问。我们可以打印特定</a:t>
            </a:r>
            <a:r>
              <a:rPr lang="en-US" altLang="zh-CN" dirty="0"/>
              <a:t>Var</a:t>
            </a:r>
            <a:r>
              <a:rPr lang="zh-CN" altLang="en-US" dirty="0"/>
              <a:t>的详细信息，以查看形状、初始值和当前值。</a:t>
            </a:r>
            <a:r>
              <a:rPr lang="en-US" altLang="zh-CN" dirty="0"/>
              <a:t>shareable</a:t>
            </a:r>
            <a:r>
              <a:rPr lang="zh-CN" altLang="en-US" dirty="0"/>
              <a:t>属性控制</a:t>
            </a:r>
            <a:r>
              <a:rPr lang="en-US" altLang="zh-CN" dirty="0"/>
              <a:t>Var</a:t>
            </a:r>
            <a:r>
              <a:rPr lang="zh-CN" altLang="en-US" dirty="0"/>
              <a:t>是否可以通过远程内存访问进行操作。</a:t>
            </a:r>
            <a:endParaRPr lang="en-US" altLang="zh-CN" dirty="0"/>
          </a:p>
          <a:p>
            <a:r>
              <a:rPr lang="zh-CN" altLang="en-US" dirty="0"/>
              <a:t>还有一个</a:t>
            </a:r>
            <a:r>
              <a:rPr lang="en-US" altLang="zh-CN" dirty="0"/>
              <a:t>set</a:t>
            </a:r>
            <a:r>
              <a:rPr lang="zh-CN" altLang="en-US" dirty="0"/>
              <a:t>函数可用于在网络执行后更改</a:t>
            </a:r>
            <a:r>
              <a:rPr lang="en-US" altLang="zh-CN" dirty="0"/>
              <a:t>Var</a:t>
            </a:r>
            <a:r>
              <a:rPr lang="zh-CN" altLang="en-US" dirty="0"/>
              <a:t>的值。</a:t>
            </a:r>
          </a:p>
        </p:txBody>
      </p:sp>
      <p:sp>
        <p:nvSpPr>
          <p:cNvPr id="4" name="灯片编号占位符 3"/>
          <p:cNvSpPr>
            <a:spLocks noGrp="1"/>
          </p:cNvSpPr>
          <p:nvPr>
            <p:ph type="sldNum" sz="quarter" idx="5"/>
          </p:nvPr>
        </p:nvSpPr>
        <p:spPr/>
        <p:txBody>
          <a:bodyPr/>
          <a:lstStyle/>
          <a:p>
            <a:fld id="{890C0E7A-7BFD-4E3D-A78F-2CD98C0E299D}" type="slidenum">
              <a:rPr lang="zh-CN" altLang="en-US" smtClean="0"/>
              <a:t>4</a:t>
            </a:fld>
            <a:endParaRPr lang="zh-CN" altLang="en-US"/>
          </a:p>
        </p:txBody>
      </p:sp>
    </p:spTree>
    <p:extLst>
      <p:ext uri="{BB962C8B-B14F-4D97-AF65-F5344CB8AC3E}">
        <p14:creationId xmlns:p14="http://schemas.microsoft.com/office/powerpoint/2010/main" val="3747585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解释一遍，然后看代码</a:t>
            </a:r>
          </a:p>
        </p:txBody>
      </p:sp>
      <p:sp>
        <p:nvSpPr>
          <p:cNvPr id="4" name="灯片编号占位符 3"/>
          <p:cNvSpPr>
            <a:spLocks noGrp="1"/>
          </p:cNvSpPr>
          <p:nvPr>
            <p:ph type="sldNum" sz="quarter" idx="5"/>
          </p:nvPr>
        </p:nvSpPr>
        <p:spPr/>
        <p:txBody>
          <a:bodyPr/>
          <a:lstStyle/>
          <a:p>
            <a:fld id="{890C0E7A-7BFD-4E3D-A78F-2CD98C0E299D}" type="slidenum">
              <a:rPr lang="zh-CN" altLang="en-US" smtClean="0"/>
              <a:t>8</a:t>
            </a:fld>
            <a:endParaRPr lang="zh-CN" altLang="en-US"/>
          </a:p>
        </p:txBody>
      </p:sp>
    </p:spTree>
    <p:extLst>
      <p:ext uri="{BB962C8B-B14F-4D97-AF65-F5344CB8AC3E}">
        <p14:creationId xmlns:p14="http://schemas.microsoft.com/office/powerpoint/2010/main" val="2111217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0C0E7A-7BFD-4E3D-A78F-2CD98C0E299D}" type="slidenum">
              <a:rPr lang="zh-CN" altLang="en-US" smtClean="0"/>
              <a:t>12</a:t>
            </a:fld>
            <a:endParaRPr lang="zh-CN" altLang="en-US"/>
          </a:p>
        </p:txBody>
      </p:sp>
    </p:spTree>
    <p:extLst>
      <p:ext uri="{BB962C8B-B14F-4D97-AF65-F5344CB8AC3E}">
        <p14:creationId xmlns:p14="http://schemas.microsoft.com/office/powerpoint/2010/main" val="3823122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36F369-DEB0-E1C8-4FE5-AD2C28CB603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4691088-D8C8-FAD4-0C22-B79F3A6834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F39EA0F-45BA-C6AB-7A18-D6124D20650E}"/>
              </a:ext>
            </a:extLst>
          </p:cNvPr>
          <p:cNvSpPr>
            <a:spLocks noGrp="1"/>
          </p:cNvSpPr>
          <p:nvPr>
            <p:ph type="dt" sz="half" idx="10"/>
          </p:nvPr>
        </p:nvSpPr>
        <p:spPr/>
        <p:txBody>
          <a:bodyPr/>
          <a:lstStyle/>
          <a:p>
            <a:fld id="{8E76D63C-9C47-4DBF-AF93-8FE133CDB772}" type="datetimeFigureOut">
              <a:rPr lang="zh-CN" altLang="en-US" smtClean="0"/>
              <a:t>2023/1/9</a:t>
            </a:fld>
            <a:endParaRPr lang="zh-CN" altLang="en-US"/>
          </a:p>
        </p:txBody>
      </p:sp>
      <p:sp>
        <p:nvSpPr>
          <p:cNvPr id="5" name="页脚占位符 4">
            <a:extLst>
              <a:ext uri="{FF2B5EF4-FFF2-40B4-BE49-F238E27FC236}">
                <a16:creationId xmlns:a16="http://schemas.microsoft.com/office/drawing/2014/main" id="{5B28AB47-4949-6759-E8CF-2D6D289885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41A71B-32D6-0778-EF02-FDE74E33BA3E}"/>
              </a:ext>
            </a:extLst>
          </p:cNvPr>
          <p:cNvSpPr>
            <a:spLocks noGrp="1"/>
          </p:cNvSpPr>
          <p:nvPr>
            <p:ph type="sldNum" sz="quarter" idx="12"/>
          </p:nvPr>
        </p:nvSpPr>
        <p:spPr/>
        <p:txBody>
          <a:bodyPr/>
          <a:lstStyle/>
          <a:p>
            <a:fld id="{DCA185E9-4D56-4369-94DC-6F760C5FC1A6}" type="slidenum">
              <a:rPr lang="zh-CN" altLang="en-US" smtClean="0"/>
              <a:t>‹#›</a:t>
            </a:fld>
            <a:endParaRPr lang="zh-CN" altLang="en-US"/>
          </a:p>
        </p:txBody>
      </p:sp>
    </p:spTree>
    <p:extLst>
      <p:ext uri="{BB962C8B-B14F-4D97-AF65-F5344CB8AC3E}">
        <p14:creationId xmlns:p14="http://schemas.microsoft.com/office/powerpoint/2010/main" val="1935424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BA46E-7996-160F-84B7-743A72D58ED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5F147D4-1139-925D-FC4E-9154CF1C486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31ECFE-6C5B-DE36-EA08-57F4FA2DF68F}"/>
              </a:ext>
            </a:extLst>
          </p:cNvPr>
          <p:cNvSpPr>
            <a:spLocks noGrp="1"/>
          </p:cNvSpPr>
          <p:nvPr>
            <p:ph type="dt" sz="half" idx="10"/>
          </p:nvPr>
        </p:nvSpPr>
        <p:spPr/>
        <p:txBody>
          <a:bodyPr/>
          <a:lstStyle/>
          <a:p>
            <a:fld id="{8E76D63C-9C47-4DBF-AF93-8FE133CDB772}" type="datetimeFigureOut">
              <a:rPr lang="zh-CN" altLang="en-US" smtClean="0"/>
              <a:t>2023/1/9</a:t>
            </a:fld>
            <a:endParaRPr lang="zh-CN" altLang="en-US"/>
          </a:p>
        </p:txBody>
      </p:sp>
      <p:sp>
        <p:nvSpPr>
          <p:cNvPr id="5" name="页脚占位符 4">
            <a:extLst>
              <a:ext uri="{FF2B5EF4-FFF2-40B4-BE49-F238E27FC236}">
                <a16:creationId xmlns:a16="http://schemas.microsoft.com/office/drawing/2014/main" id="{02831CF8-53F7-9559-0C1A-261E329BC7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CFF02C-7DBB-EEE9-E31B-708946250381}"/>
              </a:ext>
            </a:extLst>
          </p:cNvPr>
          <p:cNvSpPr>
            <a:spLocks noGrp="1"/>
          </p:cNvSpPr>
          <p:nvPr>
            <p:ph type="sldNum" sz="quarter" idx="12"/>
          </p:nvPr>
        </p:nvSpPr>
        <p:spPr/>
        <p:txBody>
          <a:bodyPr/>
          <a:lstStyle/>
          <a:p>
            <a:fld id="{DCA185E9-4D56-4369-94DC-6F760C5FC1A6}" type="slidenum">
              <a:rPr lang="zh-CN" altLang="en-US" smtClean="0"/>
              <a:t>‹#›</a:t>
            </a:fld>
            <a:endParaRPr lang="zh-CN" altLang="en-US"/>
          </a:p>
        </p:txBody>
      </p:sp>
    </p:spTree>
    <p:extLst>
      <p:ext uri="{BB962C8B-B14F-4D97-AF65-F5344CB8AC3E}">
        <p14:creationId xmlns:p14="http://schemas.microsoft.com/office/powerpoint/2010/main" val="1605363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F0556D6-BC05-1597-02BA-5BFDD35A4E6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749AE21-C736-E093-F354-22FB67A0DF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C5849E-2AEC-9FC3-2007-E75E36ACDB24}"/>
              </a:ext>
            </a:extLst>
          </p:cNvPr>
          <p:cNvSpPr>
            <a:spLocks noGrp="1"/>
          </p:cNvSpPr>
          <p:nvPr>
            <p:ph type="dt" sz="half" idx="10"/>
          </p:nvPr>
        </p:nvSpPr>
        <p:spPr/>
        <p:txBody>
          <a:bodyPr/>
          <a:lstStyle/>
          <a:p>
            <a:fld id="{8E76D63C-9C47-4DBF-AF93-8FE133CDB772}" type="datetimeFigureOut">
              <a:rPr lang="zh-CN" altLang="en-US" smtClean="0"/>
              <a:t>2023/1/9</a:t>
            </a:fld>
            <a:endParaRPr lang="zh-CN" altLang="en-US"/>
          </a:p>
        </p:txBody>
      </p:sp>
      <p:sp>
        <p:nvSpPr>
          <p:cNvPr id="5" name="页脚占位符 4">
            <a:extLst>
              <a:ext uri="{FF2B5EF4-FFF2-40B4-BE49-F238E27FC236}">
                <a16:creationId xmlns:a16="http://schemas.microsoft.com/office/drawing/2014/main" id="{87C2A531-8C0C-4238-2D6A-859E8DCE00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6BCA17-2F77-A41A-B276-53819635E7AF}"/>
              </a:ext>
            </a:extLst>
          </p:cNvPr>
          <p:cNvSpPr>
            <a:spLocks noGrp="1"/>
          </p:cNvSpPr>
          <p:nvPr>
            <p:ph type="sldNum" sz="quarter" idx="12"/>
          </p:nvPr>
        </p:nvSpPr>
        <p:spPr/>
        <p:txBody>
          <a:bodyPr/>
          <a:lstStyle/>
          <a:p>
            <a:fld id="{DCA185E9-4D56-4369-94DC-6F760C5FC1A6}" type="slidenum">
              <a:rPr lang="zh-CN" altLang="en-US" smtClean="0"/>
              <a:t>‹#›</a:t>
            </a:fld>
            <a:endParaRPr lang="zh-CN" altLang="en-US"/>
          </a:p>
        </p:txBody>
      </p:sp>
    </p:spTree>
    <p:extLst>
      <p:ext uri="{BB962C8B-B14F-4D97-AF65-F5344CB8AC3E}">
        <p14:creationId xmlns:p14="http://schemas.microsoft.com/office/powerpoint/2010/main" val="688722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9224F-825F-4E23-BA8A-DEBE3A99FB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D2138A-8E33-9AC2-4BC8-74B86B4E0AD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094D56-3D80-D7FC-6E08-799E8C9FF49C}"/>
              </a:ext>
            </a:extLst>
          </p:cNvPr>
          <p:cNvSpPr>
            <a:spLocks noGrp="1"/>
          </p:cNvSpPr>
          <p:nvPr>
            <p:ph type="dt" sz="half" idx="10"/>
          </p:nvPr>
        </p:nvSpPr>
        <p:spPr/>
        <p:txBody>
          <a:bodyPr/>
          <a:lstStyle/>
          <a:p>
            <a:fld id="{8E76D63C-9C47-4DBF-AF93-8FE133CDB772}" type="datetimeFigureOut">
              <a:rPr lang="zh-CN" altLang="en-US" smtClean="0"/>
              <a:t>2023/1/9</a:t>
            </a:fld>
            <a:endParaRPr lang="zh-CN" altLang="en-US"/>
          </a:p>
        </p:txBody>
      </p:sp>
      <p:sp>
        <p:nvSpPr>
          <p:cNvPr id="5" name="页脚占位符 4">
            <a:extLst>
              <a:ext uri="{FF2B5EF4-FFF2-40B4-BE49-F238E27FC236}">
                <a16:creationId xmlns:a16="http://schemas.microsoft.com/office/drawing/2014/main" id="{0E7FBB4C-6476-69E4-3C77-38BE3FC774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D72CFC-0DB8-9A1B-938E-76DD6D553328}"/>
              </a:ext>
            </a:extLst>
          </p:cNvPr>
          <p:cNvSpPr>
            <a:spLocks noGrp="1"/>
          </p:cNvSpPr>
          <p:nvPr>
            <p:ph type="sldNum" sz="quarter" idx="12"/>
          </p:nvPr>
        </p:nvSpPr>
        <p:spPr/>
        <p:txBody>
          <a:bodyPr/>
          <a:lstStyle/>
          <a:p>
            <a:fld id="{DCA185E9-4D56-4369-94DC-6F760C5FC1A6}" type="slidenum">
              <a:rPr lang="zh-CN" altLang="en-US" smtClean="0"/>
              <a:t>‹#›</a:t>
            </a:fld>
            <a:endParaRPr lang="zh-CN" altLang="en-US"/>
          </a:p>
        </p:txBody>
      </p:sp>
    </p:spTree>
    <p:extLst>
      <p:ext uri="{BB962C8B-B14F-4D97-AF65-F5344CB8AC3E}">
        <p14:creationId xmlns:p14="http://schemas.microsoft.com/office/powerpoint/2010/main" val="362317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789089-2985-84E8-92C1-8B9E2E88F35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7656CAC-4EF3-5825-7499-8F36C7A4B1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8E0A426-B116-1938-2987-997431B026E2}"/>
              </a:ext>
            </a:extLst>
          </p:cNvPr>
          <p:cNvSpPr>
            <a:spLocks noGrp="1"/>
          </p:cNvSpPr>
          <p:nvPr>
            <p:ph type="dt" sz="half" idx="10"/>
          </p:nvPr>
        </p:nvSpPr>
        <p:spPr/>
        <p:txBody>
          <a:bodyPr/>
          <a:lstStyle/>
          <a:p>
            <a:fld id="{8E76D63C-9C47-4DBF-AF93-8FE133CDB772}" type="datetimeFigureOut">
              <a:rPr lang="zh-CN" altLang="en-US" smtClean="0"/>
              <a:t>2023/1/9</a:t>
            </a:fld>
            <a:endParaRPr lang="zh-CN" altLang="en-US"/>
          </a:p>
        </p:txBody>
      </p:sp>
      <p:sp>
        <p:nvSpPr>
          <p:cNvPr id="5" name="页脚占位符 4">
            <a:extLst>
              <a:ext uri="{FF2B5EF4-FFF2-40B4-BE49-F238E27FC236}">
                <a16:creationId xmlns:a16="http://schemas.microsoft.com/office/drawing/2014/main" id="{AA25D64B-DC5A-FB70-1A61-09BAFF0902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E15224-16A6-DC7E-688A-CC638F60740E}"/>
              </a:ext>
            </a:extLst>
          </p:cNvPr>
          <p:cNvSpPr>
            <a:spLocks noGrp="1"/>
          </p:cNvSpPr>
          <p:nvPr>
            <p:ph type="sldNum" sz="quarter" idx="12"/>
          </p:nvPr>
        </p:nvSpPr>
        <p:spPr/>
        <p:txBody>
          <a:bodyPr/>
          <a:lstStyle/>
          <a:p>
            <a:fld id="{DCA185E9-4D56-4369-94DC-6F760C5FC1A6}" type="slidenum">
              <a:rPr lang="zh-CN" altLang="en-US" smtClean="0"/>
              <a:t>‹#›</a:t>
            </a:fld>
            <a:endParaRPr lang="zh-CN" altLang="en-US"/>
          </a:p>
        </p:txBody>
      </p:sp>
    </p:spTree>
    <p:extLst>
      <p:ext uri="{BB962C8B-B14F-4D97-AF65-F5344CB8AC3E}">
        <p14:creationId xmlns:p14="http://schemas.microsoft.com/office/powerpoint/2010/main" val="2045241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0F0197-349E-3771-5F9D-E584234899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CAD439-AAB6-075A-743E-0D1014675D8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53D5078-D452-4AD8-BF91-CA1259951C6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514F824-7FF6-3AD8-0B38-DEA82E18B0D0}"/>
              </a:ext>
            </a:extLst>
          </p:cNvPr>
          <p:cNvSpPr>
            <a:spLocks noGrp="1"/>
          </p:cNvSpPr>
          <p:nvPr>
            <p:ph type="dt" sz="half" idx="10"/>
          </p:nvPr>
        </p:nvSpPr>
        <p:spPr/>
        <p:txBody>
          <a:bodyPr/>
          <a:lstStyle/>
          <a:p>
            <a:fld id="{8E76D63C-9C47-4DBF-AF93-8FE133CDB772}" type="datetimeFigureOut">
              <a:rPr lang="zh-CN" altLang="en-US" smtClean="0"/>
              <a:t>2023/1/9</a:t>
            </a:fld>
            <a:endParaRPr lang="zh-CN" altLang="en-US"/>
          </a:p>
        </p:txBody>
      </p:sp>
      <p:sp>
        <p:nvSpPr>
          <p:cNvPr id="6" name="页脚占位符 5">
            <a:extLst>
              <a:ext uri="{FF2B5EF4-FFF2-40B4-BE49-F238E27FC236}">
                <a16:creationId xmlns:a16="http://schemas.microsoft.com/office/drawing/2014/main" id="{8002CBF8-6569-9258-F57A-41481F2749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E78325-F6EF-14AB-562A-61AEA20825A6}"/>
              </a:ext>
            </a:extLst>
          </p:cNvPr>
          <p:cNvSpPr>
            <a:spLocks noGrp="1"/>
          </p:cNvSpPr>
          <p:nvPr>
            <p:ph type="sldNum" sz="quarter" idx="12"/>
          </p:nvPr>
        </p:nvSpPr>
        <p:spPr/>
        <p:txBody>
          <a:bodyPr/>
          <a:lstStyle/>
          <a:p>
            <a:fld id="{DCA185E9-4D56-4369-94DC-6F760C5FC1A6}" type="slidenum">
              <a:rPr lang="zh-CN" altLang="en-US" smtClean="0"/>
              <a:t>‹#›</a:t>
            </a:fld>
            <a:endParaRPr lang="zh-CN" altLang="en-US"/>
          </a:p>
        </p:txBody>
      </p:sp>
    </p:spTree>
    <p:extLst>
      <p:ext uri="{BB962C8B-B14F-4D97-AF65-F5344CB8AC3E}">
        <p14:creationId xmlns:p14="http://schemas.microsoft.com/office/powerpoint/2010/main" val="389294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AE07F-D481-0420-A5DE-92D41EAC3F8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C2E5AC-7742-FBAA-7723-9E3F13634A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F38556B-D15C-0DC1-4980-9D2754E4DAD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18F6598-AC43-022A-656D-A9515221EC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155CF0E-10A9-96E6-F165-207FBF91220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B6DCF28-3D5B-DCF0-D592-D300D249D8F3}"/>
              </a:ext>
            </a:extLst>
          </p:cNvPr>
          <p:cNvSpPr>
            <a:spLocks noGrp="1"/>
          </p:cNvSpPr>
          <p:nvPr>
            <p:ph type="dt" sz="half" idx="10"/>
          </p:nvPr>
        </p:nvSpPr>
        <p:spPr/>
        <p:txBody>
          <a:bodyPr/>
          <a:lstStyle/>
          <a:p>
            <a:fld id="{8E76D63C-9C47-4DBF-AF93-8FE133CDB772}" type="datetimeFigureOut">
              <a:rPr lang="zh-CN" altLang="en-US" smtClean="0"/>
              <a:t>2023/1/9</a:t>
            </a:fld>
            <a:endParaRPr lang="zh-CN" altLang="en-US"/>
          </a:p>
        </p:txBody>
      </p:sp>
      <p:sp>
        <p:nvSpPr>
          <p:cNvPr id="8" name="页脚占位符 7">
            <a:extLst>
              <a:ext uri="{FF2B5EF4-FFF2-40B4-BE49-F238E27FC236}">
                <a16:creationId xmlns:a16="http://schemas.microsoft.com/office/drawing/2014/main" id="{F540F653-FF07-EF7D-F79F-672A9812717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F25C8B9-D0CA-6B0B-0724-6E1E7B681801}"/>
              </a:ext>
            </a:extLst>
          </p:cNvPr>
          <p:cNvSpPr>
            <a:spLocks noGrp="1"/>
          </p:cNvSpPr>
          <p:nvPr>
            <p:ph type="sldNum" sz="quarter" idx="12"/>
          </p:nvPr>
        </p:nvSpPr>
        <p:spPr/>
        <p:txBody>
          <a:bodyPr/>
          <a:lstStyle/>
          <a:p>
            <a:fld id="{DCA185E9-4D56-4369-94DC-6F760C5FC1A6}" type="slidenum">
              <a:rPr lang="zh-CN" altLang="en-US" smtClean="0"/>
              <a:t>‹#›</a:t>
            </a:fld>
            <a:endParaRPr lang="zh-CN" altLang="en-US"/>
          </a:p>
        </p:txBody>
      </p:sp>
    </p:spTree>
    <p:extLst>
      <p:ext uri="{BB962C8B-B14F-4D97-AF65-F5344CB8AC3E}">
        <p14:creationId xmlns:p14="http://schemas.microsoft.com/office/powerpoint/2010/main" val="80372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10E1C-E18C-675B-363F-C324EEEBE65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55BA391-4AE0-87E6-DDE0-5C0771ABD3E2}"/>
              </a:ext>
            </a:extLst>
          </p:cNvPr>
          <p:cNvSpPr>
            <a:spLocks noGrp="1"/>
          </p:cNvSpPr>
          <p:nvPr>
            <p:ph type="dt" sz="half" idx="10"/>
          </p:nvPr>
        </p:nvSpPr>
        <p:spPr/>
        <p:txBody>
          <a:bodyPr/>
          <a:lstStyle/>
          <a:p>
            <a:fld id="{8E76D63C-9C47-4DBF-AF93-8FE133CDB772}" type="datetimeFigureOut">
              <a:rPr lang="zh-CN" altLang="en-US" smtClean="0"/>
              <a:t>2023/1/9</a:t>
            </a:fld>
            <a:endParaRPr lang="zh-CN" altLang="en-US"/>
          </a:p>
        </p:txBody>
      </p:sp>
      <p:sp>
        <p:nvSpPr>
          <p:cNvPr id="4" name="页脚占位符 3">
            <a:extLst>
              <a:ext uri="{FF2B5EF4-FFF2-40B4-BE49-F238E27FC236}">
                <a16:creationId xmlns:a16="http://schemas.microsoft.com/office/drawing/2014/main" id="{D6C21906-B50A-B504-716B-74F2B83E02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00D26FF-51ED-E921-C9E1-7C238DC7BB16}"/>
              </a:ext>
            </a:extLst>
          </p:cNvPr>
          <p:cNvSpPr>
            <a:spLocks noGrp="1"/>
          </p:cNvSpPr>
          <p:nvPr>
            <p:ph type="sldNum" sz="quarter" idx="12"/>
          </p:nvPr>
        </p:nvSpPr>
        <p:spPr/>
        <p:txBody>
          <a:bodyPr/>
          <a:lstStyle/>
          <a:p>
            <a:fld id="{DCA185E9-4D56-4369-94DC-6F760C5FC1A6}" type="slidenum">
              <a:rPr lang="zh-CN" altLang="en-US" smtClean="0"/>
              <a:t>‹#›</a:t>
            </a:fld>
            <a:endParaRPr lang="zh-CN" altLang="en-US"/>
          </a:p>
        </p:txBody>
      </p:sp>
    </p:spTree>
    <p:extLst>
      <p:ext uri="{BB962C8B-B14F-4D97-AF65-F5344CB8AC3E}">
        <p14:creationId xmlns:p14="http://schemas.microsoft.com/office/powerpoint/2010/main" val="4260973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6ECC5EE-89C3-5E93-AA00-430085C6F0D4}"/>
              </a:ext>
            </a:extLst>
          </p:cNvPr>
          <p:cNvSpPr>
            <a:spLocks noGrp="1"/>
          </p:cNvSpPr>
          <p:nvPr>
            <p:ph type="dt" sz="half" idx="10"/>
          </p:nvPr>
        </p:nvSpPr>
        <p:spPr/>
        <p:txBody>
          <a:bodyPr/>
          <a:lstStyle/>
          <a:p>
            <a:fld id="{8E76D63C-9C47-4DBF-AF93-8FE133CDB772}" type="datetimeFigureOut">
              <a:rPr lang="zh-CN" altLang="en-US" smtClean="0"/>
              <a:t>2023/1/9</a:t>
            </a:fld>
            <a:endParaRPr lang="zh-CN" altLang="en-US"/>
          </a:p>
        </p:txBody>
      </p:sp>
      <p:sp>
        <p:nvSpPr>
          <p:cNvPr id="3" name="页脚占位符 2">
            <a:extLst>
              <a:ext uri="{FF2B5EF4-FFF2-40B4-BE49-F238E27FC236}">
                <a16:creationId xmlns:a16="http://schemas.microsoft.com/office/drawing/2014/main" id="{1FE70E01-17F5-9D53-2DBD-8E4A549F902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E930258-DE8D-7732-CA94-00C624226748}"/>
              </a:ext>
            </a:extLst>
          </p:cNvPr>
          <p:cNvSpPr>
            <a:spLocks noGrp="1"/>
          </p:cNvSpPr>
          <p:nvPr>
            <p:ph type="sldNum" sz="quarter" idx="12"/>
          </p:nvPr>
        </p:nvSpPr>
        <p:spPr/>
        <p:txBody>
          <a:bodyPr/>
          <a:lstStyle/>
          <a:p>
            <a:fld id="{DCA185E9-4D56-4369-94DC-6F760C5FC1A6}" type="slidenum">
              <a:rPr lang="zh-CN" altLang="en-US" smtClean="0"/>
              <a:t>‹#›</a:t>
            </a:fld>
            <a:endParaRPr lang="zh-CN" altLang="en-US"/>
          </a:p>
        </p:txBody>
      </p:sp>
    </p:spTree>
    <p:extLst>
      <p:ext uri="{BB962C8B-B14F-4D97-AF65-F5344CB8AC3E}">
        <p14:creationId xmlns:p14="http://schemas.microsoft.com/office/powerpoint/2010/main" val="226966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B4F0B-53BC-4D5D-C542-62BB6EB023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EA1024B-1502-089B-6575-D4EEBA6C81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318DDA9-4236-85EA-8B57-11737E977D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60BF5E4-9431-D112-A3C7-A58116914D43}"/>
              </a:ext>
            </a:extLst>
          </p:cNvPr>
          <p:cNvSpPr>
            <a:spLocks noGrp="1"/>
          </p:cNvSpPr>
          <p:nvPr>
            <p:ph type="dt" sz="half" idx="10"/>
          </p:nvPr>
        </p:nvSpPr>
        <p:spPr/>
        <p:txBody>
          <a:bodyPr/>
          <a:lstStyle/>
          <a:p>
            <a:fld id="{8E76D63C-9C47-4DBF-AF93-8FE133CDB772}" type="datetimeFigureOut">
              <a:rPr lang="zh-CN" altLang="en-US" smtClean="0"/>
              <a:t>2023/1/9</a:t>
            </a:fld>
            <a:endParaRPr lang="zh-CN" altLang="en-US"/>
          </a:p>
        </p:txBody>
      </p:sp>
      <p:sp>
        <p:nvSpPr>
          <p:cNvPr id="6" name="页脚占位符 5">
            <a:extLst>
              <a:ext uri="{FF2B5EF4-FFF2-40B4-BE49-F238E27FC236}">
                <a16:creationId xmlns:a16="http://schemas.microsoft.com/office/drawing/2014/main" id="{B05B8912-6A01-8CA8-CEAA-9889ED4C31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EDDCAF-B840-3D8E-76BA-D6E98419087E}"/>
              </a:ext>
            </a:extLst>
          </p:cNvPr>
          <p:cNvSpPr>
            <a:spLocks noGrp="1"/>
          </p:cNvSpPr>
          <p:nvPr>
            <p:ph type="sldNum" sz="quarter" idx="12"/>
          </p:nvPr>
        </p:nvSpPr>
        <p:spPr/>
        <p:txBody>
          <a:bodyPr/>
          <a:lstStyle/>
          <a:p>
            <a:fld id="{DCA185E9-4D56-4369-94DC-6F760C5FC1A6}" type="slidenum">
              <a:rPr lang="zh-CN" altLang="en-US" smtClean="0"/>
              <a:t>‹#›</a:t>
            </a:fld>
            <a:endParaRPr lang="zh-CN" altLang="en-US"/>
          </a:p>
        </p:txBody>
      </p:sp>
    </p:spTree>
    <p:extLst>
      <p:ext uri="{BB962C8B-B14F-4D97-AF65-F5344CB8AC3E}">
        <p14:creationId xmlns:p14="http://schemas.microsoft.com/office/powerpoint/2010/main" val="3967058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438BBB-2ED4-E4D9-3347-BE829C9526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A7ACBEE-9C8C-6B21-8195-E6B30E0956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55A9022-0F78-4822-1182-5859009EC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23A1924-1602-2912-19C7-2D986BCB452C}"/>
              </a:ext>
            </a:extLst>
          </p:cNvPr>
          <p:cNvSpPr>
            <a:spLocks noGrp="1"/>
          </p:cNvSpPr>
          <p:nvPr>
            <p:ph type="dt" sz="half" idx="10"/>
          </p:nvPr>
        </p:nvSpPr>
        <p:spPr/>
        <p:txBody>
          <a:bodyPr/>
          <a:lstStyle/>
          <a:p>
            <a:fld id="{8E76D63C-9C47-4DBF-AF93-8FE133CDB772}" type="datetimeFigureOut">
              <a:rPr lang="zh-CN" altLang="en-US" smtClean="0"/>
              <a:t>2023/1/9</a:t>
            </a:fld>
            <a:endParaRPr lang="zh-CN" altLang="en-US"/>
          </a:p>
        </p:txBody>
      </p:sp>
      <p:sp>
        <p:nvSpPr>
          <p:cNvPr id="6" name="页脚占位符 5">
            <a:extLst>
              <a:ext uri="{FF2B5EF4-FFF2-40B4-BE49-F238E27FC236}">
                <a16:creationId xmlns:a16="http://schemas.microsoft.com/office/drawing/2014/main" id="{988B7EBC-B059-AB1E-3338-944B4D9301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BD0200-A7B0-C525-C5DF-77F5A95A8908}"/>
              </a:ext>
            </a:extLst>
          </p:cNvPr>
          <p:cNvSpPr>
            <a:spLocks noGrp="1"/>
          </p:cNvSpPr>
          <p:nvPr>
            <p:ph type="sldNum" sz="quarter" idx="12"/>
          </p:nvPr>
        </p:nvSpPr>
        <p:spPr/>
        <p:txBody>
          <a:bodyPr/>
          <a:lstStyle/>
          <a:p>
            <a:fld id="{DCA185E9-4D56-4369-94DC-6F760C5FC1A6}" type="slidenum">
              <a:rPr lang="zh-CN" altLang="en-US" smtClean="0"/>
              <a:t>‹#›</a:t>
            </a:fld>
            <a:endParaRPr lang="zh-CN" altLang="en-US"/>
          </a:p>
        </p:txBody>
      </p:sp>
    </p:spTree>
    <p:extLst>
      <p:ext uri="{BB962C8B-B14F-4D97-AF65-F5344CB8AC3E}">
        <p14:creationId xmlns:p14="http://schemas.microsoft.com/office/powerpoint/2010/main" val="1642184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5BE08E9-0C99-70AC-C311-233FA9185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49D8E3A-621F-4C97-4E67-6FB293CB1A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894B03-4DCE-DDBD-12EA-A4EB77C6E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6D63C-9C47-4DBF-AF93-8FE133CDB772}" type="datetimeFigureOut">
              <a:rPr lang="zh-CN" altLang="en-US" smtClean="0"/>
              <a:t>2023/1/9</a:t>
            </a:fld>
            <a:endParaRPr lang="zh-CN" altLang="en-US"/>
          </a:p>
        </p:txBody>
      </p:sp>
      <p:sp>
        <p:nvSpPr>
          <p:cNvPr id="5" name="页脚占位符 4">
            <a:extLst>
              <a:ext uri="{FF2B5EF4-FFF2-40B4-BE49-F238E27FC236}">
                <a16:creationId xmlns:a16="http://schemas.microsoft.com/office/drawing/2014/main" id="{656E2731-9FA9-F0CB-7DB6-BA26103B77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DB2818D-EE90-19F5-5F26-4C7D719B8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185E9-4D56-4369-94DC-6F760C5FC1A6}" type="slidenum">
              <a:rPr lang="zh-CN" altLang="en-US" smtClean="0"/>
              <a:t>‹#›</a:t>
            </a:fld>
            <a:endParaRPr lang="zh-CN" altLang="en-US"/>
          </a:p>
        </p:txBody>
      </p:sp>
    </p:spTree>
    <p:extLst>
      <p:ext uri="{BB962C8B-B14F-4D97-AF65-F5344CB8AC3E}">
        <p14:creationId xmlns:p14="http://schemas.microsoft.com/office/powerpoint/2010/main" val="243765668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lava-nc/lava-dl/blob/main/tutorials/lava/lib/dl/bootstrap/mnist/train.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B14B0-7BD5-F37A-FBB1-DFAA52261972}"/>
              </a:ext>
            </a:extLst>
          </p:cNvPr>
          <p:cNvSpPr>
            <a:spLocks noGrp="1"/>
          </p:cNvSpPr>
          <p:nvPr>
            <p:ph type="ctrTitle"/>
          </p:nvPr>
        </p:nvSpPr>
        <p:spPr>
          <a:xfrm>
            <a:off x="1524000" y="621915"/>
            <a:ext cx="9144000" cy="2387600"/>
          </a:xfrm>
        </p:spPr>
        <p:txBody>
          <a:bodyPr/>
          <a:lstStyle/>
          <a:p>
            <a:r>
              <a:rPr lang="en-US" altLang="zh-CN" dirty="0"/>
              <a:t>LAVA</a:t>
            </a:r>
            <a:endParaRPr lang="zh-CN" altLang="en-US" dirty="0"/>
          </a:p>
        </p:txBody>
      </p:sp>
      <p:sp>
        <p:nvSpPr>
          <p:cNvPr id="3" name="副标题 2">
            <a:extLst>
              <a:ext uri="{FF2B5EF4-FFF2-40B4-BE49-F238E27FC236}">
                <a16:creationId xmlns:a16="http://schemas.microsoft.com/office/drawing/2014/main" id="{DF137846-7E1E-5AFF-073B-1953B404D87F}"/>
              </a:ext>
            </a:extLst>
          </p:cNvPr>
          <p:cNvSpPr>
            <a:spLocks noGrp="1"/>
          </p:cNvSpPr>
          <p:nvPr>
            <p:ph type="subTitle" idx="1"/>
          </p:nvPr>
        </p:nvSpPr>
        <p:spPr>
          <a:xfrm>
            <a:off x="1524000" y="4003633"/>
            <a:ext cx="9144000" cy="1655762"/>
          </a:xfrm>
        </p:spPr>
        <p:txBody>
          <a:bodyPr/>
          <a:lstStyle/>
          <a:p>
            <a:r>
              <a:rPr lang="zh-CN" altLang="en-US" dirty="0"/>
              <a:t>功能类似于</a:t>
            </a:r>
            <a:r>
              <a:rPr lang="en-US" altLang="zh-CN" dirty="0" err="1"/>
              <a:t>pytorch</a:t>
            </a:r>
            <a:r>
              <a:rPr lang="zh-CN" altLang="en-US" dirty="0"/>
              <a:t>和</a:t>
            </a:r>
            <a:r>
              <a:rPr lang="en-US" altLang="zh-CN" dirty="0"/>
              <a:t>TensorFlow</a:t>
            </a:r>
            <a:r>
              <a:rPr lang="zh-CN" altLang="en-US" dirty="0"/>
              <a:t>的</a:t>
            </a:r>
            <a:r>
              <a:rPr lang="en-US" altLang="zh-CN" dirty="0"/>
              <a:t>python</a:t>
            </a:r>
            <a:r>
              <a:rPr lang="zh-CN" altLang="en-US" dirty="0"/>
              <a:t>库</a:t>
            </a:r>
          </a:p>
        </p:txBody>
      </p:sp>
    </p:spTree>
    <p:extLst>
      <p:ext uri="{BB962C8B-B14F-4D97-AF65-F5344CB8AC3E}">
        <p14:creationId xmlns:p14="http://schemas.microsoft.com/office/powerpoint/2010/main" val="2814498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421D7-48B8-6BBD-ED64-FDFBDF0F2611}"/>
              </a:ext>
            </a:extLst>
          </p:cNvPr>
          <p:cNvSpPr>
            <a:spLocks noGrp="1"/>
          </p:cNvSpPr>
          <p:nvPr>
            <p:ph type="title"/>
          </p:nvPr>
        </p:nvSpPr>
        <p:spPr/>
        <p:txBody>
          <a:bodyPr/>
          <a:lstStyle/>
          <a:p>
            <a:r>
              <a:rPr lang="zh-CN" altLang="en-US" dirty="0"/>
              <a:t>只有前向？</a:t>
            </a:r>
          </a:p>
        </p:txBody>
      </p:sp>
      <p:sp>
        <p:nvSpPr>
          <p:cNvPr id="3" name="内容占位符 2">
            <a:extLst>
              <a:ext uri="{FF2B5EF4-FFF2-40B4-BE49-F238E27FC236}">
                <a16:creationId xmlns:a16="http://schemas.microsoft.com/office/drawing/2014/main" id="{E0948E12-4D7F-C11A-B352-710695910010}"/>
              </a:ext>
            </a:extLst>
          </p:cNvPr>
          <p:cNvSpPr>
            <a:spLocks noGrp="1"/>
          </p:cNvSpPr>
          <p:nvPr>
            <p:ph idx="1"/>
          </p:nvPr>
        </p:nvSpPr>
        <p:spPr/>
        <p:txBody>
          <a:bodyPr/>
          <a:lstStyle/>
          <a:p>
            <a:r>
              <a:rPr lang="zh-CN" altLang="en-US" dirty="0"/>
              <a:t>在</a:t>
            </a:r>
            <a:r>
              <a:rPr lang="en-US" altLang="zh-CN" dirty="0"/>
              <a:t>Lava</a:t>
            </a:r>
            <a:r>
              <a:rPr lang="zh-CN" altLang="en-US" dirty="0"/>
              <a:t>的基础代码中，只有前向的网络，使用的参数都是预训练的参数（毕设的只需要使用这个，但是参数需要用</a:t>
            </a:r>
            <a:r>
              <a:rPr lang="en-US" altLang="zh-CN" dirty="0"/>
              <a:t>lava-dl</a:t>
            </a:r>
            <a:r>
              <a:rPr lang="zh-CN" altLang="en-US" dirty="0"/>
              <a:t>库训练）</a:t>
            </a:r>
            <a:endParaRPr lang="en-US" altLang="zh-CN" dirty="0"/>
          </a:p>
          <a:p>
            <a:endParaRPr lang="en-US" altLang="zh-CN" dirty="0"/>
          </a:p>
          <a:p>
            <a:r>
              <a:rPr lang="en-US" altLang="zh-CN" dirty="0"/>
              <a:t>Lava-dl</a:t>
            </a:r>
            <a:r>
              <a:rPr lang="zh-CN" altLang="en-US" dirty="0"/>
              <a:t>：是一个扩展的深度学习库，支持深度学习的离线训练，提供两种训练策略：直接</a:t>
            </a:r>
            <a:r>
              <a:rPr lang="en-US" altLang="zh-CN" dirty="0"/>
              <a:t>SNN</a:t>
            </a:r>
            <a:r>
              <a:rPr lang="zh-CN" altLang="en-US" dirty="0"/>
              <a:t>训练和</a:t>
            </a:r>
            <a:r>
              <a:rPr lang="en-US" altLang="zh-CN" dirty="0"/>
              <a:t>ANN</a:t>
            </a:r>
            <a:r>
              <a:rPr lang="zh-CN" altLang="en-US" dirty="0"/>
              <a:t>到</a:t>
            </a:r>
            <a:r>
              <a:rPr lang="en-US" altLang="zh-CN" dirty="0"/>
              <a:t>SNN</a:t>
            </a:r>
            <a:r>
              <a:rPr lang="zh-CN" altLang="en-US" dirty="0"/>
              <a:t>的转换</a:t>
            </a:r>
            <a:endParaRPr lang="en-US" altLang="zh-CN" dirty="0"/>
          </a:p>
          <a:p>
            <a:endParaRPr lang="en-US" altLang="zh-CN" dirty="0"/>
          </a:p>
          <a:p>
            <a:r>
              <a:rPr lang="en-US" altLang="zh-CN" dirty="0"/>
              <a:t>GNN</a:t>
            </a:r>
            <a:r>
              <a:rPr lang="zh-CN" altLang="en-US" dirty="0"/>
              <a:t>作为一种</a:t>
            </a:r>
            <a:r>
              <a:rPr lang="en-US" altLang="zh-CN" dirty="0"/>
              <a:t>ANN</a:t>
            </a:r>
            <a:r>
              <a:rPr lang="zh-CN" altLang="en-US" dirty="0"/>
              <a:t>，也肯定是可以使用的。我们可以先实现转换，再试着直接训练，这需要进一步调研</a:t>
            </a:r>
            <a:r>
              <a:rPr lang="en-US" altLang="zh-CN" dirty="0"/>
              <a:t>lava-dl</a:t>
            </a:r>
            <a:endParaRPr lang="zh-CN" altLang="en-US" dirty="0"/>
          </a:p>
        </p:txBody>
      </p:sp>
    </p:spTree>
    <p:extLst>
      <p:ext uri="{BB962C8B-B14F-4D97-AF65-F5344CB8AC3E}">
        <p14:creationId xmlns:p14="http://schemas.microsoft.com/office/powerpoint/2010/main" val="177762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033C8-864C-C34D-29C2-3E7F26670AC0}"/>
              </a:ext>
            </a:extLst>
          </p:cNvPr>
          <p:cNvSpPr>
            <a:spLocks noGrp="1"/>
          </p:cNvSpPr>
          <p:nvPr>
            <p:ph type="title"/>
          </p:nvPr>
        </p:nvSpPr>
        <p:spPr/>
        <p:txBody>
          <a:bodyPr/>
          <a:lstStyle/>
          <a:p>
            <a:r>
              <a:rPr lang="zh-CN" altLang="en-US" dirty="0"/>
              <a:t>下一步调研</a:t>
            </a:r>
            <a:r>
              <a:rPr lang="en-US" altLang="zh-CN" dirty="0"/>
              <a:t>Lava-dl</a:t>
            </a:r>
            <a:endParaRPr lang="zh-CN" altLang="en-US" dirty="0"/>
          </a:p>
        </p:txBody>
      </p:sp>
      <p:sp>
        <p:nvSpPr>
          <p:cNvPr id="3" name="内容占位符 2">
            <a:extLst>
              <a:ext uri="{FF2B5EF4-FFF2-40B4-BE49-F238E27FC236}">
                <a16:creationId xmlns:a16="http://schemas.microsoft.com/office/drawing/2014/main" id="{7099B2C3-EDE2-E6DD-7937-B585876105AE}"/>
              </a:ext>
            </a:extLst>
          </p:cNvPr>
          <p:cNvSpPr>
            <a:spLocks noGrp="1"/>
          </p:cNvSpPr>
          <p:nvPr>
            <p:ph idx="1"/>
          </p:nvPr>
        </p:nvSpPr>
        <p:spPr>
          <a:xfrm>
            <a:off x="838200" y="1825625"/>
            <a:ext cx="10449296" cy="1822863"/>
          </a:xfrm>
        </p:spPr>
        <p:txBody>
          <a:bodyPr/>
          <a:lstStyle/>
          <a:p>
            <a:r>
              <a:rPr lang="zh-CN" altLang="en-US" dirty="0"/>
              <a:t>感觉这个库并不完善</a:t>
            </a:r>
            <a:endParaRPr lang="en-US" altLang="zh-CN" dirty="0"/>
          </a:p>
          <a:p>
            <a:r>
              <a:rPr lang="en-US" altLang="zh-CN" dirty="0"/>
              <a:t>git</a:t>
            </a:r>
            <a:r>
              <a:rPr lang="zh-CN" altLang="en-US" dirty="0"/>
              <a:t>库里面包含</a:t>
            </a:r>
            <a:r>
              <a:rPr lang="en-US" altLang="zh-CN" dirty="0"/>
              <a:t>MNIST</a:t>
            </a:r>
            <a:r>
              <a:rPr lang="zh-CN" altLang="en-US" dirty="0"/>
              <a:t>分类器的训练代码，先研究一下怎么训练的</a:t>
            </a:r>
            <a:endParaRPr lang="en-US" altLang="zh-CN" dirty="0"/>
          </a:p>
          <a:p>
            <a:r>
              <a:rPr lang="en-US" altLang="zh-CN" dirty="0"/>
              <a:t>git</a:t>
            </a:r>
            <a:r>
              <a:rPr lang="zh-CN" altLang="en-US" dirty="0"/>
              <a:t>库中描述了一种</a:t>
            </a:r>
            <a:r>
              <a:rPr lang="en-US" altLang="zh-CN" dirty="0" err="1"/>
              <a:t>sdnn</a:t>
            </a:r>
            <a:r>
              <a:rPr lang="zh-CN" altLang="en-US" dirty="0"/>
              <a:t>的架构，是传统</a:t>
            </a:r>
            <a:r>
              <a:rPr lang="en-US" altLang="zh-CN" dirty="0"/>
              <a:t>ANN</a:t>
            </a:r>
            <a:r>
              <a:rPr lang="zh-CN" altLang="en-US" dirty="0"/>
              <a:t>与</a:t>
            </a:r>
            <a:r>
              <a:rPr lang="en-US" altLang="zh-CN" dirty="0"/>
              <a:t>SNN</a:t>
            </a:r>
            <a:r>
              <a:rPr lang="zh-CN" altLang="en-US" dirty="0"/>
              <a:t>结合的架构</a:t>
            </a:r>
            <a:endParaRPr lang="en-US" altLang="zh-CN" dirty="0"/>
          </a:p>
          <a:p>
            <a:endParaRPr lang="en-US" altLang="zh-CN" dirty="0"/>
          </a:p>
        </p:txBody>
      </p:sp>
      <p:pic>
        <p:nvPicPr>
          <p:cNvPr id="9" name="图片 8">
            <a:hlinkClick r:id="rId2"/>
            <a:extLst>
              <a:ext uri="{FF2B5EF4-FFF2-40B4-BE49-F238E27FC236}">
                <a16:creationId xmlns:a16="http://schemas.microsoft.com/office/drawing/2014/main" id="{95B47E49-8C2A-107C-CD14-FD3D2C1459DE}"/>
              </a:ext>
            </a:extLst>
          </p:cNvPr>
          <p:cNvPicPr>
            <a:picLocks noChangeAspect="1"/>
          </p:cNvPicPr>
          <p:nvPr/>
        </p:nvPicPr>
        <p:blipFill>
          <a:blip r:embed="rId3"/>
          <a:stretch>
            <a:fillRect/>
          </a:stretch>
        </p:blipFill>
        <p:spPr>
          <a:xfrm>
            <a:off x="6344102" y="3648488"/>
            <a:ext cx="3975401" cy="3102635"/>
          </a:xfrm>
          <a:prstGeom prst="rect">
            <a:avLst/>
          </a:prstGeom>
        </p:spPr>
      </p:pic>
      <p:sp>
        <p:nvSpPr>
          <p:cNvPr id="10" name="内容占位符 2">
            <a:extLst>
              <a:ext uri="{FF2B5EF4-FFF2-40B4-BE49-F238E27FC236}">
                <a16:creationId xmlns:a16="http://schemas.microsoft.com/office/drawing/2014/main" id="{8CF67333-6FB9-EC5B-9F3E-CBD5B3C86702}"/>
              </a:ext>
            </a:extLst>
          </p:cNvPr>
          <p:cNvSpPr txBox="1">
            <a:spLocks/>
          </p:cNvSpPr>
          <p:nvPr/>
        </p:nvSpPr>
        <p:spPr>
          <a:xfrm>
            <a:off x="724395" y="4272148"/>
            <a:ext cx="5575464" cy="1822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1" name="内容占位符 2">
            <a:extLst>
              <a:ext uri="{FF2B5EF4-FFF2-40B4-BE49-F238E27FC236}">
                <a16:creationId xmlns:a16="http://schemas.microsoft.com/office/drawing/2014/main" id="{E0ECCE00-4C38-53A9-5133-9DEE2D7E9468}"/>
              </a:ext>
            </a:extLst>
          </p:cNvPr>
          <p:cNvSpPr txBox="1">
            <a:spLocks/>
          </p:cNvSpPr>
          <p:nvPr/>
        </p:nvSpPr>
        <p:spPr>
          <a:xfrm>
            <a:off x="563088" y="4290744"/>
            <a:ext cx="5071754" cy="15697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lgn="l" rtl="0" eaLnBrk="1" latinLnBrk="0" hangingPunct="1">
              <a:lnSpc>
                <a:spcPct val="90000"/>
              </a:lnSpc>
              <a:spcBef>
                <a:spcPts val="1000"/>
              </a:spcBef>
              <a:spcAft>
                <a:spcPts val="0"/>
              </a:spcAft>
              <a:buClrTx/>
              <a:buSzPts val="2800"/>
              <a:buFont typeface="Arial" panose="020B0604020202020204" pitchFamily="34" charset="0"/>
              <a:buChar char="•"/>
            </a:pPr>
            <a:r>
              <a:rPr lang="zh-CN" altLang="zh-CN" sz="1800" kern="1200" dirty="0">
                <a:solidFill>
                  <a:srgbClr val="000000"/>
                </a:solidFill>
                <a:effectLst/>
                <a:latin typeface="等线" panose="02010600030101010101" pitchFamily="2" charset="-122"/>
                <a:ea typeface="等线" panose="02010600030101010101" pitchFamily="2" charset="-122"/>
                <a:cs typeface="+mn-cs"/>
              </a:rPr>
              <a:t>右图：已经实现的</a:t>
            </a:r>
            <a:r>
              <a:rPr lang="en-US" altLang="zh-CN" sz="1800" kern="1200" dirty="0">
                <a:solidFill>
                  <a:srgbClr val="000000"/>
                </a:solidFill>
                <a:effectLst/>
                <a:latin typeface="等线" panose="02010600030101010101" pitchFamily="2" charset="-122"/>
                <a:ea typeface="等线" panose="02010600030101010101" pitchFamily="2" charset="-122"/>
                <a:cs typeface="+mn-cs"/>
              </a:rPr>
              <a:t>MNIST</a:t>
            </a:r>
            <a:r>
              <a:rPr lang="zh-CN" altLang="zh-CN" sz="1800" kern="1200" dirty="0">
                <a:solidFill>
                  <a:srgbClr val="000000"/>
                </a:solidFill>
                <a:effectLst/>
                <a:latin typeface="等线" panose="02010600030101010101" pitchFamily="2" charset="-122"/>
                <a:ea typeface="等线" panose="02010600030101010101" pitchFamily="2" charset="-122"/>
                <a:cs typeface="+mn-cs"/>
              </a:rPr>
              <a:t>分类器的训练</a:t>
            </a:r>
            <a:r>
              <a:rPr lang="zh-CN" altLang="en-US" sz="1800" kern="1200" dirty="0">
                <a:solidFill>
                  <a:srgbClr val="000000"/>
                </a:solidFill>
                <a:effectLst/>
                <a:latin typeface="等线" panose="02010600030101010101" pitchFamily="2" charset="-122"/>
                <a:ea typeface="等线" panose="02010600030101010101" pitchFamily="2" charset="-122"/>
                <a:cs typeface="+mn-cs"/>
              </a:rPr>
              <a:t>的框架</a:t>
            </a:r>
            <a:endParaRPr lang="en-US" altLang="zh-CN" sz="1800" kern="1200" dirty="0">
              <a:solidFill>
                <a:srgbClr val="000000"/>
              </a:solidFill>
              <a:effectLst/>
              <a:latin typeface="等线" panose="02010600030101010101" pitchFamily="2" charset="-122"/>
              <a:ea typeface="等线" panose="02010600030101010101" pitchFamily="2" charset="-122"/>
              <a:cs typeface="+mn-cs"/>
            </a:endParaRPr>
          </a:p>
          <a:p>
            <a:pPr marL="228600" indent="-228600" algn="l" rtl="0" eaLnBrk="1" latinLnBrk="0" hangingPunct="1">
              <a:lnSpc>
                <a:spcPct val="90000"/>
              </a:lnSpc>
              <a:spcBef>
                <a:spcPts val="1000"/>
              </a:spcBef>
              <a:spcAft>
                <a:spcPts val="0"/>
              </a:spcAft>
              <a:buClrTx/>
              <a:buSzPts val="2800"/>
              <a:buFont typeface="Arial" panose="020B0604020202020204" pitchFamily="34" charset="0"/>
              <a:buChar char="•"/>
            </a:pPr>
            <a:r>
              <a:rPr lang="zh-CN" altLang="en-US" sz="1800" dirty="0">
                <a:solidFill>
                  <a:srgbClr val="000000"/>
                </a:solidFill>
                <a:latin typeface="等线" panose="02010600030101010101" pitchFamily="2" charset="-122"/>
                <a:ea typeface="等线" panose="02010600030101010101" pitchFamily="2" charset="-122"/>
              </a:rPr>
              <a:t>方法：将</a:t>
            </a:r>
            <a:r>
              <a:rPr lang="en-US" altLang="zh-CN" sz="1800" dirty="0">
                <a:solidFill>
                  <a:srgbClr val="000000"/>
                </a:solidFill>
                <a:latin typeface="等线" panose="02010600030101010101" pitchFamily="2" charset="-122"/>
                <a:ea typeface="等线" panose="02010600030101010101" pitchFamily="2" charset="-122"/>
              </a:rPr>
              <a:t>ANN</a:t>
            </a:r>
            <a:r>
              <a:rPr lang="zh-CN" altLang="en-US" sz="1800" dirty="0">
                <a:solidFill>
                  <a:srgbClr val="000000"/>
                </a:solidFill>
                <a:latin typeface="等线" panose="02010600030101010101" pitchFamily="2" charset="-122"/>
                <a:ea typeface="等线" panose="02010600030101010101" pitchFamily="2" charset="-122"/>
              </a:rPr>
              <a:t>与</a:t>
            </a:r>
            <a:r>
              <a:rPr lang="en-US" altLang="zh-CN" sz="1800" dirty="0">
                <a:solidFill>
                  <a:srgbClr val="000000"/>
                </a:solidFill>
                <a:latin typeface="等线" panose="02010600030101010101" pitchFamily="2" charset="-122"/>
                <a:ea typeface="等线" panose="02010600030101010101" pitchFamily="2" charset="-122"/>
              </a:rPr>
              <a:t>SNN</a:t>
            </a:r>
            <a:r>
              <a:rPr lang="zh-CN" altLang="en-US" sz="1800" dirty="0">
                <a:solidFill>
                  <a:srgbClr val="000000"/>
                </a:solidFill>
                <a:latin typeface="等线" panose="02010600030101010101" pitchFamily="2" charset="-122"/>
                <a:ea typeface="等线" panose="02010600030101010101" pitchFamily="2" charset="-122"/>
              </a:rPr>
              <a:t>无缝衔接，在</a:t>
            </a:r>
            <a:r>
              <a:rPr lang="en-US" altLang="zh-CN" sz="1800" dirty="0">
                <a:solidFill>
                  <a:srgbClr val="000000"/>
                </a:solidFill>
                <a:latin typeface="等线" panose="02010600030101010101" pitchFamily="2" charset="-122"/>
                <a:ea typeface="等线" panose="02010600030101010101" pitchFamily="2" charset="-122"/>
              </a:rPr>
              <a:t>ANN</a:t>
            </a:r>
            <a:r>
              <a:rPr lang="zh-CN" altLang="en-US" sz="1800" dirty="0">
                <a:solidFill>
                  <a:srgbClr val="000000"/>
                </a:solidFill>
                <a:latin typeface="等线" panose="02010600030101010101" pitchFamily="2" charset="-122"/>
                <a:ea typeface="等线" panose="02010600030101010101" pitchFamily="2" charset="-122"/>
              </a:rPr>
              <a:t>中使用</a:t>
            </a:r>
            <a:r>
              <a:rPr lang="en-US" altLang="zh-CN" sz="1800" dirty="0" err="1">
                <a:solidFill>
                  <a:srgbClr val="000000"/>
                </a:solidFill>
                <a:latin typeface="等线" panose="02010600030101010101" pitchFamily="2" charset="-122"/>
                <a:ea typeface="等线" panose="02010600030101010101" pitchFamily="2" charset="-122"/>
              </a:rPr>
              <a:t>pytorch</a:t>
            </a:r>
            <a:r>
              <a:rPr lang="zh-CN" altLang="en-US" sz="1800" dirty="0">
                <a:solidFill>
                  <a:srgbClr val="000000"/>
                </a:solidFill>
                <a:latin typeface="等线" panose="02010600030101010101" pitchFamily="2" charset="-122"/>
                <a:ea typeface="等线" panose="02010600030101010101" pitchFamily="2" charset="-122"/>
              </a:rPr>
              <a:t>进行训练，模型使用</a:t>
            </a:r>
            <a:r>
              <a:rPr lang="en-US" altLang="zh-CN" sz="1800" dirty="0">
                <a:solidFill>
                  <a:srgbClr val="000000"/>
                </a:solidFill>
                <a:latin typeface="等线" panose="02010600030101010101" pitchFamily="2" charset="-122"/>
                <a:ea typeface="等线" panose="02010600030101010101" pitchFamily="2" charset="-122"/>
              </a:rPr>
              <a:t>lava</a:t>
            </a:r>
            <a:r>
              <a:rPr lang="zh-CN" altLang="en-US" sz="1800" dirty="0">
                <a:solidFill>
                  <a:srgbClr val="000000"/>
                </a:solidFill>
                <a:latin typeface="等线" panose="02010600030101010101" pitchFamily="2" charset="-122"/>
                <a:ea typeface="等线" panose="02010600030101010101" pitchFamily="2" charset="-122"/>
              </a:rPr>
              <a:t>定义</a:t>
            </a:r>
            <a:endParaRPr lang="en-US" altLang="zh-CN" sz="1800" dirty="0">
              <a:solidFill>
                <a:srgbClr val="000000"/>
              </a:solidFill>
              <a:latin typeface="等线" panose="02010600030101010101" pitchFamily="2" charset="-122"/>
              <a:ea typeface="等线" panose="02010600030101010101" pitchFamily="2" charset="-122"/>
            </a:endParaRPr>
          </a:p>
          <a:p>
            <a:pPr marL="228600" indent="-228600" algn="l" rtl="0" eaLnBrk="1" latinLnBrk="0" hangingPunct="1">
              <a:lnSpc>
                <a:spcPct val="90000"/>
              </a:lnSpc>
              <a:spcBef>
                <a:spcPts val="1000"/>
              </a:spcBef>
              <a:spcAft>
                <a:spcPts val="0"/>
              </a:spcAft>
              <a:buClrTx/>
              <a:buSzPts val="2800"/>
              <a:buFont typeface="Arial" panose="020B0604020202020204" pitchFamily="34" charset="0"/>
              <a:buChar char="•"/>
            </a:pPr>
            <a:r>
              <a:rPr lang="zh-CN" altLang="en-US" sz="1800" dirty="0">
                <a:solidFill>
                  <a:srgbClr val="000000"/>
                </a:solidFill>
                <a:effectLst/>
                <a:latin typeface="等线" panose="02010600030101010101" pitchFamily="2" charset="-122"/>
                <a:ea typeface="等线" panose="02010600030101010101" pitchFamily="2" charset="-122"/>
              </a:rPr>
              <a:t>达到了相当可观的准确率</a:t>
            </a:r>
            <a:endParaRPr lang="zh-CN" altLang="zh-CN" sz="1800" dirty="0">
              <a:effectLst/>
            </a:endParaRPr>
          </a:p>
          <a:p>
            <a:endParaRPr lang="en-US" altLang="zh-CN" dirty="0"/>
          </a:p>
        </p:txBody>
      </p:sp>
    </p:spTree>
    <p:extLst>
      <p:ext uri="{BB962C8B-B14F-4D97-AF65-F5344CB8AC3E}">
        <p14:creationId xmlns:p14="http://schemas.microsoft.com/office/powerpoint/2010/main" val="2790609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E0AC1D-4C21-6077-3F61-695628A7C06C}"/>
              </a:ext>
            </a:extLst>
          </p:cNvPr>
          <p:cNvSpPr>
            <a:spLocks noGrp="1"/>
          </p:cNvSpPr>
          <p:nvPr>
            <p:ph type="title"/>
          </p:nvPr>
        </p:nvSpPr>
        <p:spPr/>
        <p:txBody>
          <a:bodyPr/>
          <a:lstStyle/>
          <a:p>
            <a:r>
              <a:rPr lang="en-US" altLang="zh-CN" dirty="0"/>
              <a:t>SGNN</a:t>
            </a:r>
            <a:r>
              <a:rPr lang="zh-CN" altLang="en-US" dirty="0"/>
              <a:t>是否可行，对</a:t>
            </a:r>
            <a:r>
              <a:rPr lang="en-US" altLang="zh-CN" dirty="0"/>
              <a:t>lava-dl</a:t>
            </a:r>
            <a:r>
              <a:rPr lang="zh-CN" altLang="en-US" dirty="0"/>
              <a:t>的研究要深入</a:t>
            </a:r>
          </a:p>
        </p:txBody>
      </p:sp>
      <p:sp>
        <p:nvSpPr>
          <p:cNvPr id="3" name="内容占位符 2">
            <a:extLst>
              <a:ext uri="{FF2B5EF4-FFF2-40B4-BE49-F238E27FC236}">
                <a16:creationId xmlns:a16="http://schemas.microsoft.com/office/drawing/2014/main" id="{2F623A2F-E1D6-42E2-8EDB-786D45F27C9F}"/>
              </a:ext>
            </a:extLst>
          </p:cNvPr>
          <p:cNvSpPr>
            <a:spLocks noGrp="1"/>
          </p:cNvSpPr>
          <p:nvPr>
            <p:ph idx="1"/>
          </p:nvPr>
        </p:nvSpPr>
        <p:spPr/>
        <p:txBody>
          <a:bodyPr>
            <a:normAutofit/>
          </a:bodyPr>
          <a:lstStyle/>
          <a:p>
            <a:r>
              <a:rPr lang="zh-CN" altLang="en-US" dirty="0"/>
              <a:t>基于目前的调研，使用</a:t>
            </a:r>
            <a:r>
              <a:rPr lang="en-US" altLang="zh-CN" dirty="0"/>
              <a:t>lava</a:t>
            </a:r>
            <a:r>
              <a:rPr lang="zh-CN" altLang="en-US" dirty="0"/>
              <a:t>实现</a:t>
            </a:r>
            <a:r>
              <a:rPr lang="en-US" altLang="zh-CN" dirty="0"/>
              <a:t>GNN</a:t>
            </a:r>
            <a:r>
              <a:rPr lang="zh-CN" altLang="en-US" dirty="0"/>
              <a:t>的</a:t>
            </a:r>
            <a:r>
              <a:rPr lang="en-US" altLang="zh-CN" dirty="0"/>
              <a:t>model</a:t>
            </a:r>
            <a:r>
              <a:rPr lang="zh-CN" altLang="en-US" dirty="0"/>
              <a:t>是肯定可行的</a:t>
            </a:r>
            <a:endParaRPr lang="en-US" altLang="zh-CN" dirty="0"/>
          </a:p>
          <a:p>
            <a:r>
              <a:rPr lang="en-US" altLang="zh-CN" dirty="0"/>
              <a:t>SGNN</a:t>
            </a:r>
            <a:r>
              <a:rPr lang="zh-CN" altLang="en-US" dirty="0"/>
              <a:t>这种架构，简单来做的话，可以仿照</a:t>
            </a:r>
            <a:r>
              <a:rPr lang="en-US" altLang="zh-CN" dirty="0"/>
              <a:t>lava-dl</a:t>
            </a:r>
            <a:r>
              <a:rPr lang="zh-CN" altLang="en-US" dirty="0"/>
              <a:t>中的训练方法，他可以通过</a:t>
            </a:r>
            <a:r>
              <a:rPr lang="en-US" altLang="zh-CN" dirty="0" err="1"/>
              <a:t>pytorch</a:t>
            </a:r>
            <a:r>
              <a:rPr lang="zh-CN" altLang="en-US" dirty="0"/>
              <a:t>实现</a:t>
            </a:r>
            <a:r>
              <a:rPr lang="en-US" altLang="zh-CN" dirty="0"/>
              <a:t>ANN-SNN</a:t>
            </a:r>
            <a:r>
              <a:rPr lang="zh-CN" altLang="en-US" dirty="0"/>
              <a:t>的无缝衔接，使用</a:t>
            </a:r>
            <a:r>
              <a:rPr lang="en-US" altLang="zh-CN" dirty="0"/>
              <a:t>ANN</a:t>
            </a:r>
            <a:r>
              <a:rPr lang="zh-CN" altLang="en-US" dirty="0"/>
              <a:t>的训练带动</a:t>
            </a:r>
            <a:r>
              <a:rPr lang="en-US" altLang="zh-CN" dirty="0"/>
              <a:t>SNN</a:t>
            </a:r>
            <a:r>
              <a:rPr lang="zh-CN" altLang="en-US" dirty="0"/>
              <a:t>的准确率，我们也可以实现类似的，扩展出</a:t>
            </a:r>
            <a:r>
              <a:rPr lang="en-US" altLang="zh-CN" dirty="0"/>
              <a:t>SGNN</a:t>
            </a:r>
            <a:r>
              <a:rPr lang="zh-CN" altLang="en-US" dirty="0"/>
              <a:t>的框架：</a:t>
            </a:r>
            <a:endParaRPr lang="en-US" altLang="zh-CN" dirty="0"/>
          </a:p>
          <a:p>
            <a:pPr lvl="1"/>
            <a:r>
              <a:rPr lang="zh-CN" altLang="en-US" dirty="0"/>
              <a:t>前向部分需要与</a:t>
            </a:r>
            <a:r>
              <a:rPr lang="en-US" altLang="zh-CN" dirty="0"/>
              <a:t>SNN</a:t>
            </a:r>
            <a:r>
              <a:rPr lang="zh-CN" altLang="en-US" dirty="0"/>
              <a:t>结合实现一个架构，前向满足图采样、图聚合、图传播，反向使用</a:t>
            </a:r>
            <a:r>
              <a:rPr lang="en-US" altLang="zh-CN" dirty="0" err="1"/>
              <a:t>pytorch</a:t>
            </a:r>
            <a:r>
              <a:rPr lang="zh-CN" altLang="en-US" dirty="0"/>
              <a:t>的自动微分库。</a:t>
            </a:r>
            <a:r>
              <a:rPr lang="en-US" altLang="zh-CN" dirty="0"/>
              <a:t>Process</a:t>
            </a:r>
            <a:r>
              <a:rPr lang="zh-CN" altLang="en-US"/>
              <a:t>可以扩展这一特性为我们研究框架提供了可能。</a:t>
            </a:r>
            <a:endParaRPr lang="en-US" altLang="zh-CN" dirty="0"/>
          </a:p>
          <a:p>
            <a:pPr lvl="1"/>
            <a:r>
              <a:rPr lang="zh-CN" altLang="en-US" dirty="0"/>
              <a:t>目前</a:t>
            </a:r>
            <a:r>
              <a:rPr lang="en-US" altLang="zh-CN" dirty="0"/>
              <a:t>INRC</a:t>
            </a:r>
            <a:r>
              <a:rPr lang="zh-CN" altLang="en-US" dirty="0"/>
              <a:t>已发表的</a:t>
            </a:r>
            <a:r>
              <a:rPr lang="en-US" altLang="zh-CN" dirty="0"/>
              <a:t>paper</a:t>
            </a:r>
            <a:r>
              <a:rPr lang="zh-CN" altLang="en-US" dirty="0"/>
              <a:t>中，都是使用</a:t>
            </a:r>
            <a:r>
              <a:rPr lang="en-US" altLang="zh-CN" dirty="0"/>
              <a:t>lava</a:t>
            </a:r>
            <a:r>
              <a:rPr lang="zh-CN" altLang="en-US" dirty="0"/>
              <a:t>做下游任务的</a:t>
            </a:r>
            <a:endParaRPr lang="en-US" altLang="zh-CN" dirty="0"/>
          </a:p>
          <a:p>
            <a:pPr lvl="1"/>
            <a:r>
              <a:rPr lang="zh-CN" altLang="en-US" dirty="0"/>
              <a:t>只提供了</a:t>
            </a:r>
            <a:r>
              <a:rPr lang="en-US" altLang="zh-CN" dirty="0"/>
              <a:t>python</a:t>
            </a:r>
            <a:r>
              <a:rPr lang="zh-CN" altLang="en-US" dirty="0"/>
              <a:t>的接口，并没有找到</a:t>
            </a:r>
            <a:r>
              <a:rPr lang="en-US" altLang="zh-CN" dirty="0"/>
              <a:t>C++</a:t>
            </a:r>
            <a:r>
              <a:rPr lang="zh-CN" altLang="en-US" dirty="0"/>
              <a:t>的接口</a:t>
            </a:r>
            <a:endParaRPr lang="en-US" altLang="zh-CN" dirty="0"/>
          </a:p>
        </p:txBody>
      </p:sp>
    </p:spTree>
    <p:extLst>
      <p:ext uri="{BB962C8B-B14F-4D97-AF65-F5344CB8AC3E}">
        <p14:creationId xmlns:p14="http://schemas.microsoft.com/office/powerpoint/2010/main" val="2769917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CA82E-6ACB-E108-30D8-5DFD4BB6F831}"/>
              </a:ext>
            </a:extLst>
          </p:cNvPr>
          <p:cNvSpPr>
            <a:spLocks noGrp="1"/>
          </p:cNvSpPr>
          <p:nvPr>
            <p:ph type="title"/>
          </p:nvPr>
        </p:nvSpPr>
        <p:spPr/>
        <p:txBody>
          <a:bodyPr/>
          <a:lstStyle/>
          <a:p>
            <a:r>
              <a:rPr lang="en-US" altLang="zh-CN" dirty="0"/>
              <a:t>Introduction——</a:t>
            </a:r>
            <a:r>
              <a:rPr lang="en-US" altLang="zh-CN" sz="3200" dirty="0"/>
              <a:t>python</a:t>
            </a:r>
            <a:r>
              <a:rPr lang="zh-CN" altLang="en-US" sz="3200" dirty="0"/>
              <a:t>接口，没有提供</a:t>
            </a:r>
            <a:r>
              <a:rPr lang="en-US" altLang="zh-CN" sz="3200" dirty="0"/>
              <a:t>C</a:t>
            </a:r>
            <a:r>
              <a:rPr lang="zh-CN" altLang="en-US" sz="3200" dirty="0"/>
              <a:t>接口</a:t>
            </a:r>
            <a:endParaRPr lang="zh-CN" altLang="en-US" dirty="0"/>
          </a:p>
        </p:txBody>
      </p:sp>
      <p:sp>
        <p:nvSpPr>
          <p:cNvPr id="3" name="内容占位符 2">
            <a:extLst>
              <a:ext uri="{FF2B5EF4-FFF2-40B4-BE49-F238E27FC236}">
                <a16:creationId xmlns:a16="http://schemas.microsoft.com/office/drawing/2014/main" id="{49E52721-7F72-8426-FDCF-88F8176DCA9F}"/>
              </a:ext>
            </a:extLst>
          </p:cNvPr>
          <p:cNvSpPr>
            <a:spLocks noGrp="1"/>
          </p:cNvSpPr>
          <p:nvPr>
            <p:ph idx="1"/>
          </p:nvPr>
        </p:nvSpPr>
        <p:spPr/>
        <p:txBody>
          <a:bodyPr/>
          <a:lstStyle/>
          <a:p>
            <a:r>
              <a:rPr lang="zh-CN" altLang="en-US" dirty="0"/>
              <a:t>提供了一个模块化、可组合和可扩展的结构</a:t>
            </a:r>
            <a:endParaRPr lang="en-US" altLang="zh-CN" dirty="0"/>
          </a:p>
          <a:p>
            <a:endParaRPr lang="en-US" altLang="zh-CN" dirty="0"/>
          </a:p>
          <a:p>
            <a:r>
              <a:rPr lang="en-US" altLang="zh-CN" dirty="0"/>
              <a:t>Lava</a:t>
            </a:r>
            <a:r>
              <a:rPr lang="zh-CN" altLang="en-US" dirty="0"/>
              <a:t>允许开发人员定义多功能过程，如单个神经元、神经网络、常规编码程序、与外围设备的接口以及与其他软件框架的桥梁</a:t>
            </a:r>
            <a:endParaRPr lang="en-US" altLang="zh-CN" dirty="0"/>
          </a:p>
          <a:p>
            <a:endParaRPr lang="en-US" altLang="zh-CN" dirty="0"/>
          </a:p>
          <a:p>
            <a:r>
              <a:rPr lang="en-US" altLang="zh-CN" dirty="0"/>
              <a:t>Lava</a:t>
            </a:r>
            <a:r>
              <a:rPr lang="zh-CN" altLang="en-US" dirty="0"/>
              <a:t>允许将这些过程的集合封装成模块并聚合以形成复杂的神经形态应用</a:t>
            </a:r>
            <a:endParaRPr lang="en-US" altLang="zh-CN" dirty="0"/>
          </a:p>
          <a:p>
            <a:endParaRPr lang="en-US" altLang="zh-CN" dirty="0"/>
          </a:p>
          <a:p>
            <a:r>
              <a:rPr lang="zh-CN" altLang="en-US" dirty="0"/>
              <a:t>与平台无关</a:t>
            </a:r>
            <a:r>
              <a:rPr lang="en-US" altLang="zh-CN" dirty="0"/>
              <a:t>——*</a:t>
            </a:r>
            <a:endParaRPr lang="zh-CN" altLang="en-US" dirty="0"/>
          </a:p>
        </p:txBody>
      </p:sp>
    </p:spTree>
    <p:extLst>
      <p:ext uri="{BB962C8B-B14F-4D97-AF65-F5344CB8AC3E}">
        <p14:creationId xmlns:p14="http://schemas.microsoft.com/office/powerpoint/2010/main" val="3153201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F589D-BC00-FE28-B539-5850CE20FB69}"/>
              </a:ext>
            </a:extLst>
          </p:cNvPr>
          <p:cNvSpPr>
            <a:spLocks noGrp="1"/>
          </p:cNvSpPr>
          <p:nvPr>
            <p:ph type="title"/>
          </p:nvPr>
        </p:nvSpPr>
        <p:spPr/>
        <p:txBody>
          <a:bodyPr/>
          <a:lstStyle/>
          <a:p>
            <a:r>
              <a:rPr lang="en-US" altLang="zh-CN" dirty="0"/>
              <a:t>Lava</a:t>
            </a:r>
            <a:r>
              <a:rPr lang="zh-CN" altLang="en-US" dirty="0"/>
              <a:t>架构</a:t>
            </a:r>
          </a:p>
        </p:txBody>
      </p:sp>
      <p:pic>
        <p:nvPicPr>
          <p:cNvPr id="5" name="内容占位符 4">
            <a:extLst>
              <a:ext uri="{FF2B5EF4-FFF2-40B4-BE49-F238E27FC236}">
                <a16:creationId xmlns:a16="http://schemas.microsoft.com/office/drawing/2014/main" id="{B4E6394A-8403-FF89-CFC8-126298CB35D8}"/>
              </a:ext>
            </a:extLst>
          </p:cNvPr>
          <p:cNvPicPr>
            <a:picLocks noGrp="1" noChangeAspect="1"/>
          </p:cNvPicPr>
          <p:nvPr>
            <p:ph idx="1"/>
          </p:nvPr>
        </p:nvPicPr>
        <p:blipFill>
          <a:blip r:embed="rId2"/>
          <a:stretch>
            <a:fillRect/>
          </a:stretch>
        </p:blipFill>
        <p:spPr>
          <a:xfrm>
            <a:off x="2171498" y="1690688"/>
            <a:ext cx="7849003" cy="4013406"/>
          </a:xfrm>
        </p:spPr>
      </p:pic>
    </p:spTree>
    <p:extLst>
      <p:ext uri="{BB962C8B-B14F-4D97-AF65-F5344CB8AC3E}">
        <p14:creationId xmlns:p14="http://schemas.microsoft.com/office/powerpoint/2010/main" val="3982930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0BCB0D-CB46-B467-F546-127E7C3BEE52}"/>
              </a:ext>
            </a:extLst>
          </p:cNvPr>
          <p:cNvSpPr>
            <a:spLocks noGrp="1"/>
          </p:cNvSpPr>
          <p:nvPr>
            <p:ph type="title"/>
          </p:nvPr>
        </p:nvSpPr>
        <p:spPr/>
        <p:txBody>
          <a:bodyPr/>
          <a:lstStyle/>
          <a:p>
            <a:r>
              <a:rPr lang="en-US" altLang="zh-CN" dirty="0"/>
              <a:t>Processes</a:t>
            </a:r>
            <a:endParaRPr lang="zh-CN" altLang="en-US" dirty="0"/>
          </a:p>
        </p:txBody>
      </p:sp>
      <p:sp>
        <p:nvSpPr>
          <p:cNvPr id="3" name="内容占位符 2">
            <a:extLst>
              <a:ext uri="{FF2B5EF4-FFF2-40B4-BE49-F238E27FC236}">
                <a16:creationId xmlns:a16="http://schemas.microsoft.com/office/drawing/2014/main" id="{45E2EE82-0679-4A2E-8951-5EB66D72444C}"/>
              </a:ext>
            </a:extLst>
          </p:cNvPr>
          <p:cNvSpPr>
            <a:spLocks noGrp="1"/>
          </p:cNvSpPr>
          <p:nvPr>
            <p:ph idx="1"/>
          </p:nvPr>
        </p:nvSpPr>
        <p:spPr>
          <a:xfrm>
            <a:off x="838200" y="1825625"/>
            <a:ext cx="5257800" cy="4351338"/>
          </a:xfrm>
        </p:spPr>
        <p:txBody>
          <a:bodyPr>
            <a:normAutofit/>
          </a:bodyPr>
          <a:lstStyle/>
          <a:p>
            <a:r>
              <a:rPr lang="en-US" altLang="zh-CN" sz="2000" dirty="0"/>
              <a:t>Lava</a:t>
            </a:r>
            <a:r>
              <a:rPr lang="zh-CN" altLang="en-US" sz="2000" dirty="0"/>
              <a:t>中的一切都是</a:t>
            </a:r>
            <a:r>
              <a:rPr lang="en-US" altLang="zh-CN" sz="2000" dirty="0"/>
              <a:t>Process</a:t>
            </a:r>
            <a:r>
              <a:rPr lang="zh-CN" altLang="en-US" sz="2000" dirty="0"/>
              <a:t>，它可以是一个神经元，一组神经元，一个神经网络</a:t>
            </a:r>
            <a:r>
              <a:rPr lang="en-US" altLang="zh-CN" sz="2000" dirty="0"/>
              <a:t>……</a:t>
            </a:r>
          </a:p>
          <a:p>
            <a:r>
              <a:rPr lang="zh-CN" altLang="en-US" sz="2000" dirty="0"/>
              <a:t>具有内部变量、输入、输出端口</a:t>
            </a:r>
            <a:endParaRPr lang="en-US" altLang="zh-CN" sz="2000" dirty="0"/>
          </a:p>
          <a:p>
            <a:r>
              <a:rPr lang="zh-CN" altLang="en-US" sz="2000" dirty="0"/>
              <a:t>只定义变量，并不定义行为</a:t>
            </a:r>
            <a:endParaRPr lang="en-US" altLang="zh-CN" sz="2000" dirty="0"/>
          </a:p>
          <a:p>
            <a:r>
              <a:rPr lang="zh-CN" altLang="en-US" sz="2000" dirty="0"/>
              <a:t>仅通过消息</a:t>
            </a:r>
            <a:r>
              <a:rPr lang="en-US" altLang="zh-CN" sz="2000" dirty="0"/>
              <a:t>channel</a:t>
            </a:r>
            <a:r>
              <a:rPr lang="zh-CN" altLang="en-US" sz="2000" dirty="0"/>
              <a:t>与其他</a:t>
            </a:r>
            <a:r>
              <a:rPr lang="en-US" altLang="zh-CN" sz="2000" dirty="0"/>
              <a:t>process</a:t>
            </a:r>
            <a:r>
              <a:rPr lang="zh-CN" altLang="en-US" sz="2000" dirty="0"/>
              <a:t>通信</a:t>
            </a:r>
            <a:endParaRPr lang="en-US" altLang="zh-CN" sz="2000" dirty="0"/>
          </a:p>
          <a:p>
            <a:r>
              <a:rPr lang="zh-CN" altLang="en-US" sz="2000" dirty="0"/>
              <a:t>递归编程的特点</a:t>
            </a:r>
            <a:endParaRPr lang="en-US" altLang="zh-CN" sz="2000" dirty="0"/>
          </a:p>
          <a:p>
            <a:r>
              <a:rPr lang="en-US" altLang="zh-CN" sz="2000" dirty="0"/>
              <a:t>Process</a:t>
            </a:r>
            <a:r>
              <a:rPr lang="zh-CN" altLang="en-US" sz="2000" dirty="0"/>
              <a:t>的行为由</a:t>
            </a:r>
            <a:r>
              <a:rPr lang="en-US" altLang="zh-CN" sz="2000" dirty="0" err="1"/>
              <a:t>ProcessModel</a:t>
            </a:r>
            <a:r>
              <a:rPr lang="zh-CN" altLang="en-US" sz="2000" dirty="0"/>
              <a:t>来定义</a:t>
            </a:r>
            <a:endParaRPr lang="en-US" altLang="zh-CN" sz="2000" dirty="0"/>
          </a:p>
          <a:p>
            <a:endParaRPr lang="en-US" altLang="zh-CN" sz="2000" dirty="0"/>
          </a:p>
          <a:p>
            <a:endParaRPr lang="en-US" altLang="zh-CN" sz="2000" dirty="0"/>
          </a:p>
          <a:p>
            <a:r>
              <a:rPr lang="zh-CN" altLang="en-US" sz="2000" dirty="0"/>
              <a:t>我的思考：可以用它实现</a:t>
            </a:r>
            <a:r>
              <a:rPr lang="en-US" altLang="zh-CN" sz="2000" dirty="0"/>
              <a:t>GNN</a:t>
            </a:r>
            <a:endParaRPr lang="zh-CN" altLang="en-US" sz="2000" dirty="0"/>
          </a:p>
        </p:txBody>
      </p:sp>
      <p:pic>
        <p:nvPicPr>
          <p:cNvPr id="9" name="图片 8">
            <a:extLst>
              <a:ext uri="{FF2B5EF4-FFF2-40B4-BE49-F238E27FC236}">
                <a16:creationId xmlns:a16="http://schemas.microsoft.com/office/drawing/2014/main" id="{67FB34C1-E0E8-7DA4-39A4-ADF6C7437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421" y="1690688"/>
            <a:ext cx="6129079" cy="3580918"/>
          </a:xfrm>
          <a:prstGeom prst="rect">
            <a:avLst/>
          </a:prstGeom>
        </p:spPr>
      </p:pic>
    </p:spTree>
    <p:extLst>
      <p:ext uri="{BB962C8B-B14F-4D97-AF65-F5344CB8AC3E}">
        <p14:creationId xmlns:p14="http://schemas.microsoft.com/office/powerpoint/2010/main" val="3369078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7DA121-696A-E85C-C52C-9C0BE6B01017}"/>
              </a:ext>
            </a:extLst>
          </p:cNvPr>
          <p:cNvSpPr>
            <a:spLocks noGrp="1"/>
          </p:cNvSpPr>
          <p:nvPr>
            <p:ph type="title"/>
          </p:nvPr>
        </p:nvSpPr>
        <p:spPr/>
        <p:txBody>
          <a:bodyPr/>
          <a:lstStyle/>
          <a:p>
            <a:r>
              <a:rPr lang="en-US" altLang="zh-CN" dirty="0" err="1"/>
              <a:t>ProcessModel</a:t>
            </a:r>
            <a:endParaRPr lang="zh-CN" altLang="en-US" dirty="0"/>
          </a:p>
        </p:txBody>
      </p:sp>
      <p:pic>
        <p:nvPicPr>
          <p:cNvPr id="5" name="内容占位符 4">
            <a:extLst>
              <a:ext uri="{FF2B5EF4-FFF2-40B4-BE49-F238E27FC236}">
                <a16:creationId xmlns:a16="http://schemas.microsoft.com/office/drawing/2014/main" id="{422C97BD-CA86-FC81-0051-03B3A7E38F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9124" y="2629115"/>
            <a:ext cx="4808538" cy="2311872"/>
          </a:xfrm>
        </p:spPr>
      </p:pic>
      <p:sp>
        <p:nvSpPr>
          <p:cNvPr id="8" name="内容占位符 2">
            <a:extLst>
              <a:ext uri="{FF2B5EF4-FFF2-40B4-BE49-F238E27FC236}">
                <a16:creationId xmlns:a16="http://schemas.microsoft.com/office/drawing/2014/main" id="{88158775-EFD4-3536-C351-8BE9935D5CA3}"/>
              </a:ext>
            </a:extLst>
          </p:cNvPr>
          <p:cNvSpPr txBox="1">
            <a:spLocks/>
          </p:cNvSpPr>
          <p:nvPr/>
        </p:nvSpPr>
        <p:spPr>
          <a:xfrm>
            <a:off x="8382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000" dirty="0"/>
          </a:p>
        </p:txBody>
      </p:sp>
      <p:sp>
        <p:nvSpPr>
          <p:cNvPr id="9" name="内容占位符 2">
            <a:extLst>
              <a:ext uri="{FF2B5EF4-FFF2-40B4-BE49-F238E27FC236}">
                <a16:creationId xmlns:a16="http://schemas.microsoft.com/office/drawing/2014/main" id="{AC67BD52-D814-BEAC-AEC4-D1FC7C0B0BB7}"/>
              </a:ext>
            </a:extLst>
          </p:cNvPr>
          <p:cNvSpPr txBox="1">
            <a:spLocks/>
          </p:cNvSpPr>
          <p:nvPr/>
        </p:nvSpPr>
        <p:spPr>
          <a:xfrm>
            <a:off x="990600" y="19780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两种：</a:t>
            </a:r>
            <a:r>
              <a:rPr lang="en-US" altLang="zh-CN" sz="2000" dirty="0" err="1"/>
              <a:t>LeafProcessModel</a:t>
            </a:r>
            <a:r>
              <a:rPr lang="en-US" altLang="zh-CN" sz="2000" dirty="0"/>
              <a:t>	 		</a:t>
            </a:r>
            <a:r>
              <a:rPr lang="en-US" altLang="zh-CN" sz="2000" dirty="0" err="1"/>
              <a:t>SubProcessModels</a:t>
            </a:r>
            <a:endParaRPr lang="en-US" altLang="zh-CN" sz="2000" dirty="0"/>
          </a:p>
          <a:p>
            <a:endParaRPr lang="en-US" altLang="zh-CN" sz="2000" dirty="0"/>
          </a:p>
          <a:p>
            <a:r>
              <a:rPr lang="zh-CN" altLang="en-US" sz="2000" dirty="0"/>
              <a:t>说是提供了</a:t>
            </a:r>
            <a:r>
              <a:rPr lang="en-US" altLang="zh-CN" sz="2000" dirty="0"/>
              <a:t>C</a:t>
            </a:r>
            <a:r>
              <a:rPr lang="zh-CN" altLang="en-US" sz="2000" dirty="0"/>
              <a:t>语言的接口，但是并没有找到代码的提供，目前仅可以用</a:t>
            </a:r>
            <a:r>
              <a:rPr lang="en-US" altLang="zh-CN" sz="2000" dirty="0"/>
              <a:t>python</a:t>
            </a:r>
            <a:r>
              <a:rPr lang="zh-CN" altLang="en-US" sz="2000" dirty="0"/>
              <a:t>引用</a:t>
            </a:r>
            <a:endParaRPr lang="en-US" altLang="zh-CN" sz="2000" dirty="0"/>
          </a:p>
          <a:p>
            <a:r>
              <a:rPr lang="zh-CN" altLang="en-US" sz="2000" dirty="0"/>
              <a:t>一个</a:t>
            </a:r>
            <a:r>
              <a:rPr lang="en-US" altLang="zh-CN" sz="2000" dirty="0"/>
              <a:t>Process</a:t>
            </a:r>
            <a:r>
              <a:rPr lang="zh-CN" altLang="en-US" sz="2000" dirty="0"/>
              <a:t>可以定义多个</a:t>
            </a:r>
            <a:r>
              <a:rPr lang="en-US" altLang="zh-CN" sz="2000" dirty="0" err="1"/>
              <a:t>ProcessModel</a:t>
            </a:r>
            <a:r>
              <a:rPr lang="zh-CN" altLang="en-US" sz="2000" dirty="0"/>
              <a:t>，可以分别定义在不同的</a:t>
            </a:r>
            <a:r>
              <a:rPr lang="en-US" altLang="zh-CN" sz="2000" dirty="0"/>
              <a:t>hardware</a:t>
            </a:r>
            <a:r>
              <a:rPr lang="zh-CN" altLang="en-US" sz="2000" dirty="0"/>
              <a:t>上，也可以分别定义出不同的行为</a:t>
            </a:r>
            <a:endParaRPr lang="en-US" altLang="zh-CN" sz="2000" dirty="0"/>
          </a:p>
          <a:p>
            <a:endParaRPr lang="en-US" altLang="zh-CN" sz="2000" dirty="0"/>
          </a:p>
          <a:p>
            <a:r>
              <a:rPr lang="en-US" altLang="zh-CN" sz="2000" dirty="0" err="1"/>
              <a:t>SubProcessModels</a:t>
            </a:r>
            <a:r>
              <a:rPr lang="zh-CN" altLang="en-US" sz="2000" dirty="0"/>
              <a:t>表明，一个</a:t>
            </a:r>
            <a:r>
              <a:rPr lang="en-US" altLang="zh-CN" sz="2000" dirty="0"/>
              <a:t>Process</a:t>
            </a:r>
            <a:r>
              <a:rPr lang="zh-CN" altLang="en-US" sz="2000" dirty="0"/>
              <a:t>由多个子</a:t>
            </a:r>
            <a:r>
              <a:rPr lang="en-US" altLang="zh-CN" sz="2000" dirty="0"/>
              <a:t>Process</a:t>
            </a:r>
            <a:r>
              <a:rPr lang="zh-CN" altLang="en-US" sz="2000" dirty="0"/>
              <a:t>组成时，可以通过组合子</a:t>
            </a:r>
            <a:r>
              <a:rPr lang="en-US" altLang="zh-CN" sz="2000" dirty="0"/>
              <a:t>Process</a:t>
            </a:r>
            <a:r>
              <a:rPr lang="zh-CN" altLang="en-US" sz="2000" dirty="0"/>
              <a:t>的</a:t>
            </a:r>
            <a:r>
              <a:rPr lang="en-US" altLang="zh-CN" sz="2000" dirty="0" err="1"/>
              <a:t>ProcessModel</a:t>
            </a:r>
            <a:r>
              <a:rPr lang="zh-CN" altLang="en-US" sz="2000" dirty="0"/>
              <a:t>来组合父</a:t>
            </a:r>
            <a:r>
              <a:rPr lang="en-US" altLang="zh-CN" sz="2000" dirty="0" err="1"/>
              <a:t>ProcessModel</a:t>
            </a:r>
            <a:endParaRPr lang="zh-CN" altLang="en-US" sz="2000" dirty="0"/>
          </a:p>
        </p:txBody>
      </p:sp>
    </p:spTree>
    <p:extLst>
      <p:ext uri="{BB962C8B-B14F-4D97-AF65-F5344CB8AC3E}">
        <p14:creationId xmlns:p14="http://schemas.microsoft.com/office/powerpoint/2010/main" val="426104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96CFDE8-DFA4-5EF7-3AB1-ABEDDA434A30}"/>
              </a:ext>
            </a:extLst>
          </p:cNvPr>
          <p:cNvPicPr>
            <a:picLocks noChangeAspect="1"/>
          </p:cNvPicPr>
          <p:nvPr/>
        </p:nvPicPr>
        <p:blipFill>
          <a:blip r:embed="rId2"/>
          <a:stretch>
            <a:fillRect/>
          </a:stretch>
        </p:blipFill>
        <p:spPr>
          <a:xfrm>
            <a:off x="367529" y="580573"/>
            <a:ext cx="4629903" cy="1310012"/>
          </a:xfrm>
          <a:prstGeom prst="rect">
            <a:avLst/>
          </a:prstGeom>
        </p:spPr>
      </p:pic>
      <p:pic>
        <p:nvPicPr>
          <p:cNvPr id="9" name="图片 8">
            <a:extLst>
              <a:ext uri="{FF2B5EF4-FFF2-40B4-BE49-F238E27FC236}">
                <a16:creationId xmlns:a16="http://schemas.microsoft.com/office/drawing/2014/main" id="{1DF99180-2A58-B97A-FA50-6DD7B22543DE}"/>
              </a:ext>
            </a:extLst>
          </p:cNvPr>
          <p:cNvPicPr>
            <a:picLocks noChangeAspect="1"/>
          </p:cNvPicPr>
          <p:nvPr/>
        </p:nvPicPr>
        <p:blipFill>
          <a:blip r:embed="rId3"/>
          <a:stretch>
            <a:fillRect/>
          </a:stretch>
        </p:blipFill>
        <p:spPr>
          <a:xfrm>
            <a:off x="5968864" y="171106"/>
            <a:ext cx="5283472" cy="6686894"/>
          </a:xfrm>
          <a:prstGeom prst="rect">
            <a:avLst/>
          </a:prstGeom>
        </p:spPr>
      </p:pic>
      <p:pic>
        <p:nvPicPr>
          <p:cNvPr id="11" name="图片 10">
            <a:extLst>
              <a:ext uri="{FF2B5EF4-FFF2-40B4-BE49-F238E27FC236}">
                <a16:creationId xmlns:a16="http://schemas.microsoft.com/office/drawing/2014/main" id="{DCF08964-1A9C-F7B9-2989-525449D6C602}"/>
              </a:ext>
            </a:extLst>
          </p:cNvPr>
          <p:cNvPicPr>
            <a:picLocks noChangeAspect="1"/>
          </p:cNvPicPr>
          <p:nvPr/>
        </p:nvPicPr>
        <p:blipFill>
          <a:blip r:embed="rId4"/>
          <a:stretch>
            <a:fillRect/>
          </a:stretch>
        </p:blipFill>
        <p:spPr>
          <a:xfrm>
            <a:off x="0" y="3046627"/>
            <a:ext cx="5993325" cy="2649838"/>
          </a:xfrm>
          <a:prstGeom prst="rect">
            <a:avLst/>
          </a:prstGeom>
        </p:spPr>
      </p:pic>
    </p:spTree>
    <p:extLst>
      <p:ext uri="{BB962C8B-B14F-4D97-AF65-F5344CB8AC3E}">
        <p14:creationId xmlns:p14="http://schemas.microsoft.com/office/powerpoint/2010/main" val="49272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9216E-1741-C89D-7A03-F8BD3E10CD3F}"/>
              </a:ext>
            </a:extLst>
          </p:cNvPr>
          <p:cNvSpPr>
            <a:spLocks noGrp="1"/>
          </p:cNvSpPr>
          <p:nvPr>
            <p:ph type="title"/>
          </p:nvPr>
        </p:nvSpPr>
        <p:spPr/>
        <p:txBody>
          <a:bodyPr/>
          <a:lstStyle/>
          <a:p>
            <a:r>
              <a:rPr lang="en-US" altLang="zh-CN" dirty="0" err="1"/>
              <a:t>ProcessModel</a:t>
            </a:r>
            <a:r>
              <a:rPr lang="zh-CN" altLang="en-US" dirty="0"/>
              <a:t>的定义</a:t>
            </a:r>
          </a:p>
        </p:txBody>
      </p:sp>
      <p:pic>
        <p:nvPicPr>
          <p:cNvPr id="5" name="图片 4">
            <a:extLst>
              <a:ext uri="{FF2B5EF4-FFF2-40B4-BE49-F238E27FC236}">
                <a16:creationId xmlns:a16="http://schemas.microsoft.com/office/drawing/2014/main" id="{EC13EFA4-4690-5B66-A416-A24AF6519918}"/>
              </a:ext>
            </a:extLst>
          </p:cNvPr>
          <p:cNvPicPr>
            <a:picLocks noChangeAspect="1"/>
          </p:cNvPicPr>
          <p:nvPr/>
        </p:nvPicPr>
        <p:blipFill>
          <a:blip r:embed="rId2"/>
          <a:stretch>
            <a:fillRect/>
          </a:stretch>
        </p:blipFill>
        <p:spPr>
          <a:xfrm>
            <a:off x="6096000" y="433366"/>
            <a:ext cx="5943905" cy="5867702"/>
          </a:xfrm>
          <a:prstGeom prst="rect">
            <a:avLst/>
          </a:prstGeom>
        </p:spPr>
      </p:pic>
      <p:sp>
        <p:nvSpPr>
          <p:cNvPr id="6" name="内容占位符 2">
            <a:extLst>
              <a:ext uri="{FF2B5EF4-FFF2-40B4-BE49-F238E27FC236}">
                <a16:creationId xmlns:a16="http://schemas.microsoft.com/office/drawing/2014/main" id="{51DEFB72-6751-A2C0-C02D-D8489C021C44}"/>
              </a:ext>
            </a:extLst>
          </p:cNvPr>
          <p:cNvSpPr txBox="1">
            <a:spLocks/>
          </p:cNvSpPr>
          <p:nvPr/>
        </p:nvSpPr>
        <p:spPr>
          <a:xfrm>
            <a:off x="990600" y="1978025"/>
            <a:ext cx="505185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这是已经定义好的</a:t>
            </a:r>
            <a:r>
              <a:rPr lang="en-US" altLang="zh-CN" sz="2000" dirty="0"/>
              <a:t>LIF</a:t>
            </a:r>
            <a:r>
              <a:rPr lang="zh-CN" altLang="en-US" sz="2000" dirty="0"/>
              <a:t>模型运行在</a:t>
            </a:r>
            <a:r>
              <a:rPr lang="en-US" altLang="zh-CN" sz="2000" dirty="0"/>
              <a:t>CPU</a:t>
            </a:r>
            <a:r>
              <a:rPr lang="zh-CN" altLang="en-US" sz="2000" dirty="0"/>
              <a:t>上的</a:t>
            </a:r>
            <a:r>
              <a:rPr lang="en-US" altLang="zh-CN" sz="2000" dirty="0" err="1"/>
              <a:t>ProcessModel</a:t>
            </a:r>
            <a:endParaRPr lang="en-US" altLang="zh-CN" sz="2000" dirty="0"/>
          </a:p>
          <a:p>
            <a:endParaRPr lang="en-US" altLang="zh-CN" sz="2000" dirty="0"/>
          </a:p>
          <a:p>
            <a:r>
              <a:rPr lang="zh-CN" altLang="en-US" sz="2000" dirty="0"/>
              <a:t>作为我们的任务来说，第一步可以使用</a:t>
            </a:r>
            <a:r>
              <a:rPr lang="en-US" altLang="zh-CN" sz="2000" dirty="0"/>
              <a:t>Lava</a:t>
            </a:r>
            <a:r>
              <a:rPr lang="zh-CN" altLang="en-US" sz="2000" dirty="0"/>
              <a:t>写一套运行在</a:t>
            </a:r>
            <a:r>
              <a:rPr lang="en-US" altLang="zh-CN" sz="2000" dirty="0"/>
              <a:t>CPU</a:t>
            </a:r>
            <a:r>
              <a:rPr lang="zh-CN" altLang="en-US" sz="2000" dirty="0"/>
              <a:t>、</a:t>
            </a:r>
            <a:r>
              <a:rPr lang="en-US" altLang="zh-CN" sz="2000" dirty="0"/>
              <a:t>GPU</a:t>
            </a:r>
            <a:r>
              <a:rPr lang="zh-CN" altLang="en-US" sz="2000" dirty="0"/>
              <a:t>上的模型，实现</a:t>
            </a:r>
            <a:r>
              <a:rPr lang="en-US" altLang="zh-CN" sz="2000" dirty="0"/>
              <a:t>GNN</a:t>
            </a:r>
            <a:r>
              <a:rPr lang="zh-CN" altLang="en-US" sz="2000" dirty="0"/>
              <a:t>的前向模型应该是没问题的</a:t>
            </a:r>
            <a:endParaRPr lang="en-US" altLang="zh-CN" sz="2000" dirty="0"/>
          </a:p>
          <a:p>
            <a:endParaRPr lang="en-US" altLang="zh-CN" sz="2000" dirty="0"/>
          </a:p>
          <a:p>
            <a:r>
              <a:rPr lang="zh-CN" altLang="en-US" sz="2000" dirty="0"/>
              <a:t>虽然</a:t>
            </a:r>
            <a:r>
              <a:rPr lang="en-US" altLang="zh-CN" sz="2000" dirty="0"/>
              <a:t>Lava</a:t>
            </a:r>
            <a:r>
              <a:rPr lang="zh-CN" altLang="en-US" sz="2000" dirty="0"/>
              <a:t>提供了一个框架，但是它目前还不能与</a:t>
            </a:r>
            <a:r>
              <a:rPr lang="en-US" altLang="zh-CN" sz="2000" dirty="0" err="1"/>
              <a:t>pytorch</a:t>
            </a:r>
            <a:r>
              <a:rPr lang="zh-CN" altLang="en-US" sz="2000" dirty="0"/>
              <a:t>等连接</a:t>
            </a:r>
            <a:endParaRPr lang="en-US" altLang="zh-CN" sz="2000" dirty="0"/>
          </a:p>
          <a:p>
            <a:endParaRPr lang="en-US" altLang="zh-CN" sz="2000" dirty="0"/>
          </a:p>
          <a:p>
            <a:r>
              <a:rPr lang="zh-CN" altLang="en-US" sz="2000" dirty="0"/>
              <a:t>下一步：研究下</a:t>
            </a:r>
            <a:r>
              <a:rPr lang="en-US" altLang="zh-CN" sz="2000" dirty="0"/>
              <a:t>lava-dl</a:t>
            </a:r>
            <a:r>
              <a:rPr lang="zh-CN" altLang="en-US" sz="2000" dirty="0"/>
              <a:t>库，是否提供神经网络的训练方法</a:t>
            </a:r>
            <a:endParaRPr lang="en-US" altLang="zh-CN" sz="2000" dirty="0"/>
          </a:p>
        </p:txBody>
      </p:sp>
    </p:spTree>
    <p:extLst>
      <p:ext uri="{BB962C8B-B14F-4D97-AF65-F5344CB8AC3E}">
        <p14:creationId xmlns:p14="http://schemas.microsoft.com/office/powerpoint/2010/main" val="740584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BDD8F-F63F-B092-7F2A-E8B20C274BEC}"/>
              </a:ext>
            </a:extLst>
          </p:cNvPr>
          <p:cNvSpPr>
            <a:spLocks noGrp="1"/>
          </p:cNvSpPr>
          <p:nvPr>
            <p:ph type="title"/>
          </p:nvPr>
        </p:nvSpPr>
        <p:spPr/>
        <p:txBody>
          <a:bodyPr/>
          <a:lstStyle/>
          <a:p>
            <a:r>
              <a:rPr lang="zh-CN" altLang="en-US" dirty="0"/>
              <a:t>根据官网教程，实现</a:t>
            </a:r>
            <a:r>
              <a:rPr lang="en-US" altLang="zh-CN" dirty="0" err="1"/>
              <a:t>Minist</a:t>
            </a:r>
            <a:r>
              <a:rPr lang="zh-CN" altLang="en-US" dirty="0"/>
              <a:t>数据集的分类器</a:t>
            </a:r>
          </a:p>
        </p:txBody>
      </p:sp>
      <p:pic>
        <p:nvPicPr>
          <p:cNvPr id="5" name="图片 4">
            <a:extLst>
              <a:ext uri="{FF2B5EF4-FFF2-40B4-BE49-F238E27FC236}">
                <a16:creationId xmlns:a16="http://schemas.microsoft.com/office/drawing/2014/main" id="{A9FEC090-F307-88B9-3B53-CCD0BA2711CF}"/>
              </a:ext>
            </a:extLst>
          </p:cNvPr>
          <p:cNvPicPr>
            <a:picLocks noChangeAspect="1"/>
          </p:cNvPicPr>
          <p:nvPr/>
        </p:nvPicPr>
        <p:blipFill>
          <a:blip r:embed="rId3"/>
          <a:stretch>
            <a:fillRect/>
          </a:stretch>
        </p:blipFill>
        <p:spPr>
          <a:xfrm>
            <a:off x="1236017" y="2195923"/>
            <a:ext cx="9719965" cy="2993913"/>
          </a:xfrm>
          <a:prstGeom prst="rect">
            <a:avLst/>
          </a:prstGeom>
        </p:spPr>
      </p:pic>
      <p:sp>
        <p:nvSpPr>
          <p:cNvPr id="6" name="文本框 5">
            <a:extLst>
              <a:ext uri="{FF2B5EF4-FFF2-40B4-BE49-F238E27FC236}">
                <a16:creationId xmlns:a16="http://schemas.microsoft.com/office/drawing/2014/main" id="{58546CE1-EF36-9618-E056-51F5C15EE6AD}"/>
              </a:ext>
            </a:extLst>
          </p:cNvPr>
          <p:cNvSpPr txBox="1"/>
          <p:nvPr/>
        </p:nvSpPr>
        <p:spPr>
          <a:xfrm>
            <a:off x="691978" y="5189836"/>
            <a:ext cx="7933038" cy="923330"/>
          </a:xfrm>
          <a:prstGeom prst="rect">
            <a:avLst/>
          </a:prstGeom>
          <a:noFill/>
        </p:spPr>
        <p:txBody>
          <a:bodyPr wrap="square" rtlCol="0">
            <a:spAutoFit/>
          </a:bodyPr>
          <a:lstStyle/>
          <a:p>
            <a:r>
              <a:rPr lang="zh-CN" altLang="en-US" dirty="0"/>
              <a:t>环境没有配好，执行</a:t>
            </a:r>
            <a:r>
              <a:rPr lang="en-US" altLang="zh-CN" dirty="0"/>
              <a:t>run</a:t>
            </a:r>
            <a:r>
              <a:rPr lang="zh-CN" altLang="en-US" dirty="0"/>
              <a:t>就死了</a:t>
            </a:r>
            <a:endParaRPr lang="en-US" altLang="zh-CN" dirty="0"/>
          </a:p>
          <a:p>
            <a:endParaRPr lang="en-US" altLang="zh-CN" dirty="0"/>
          </a:p>
          <a:p>
            <a:r>
              <a:rPr lang="zh-CN" altLang="en-US" dirty="0"/>
              <a:t>查资料之后：建议在</a:t>
            </a:r>
            <a:r>
              <a:rPr lang="en-US" altLang="zh-CN" dirty="0"/>
              <a:t>Ubuntu20.04</a:t>
            </a:r>
            <a:r>
              <a:rPr lang="zh-CN" altLang="en-US" dirty="0"/>
              <a:t>运行，</a:t>
            </a:r>
            <a:r>
              <a:rPr lang="en-US" altLang="zh-CN" dirty="0"/>
              <a:t>win</a:t>
            </a:r>
            <a:r>
              <a:rPr lang="zh-CN" altLang="en-US" dirty="0"/>
              <a:t>有一些系统的问题</a:t>
            </a:r>
          </a:p>
        </p:txBody>
      </p:sp>
    </p:spTree>
    <p:extLst>
      <p:ext uri="{BB962C8B-B14F-4D97-AF65-F5344CB8AC3E}">
        <p14:creationId xmlns:p14="http://schemas.microsoft.com/office/powerpoint/2010/main" val="2497711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A528B-BFD3-B245-FB3F-3A383A557F48}"/>
              </a:ext>
            </a:extLst>
          </p:cNvPr>
          <p:cNvSpPr>
            <a:spLocks noGrp="1"/>
          </p:cNvSpPr>
          <p:nvPr>
            <p:ph type="title"/>
          </p:nvPr>
        </p:nvSpPr>
        <p:spPr/>
        <p:txBody>
          <a:bodyPr/>
          <a:lstStyle/>
          <a:p>
            <a:r>
              <a:rPr lang="zh-CN" altLang="en-US" dirty="0"/>
              <a:t>只有</a:t>
            </a:r>
            <a:r>
              <a:rPr lang="en-US" altLang="zh-CN" dirty="0"/>
              <a:t>LIF</a:t>
            </a:r>
            <a:r>
              <a:rPr lang="zh-CN" altLang="en-US" dirty="0"/>
              <a:t>？</a:t>
            </a:r>
          </a:p>
        </p:txBody>
      </p:sp>
      <p:sp>
        <p:nvSpPr>
          <p:cNvPr id="3" name="内容占位符 2">
            <a:extLst>
              <a:ext uri="{FF2B5EF4-FFF2-40B4-BE49-F238E27FC236}">
                <a16:creationId xmlns:a16="http://schemas.microsoft.com/office/drawing/2014/main" id="{B932FC12-FB5F-0F40-1BAB-C345B6A30075}"/>
              </a:ext>
            </a:extLst>
          </p:cNvPr>
          <p:cNvSpPr>
            <a:spLocks noGrp="1"/>
          </p:cNvSpPr>
          <p:nvPr>
            <p:ph idx="1"/>
          </p:nvPr>
        </p:nvSpPr>
        <p:spPr/>
        <p:txBody>
          <a:bodyPr/>
          <a:lstStyle/>
          <a:p>
            <a:r>
              <a:rPr lang="zh-CN" altLang="en-US" dirty="0"/>
              <a:t>目前来说，</a:t>
            </a:r>
            <a:r>
              <a:rPr lang="en-US" altLang="zh-CN" dirty="0"/>
              <a:t>Lava</a:t>
            </a:r>
            <a:r>
              <a:rPr lang="zh-CN" altLang="en-US" dirty="0"/>
              <a:t>中提供的</a:t>
            </a:r>
            <a:r>
              <a:rPr lang="en-US" altLang="zh-CN" dirty="0"/>
              <a:t>process</a:t>
            </a:r>
            <a:r>
              <a:rPr lang="zh-CN" altLang="en-US" dirty="0"/>
              <a:t>库，只有</a:t>
            </a:r>
            <a:r>
              <a:rPr lang="en-US" altLang="zh-CN" dirty="0"/>
              <a:t>LIF</a:t>
            </a:r>
            <a:r>
              <a:rPr lang="zh-CN" altLang="en-US" dirty="0"/>
              <a:t>是在教程中，但是它还给了</a:t>
            </a:r>
            <a:r>
              <a:rPr lang="en-US" altLang="zh-CN" dirty="0"/>
              <a:t>conv</a:t>
            </a:r>
            <a:r>
              <a:rPr lang="zh-CN" altLang="en-US" dirty="0"/>
              <a:t>的库</a:t>
            </a:r>
            <a:endParaRPr lang="en-US" altLang="zh-CN" dirty="0"/>
          </a:p>
          <a:p>
            <a:endParaRPr lang="en-US" altLang="zh-CN" dirty="0"/>
          </a:p>
          <a:p>
            <a:r>
              <a:rPr lang="zh-CN" altLang="en-US" dirty="0"/>
              <a:t>支持扩展</a:t>
            </a:r>
            <a:r>
              <a:rPr lang="en-US" altLang="zh-CN" dirty="0"/>
              <a:t>——</a:t>
            </a:r>
            <a:r>
              <a:rPr lang="zh-CN" altLang="en-US" dirty="0"/>
              <a:t>可以自己编写</a:t>
            </a:r>
            <a:r>
              <a:rPr lang="en-US" altLang="zh-CN" dirty="0"/>
              <a:t>process</a:t>
            </a:r>
            <a:r>
              <a:rPr lang="zh-CN" altLang="en-US" dirty="0"/>
              <a:t>和</a:t>
            </a:r>
            <a:r>
              <a:rPr lang="en-US" altLang="zh-CN" dirty="0" err="1"/>
              <a:t>ProcessModel</a:t>
            </a:r>
            <a:r>
              <a:rPr lang="zh-CN" altLang="en-US" dirty="0"/>
              <a:t>，对它进行扩展，这并不难，对比</a:t>
            </a:r>
            <a:r>
              <a:rPr lang="en-US" altLang="zh-CN" dirty="0"/>
              <a:t>LIF</a:t>
            </a:r>
            <a:r>
              <a:rPr lang="zh-CN" altLang="en-US" dirty="0"/>
              <a:t>，只是修改了变量和计算方式。</a:t>
            </a:r>
            <a:endParaRPr lang="en-US" altLang="zh-CN" dirty="0"/>
          </a:p>
          <a:p>
            <a:endParaRPr lang="en-US" altLang="zh-CN" dirty="0"/>
          </a:p>
          <a:p>
            <a:r>
              <a:rPr lang="zh-CN" altLang="en-US" dirty="0"/>
              <a:t>最主要的：在所有的教程中，</a:t>
            </a:r>
            <a:r>
              <a:rPr lang="en-US" altLang="zh-CN" dirty="0"/>
              <a:t>lava-CPU</a:t>
            </a:r>
            <a:r>
              <a:rPr lang="zh-CN" altLang="en-US" dirty="0"/>
              <a:t>的代码，变量和</a:t>
            </a:r>
            <a:r>
              <a:rPr lang="en-US" altLang="zh-CN" dirty="0"/>
              <a:t>spike</a:t>
            </a:r>
            <a:r>
              <a:rPr lang="zh-CN" altLang="en-US" dirty="0"/>
              <a:t>都是</a:t>
            </a:r>
            <a:r>
              <a:rPr lang="en-US" altLang="zh-CN" dirty="0"/>
              <a:t>int</a:t>
            </a:r>
            <a:r>
              <a:rPr lang="zh-CN" altLang="en-US" dirty="0"/>
              <a:t>，这为我们实现</a:t>
            </a:r>
            <a:r>
              <a:rPr lang="en-US" altLang="zh-CN" dirty="0" err="1"/>
              <a:t>gnn</a:t>
            </a:r>
            <a:r>
              <a:rPr lang="en-US" altLang="zh-CN" dirty="0"/>
              <a:t>-Lava</a:t>
            </a:r>
            <a:r>
              <a:rPr lang="zh-CN" altLang="en-US" dirty="0"/>
              <a:t>提供了便利。而在</a:t>
            </a:r>
            <a:r>
              <a:rPr lang="en-US" altLang="zh-CN" dirty="0"/>
              <a:t>lava</a:t>
            </a:r>
            <a:r>
              <a:rPr lang="zh-CN" altLang="en-US" dirty="0"/>
              <a:t>中，提供了</a:t>
            </a:r>
            <a:r>
              <a:rPr lang="en-US" altLang="zh-CN" dirty="0"/>
              <a:t>data convert</a:t>
            </a:r>
            <a:r>
              <a:rPr lang="zh-CN" altLang="en-US" dirty="0"/>
              <a:t>，将</a:t>
            </a:r>
            <a:r>
              <a:rPr lang="en-US" altLang="zh-CN" dirty="0"/>
              <a:t>float</a:t>
            </a:r>
            <a:r>
              <a:rPr lang="zh-CN" altLang="en-US" dirty="0"/>
              <a:t>转化为</a:t>
            </a:r>
            <a:r>
              <a:rPr lang="en-US" altLang="zh-CN" dirty="0"/>
              <a:t>spike</a:t>
            </a:r>
            <a:r>
              <a:rPr lang="zh-CN" altLang="en-US" dirty="0"/>
              <a:t>，输入到</a:t>
            </a:r>
            <a:r>
              <a:rPr lang="en-US" altLang="zh-CN" dirty="0"/>
              <a:t>LIF</a:t>
            </a:r>
            <a:r>
              <a:rPr lang="zh-CN" altLang="en-US" dirty="0"/>
              <a:t>模型中</a:t>
            </a:r>
            <a:endParaRPr lang="en-US" altLang="zh-CN" dirty="0"/>
          </a:p>
          <a:p>
            <a:endParaRPr lang="zh-CN" altLang="en-US" dirty="0"/>
          </a:p>
        </p:txBody>
      </p:sp>
    </p:spTree>
    <p:extLst>
      <p:ext uri="{BB962C8B-B14F-4D97-AF65-F5344CB8AC3E}">
        <p14:creationId xmlns:p14="http://schemas.microsoft.com/office/powerpoint/2010/main" val="2910695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TotalTime>
  <Words>883</Words>
  <Application>Microsoft Office PowerPoint</Application>
  <PresentationFormat>宽屏</PresentationFormat>
  <Paragraphs>72</Paragraphs>
  <Slides>12</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LAVA</vt:lpstr>
      <vt:lpstr>Introduction——python接口，没有提供C接口</vt:lpstr>
      <vt:lpstr>Lava架构</vt:lpstr>
      <vt:lpstr>Processes</vt:lpstr>
      <vt:lpstr>ProcessModel</vt:lpstr>
      <vt:lpstr>PowerPoint 演示文稿</vt:lpstr>
      <vt:lpstr>ProcessModel的定义</vt:lpstr>
      <vt:lpstr>根据官网教程，实现Minist数据集的分类器</vt:lpstr>
      <vt:lpstr>只有LIF？</vt:lpstr>
      <vt:lpstr>只有前向？</vt:lpstr>
      <vt:lpstr>下一步调研Lava-dl</vt:lpstr>
      <vt:lpstr>SGNN是否可行，对lava-dl的研究要深入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LAVA</dc:title>
  <dc:creator>付 振波</dc:creator>
  <cp:lastModifiedBy>付 振波</cp:lastModifiedBy>
  <cp:revision>6</cp:revision>
  <dcterms:created xsi:type="dcterms:W3CDTF">2023-01-09T03:50:38Z</dcterms:created>
  <dcterms:modified xsi:type="dcterms:W3CDTF">2023-01-09T06:22:35Z</dcterms:modified>
</cp:coreProperties>
</file>