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0" r:id="rId3"/>
    <p:sldId id="263" r:id="rId4"/>
    <p:sldId id="269" r:id="rId5"/>
    <p:sldId id="258" r:id="rId6"/>
    <p:sldId id="268" r:id="rId7"/>
    <p:sldId id="270"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76865" autoAdjust="0"/>
  </p:normalViewPr>
  <p:slideViewPr>
    <p:cSldViewPr snapToGrid="0">
      <p:cViewPr varScale="1">
        <p:scale>
          <a:sx n="83" d="100"/>
          <a:sy n="83" d="100"/>
        </p:scale>
        <p:origin x="10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AB800-5E9B-4BA8-9812-D6EF49C57DCE}" type="datetimeFigureOut">
              <a:rPr lang="zh-CN" altLang="en-US" smtClean="0"/>
              <a:t>2023/8/30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92FF2-3977-4A4B-AF9F-6D80A6112499}" type="slidenum">
              <a:rPr lang="zh-CN" altLang="en-US" smtClean="0"/>
              <a:t>‹#›</a:t>
            </a:fld>
            <a:endParaRPr lang="zh-CN" altLang="en-US"/>
          </a:p>
        </p:txBody>
      </p:sp>
    </p:spTree>
    <p:extLst>
      <p:ext uri="{BB962C8B-B14F-4D97-AF65-F5344CB8AC3E}">
        <p14:creationId xmlns:p14="http://schemas.microsoft.com/office/powerpoint/2010/main" val="377886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arial" panose="020B0604020202020204" pitchFamily="34" charset="0"/>
              </a:rPr>
              <a:t>然而，值得注意的是，</a:t>
            </a:r>
            <a:r>
              <a:rPr lang="en-US" altLang="zh-CN" b="0" i="0" dirty="0">
                <a:solidFill>
                  <a:srgbClr val="222222"/>
                </a:solidFill>
                <a:effectLst/>
                <a:latin typeface="arial" panose="020B0604020202020204" pitchFamily="34" charset="0"/>
              </a:rPr>
              <a:t>C1 </a:t>
            </a:r>
            <a:r>
              <a:rPr lang="zh-CN" altLang="en-US" b="0" i="0" dirty="0">
                <a:solidFill>
                  <a:srgbClr val="222222"/>
                </a:solidFill>
                <a:effectLst/>
                <a:latin typeface="arial" panose="020B0604020202020204" pitchFamily="34" charset="0"/>
              </a:rPr>
              <a:t>和 </a:t>
            </a:r>
            <a:r>
              <a:rPr lang="en-US" altLang="zh-CN" b="0" i="0" dirty="0">
                <a:solidFill>
                  <a:srgbClr val="222222"/>
                </a:solidFill>
                <a:effectLst/>
                <a:latin typeface="arial" panose="020B0604020202020204" pitchFamily="34" charset="0"/>
              </a:rPr>
              <a:t>C5 </a:t>
            </a:r>
            <a:r>
              <a:rPr lang="zh-CN" altLang="en-US" b="0" i="0" dirty="0">
                <a:solidFill>
                  <a:srgbClr val="222222"/>
                </a:solidFill>
                <a:effectLst/>
                <a:latin typeface="arial" panose="020B0604020202020204" pitchFamily="34" charset="0"/>
              </a:rPr>
              <a:t>之间发生的事件及其各自的顺序被忽略。因此，</a:t>
            </a:r>
            <a:r>
              <a:rPr lang="en-US" altLang="zh-CN" b="0" i="0" dirty="0">
                <a:solidFill>
                  <a:srgbClr val="222222"/>
                </a:solidFill>
                <a:effectLst/>
                <a:latin typeface="arial" panose="020B0604020202020204" pitchFamily="34" charset="0"/>
              </a:rPr>
              <a:t>DTDG </a:t>
            </a:r>
            <a:r>
              <a:rPr lang="zh-CN" altLang="en-US" b="0" i="0" dirty="0">
                <a:solidFill>
                  <a:srgbClr val="222222"/>
                </a:solidFill>
                <a:effectLst/>
                <a:latin typeface="arial" panose="020B0604020202020204" pitchFamily="34" charset="0"/>
              </a:rPr>
              <a:t>无法识别图中前一条边 </a:t>
            </a:r>
            <a:r>
              <a:rPr lang="en-US" altLang="zh-CN" b="0" i="0" dirty="0">
                <a:solidFill>
                  <a:srgbClr val="222222"/>
                </a:solidFill>
                <a:effectLst/>
                <a:latin typeface="arial" panose="020B0604020202020204" pitchFamily="34" charset="0"/>
              </a:rPr>
              <a:t>(E3,E4) </a:t>
            </a:r>
            <a:r>
              <a:rPr lang="zh-CN" altLang="en-US" b="0" i="0" dirty="0">
                <a:solidFill>
                  <a:srgbClr val="222222"/>
                </a:solidFill>
                <a:effectLst/>
                <a:latin typeface="arial" panose="020B0604020202020204" pitchFamily="34" charset="0"/>
              </a:rPr>
              <a:t>的存在。</a:t>
            </a:r>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任务：顶点分类、连接预测</a:t>
            </a:r>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编码器</a:t>
            </a:r>
            <a:r>
              <a:rPr lang="en-US" altLang="zh-CN" b="0" i="0" dirty="0">
                <a:solidFill>
                  <a:srgbClr val="222222"/>
                </a:solidFill>
                <a:effectLst/>
                <a:latin typeface="arial" panose="020B0604020202020204" pitchFamily="34" charset="0"/>
              </a:rPr>
              <a:t>-</a:t>
            </a:r>
            <a:r>
              <a:rPr lang="zh-CN" altLang="en-US" b="0" i="0" dirty="0">
                <a:solidFill>
                  <a:srgbClr val="222222"/>
                </a:solidFill>
                <a:effectLst/>
                <a:latin typeface="arial" panose="020B0604020202020204" pitchFamily="34" charset="0"/>
              </a:rPr>
              <a:t>解码器框架可以泛化大多数高性能的动态图学习算法</a:t>
            </a:r>
            <a:endParaRPr lang="en-US" altLang="zh-CN" b="0" i="0" dirty="0">
              <a:solidFill>
                <a:srgbClr val="222222"/>
              </a:solidFill>
              <a:effectLst/>
              <a:latin typeface="arial" panose="020B0604020202020204" pitchFamily="34" charset="0"/>
            </a:endParaRPr>
          </a:p>
          <a:p>
            <a:endParaRPr lang="en-US" altLang="zh-CN" b="0" i="0" dirty="0">
              <a:solidFill>
                <a:srgbClr val="222222"/>
              </a:solidFill>
              <a:effectLst/>
              <a:latin typeface="arial" panose="020B0604020202020204" pitchFamily="34" charset="0"/>
            </a:endParaRPr>
          </a:p>
          <a:p>
            <a:r>
              <a:rPr lang="en-US" altLang="zh-CN" dirty="0"/>
              <a:t>CTDG </a:t>
            </a:r>
            <a:r>
              <a:rPr lang="zh-CN" altLang="en-US" dirty="0"/>
              <a:t>特有的方法通过跟踪每个图事件的受影响节点并相应地更新其嵌入来有效地学习节点嵌入。然而，这些方法通常侧重于考虑与图事件相关的直接邻居，例如插入边的端点，很少考虑对二阶邻居的影响</a:t>
            </a:r>
            <a:r>
              <a:rPr lang="en-US" altLang="zh-CN" dirty="0"/>
              <a:t>[6]</a:t>
            </a:r>
            <a:r>
              <a:rPr lang="zh-CN" altLang="en-US" dirty="0"/>
              <a:t>。此外，很少评估对高阶邻居或整个图的影响，并且关于边缘删除和多个事件同时到达的讨论也很有限</a:t>
            </a:r>
            <a:endParaRPr lang="en-US" altLang="zh-CN" dirty="0"/>
          </a:p>
          <a:p>
            <a:endParaRPr lang="en-US" altLang="zh-CN"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DTDG</a:t>
            </a:r>
            <a:r>
              <a:rPr lang="zh-CN" altLang="en-US" b="0" i="0" dirty="0">
                <a:solidFill>
                  <a:srgbClr val="222222"/>
                </a:solidFill>
                <a:effectLst/>
                <a:latin typeface="arial" panose="020B0604020202020204" pitchFamily="34" charset="0"/>
              </a:rPr>
              <a:t>为每个快照生成嵌入的方法很多，</a:t>
            </a:r>
            <a:r>
              <a:rPr lang="en-US" altLang="zh-CN" b="0" i="0" dirty="0">
                <a:solidFill>
                  <a:srgbClr val="222222"/>
                </a:solidFill>
                <a:effectLst/>
                <a:latin typeface="arial" panose="020B0604020202020204" pitchFamily="34" charset="0"/>
              </a:rPr>
              <a:t>DCN</a:t>
            </a:r>
            <a:r>
              <a:rPr lang="zh-CN" altLang="en-US" b="0" i="0" dirty="0">
                <a:solidFill>
                  <a:srgbClr val="222222"/>
                </a:solidFill>
                <a:effectLst/>
                <a:latin typeface="arial" panose="020B0604020202020204" pitchFamily="34" charset="0"/>
              </a:rPr>
              <a:t>、</a:t>
            </a:r>
            <a:r>
              <a:rPr lang="en-US" altLang="zh-CN" b="0" i="0" dirty="0">
                <a:solidFill>
                  <a:srgbClr val="222222"/>
                </a:solidFill>
                <a:effectLst/>
                <a:latin typeface="arial" panose="020B0604020202020204" pitchFamily="34" charset="0"/>
              </a:rPr>
              <a:t>DAT</a:t>
            </a:r>
            <a:r>
              <a:rPr lang="zh-CN" altLang="en-US" b="0" i="0" dirty="0">
                <a:solidFill>
                  <a:srgbClr val="222222"/>
                </a:solidFill>
                <a:effectLst/>
                <a:latin typeface="arial" panose="020B0604020202020204" pitchFamily="34" charset="0"/>
              </a:rPr>
              <a:t>、随机游走、矩阵分解等方法</a:t>
            </a:r>
            <a:endParaRPr lang="en-US" altLang="zh-CN"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44092FF2-3977-4A4B-AF9F-6D80A6112499}" type="slidenum">
              <a:rPr lang="zh-CN" altLang="en-US" smtClean="0"/>
              <a:t>2</a:t>
            </a:fld>
            <a:endParaRPr lang="zh-CN" altLang="en-US"/>
          </a:p>
        </p:txBody>
      </p:sp>
    </p:spTree>
    <p:extLst>
      <p:ext uri="{BB962C8B-B14F-4D97-AF65-F5344CB8AC3E}">
        <p14:creationId xmlns:p14="http://schemas.microsoft.com/office/powerpoint/2010/main" val="1622620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22222"/>
                </a:solidFill>
                <a:effectLst/>
                <a:latin typeface="arial" panose="020B0604020202020204" pitchFamily="34" charset="0"/>
              </a:rPr>
              <a:t> TGN</a:t>
            </a:r>
            <a:r>
              <a:rPr lang="zh-CN" altLang="en-US" b="0" i="0" dirty="0">
                <a:solidFill>
                  <a:srgbClr val="222222"/>
                </a:solidFill>
                <a:effectLst/>
                <a:latin typeface="arial" panose="020B0604020202020204" pitchFamily="34" charset="0"/>
              </a:rPr>
              <a:t>是一个</a:t>
            </a:r>
            <a:r>
              <a:rPr lang="en-US" altLang="zh-CN" b="0" i="0" dirty="0">
                <a:solidFill>
                  <a:srgbClr val="222222"/>
                </a:solidFill>
                <a:effectLst/>
                <a:latin typeface="arial" panose="020B0604020202020204" pitchFamily="34" charset="0"/>
              </a:rPr>
              <a:t>CTDG</a:t>
            </a:r>
            <a:r>
              <a:rPr lang="zh-CN" altLang="en-US" b="0" i="0" dirty="0">
                <a:solidFill>
                  <a:srgbClr val="222222"/>
                </a:solidFill>
                <a:effectLst/>
                <a:latin typeface="arial" panose="020B0604020202020204" pitchFamily="34" charset="0"/>
              </a:rPr>
              <a:t>模型</a:t>
            </a:r>
            <a:endParaRPr lang="en-US" altLang="zh-CN"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messages</a:t>
            </a:r>
            <a:r>
              <a:rPr lang="zh-CN" altLang="en-US" b="0" i="0" dirty="0">
                <a:solidFill>
                  <a:srgbClr val="222222"/>
                </a:solidFill>
                <a:effectLst/>
                <a:latin typeface="arial" panose="020B0604020202020204" pitchFamily="34" charset="0"/>
              </a:rPr>
              <a:t>是一个可学习的函数，例如</a:t>
            </a:r>
            <a:r>
              <a:rPr lang="en-US" altLang="zh-CN" b="0" i="0" dirty="0">
                <a:solidFill>
                  <a:srgbClr val="222222"/>
                </a:solidFill>
                <a:effectLst/>
                <a:latin typeface="arial" panose="020B0604020202020204" pitchFamily="34" charset="0"/>
              </a:rPr>
              <a:t>MLP</a:t>
            </a:r>
          </a:p>
          <a:p>
            <a:r>
              <a:rPr lang="en-US" altLang="zh-CN" b="0" i="0" dirty="0">
                <a:solidFill>
                  <a:srgbClr val="222222"/>
                </a:solidFill>
                <a:effectLst/>
                <a:latin typeface="arial" panose="020B0604020202020204" pitchFamily="34" charset="0"/>
              </a:rPr>
              <a:t>Aggregated </a:t>
            </a:r>
            <a:r>
              <a:rPr lang="zh-CN" altLang="en-US" b="0" i="0" dirty="0">
                <a:solidFill>
                  <a:srgbClr val="222222"/>
                </a:solidFill>
                <a:effectLst/>
                <a:latin typeface="arial" panose="020B0604020202020204" pitchFamily="34" charset="0"/>
              </a:rPr>
              <a:t>是一个消息聚合器，可学习。</a:t>
            </a:r>
            <a:r>
              <a:rPr lang="en-US" altLang="zh-CN" b="0" i="0" dirty="0">
                <a:solidFill>
                  <a:srgbClr val="222222"/>
                </a:solidFill>
                <a:effectLst/>
                <a:latin typeface="arial" panose="020B0604020202020204" pitchFamily="34" charset="0"/>
              </a:rPr>
              <a:t>RNN</a:t>
            </a:r>
            <a:r>
              <a:rPr lang="zh-CN" altLang="en-US" b="0" i="0" dirty="0">
                <a:solidFill>
                  <a:srgbClr val="222222"/>
                </a:solidFill>
                <a:effectLst/>
                <a:latin typeface="arial" panose="020B0604020202020204" pitchFamily="34" charset="0"/>
              </a:rPr>
              <a:t>或</a:t>
            </a:r>
            <a:r>
              <a:rPr lang="en-US" altLang="zh-CN" b="0" i="0" dirty="0">
                <a:solidFill>
                  <a:srgbClr val="222222"/>
                </a:solidFill>
                <a:effectLst/>
                <a:latin typeface="arial" panose="020B0604020202020204" pitchFamily="34" charset="0"/>
              </a:rPr>
              <a:t>attention</a:t>
            </a:r>
            <a:r>
              <a:rPr lang="zh-CN" altLang="en-US" b="0" i="0" dirty="0">
                <a:solidFill>
                  <a:srgbClr val="222222"/>
                </a:solidFill>
                <a:effectLst/>
                <a:latin typeface="arial" panose="020B0604020202020204" pitchFamily="34" charset="0"/>
              </a:rPr>
              <a:t>，但是原文为了简单，采用了两种有效的不可学习的方案：最新消息或平均消息</a:t>
            </a:r>
            <a:endParaRPr lang="en-US" altLang="zh-CN" b="0" i="0" dirty="0">
              <a:solidFill>
                <a:srgbClr val="222222"/>
              </a:solidFill>
              <a:effectLst/>
              <a:latin typeface="arial" panose="020B0604020202020204" pitchFamily="34" charset="0"/>
            </a:endParaRPr>
          </a:p>
          <a:p>
            <a:r>
              <a:rPr lang="en-US" altLang="zh-CN" b="0" i="0" dirty="0">
                <a:solidFill>
                  <a:srgbClr val="222222"/>
                </a:solidFill>
                <a:effectLst/>
                <a:latin typeface="arial" panose="020B0604020202020204" pitchFamily="34" charset="0"/>
              </a:rPr>
              <a:t>Memory</a:t>
            </a:r>
            <a:r>
              <a:rPr lang="zh-CN" altLang="en-US" b="0" i="0" dirty="0">
                <a:solidFill>
                  <a:srgbClr val="222222"/>
                </a:solidFill>
                <a:effectLst/>
                <a:latin typeface="arial" panose="020B0604020202020204" pitchFamily="34" charset="0"/>
              </a:rPr>
              <a:t>与</a:t>
            </a:r>
            <a:r>
              <a:rPr lang="en-US" altLang="zh-CN" b="0" i="0" dirty="0">
                <a:solidFill>
                  <a:srgbClr val="222222"/>
                </a:solidFill>
                <a:effectLst/>
                <a:latin typeface="arial" panose="020B0604020202020204" pitchFamily="34" charset="0"/>
              </a:rPr>
              <a:t>message</a:t>
            </a:r>
            <a:r>
              <a:rPr lang="zh-CN" altLang="en-US" b="0" i="0" dirty="0">
                <a:solidFill>
                  <a:srgbClr val="222222"/>
                </a:solidFill>
                <a:effectLst/>
                <a:latin typeface="arial" panose="020B0604020202020204" pitchFamily="34" charset="0"/>
              </a:rPr>
              <a:t>聚合，聚合方式如</a:t>
            </a:r>
            <a:r>
              <a:rPr lang="en-US" altLang="zh-CN" b="0" i="0" dirty="0">
                <a:solidFill>
                  <a:srgbClr val="222222"/>
                </a:solidFill>
                <a:effectLst/>
                <a:latin typeface="arial" panose="020B0604020202020204" pitchFamily="34" charset="0"/>
              </a:rPr>
              <a:t>RNN</a:t>
            </a:r>
          </a:p>
          <a:p>
            <a:r>
              <a:rPr lang="zh-CN" altLang="en-US" b="0" i="0" dirty="0">
                <a:solidFill>
                  <a:srgbClr val="222222"/>
                </a:solidFill>
                <a:effectLst/>
                <a:latin typeface="arial" panose="020B0604020202020204" pitchFamily="34" charset="0"/>
              </a:rPr>
              <a:t>计算</a:t>
            </a:r>
            <a:r>
              <a:rPr lang="en-US" altLang="zh-CN" b="0" i="0" dirty="0">
                <a:solidFill>
                  <a:srgbClr val="222222"/>
                </a:solidFill>
                <a:effectLst/>
                <a:latin typeface="arial" panose="020B0604020202020204" pitchFamily="34" charset="0"/>
              </a:rPr>
              <a:t>embedding</a:t>
            </a:r>
            <a:r>
              <a:rPr lang="zh-CN" altLang="en-US" b="0" i="0" dirty="0">
                <a:solidFill>
                  <a:srgbClr val="222222"/>
                </a:solidFill>
                <a:effectLst/>
                <a:latin typeface="arial" panose="020B0604020202020204" pitchFamily="34" charset="0"/>
              </a:rPr>
              <a:t>也是一个可学习的函数，有很多种方式：直接使用</a:t>
            </a:r>
            <a:r>
              <a:rPr lang="en-US" altLang="zh-CN" b="0" i="0" dirty="0">
                <a:solidFill>
                  <a:srgbClr val="222222"/>
                </a:solidFill>
                <a:effectLst/>
                <a:latin typeface="arial" panose="020B0604020202020204" pitchFamily="34" charset="0"/>
              </a:rPr>
              <a:t>memory</a:t>
            </a:r>
            <a:r>
              <a:rPr lang="zh-CN" altLang="en-US" b="0" i="0" dirty="0">
                <a:solidFill>
                  <a:srgbClr val="222222"/>
                </a:solidFill>
                <a:effectLst/>
                <a:latin typeface="arial" panose="020B0604020202020204" pitchFamily="34" charset="0"/>
              </a:rPr>
              <a:t>、时间图注意力机制、时间图求和等</a:t>
            </a:r>
            <a:endParaRPr lang="en-US" altLang="zh-CN" b="0" i="0" dirty="0">
              <a:solidFill>
                <a:srgbClr val="222222"/>
              </a:solidFill>
              <a:effectLst/>
              <a:latin typeface="arial" panose="020B0604020202020204" pitchFamily="34" charset="0"/>
            </a:endParaRPr>
          </a:p>
          <a:p>
            <a:endParaRPr lang="en-US" altLang="zh-CN" b="0" i="0" dirty="0">
              <a:solidFill>
                <a:srgbClr val="222222"/>
              </a:solidFill>
              <a:effectLst/>
              <a:latin typeface="arial" panose="020B0604020202020204" pitchFamily="34" charset="0"/>
            </a:endParaRPr>
          </a:p>
          <a:p>
            <a:r>
              <a:rPr lang="en-US" altLang="zh-CN" b="0" i="0" dirty="0">
                <a:solidFill>
                  <a:srgbClr val="121212"/>
                </a:solidFill>
                <a:effectLst/>
                <a:latin typeface="-apple-system"/>
              </a:rPr>
              <a:t>memory</a:t>
            </a:r>
            <a:r>
              <a:rPr lang="zh-CN" altLang="en-US" b="0" i="0" dirty="0">
                <a:solidFill>
                  <a:srgbClr val="121212"/>
                </a:solidFill>
                <a:effectLst/>
                <a:latin typeface="-apple-system"/>
              </a:rPr>
              <a:t>用于模型到目前为止观察到的每个节点。一个节点的</a:t>
            </a:r>
            <a:r>
              <a:rPr lang="en-US" altLang="zh-CN" b="0" i="0" dirty="0">
                <a:solidFill>
                  <a:srgbClr val="121212"/>
                </a:solidFill>
                <a:effectLst/>
                <a:latin typeface="-apple-system"/>
              </a:rPr>
              <a:t>memory</a:t>
            </a:r>
            <a:r>
              <a:rPr lang="zh-CN" altLang="en-US" b="0" i="0" dirty="0">
                <a:solidFill>
                  <a:srgbClr val="121212"/>
                </a:solidFill>
                <a:effectLst/>
                <a:latin typeface="-apple-system"/>
              </a:rPr>
              <a:t>在事件发生后更新</a:t>
            </a:r>
            <a:r>
              <a:rPr lang="en-US" altLang="zh-CN" b="0" i="0" dirty="0">
                <a:solidFill>
                  <a:srgbClr val="121212"/>
                </a:solidFill>
                <a:effectLst/>
                <a:latin typeface="-apple-system"/>
              </a:rPr>
              <a:t>(</a:t>
            </a:r>
            <a:r>
              <a:rPr lang="zh-CN" altLang="en-US" b="0" i="0" dirty="0">
                <a:solidFill>
                  <a:srgbClr val="121212"/>
                </a:solidFill>
                <a:effectLst/>
                <a:latin typeface="-apple-system"/>
              </a:rPr>
              <a:t>例如与另一个节点交互或节点发生变化</a:t>
            </a:r>
            <a:r>
              <a:rPr lang="en-US" altLang="zh-CN" b="0" i="0" dirty="0">
                <a:solidFill>
                  <a:srgbClr val="121212"/>
                </a:solidFill>
                <a:effectLst/>
                <a:latin typeface="-apple-system"/>
              </a:rPr>
              <a:t>)</a:t>
            </a:r>
            <a:r>
              <a:rPr lang="zh-CN" altLang="en-US" b="0" i="0" dirty="0">
                <a:solidFill>
                  <a:srgbClr val="121212"/>
                </a:solidFill>
                <a:effectLst/>
                <a:latin typeface="-apple-system"/>
              </a:rPr>
              <a:t>，它的目的是用压缩格式表示该节点的历史。由于这个特定的模块，</a:t>
            </a:r>
            <a:r>
              <a:rPr lang="en-US" altLang="zh-CN" b="0" i="0" dirty="0" err="1">
                <a:solidFill>
                  <a:srgbClr val="121212"/>
                </a:solidFill>
                <a:effectLst/>
                <a:latin typeface="-apple-system"/>
              </a:rPr>
              <a:t>tgn</a:t>
            </a:r>
            <a:r>
              <a:rPr lang="zh-CN" altLang="en-US" b="0" i="0" dirty="0">
                <a:solidFill>
                  <a:srgbClr val="121212"/>
                </a:solidFill>
                <a:effectLst/>
                <a:latin typeface="-apple-system"/>
              </a:rPr>
              <a:t>能够记住图中每个节点的长期依赖关系。当遇到一个新节点时，它的内存将被初始化为零向量，然后为涉及该节点的每个事件更新它，即使在模型完成训练之后，记忆模块依旧保持更新。还可以在模型中添加全局</a:t>
            </a:r>
            <a:r>
              <a:rPr lang="en-US" altLang="zh-CN" b="0" i="0" dirty="0">
                <a:solidFill>
                  <a:srgbClr val="121212"/>
                </a:solidFill>
                <a:effectLst/>
                <a:latin typeface="-apple-system"/>
              </a:rPr>
              <a:t>(</a:t>
            </a:r>
            <a:r>
              <a:rPr lang="zh-CN" altLang="en-US" b="0" i="0" dirty="0">
                <a:solidFill>
                  <a:srgbClr val="121212"/>
                </a:solidFill>
                <a:effectLst/>
                <a:latin typeface="-apple-system"/>
              </a:rPr>
              <a:t>图级别</a:t>
            </a:r>
            <a:r>
              <a:rPr lang="en-US" altLang="zh-CN" b="0" i="0" dirty="0">
                <a:solidFill>
                  <a:srgbClr val="121212"/>
                </a:solidFill>
                <a:effectLst/>
                <a:latin typeface="-apple-system"/>
              </a:rPr>
              <a:t>)</a:t>
            </a:r>
            <a:r>
              <a:rPr lang="zh-CN" altLang="en-US" b="0" i="0" dirty="0">
                <a:solidFill>
                  <a:srgbClr val="121212"/>
                </a:solidFill>
                <a:effectLst/>
                <a:latin typeface="-apple-system"/>
              </a:rPr>
              <a:t>记忆，以跟踪整个网络的演化，本文将此作为未来的工作</a:t>
            </a:r>
            <a:endParaRPr lang="en-US" altLang="zh-CN"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44092FF2-3977-4A4B-AF9F-6D80A6112499}" type="slidenum">
              <a:rPr lang="zh-CN" altLang="en-US" smtClean="0"/>
              <a:t>3</a:t>
            </a:fld>
            <a:endParaRPr lang="zh-CN" altLang="en-US"/>
          </a:p>
        </p:txBody>
      </p:sp>
    </p:spTree>
    <p:extLst>
      <p:ext uri="{BB962C8B-B14F-4D97-AF65-F5344CB8AC3E}">
        <p14:creationId xmlns:p14="http://schemas.microsoft.com/office/powerpoint/2010/main" val="668889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arial" panose="020B0604020202020204" pitchFamily="34" charset="0"/>
              </a:rPr>
              <a:t>在</a:t>
            </a:r>
            <a:r>
              <a:rPr lang="en-US" altLang="zh-CN" b="0" i="0" dirty="0" err="1">
                <a:solidFill>
                  <a:srgbClr val="222222"/>
                </a:solidFill>
                <a:effectLst/>
                <a:latin typeface="arial" panose="020B0604020202020204" pitchFamily="34" charset="0"/>
              </a:rPr>
              <a:t>EvolveGCN</a:t>
            </a:r>
            <a:r>
              <a:rPr lang="zh-CN" altLang="en-US" b="0" i="0" dirty="0">
                <a:solidFill>
                  <a:srgbClr val="222222"/>
                </a:solidFill>
                <a:effectLst/>
                <a:latin typeface="arial" panose="020B0604020202020204" pitchFamily="34" charset="0"/>
              </a:rPr>
              <a:t>之前的</a:t>
            </a:r>
            <a:r>
              <a:rPr lang="en-US" altLang="zh-CN" b="0" i="0" dirty="0">
                <a:solidFill>
                  <a:srgbClr val="222222"/>
                </a:solidFill>
                <a:effectLst/>
                <a:latin typeface="arial" panose="020B0604020202020204" pitchFamily="34" charset="0"/>
              </a:rPr>
              <a:t>DTDG</a:t>
            </a:r>
            <a:r>
              <a:rPr lang="zh-CN" altLang="en-US" b="0" i="0" dirty="0">
                <a:solidFill>
                  <a:srgbClr val="222222"/>
                </a:solidFill>
                <a:effectLst/>
                <a:latin typeface="arial" panose="020B0604020202020204" pitchFamily="34" charset="0"/>
              </a:rPr>
              <a:t>动态</a:t>
            </a:r>
            <a:r>
              <a:rPr lang="en-US" altLang="zh-CN" b="0" i="0" dirty="0">
                <a:solidFill>
                  <a:srgbClr val="222222"/>
                </a:solidFill>
                <a:effectLst/>
                <a:latin typeface="arial" panose="020B0604020202020204" pitchFamily="34" charset="0"/>
              </a:rPr>
              <a:t>GNN</a:t>
            </a:r>
            <a:r>
              <a:rPr lang="zh-CN" altLang="en-US" b="0" i="0" dirty="0">
                <a:solidFill>
                  <a:srgbClr val="222222"/>
                </a:solidFill>
                <a:effectLst/>
                <a:latin typeface="arial" panose="020B0604020202020204" pitchFamily="34" charset="0"/>
              </a:rPr>
              <a:t>计算，是将</a:t>
            </a:r>
            <a:r>
              <a:rPr lang="en-US" altLang="zh-CN" b="0" i="0" dirty="0">
                <a:solidFill>
                  <a:srgbClr val="222222"/>
                </a:solidFill>
                <a:effectLst/>
                <a:latin typeface="arial" panose="020B0604020202020204" pitchFamily="34" charset="0"/>
              </a:rPr>
              <a:t>Node Embedding</a:t>
            </a:r>
            <a:r>
              <a:rPr lang="zh-CN" altLang="en-US" b="0" i="0" dirty="0">
                <a:solidFill>
                  <a:srgbClr val="222222"/>
                </a:solidFill>
                <a:effectLst/>
                <a:latin typeface="arial" panose="020B0604020202020204" pitchFamily="34" charset="0"/>
              </a:rPr>
              <a:t>作为序列模型</a:t>
            </a:r>
            <a:r>
              <a:rPr lang="en-US" altLang="zh-CN" b="0" i="0" dirty="0">
                <a:solidFill>
                  <a:srgbClr val="222222"/>
                </a:solidFill>
                <a:effectLst/>
                <a:latin typeface="arial" panose="020B0604020202020204" pitchFamily="34" charset="0"/>
              </a:rPr>
              <a:t>RNN</a:t>
            </a:r>
            <a:r>
              <a:rPr lang="zh-CN" altLang="en-US" b="0" i="0" dirty="0">
                <a:solidFill>
                  <a:srgbClr val="222222"/>
                </a:solidFill>
                <a:effectLst/>
                <a:latin typeface="arial" panose="020B0604020202020204" pitchFamily="34" charset="0"/>
              </a:rPr>
              <a:t>的输入，寻找上下文信息。这样的缺陷是节点可能频繁的出现和消失，</a:t>
            </a:r>
            <a:r>
              <a:rPr lang="en-US" altLang="zh-CN" b="0" i="0" dirty="0">
                <a:solidFill>
                  <a:srgbClr val="222222"/>
                </a:solidFill>
                <a:effectLst/>
                <a:latin typeface="arial" panose="020B0604020202020204" pitchFamily="34" charset="0"/>
              </a:rPr>
              <a:t>RNN</a:t>
            </a:r>
            <a:r>
              <a:rPr lang="zh-CN" altLang="en-US" b="0" i="0" dirty="0">
                <a:solidFill>
                  <a:srgbClr val="222222"/>
                </a:solidFill>
                <a:effectLst/>
                <a:latin typeface="arial" panose="020B0604020202020204" pitchFamily="34" charset="0"/>
              </a:rPr>
              <a:t>学习这种不规则的行为是比较有挑战性的。</a:t>
            </a:r>
            <a:endParaRPr lang="en-US" altLang="zh-CN" b="0" i="0" dirty="0">
              <a:solidFill>
                <a:srgbClr val="222222"/>
              </a:solidFill>
              <a:effectLst/>
              <a:latin typeface="arial" panose="020B0604020202020204" pitchFamily="34" charset="0"/>
            </a:endParaRPr>
          </a:p>
          <a:p>
            <a:endParaRPr lang="en-US" altLang="zh-CN" b="0" i="0" dirty="0">
              <a:solidFill>
                <a:srgbClr val="222222"/>
              </a:solidFill>
              <a:effectLst/>
              <a:latin typeface="arial" panose="020B0604020202020204" pitchFamily="34" charset="0"/>
            </a:endParaRPr>
          </a:p>
          <a:p>
            <a:r>
              <a:rPr lang="en-US" altLang="zh-CN" b="0" i="0" dirty="0" err="1">
                <a:solidFill>
                  <a:srgbClr val="222222"/>
                </a:solidFill>
                <a:effectLst/>
                <a:latin typeface="arial" panose="020B0604020202020204" pitchFamily="34" charset="0"/>
              </a:rPr>
              <a:t>EvolveGCN</a:t>
            </a:r>
            <a:r>
              <a:rPr lang="zh-CN" altLang="en-US" b="0" i="0" dirty="0">
                <a:solidFill>
                  <a:srgbClr val="222222"/>
                </a:solidFill>
                <a:effectLst/>
                <a:latin typeface="arial" panose="020B0604020202020204" pitchFamily="34" charset="0"/>
              </a:rPr>
              <a:t>提出，将</a:t>
            </a:r>
            <a:r>
              <a:rPr lang="en-US" altLang="zh-CN" b="0" i="0" dirty="0">
                <a:solidFill>
                  <a:srgbClr val="222222"/>
                </a:solidFill>
                <a:effectLst/>
                <a:latin typeface="arial" panose="020B0604020202020204" pitchFamily="34" charset="0"/>
              </a:rPr>
              <a:t>GCN</a:t>
            </a:r>
            <a:r>
              <a:rPr lang="zh-CN" altLang="en-US" b="0" i="0" dirty="0">
                <a:solidFill>
                  <a:srgbClr val="222222"/>
                </a:solidFill>
                <a:effectLst/>
                <a:latin typeface="arial" panose="020B0604020202020204" pitchFamily="34" charset="0"/>
              </a:rPr>
              <a:t>中规则的参数矩阵</a:t>
            </a:r>
            <a:r>
              <a:rPr lang="en-US" altLang="zh-CN" b="0" i="0" dirty="0">
                <a:solidFill>
                  <a:srgbClr val="222222"/>
                </a:solidFill>
                <a:effectLst/>
                <a:latin typeface="arial" panose="020B0604020202020204" pitchFamily="34" charset="0"/>
              </a:rPr>
              <a:t>W</a:t>
            </a:r>
            <a:r>
              <a:rPr lang="zh-CN" altLang="en-US" b="0" i="0" dirty="0">
                <a:solidFill>
                  <a:srgbClr val="222222"/>
                </a:solidFill>
                <a:effectLst/>
                <a:latin typeface="arial" panose="020B0604020202020204" pitchFamily="34" charset="0"/>
              </a:rPr>
              <a:t>作为</a:t>
            </a:r>
            <a:r>
              <a:rPr lang="en-US" altLang="zh-CN" b="0" i="0" dirty="0">
                <a:solidFill>
                  <a:srgbClr val="222222"/>
                </a:solidFill>
                <a:effectLst/>
                <a:latin typeface="arial" panose="020B0604020202020204" pitchFamily="34" charset="0"/>
              </a:rPr>
              <a:t>RNN</a:t>
            </a:r>
            <a:r>
              <a:rPr lang="zh-CN" altLang="en-US" b="0" i="0" dirty="0">
                <a:solidFill>
                  <a:srgbClr val="222222"/>
                </a:solidFill>
                <a:effectLst/>
                <a:latin typeface="arial" panose="020B0604020202020204" pitchFamily="34" charset="0"/>
              </a:rPr>
              <a:t>的输入，通过</a:t>
            </a:r>
            <a:r>
              <a:rPr lang="en-US" altLang="zh-CN" b="0" i="0" dirty="0">
                <a:solidFill>
                  <a:srgbClr val="222222"/>
                </a:solidFill>
                <a:effectLst/>
                <a:latin typeface="arial" panose="020B0604020202020204" pitchFamily="34" charset="0"/>
              </a:rPr>
              <a:t>RNN</a:t>
            </a:r>
            <a:r>
              <a:rPr lang="zh-CN" altLang="en-US" b="0" i="0" dirty="0">
                <a:solidFill>
                  <a:srgbClr val="222222"/>
                </a:solidFill>
                <a:effectLst/>
                <a:latin typeface="arial" panose="020B0604020202020204" pitchFamily="34" charset="0"/>
              </a:rPr>
              <a:t>更新不同</a:t>
            </a:r>
            <a:r>
              <a:rPr lang="en-US" altLang="zh-CN" b="0" i="0" dirty="0">
                <a:solidFill>
                  <a:srgbClr val="222222"/>
                </a:solidFill>
                <a:effectLst/>
                <a:latin typeface="arial" panose="020B0604020202020204" pitchFamily="34" charset="0"/>
              </a:rPr>
              <a:t>Snapshot</a:t>
            </a:r>
            <a:r>
              <a:rPr lang="zh-CN" altLang="en-US" b="0" i="0" dirty="0">
                <a:solidFill>
                  <a:srgbClr val="222222"/>
                </a:solidFill>
                <a:effectLst/>
                <a:latin typeface="arial" panose="020B0604020202020204" pitchFamily="34" charset="0"/>
              </a:rPr>
              <a:t>中的</a:t>
            </a:r>
            <a:r>
              <a:rPr lang="en-US" altLang="zh-CN" b="0" i="0" dirty="0">
                <a:solidFill>
                  <a:srgbClr val="222222"/>
                </a:solidFill>
                <a:effectLst/>
                <a:latin typeface="arial" panose="020B0604020202020204" pitchFamily="34" charset="0"/>
              </a:rPr>
              <a:t>GCN</a:t>
            </a:r>
            <a:r>
              <a:rPr lang="zh-CN" altLang="en-US" b="0" i="0" dirty="0">
                <a:solidFill>
                  <a:srgbClr val="222222"/>
                </a:solidFill>
                <a:effectLst/>
                <a:latin typeface="arial" panose="020B0604020202020204" pitchFamily="34" charset="0"/>
              </a:rPr>
              <a:t>的参数，所以，这就需要每更新一个</a:t>
            </a:r>
            <a:r>
              <a:rPr lang="en-US" altLang="zh-CN" b="0" i="0" dirty="0">
                <a:solidFill>
                  <a:srgbClr val="222222"/>
                </a:solidFill>
                <a:effectLst/>
                <a:latin typeface="arial" panose="020B0604020202020204" pitchFamily="34" charset="0"/>
              </a:rPr>
              <a:t>snapshot</a:t>
            </a:r>
            <a:r>
              <a:rPr lang="zh-CN" altLang="en-US" b="0" i="0" dirty="0">
                <a:solidFill>
                  <a:srgbClr val="222222"/>
                </a:solidFill>
                <a:effectLst/>
                <a:latin typeface="arial" panose="020B0604020202020204" pitchFamily="34" charset="0"/>
              </a:rPr>
              <a:t>，做一次</a:t>
            </a:r>
            <a:r>
              <a:rPr lang="en-US" altLang="zh-CN" b="0" i="0" dirty="0">
                <a:solidFill>
                  <a:srgbClr val="222222"/>
                </a:solidFill>
                <a:effectLst/>
                <a:latin typeface="arial" panose="020B0604020202020204" pitchFamily="34" charset="0"/>
              </a:rPr>
              <a:t>RNN</a:t>
            </a:r>
            <a:r>
              <a:rPr lang="zh-CN" altLang="en-US" b="0" i="0" dirty="0">
                <a:solidFill>
                  <a:srgbClr val="222222"/>
                </a:solidFill>
                <a:effectLst/>
                <a:latin typeface="arial" panose="020B0604020202020204" pitchFamily="34" charset="0"/>
              </a:rPr>
              <a:t>训练和</a:t>
            </a:r>
            <a:r>
              <a:rPr lang="en-US" altLang="zh-CN" b="0" i="0" dirty="0">
                <a:solidFill>
                  <a:srgbClr val="222222"/>
                </a:solidFill>
                <a:effectLst/>
                <a:latin typeface="arial" panose="020B0604020202020204" pitchFamily="34" charset="0"/>
              </a:rPr>
              <a:t>GCN</a:t>
            </a:r>
            <a:r>
              <a:rPr lang="zh-CN" altLang="en-US" b="0" i="0" dirty="0">
                <a:solidFill>
                  <a:srgbClr val="222222"/>
                </a:solidFill>
                <a:effectLst/>
                <a:latin typeface="arial" panose="020B0604020202020204" pitchFamily="34" charset="0"/>
              </a:rPr>
              <a:t>推理。参数</a:t>
            </a:r>
            <a:r>
              <a:rPr lang="en-US" altLang="zh-CN" b="0" i="0" dirty="0">
                <a:solidFill>
                  <a:srgbClr val="222222"/>
                </a:solidFill>
                <a:effectLst/>
                <a:latin typeface="arial" panose="020B0604020202020204" pitchFamily="34" charset="0"/>
              </a:rPr>
              <a:t>W</a:t>
            </a:r>
            <a:r>
              <a:rPr lang="zh-CN" altLang="en-US" b="0" i="0" dirty="0">
                <a:solidFill>
                  <a:srgbClr val="222222"/>
                </a:solidFill>
                <a:effectLst/>
                <a:latin typeface="arial" panose="020B0604020202020204" pitchFamily="34" charset="0"/>
              </a:rPr>
              <a:t>不参与</a:t>
            </a:r>
            <a:r>
              <a:rPr lang="en-US" altLang="zh-CN" b="0" i="0" dirty="0">
                <a:solidFill>
                  <a:srgbClr val="222222"/>
                </a:solidFill>
                <a:effectLst/>
                <a:latin typeface="arial" panose="020B0604020202020204" pitchFamily="34" charset="0"/>
              </a:rPr>
              <a:t>GCN</a:t>
            </a:r>
            <a:r>
              <a:rPr lang="zh-CN" altLang="en-US" b="0" i="0" dirty="0">
                <a:solidFill>
                  <a:srgbClr val="222222"/>
                </a:solidFill>
                <a:effectLst/>
                <a:latin typeface="arial" panose="020B0604020202020204" pitchFamily="34" charset="0"/>
              </a:rPr>
              <a:t>的训练，只参与</a:t>
            </a:r>
            <a:r>
              <a:rPr lang="en-US" altLang="zh-CN" b="0" i="0" dirty="0">
                <a:solidFill>
                  <a:srgbClr val="222222"/>
                </a:solidFill>
                <a:effectLst/>
                <a:latin typeface="arial" panose="020B0604020202020204" pitchFamily="34" charset="0"/>
              </a:rPr>
              <a:t>RNN</a:t>
            </a:r>
            <a:r>
              <a:rPr lang="zh-CN" altLang="en-US" b="0" i="0" dirty="0">
                <a:solidFill>
                  <a:srgbClr val="222222"/>
                </a:solidFill>
                <a:effectLst/>
                <a:latin typeface="arial" panose="020B0604020202020204" pitchFamily="34" charset="0"/>
              </a:rPr>
              <a:t>的训练。</a:t>
            </a:r>
            <a:endParaRPr lang="en-US" altLang="zh-CN" b="0" i="0" dirty="0">
              <a:solidFill>
                <a:srgbClr val="222222"/>
              </a:solidFill>
              <a:effectLst/>
              <a:latin typeface="arial" panose="020B0604020202020204" pitchFamily="34" charset="0"/>
            </a:endParaRPr>
          </a:p>
          <a:p>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原文提供了两种</a:t>
            </a:r>
            <a:r>
              <a:rPr lang="en-US" altLang="zh-CN" b="0" i="0" dirty="0">
                <a:solidFill>
                  <a:srgbClr val="222222"/>
                </a:solidFill>
                <a:effectLst/>
                <a:latin typeface="arial" panose="020B0604020202020204" pitchFamily="34" charset="0"/>
              </a:rPr>
              <a:t>RNN</a:t>
            </a:r>
            <a:r>
              <a:rPr lang="zh-CN" altLang="en-US" b="0" i="0" dirty="0">
                <a:solidFill>
                  <a:srgbClr val="222222"/>
                </a:solidFill>
                <a:effectLst/>
                <a:latin typeface="arial" panose="020B0604020202020204" pitchFamily="34" charset="0"/>
              </a:rPr>
              <a:t>：</a:t>
            </a:r>
            <a:r>
              <a:rPr lang="en-US" altLang="zh-CN" b="0" i="0" dirty="0">
                <a:solidFill>
                  <a:srgbClr val="222222"/>
                </a:solidFill>
                <a:effectLst/>
                <a:latin typeface="arial" panose="020B0604020202020204" pitchFamily="34" charset="0"/>
              </a:rPr>
              <a:t>GRU</a:t>
            </a:r>
            <a:r>
              <a:rPr lang="zh-CN" altLang="en-US" b="0" i="0" dirty="0">
                <a:solidFill>
                  <a:srgbClr val="222222"/>
                </a:solidFill>
                <a:effectLst/>
                <a:latin typeface="arial" panose="020B0604020202020204" pitchFamily="34" charset="0"/>
              </a:rPr>
              <a:t>、</a:t>
            </a:r>
            <a:r>
              <a:rPr lang="en-US" altLang="zh-CN" b="0" i="0" dirty="0">
                <a:solidFill>
                  <a:srgbClr val="222222"/>
                </a:solidFill>
                <a:effectLst/>
                <a:latin typeface="arial" panose="020B0604020202020204" pitchFamily="34" charset="0"/>
              </a:rPr>
              <a:t>LSTM</a:t>
            </a:r>
          </a:p>
        </p:txBody>
      </p:sp>
      <p:sp>
        <p:nvSpPr>
          <p:cNvPr id="4" name="灯片编号占位符 3"/>
          <p:cNvSpPr>
            <a:spLocks noGrp="1"/>
          </p:cNvSpPr>
          <p:nvPr>
            <p:ph type="sldNum" sz="quarter" idx="5"/>
          </p:nvPr>
        </p:nvSpPr>
        <p:spPr/>
        <p:txBody>
          <a:bodyPr/>
          <a:lstStyle/>
          <a:p>
            <a:fld id="{44092FF2-3977-4A4B-AF9F-6D80A6112499}" type="slidenum">
              <a:rPr lang="zh-CN" altLang="en-US" smtClean="0"/>
              <a:t>4</a:t>
            </a:fld>
            <a:endParaRPr lang="zh-CN" altLang="en-US"/>
          </a:p>
        </p:txBody>
      </p:sp>
    </p:spTree>
    <p:extLst>
      <p:ext uri="{BB962C8B-B14F-4D97-AF65-F5344CB8AC3E}">
        <p14:creationId xmlns:p14="http://schemas.microsoft.com/office/powerpoint/2010/main" val="3140951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22222"/>
                </a:solidFill>
                <a:effectLst/>
                <a:latin typeface="arial" panose="020B0604020202020204" pitchFamily="34" charset="0"/>
              </a:rPr>
              <a:t>GNN </a:t>
            </a:r>
            <a:r>
              <a:rPr lang="zh-CN" altLang="en-US" b="0" i="0" dirty="0">
                <a:solidFill>
                  <a:srgbClr val="222222"/>
                </a:solidFill>
                <a:effectLst/>
                <a:latin typeface="arial" panose="020B0604020202020204" pitchFamily="34" charset="0"/>
              </a:rPr>
              <a:t>是解决图结构问题的重要算法。典型的 </a:t>
            </a:r>
            <a:r>
              <a:rPr lang="en-US" altLang="zh-CN" b="0" i="0" dirty="0">
                <a:solidFill>
                  <a:srgbClr val="222222"/>
                </a:solidFill>
                <a:effectLst/>
                <a:latin typeface="arial" panose="020B0604020202020204" pitchFamily="34" charset="0"/>
              </a:rPr>
              <a:t>GNN </a:t>
            </a:r>
            <a:r>
              <a:rPr lang="zh-CN" altLang="en-US" b="0" i="0" dirty="0">
                <a:solidFill>
                  <a:srgbClr val="222222"/>
                </a:solidFill>
                <a:effectLst/>
                <a:latin typeface="arial" panose="020B0604020202020204" pitchFamily="34" charset="0"/>
              </a:rPr>
              <a:t>层由特征传播和预测两个模块组成，其中特征传播是影响性能的主要元素</a:t>
            </a:r>
            <a:r>
              <a:rPr lang="en-US" altLang="zh-CN" b="0" i="0" dirty="0">
                <a:solidFill>
                  <a:srgbClr val="222222"/>
                </a:solidFill>
                <a:effectLst/>
                <a:latin typeface="arial" panose="020B0604020202020204" pitchFamily="34" charset="0"/>
              </a:rPr>
              <a:t>[39]</a:t>
            </a:r>
            <a:r>
              <a:rPr lang="zh-CN" altLang="en-US" b="0" i="0" dirty="0">
                <a:solidFill>
                  <a:srgbClr val="222222"/>
                </a:solidFill>
                <a:effectLst/>
                <a:latin typeface="arial" panose="020B0604020202020204" pitchFamily="34" charset="0"/>
              </a:rPr>
              <a:t>。这导致了解耦 </a:t>
            </a:r>
            <a:r>
              <a:rPr lang="en-US" altLang="zh-CN" b="0" i="0" dirty="0">
                <a:solidFill>
                  <a:srgbClr val="222222"/>
                </a:solidFill>
                <a:effectLst/>
                <a:latin typeface="arial" panose="020B0604020202020204" pitchFamily="34" charset="0"/>
              </a:rPr>
              <a:t>GNN </a:t>
            </a:r>
            <a:r>
              <a:rPr lang="zh-CN" altLang="en-US" b="0" i="0" dirty="0">
                <a:solidFill>
                  <a:srgbClr val="222222"/>
                </a:solidFill>
                <a:effectLst/>
                <a:latin typeface="arial" panose="020B0604020202020204" pitchFamily="34" charset="0"/>
              </a:rPr>
              <a:t>的发展。 </a:t>
            </a:r>
            <a:r>
              <a:rPr lang="en-US" altLang="zh-CN" b="0" i="0" dirty="0">
                <a:solidFill>
                  <a:srgbClr val="222222"/>
                </a:solidFill>
                <a:effectLst/>
                <a:latin typeface="arial" panose="020B0604020202020204" pitchFamily="34" charset="0"/>
              </a:rPr>
              <a:t>APPNP [16] </a:t>
            </a:r>
            <a:r>
              <a:rPr lang="zh-CN" altLang="en-US" b="0" i="0" dirty="0">
                <a:solidFill>
                  <a:srgbClr val="222222"/>
                </a:solidFill>
                <a:effectLst/>
                <a:latin typeface="arial" panose="020B0604020202020204" pitchFamily="34" charset="0"/>
              </a:rPr>
              <a:t>和 </a:t>
            </a:r>
            <a:r>
              <a:rPr lang="en-US" altLang="zh-CN" b="0" i="0" dirty="0">
                <a:solidFill>
                  <a:srgbClr val="222222"/>
                </a:solidFill>
                <a:effectLst/>
                <a:latin typeface="arial" panose="020B0604020202020204" pitchFamily="34" charset="0"/>
              </a:rPr>
              <a:t>GBP [4] </a:t>
            </a:r>
            <a:r>
              <a:rPr lang="zh-CN" altLang="en-US" b="0" i="0" dirty="0">
                <a:solidFill>
                  <a:srgbClr val="222222"/>
                </a:solidFill>
                <a:effectLst/>
                <a:latin typeface="arial" panose="020B0604020202020204" pitchFamily="34" charset="0"/>
              </a:rPr>
              <a:t>等一些工作将特征传播和非线性变换操作分开，实现了显着的改进和可扩展性。通过预先计算特征传播，可以消除模型训练过程中复杂的计算，从而节省时间和精力。此外，有效的特征传播可以进一步提高</a:t>
            </a:r>
            <a:r>
              <a:rPr lang="en-US" altLang="zh-CN" b="0" i="0" dirty="0">
                <a:solidFill>
                  <a:srgbClr val="222222"/>
                </a:solidFill>
                <a:effectLst/>
                <a:latin typeface="arial" panose="020B0604020202020204" pitchFamily="34" charset="0"/>
              </a:rPr>
              <a:t>GNN</a:t>
            </a:r>
            <a:r>
              <a:rPr lang="zh-CN" altLang="en-US" b="0" i="0" dirty="0">
                <a:solidFill>
                  <a:srgbClr val="222222"/>
                </a:solidFill>
                <a:effectLst/>
                <a:latin typeface="arial" panose="020B0604020202020204" pitchFamily="34" charset="0"/>
              </a:rPr>
              <a:t>的性能。然而，大多数现有的解耦模型都是为学习静态图而定制的，它们对动态图的适应具有挑战性。</a:t>
            </a:r>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现在</a:t>
            </a:r>
            <a:r>
              <a:rPr lang="en-US" altLang="zh-CN" b="0" i="0" dirty="0">
                <a:solidFill>
                  <a:srgbClr val="222222"/>
                </a:solidFill>
                <a:effectLst/>
                <a:latin typeface="arial" panose="020B0604020202020204" pitchFamily="34" charset="0"/>
              </a:rPr>
              <a:t>CTDC</a:t>
            </a:r>
            <a:r>
              <a:rPr lang="zh-CN" altLang="en-US" b="0" i="0" dirty="0">
                <a:solidFill>
                  <a:srgbClr val="222222"/>
                </a:solidFill>
                <a:effectLst/>
                <a:latin typeface="arial" panose="020B0604020202020204" pitchFamily="34" charset="0"/>
              </a:rPr>
              <a:t>算法的缺点是无法同时处理多个事件同时到达的情况</a:t>
            </a:r>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现在</a:t>
            </a:r>
            <a:r>
              <a:rPr lang="en-US" altLang="zh-CN" b="0" i="0" dirty="0">
                <a:solidFill>
                  <a:srgbClr val="222222"/>
                </a:solidFill>
                <a:effectLst/>
                <a:latin typeface="arial" panose="020B0604020202020204" pitchFamily="34" charset="0"/>
              </a:rPr>
              <a:t>DTDC</a:t>
            </a:r>
            <a:r>
              <a:rPr lang="zh-CN" altLang="en-US" b="0" i="0" dirty="0">
                <a:solidFill>
                  <a:srgbClr val="222222"/>
                </a:solidFill>
                <a:effectLst/>
                <a:latin typeface="arial" panose="020B0604020202020204" pitchFamily="34" charset="0"/>
              </a:rPr>
              <a:t>算法的缺点是要重新学习全部顶点</a:t>
            </a:r>
            <a:endParaRPr lang="en-US" altLang="zh-CN" b="0" i="0" dirty="0">
              <a:solidFill>
                <a:srgbClr val="222222"/>
              </a:solidFill>
              <a:effectLst/>
              <a:latin typeface="arial" panose="020B0604020202020204" pitchFamily="34" charset="0"/>
            </a:endParaRPr>
          </a:p>
          <a:p>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将针对连续时间动态图（</a:t>
            </a:r>
            <a:r>
              <a:rPr lang="en-US" altLang="zh-CN" b="0" i="0" dirty="0">
                <a:solidFill>
                  <a:srgbClr val="222222"/>
                </a:solidFill>
                <a:effectLst/>
                <a:latin typeface="arial" panose="020B0604020202020204" pitchFamily="34" charset="0"/>
              </a:rPr>
              <a:t>CTDG</a:t>
            </a:r>
            <a:r>
              <a:rPr lang="zh-CN" altLang="en-US" b="0" i="0" dirty="0">
                <a:solidFill>
                  <a:srgbClr val="222222"/>
                </a:solidFill>
                <a:effectLst/>
                <a:latin typeface="arial" panose="020B0604020202020204" pitchFamily="34" charset="0"/>
              </a:rPr>
              <a:t>）建立的</a:t>
            </a:r>
            <a:r>
              <a:rPr lang="en-US" altLang="zh-CN" b="0" i="0" dirty="0">
                <a:solidFill>
                  <a:srgbClr val="222222"/>
                </a:solidFill>
                <a:effectLst/>
                <a:latin typeface="arial" panose="020B0604020202020204" pitchFamily="34" charset="0"/>
              </a:rPr>
              <a:t>TGAT [40]</a:t>
            </a:r>
            <a:r>
              <a:rPr lang="zh-CN" altLang="en-US" b="0" i="0" dirty="0">
                <a:solidFill>
                  <a:srgbClr val="222222"/>
                </a:solidFill>
                <a:effectLst/>
                <a:latin typeface="arial" panose="020B0604020202020204" pitchFamily="34" charset="0"/>
              </a:rPr>
              <a:t>适应离散时间动态图（</a:t>
            </a:r>
            <a:r>
              <a:rPr lang="en-US" altLang="zh-CN" b="0" i="0" dirty="0">
                <a:solidFill>
                  <a:srgbClr val="222222"/>
                </a:solidFill>
                <a:effectLst/>
                <a:latin typeface="arial" panose="020B0604020202020204" pitchFamily="34" charset="0"/>
              </a:rPr>
              <a:t>DTDG</a:t>
            </a:r>
            <a:r>
              <a:rPr lang="zh-CN" altLang="en-US" b="0" i="0" dirty="0">
                <a:solidFill>
                  <a:srgbClr val="222222"/>
                </a:solidFill>
                <a:effectLst/>
                <a:latin typeface="arial" panose="020B0604020202020204" pitchFamily="34" charset="0"/>
              </a:rPr>
              <a:t>）</a:t>
            </a:r>
            <a:r>
              <a:rPr lang="en-US" altLang="zh-CN" b="0" i="0" dirty="0">
                <a:solidFill>
                  <a:srgbClr val="222222"/>
                </a:solidFill>
                <a:effectLst/>
                <a:latin typeface="arial" panose="020B0604020202020204" pitchFamily="34" charset="0"/>
              </a:rPr>
              <a:t>[47]</a:t>
            </a:r>
            <a:r>
              <a:rPr lang="zh-CN" altLang="en-US" b="0" i="0" dirty="0">
                <a:solidFill>
                  <a:srgbClr val="222222"/>
                </a:solidFill>
                <a:effectLst/>
                <a:latin typeface="arial" panose="020B0604020202020204" pitchFamily="34" charset="0"/>
              </a:rPr>
              <a:t>是具有挑战性的。同样，为 </a:t>
            </a:r>
            <a:r>
              <a:rPr lang="en-US" altLang="zh-CN" b="0" i="0" dirty="0">
                <a:solidFill>
                  <a:srgbClr val="222222"/>
                </a:solidFill>
                <a:effectLst/>
                <a:latin typeface="arial" panose="020B0604020202020204" pitchFamily="34" charset="0"/>
              </a:rPr>
              <a:t>DTDG </a:t>
            </a:r>
            <a:r>
              <a:rPr lang="zh-CN" altLang="en-US" b="0" i="0" dirty="0">
                <a:solidFill>
                  <a:srgbClr val="222222"/>
                </a:solidFill>
                <a:effectLst/>
                <a:latin typeface="arial" panose="020B0604020202020204" pitchFamily="34" charset="0"/>
              </a:rPr>
              <a:t>开发的方法，例如 </a:t>
            </a:r>
            <a:r>
              <a:rPr lang="en-US" altLang="zh-CN" b="0" i="0" dirty="0" err="1">
                <a:solidFill>
                  <a:srgbClr val="222222"/>
                </a:solidFill>
                <a:effectLst/>
                <a:latin typeface="arial" panose="020B0604020202020204" pitchFamily="34" charset="0"/>
              </a:rPr>
              <a:t>DySAT</a:t>
            </a:r>
            <a:r>
              <a:rPr lang="en-US" altLang="zh-CN" b="0" i="0" dirty="0">
                <a:solidFill>
                  <a:srgbClr val="222222"/>
                </a:solidFill>
                <a:effectLst/>
                <a:latin typeface="arial" panose="020B0604020202020204" pitchFamily="34" charset="0"/>
              </a:rPr>
              <a:t> [28] </a:t>
            </a:r>
            <a:r>
              <a:rPr lang="zh-CN" altLang="en-US" b="0" i="0" dirty="0">
                <a:solidFill>
                  <a:srgbClr val="222222"/>
                </a:solidFill>
                <a:effectLst/>
                <a:latin typeface="arial" panose="020B0604020202020204" pitchFamily="34" charset="0"/>
              </a:rPr>
              <a:t>和 </a:t>
            </a:r>
            <a:r>
              <a:rPr lang="en-US" altLang="zh-CN" b="0" i="0" dirty="0">
                <a:solidFill>
                  <a:srgbClr val="222222"/>
                </a:solidFill>
                <a:effectLst/>
                <a:latin typeface="arial" panose="020B0604020202020204" pitchFamily="34" charset="0"/>
              </a:rPr>
              <a:t>STGCN [41]</a:t>
            </a:r>
            <a:r>
              <a:rPr lang="zh-CN" altLang="en-US" b="0" i="0" dirty="0">
                <a:solidFill>
                  <a:srgbClr val="222222"/>
                </a:solidFill>
                <a:effectLst/>
                <a:latin typeface="arial" panose="020B0604020202020204" pitchFamily="34" charset="0"/>
              </a:rPr>
              <a:t>，不能直接应用于 </a:t>
            </a:r>
            <a:r>
              <a:rPr lang="en-US" altLang="zh-CN" b="0" i="0" dirty="0">
                <a:solidFill>
                  <a:srgbClr val="222222"/>
                </a:solidFill>
                <a:effectLst/>
                <a:latin typeface="arial" panose="020B0604020202020204" pitchFamily="34" charset="0"/>
              </a:rPr>
              <a:t>CTDG</a:t>
            </a:r>
            <a:r>
              <a:rPr lang="zh-CN" altLang="en-US" b="0" i="0" dirty="0">
                <a:solidFill>
                  <a:srgbClr val="222222"/>
                </a:solidFill>
                <a:effectLst/>
                <a:latin typeface="arial" panose="020B0604020202020204" pitchFamily="34" charset="0"/>
              </a:rPr>
              <a:t>。尽管我们可以将 </a:t>
            </a:r>
            <a:r>
              <a:rPr lang="en-US" altLang="zh-CN" b="0" i="0" dirty="0">
                <a:solidFill>
                  <a:srgbClr val="222222"/>
                </a:solidFill>
                <a:effectLst/>
                <a:latin typeface="arial" panose="020B0604020202020204" pitchFamily="34" charset="0"/>
              </a:rPr>
              <a:t>CTDG </a:t>
            </a:r>
            <a:r>
              <a:rPr lang="zh-CN" altLang="en-US" b="0" i="0" dirty="0">
                <a:solidFill>
                  <a:srgbClr val="222222"/>
                </a:solidFill>
                <a:effectLst/>
                <a:latin typeface="arial" panose="020B0604020202020204" pitchFamily="34" charset="0"/>
              </a:rPr>
              <a:t>转换为以极短间隔拍摄的一系列快照，然后使用 </a:t>
            </a:r>
            <a:r>
              <a:rPr lang="en-US" altLang="zh-CN" b="0" i="0" dirty="0">
                <a:solidFill>
                  <a:srgbClr val="222222"/>
                </a:solidFill>
                <a:effectLst/>
                <a:latin typeface="arial" panose="020B0604020202020204" pitchFamily="34" charset="0"/>
              </a:rPr>
              <a:t>DTDG </a:t>
            </a:r>
            <a:r>
              <a:rPr lang="zh-CN" altLang="en-US" b="0" i="0" dirty="0">
                <a:solidFill>
                  <a:srgbClr val="222222"/>
                </a:solidFill>
                <a:effectLst/>
                <a:latin typeface="arial" panose="020B0604020202020204" pitchFamily="34" charset="0"/>
              </a:rPr>
              <a:t>方法，但计算费用将令人望而却步。</a:t>
            </a:r>
            <a:endParaRPr lang="en-US" altLang="zh-CN"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44092FF2-3977-4A4B-AF9F-6D80A6112499}" type="slidenum">
              <a:rPr lang="zh-CN" altLang="en-US" smtClean="0"/>
              <a:t>5</a:t>
            </a:fld>
            <a:endParaRPr lang="zh-CN" altLang="en-US"/>
          </a:p>
        </p:txBody>
      </p:sp>
    </p:spTree>
    <p:extLst>
      <p:ext uri="{BB962C8B-B14F-4D97-AF65-F5344CB8AC3E}">
        <p14:creationId xmlns:p14="http://schemas.microsoft.com/office/powerpoint/2010/main" val="1180107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arial" panose="020B0604020202020204" pitchFamily="34" charset="0"/>
              </a:rPr>
              <a:t>本文使用增量的方法来计算动态</a:t>
            </a:r>
            <a:r>
              <a:rPr lang="en-US" altLang="zh-CN" b="0" i="0" dirty="0">
                <a:solidFill>
                  <a:srgbClr val="222222"/>
                </a:solidFill>
                <a:effectLst/>
                <a:latin typeface="arial" panose="020B0604020202020204" pitchFamily="34" charset="0"/>
              </a:rPr>
              <a:t>GNN</a:t>
            </a:r>
            <a:r>
              <a:rPr lang="zh-CN" altLang="en-US" b="0" i="0" dirty="0">
                <a:solidFill>
                  <a:srgbClr val="222222"/>
                </a:solidFill>
                <a:effectLst/>
                <a:latin typeface="arial" panose="020B0604020202020204" pitchFamily="34" charset="0"/>
              </a:rPr>
              <a:t>。</a:t>
            </a:r>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首先看一下算法</a:t>
            </a:r>
            <a:r>
              <a:rPr lang="en-US" altLang="zh-CN" b="0" i="0" dirty="0">
                <a:solidFill>
                  <a:srgbClr val="222222"/>
                </a:solidFill>
                <a:effectLst/>
                <a:latin typeface="arial" panose="020B0604020202020204" pitchFamily="34" charset="0"/>
              </a:rPr>
              <a:t>1</a:t>
            </a:r>
            <a:r>
              <a:rPr lang="zh-CN" altLang="en-US" b="0" i="0" dirty="0">
                <a:solidFill>
                  <a:srgbClr val="222222"/>
                </a:solidFill>
                <a:effectLst/>
                <a:latin typeface="arial" panose="020B0604020202020204" pitchFamily="34" charset="0"/>
              </a:rPr>
              <a:t>，算法</a:t>
            </a:r>
            <a:r>
              <a:rPr lang="en-US" altLang="zh-CN" b="0" i="0" dirty="0">
                <a:solidFill>
                  <a:srgbClr val="222222"/>
                </a:solidFill>
                <a:effectLst/>
                <a:latin typeface="arial" panose="020B0604020202020204" pitchFamily="34" charset="0"/>
              </a:rPr>
              <a:t>1</a:t>
            </a:r>
            <a:r>
              <a:rPr lang="zh-CN" altLang="en-US" b="0" i="0" dirty="0">
                <a:solidFill>
                  <a:srgbClr val="222222"/>
                </a:solidFill>
                <a:effectLst/>
                <a:latin typeface="arial" panose="020B0604020202020204" pitchFamily="34" charset="0"/>
              </a:rPr>
              <a:t>中，伽马是卷积的权重，</a:t>
            </a:r>
            <a:r>
              <a:rPr lang="en-US" altLang="zh-CN" b="0" i="0" dirty="0">
                <a:solidFill>
                  <a:srgbClr val="222222"/>
                </a:solidFill>
                <a:effectLst/>
                <a:latin typeface="arial" panose="020B0604020202020204" pitchFamily="34" charset="0"/>
              </a:rPr>
              <a:t>α</a:t>
            </a:r>
            <a:r>
              <a:rPr lang="zh-CN" altLang="en-US" b="0" i="0" dirty="0">
                <a:solidFill>
                  <a:srgbClr val="222222"/>
                </a:solidFill>
                <a:effectLst/>
                <a:latin typeface="arial" panose="020B0604020202020204" pitchFamily="34" charset="0"/>
              </a:rPr>
              <a:t>和</a:t>
            </a:r>
            <a:r>
              <a:rPr lang="en-US" altLang="zh-CN" b="0" i="0" dirty="0">
                <a:solidFill>
                  <a:srgbClr val="222222"/>
                </a:solidFill>
                <a:effectLst/>
                <a:latin typeface="arial" panose="020B0604020202020204" pitchFamily="34" charset="0"/>
              </a:rPr>
              <a:t>β</a:t>
            </a:r>
            <a:r>
              <a:rPr lang="zh-CN" altLang="en-US" b="0" i="0" dirty="0">
                <a:solidFill>
                  <a:srgbClr val="222222"/>
                </a:solidFill>
                <a:effectLst/>
                <a:latin typeface="arial" panose="020B0604020202020204" pitchFamily="34" charset="0"/>
              </a:rPr>
              <a:t>是卷积系数，</a:t>
            </a:r>
            <a:r>
              <a:rPr lang="en-US" altLang="zh-CN" b="0" i="0" dirty="0" err="1">
                <a:solidFill>
                  <a:srgbClr val="222222"/>
                </a:solidFill>
                <a:effectLst/>
                <a:latin typeface="arial" panose="020B0604020202020204" pitchFamily="34" charset="0"/>
              </a:rPr>
              <a:t>rmax</a:t>
            </a:r>
            <a:r>
              <a:rPr lang="zh-CN" altLang="en-US" b="0" i="0" dirty="0">
                <a:solidFill>
                  <a:srgbClr val="222222"/>
                </a:solidFill>
                <a:effectLst/>
                <a:latin typeface="arial" panose="020B0604020202020204" pitchFamily="34" charset="0"/>
              </a:rPr>
              <a:t>是预设的阈值。在初始中，</a:t>
            </a:r>
            <a:r>
              <a:rPr lang="en-US" altLang="zh-CN" b="0" i="0" dirty="0">
                <a:solidFill>
                  <a:srgbClr val="222222"/>
                </a:solidFill>
                <a:effectLst/>
                <a:latin typeface="arial" panose="020B0604020202020204" pitchFamily="34" charset="0"/>
              </a:rPr>
              <a:t>π</a:t>
            </a:r>
            <a:r>
              <a:rPr lang="zh-CN" altLang="en-US" b="0" i="0" dirty="0">
                <a:solidFill>
                  <a:srgbClr val="222222"/>
                </a:solidFill>
                <a:effectLst/>
                <a:latin typeface="arial" panose="020B0604020202020204" pitchFamily="34" charset="0"/>
              </a:rPr>
              <a:t>和</a:t>
            </a:r>
            <a:r>
              <a:rPr lang="en-US" altLang="zh-CN" b="0" i="0" dirty="0">
                <a:solidFill>
                  <a:srgbClr val="222222"/>
                </a:solidFill>
                <a:effectLst/>
                <a:latin typeface="arial" panose="020B0604020202020204" pitchFamily="34" charset="0"/>
              </a:rPr>
              <a:t>r</a:t>
            </a:r>
            <a:r>
              <a:rPr lang="zh-CN" altLang="en-US" b="0" i="0" dirty="0">
                <a:solidFill>
                  <a:srgbClr val="222222"/>
                </a:solidFill>
                <a:effectLst/>
                <a:latin typeface="arial" panose="020B0604020202020204" pitchFamily="34" charset="0"/>
              </a:rPr>
              <a:t>赋值；然后算法</a:t>
            </a:r>
            <a:r>
              <a:rPr lang="en-US" altLang="zh-CN" b="0" i="0" dirty="0">
                <a:solidFill>
                  <a:srgbClr val="222222"/>
                </a:solidFill>
                <a:effectLst/>
                <a:latin typeface="arial" panose="020B0604020202020204" pitchFamily="34" charset="0"/>
              </a:rPr>
              <a:t>1</a:t>
            </a:r>
            <a:r>
              <a:rPr lang="zh-CN" altLang="en-US" b="0" i="0" dirty="0">
                <a:solidFill>
                  <a:srgbClr val="222222"/>
                </a:solidFill>
                <a:effectLst/>
                <a:latin typeface="arial" panose="020B0604020202020204" pitchFamily="34" charset="0"/>
              </a:rPr>
              <a:t>的目的是将当前顶点的信息传递到其邻居上，公式是</a:t>
            </a:r>
            <a:r>
              <a:rPr lang="en-US" altLang="zh-CN" b="0" i="0" dirty="0">
                <a:solidFill>
                  <a:srgbClr val="222222"/>
                </a:solidFill>
                <a:effectLst/>
                <a:latin typeface="arial" panose="020B0604020202020204" pitchFamily="34" charset="0"/>
              </a:rPr>
              <a:t>GCN</a:t>
            </a:r>
            <a:r>
              <a:rPr lang="zh-CN" altLang="en-US" b="0" i="0" dirty="0">
                <a:solidFill>
                  <a:srgbClr val="222222"/>
                </a:solidFill>
                <a:effectLst/>
                <a:latin typeface="arial" panose="020B0604020202020204" pitchFamily="34" charset="0"/>
              </a:rPr>
              <a:t>。</a:t>
            </a:r>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算法</a:t>
            </a:r>
            <a:r>
              <a:rPr lang="en-US" altLang="zh-CN" b="0" i="0" dirty="0">
                <a:solidFill>
                  <a:srgbClr val="222222"/>
                </a:solidFill>
                <a:effectLst/>
                <a:latin typeface="arial" panose="020B0604020202020204" pitchFamily="34" charset="0"/>
              </a:rPr>
              <a:t>2</a:t>
            </a:r>
            <a:r>
              <a:rPr lang="zh-CN" altLang="en-US" b="0" i="0" dirty="0">
                <a:solidFill>
                  <a:srgbClr val="222222"/>
                </a:solidFill>
                <a:effectLst/>
                <a:latin typeface="arial" panose="020B0604020202020204" pitchFamily="34" charset="0"/>
              </a:rPr>
              <a:t>的流程如下：在初始化之后，首先进行一次算法一传播。然后对陆续到来的事件（这个事件可以使一批事件），提取出</a:t>
            </a:r>
            <a:r>
              <a:rPr lang="en-US" altLang="zh-CN" b="0" i="0" dirty="0">
                <a:solidFill>
                  <a:srgbClr val="222222"/>
                </a:solidFill>
                <a:effectLst/>
                <a:latin typeface="arial" panose="020B0604020202020204" pitchFamily="34" charset="0"/>
              </a:rPr>
              <a:t>VA</a:t>
            </a:r>
            <a:r>
              <a:rPr lang="zh-CN" altLang="en-US" b="0" i="0" dirty="0">
                <a:solidFill>
                  <a:srgbClr val="222222"/>
                </a:solidFill>
                <a:effectLst/>
                <a:latin typeface="arial" panose="020B0604020202020204" pitchFamily="34" charset="0"/>
              </a:rPr>
              <a:t>（</a:t>
            </a:r>
            <a:r>
              <a:rPr lang="en-US" altLang="zh-CN" b="0" i="0" dirty="0">
                <a:solidFill>
                  <a:srgbClr val="222222"/>
                </a:solidFill>
                <a:effectLst/>
                <a:latin typeface="arial" panose="020B0604020202020204" pitchFamily="34" charset="0"/>
              </a:rPr>
              <a:t>VA</a:t>
            </a:r>
            <a:r>
              <a:rPr lang="zh-CN" altLang="en-US" b="0" i="0" dirty="0">
                <a:solidFill>
                  <a:srgbClr val="222222"/>
                </a:solidFill>
                <a:effectLst/>
                <a:latin typeface="arial" panose="020B0604020202020204" pitchFamily="34" charset="0"/>
              </a:rPr>
              <a:t>是一个当前事件引发的需要变化的顶点集合），接下来对引发变化的顶点计算增量，并加入到</a:t>
            </a:r>
            <a:r>
              <a:rPr lang="en-US" altLang="zh-CN" b="0" i="0" dirty="0">
                <a:solidFill>
                  <a:srgbClr val="222222"/>
                </a:solidFill>
                <a:effectLst/>
                <a:latin typeface="arial" panose="020B0604020202020204" pitchFamily="34" charset="0"/>
              </a:rPr>
              <a:t>r</a:t>
            </a:r>
            <a:r>
              <a:rPr lang="zh-CN" altLang="en-US" b="0" i="0" dirty="0">
                <a:solidFill>
                  <a:srgbClr val="222222"/>
                </a:solidFill>
                <a:effectLst/>
                <a:latin typeface="arial" panose="020B0604020202020204" pitchFamily="34" charset="0"/>
              </a:rPr>
              <a:t>之中；然后进行一次图传播，将产生超过阈值增量的顶点信息传播到其邻居中。</a:t>
            </a:r>
            <a:endParaRPr lang="en-US" altLang="zh-CN" b="0" i="0" dirty="0">
              <a:solidFill>
                <a:srgbClr val="222222"/>
              </a:solidFill>
              <a:effectLst/>
              <a:latin typeface="arial" panose="020B0604020202020204" pitchFamily="34" charset="0"/>
            </a:endParaRPr>
          </a:p>
          <a:p>
            <a:endParaRPr lang="en-US" altLang="zh-CN" b="0" i="0" dirty="0">
              <a:solidFill>
                <a:srgbClr val="222222"/>
              </a:solidFill>
              <a:effectLst/>
              <a:latin typeface="arial" panose="020B0604020202020204" pitchFamily="34" charset="0"/>
            </a:endParaRPr>
          </a:p>
          <a:p>
            <a:r>
              <a:rPr lang="zh-CN" altLang="en-US" b="0" i="0" dirty="0">
                <a:solidFill>
                  <a:srgbClr val="222222"/>
                </a:solidFill>
                <a:effectLst/>
                <a:latin typeface="arial" panose="020B0604020202020204" pitchFamily="34" charset="0"/>
              </a:rPr>
              <a:t>首先，此算法很好地支持</a:t>
            </a:r>
            <a:r>
              <a:rPr lang="en-US" altLang="zh-CN" b="0" i="0" dirty="0">
                <a:solidFill>
                  <a:srgbClr val="222222"/>
                </a:solidFill>
                <a:effectLst/>
                <a:latin typeface="arial" panose="020B0604020202020204" pitchFamily="34" charset="0"/>
              </a:rPr>
              <a:t>CTDG</a:t>
            </a:r>
            <a:r>
              <a:rPr lang="zh-CN" altLang="en-US" b="0" i="0" dirty="0">
                <a:solidFill>
                  <a:srgbClr val="222222"/>
                </a:solidFill>
                <a:effectLst/>
                <a:latin typeface="arial" panose="020B0604020202020204" pitchFamily="34" charset="0"/>
              </a:rPr>
              <a:t>；同时将两个连续的快照视为同时发生的事件，也很容易的支持</a:t>
            </a:r>
            <a:r>
              <a:rPr lang="en-US" altLang="zh-CN" b="0" i="0" dirty="0">
                <a:solidFill>
                  <a:srgbClr val="222222"/>
                </a:solidFill>
                <a:effectLst/>
                <a:latin typeface="arial" panose="020B0604020202020204" pitchFamily="34" charset="0"/>
              </a:rPr>
              <a:t>DTDG</a:t>
            </a:r>
            <a:r>
              <a:rPr lang="zh-CN" altLang="en-US" b="0" i="0" dirty="0">
                <a:solidFill>
                  <a:srgbClr val="222222"/>
                </a:solidFill>
                <a:effectLst/>
                <a:latin typeface="arial" panose="020B0604020202020204" pitchFamily="34" charset="0"/>
              </a:rPr>
              <a:t>，避免重新计算</a:t>
            </a:r>
            <a:r>
              <a:rPr lang="en-US" altLang="zh-CN" b="0" i="0" dirty="0">
                <a:solidFill>
                  <a:srgbClr val="222222"/>
                </a:solidFill>
                <a:effectLst/>
                <a:latin typeface="arial" panose="020B0604020202020204" pitchFamily="34" charset="0"/>
              </a:rPr>
              <a:t>……</a:t>
            </a:r>
          </a:p>
        </p:txBody>
      </p:sp>
      <p:sp>
        <p:nvSpPr>
          <p:cNvPr id="4" name="灯片编号占位符 3"/>
          <p:cNvSpPr>
            <a:spLocks noGrp="1"/>
          </p:cNvSpPr>
          <p:nvPr>
            <p:ph type="sldNum" sz="quarter" idx="5"/>
          </p:nvPr>
        </p:nvSpPr>
        <p:spPr/>
        <p:txBody>
          <a:bodyPr/>
          <a:lstStyle/>
          <a:p>
            <a:fld id="{44092FF2-3977-4A4B-AF9F-6D80A6112499}" type="slidenum">
              <a:rPr lang="zh-CN" altLang="en-US" smtClean="0"/>
              <a:t>6</a:t>
            </a:fld>
            <a:endParaRPr lang="zh-CN" altLang="en-US"/>
          </a:p>
        </p:txBody>
      </p:sp>
    </p:spTree>
    <p:extLst>
      <p:ext uri="{BB962C8B-B14F-4D97-AF65-F5344CB8AC3E}">
        <p14:creationId xmlns:p14="http://schemas.microsoft.com/office/powerpoint/2010/main" val="3188785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22222"/>
                </a:solidFill>
                <a:effectLst/>
                <a:latin typeface="arial" panose="020B0604020202020204" pitchFamily="34" charset="0"/>
              </a:rPr>
              <a:t>未来链接预测。在此任务中，我们的目标是学习每个节点的时序模式，以预测两个给定节点是否会在给定时间链接。节点表示随时间的变化可以被视为时间序列，其中包含的时间信息可以通过诸如 </a:t>
            </a:r>
            <a:r>
              <a:rPr lang="en-US" altLang="zh-CN" b="0" i="0" dirty="0">
                <a:solidFill>
                  <a:srgbClr val="222222"/>
                </a:solidFill>
                <a:effectLst/>
                <a:latin typeface="arial" panose="020B0604020202020204" pitchFamily="34" charset="0"/>
              </a:rPr>
              <a:t>LSTM </a:t>
            </a:r>
            <a:r>
              <a:rPr lang="zh-CN" altLang="en-US" b="0" i="0" dirty="0">
                <a:solidFill>
                  <a:srgbClr val="222222"/>
                </a:solidFill>
                <a:effectLst/>
                <a:latin typeface="arial" panose="020B0604020202020204" pitchFamily="34" charset="0"/>
              </a:rPr>
              <a:t>之类的通用时间模型来捕获。请注意，使用序列 </a:t>
            </a:r>
            <a:r>
              <a:rPr lang="en-US" altLang="zh-CN" b="0" i="0" dirty="0">
                <a:solidFill>
                  <a:srgbClr val="222222"/>
                </a:solidFill>
                <a:effectLst/>
                <a:latin typeface="arial" panose="020B0604020202020204" pitchFamily="34" charset="0"/>
              </a:rPr>
              <a:t>{z1,i ,...,</a:t>
            </a:r>
            <a:r>
              <a:rPr lang="en-US" altLang="zh-CN" b="0" i="0" dirty="0" err="1">
                <a:solidFill>
                  <a:srgbClr val="222222"/>
                </a:solidFill>
                <a:effectLst/>
                <a:latin typeface="arial" panose="020B0604020202020204" pitchFamily="34" charset="0"/>
              </a:rPr>
              <a:t>zT,i</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来描述动态网络会给节点 </a:t>
            </a:r>
            <a:r>
              <a:rPr lang="en-US" altLang="zh-CN" b="0" i="0" dirty="0" err="1">
                <a:solidFill>
                  <a:srgbClr val="222222"/>
                </a:solidFill>
                <a:effectLst/>
                <a:latin typeface="arial" panose="020B0604020202020204" pitchFamily="34" charset="0"/>
              </a:rPr>
              <a:t>i</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带来非常主观的印象。因此，当图中的变化对节点 </a:t>
            </a:r>
            <a:r>
              <a:rPr lang="en-US" altLang="zh-CN" b="0" i="0" dirty="0" err="1">
                <a:solidFill>
                  <a:srgbClr val="222222"/>
                </a:solidFill>
                <a:effectLst/>
                <a:latin typeface="arial" panose="020B0604020202020204" pitchFamily="34" charset="0"/>
              </a:rPr>
              <a:t>i</a:t>
            </a:r>
            <a:r>
              <a:rPr lang="zh-CN" altLang="en-US" b="0" i="0" dirty="0">
                <a:solidFill>
                  <a:srgbClr val="222222"/>
                </a:solidFill>
                <a:effectLst/>
                <a:latin typeface="arial" panose="020B0604020202020204" pitchFamily="34" charset="0"/>
              </a:rPr>
              <a:t>有很大影响时，表示向量 </a:t>
            </a:r>
            <a:r>
              <a:rPr lang="en-US" altLang="zh-CN" b="0" i="0" dirty="0" err="1">
                <a:solidFill>
                  <a:srgbClr val="222222"/>
                </a:solidFill>
                <a:effectLst/>
                <a:latin typeface="arial" panose="020B0604020202020204" pitchFamily="34" charset="0"/>
              </a:rPr>
              <a:t>zt</a:t>
            </a:r>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i</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相对于前一时刻 </a:t>
            </a:r>
            <a:r>
              <a:rPr lang="en-US" altLang="zh-CN" b="0" i="0" dirty="0">
                <a:solidFill>
                  <a:srgbClr val="222222"/>
                </a:solidFill>
                <a:effectLst/>
                <a:latin typeface="arial" panose="020B0604020202020204" pitchFamily="34" charset="0"/>
              </a:rPr>
              <a:t>zt-1, </a:t>
            </a:r>
            <a:r>
              <a:rPr lang="en-US" altLang="zh-CN" b="0" i="0" dirty="0" err="1">
                <a:solidFill>
                  <a:srgbClr val="222222"/>
                </a:solidFill>
                <a:effectLst/>
                <a:latin typeface="arial" panose="020B0604020202020204" pitchFamily="34" charset="0"/>
              </a:rPr>
              <a:t>i</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发生了显着变化。当图中的变化对节点 </a:t>
            </a:r>
            <a:r>
              <a:rPr lang="en-US" altLang="zh-CN" b="0" i="0" dirty="0" err="1">
                <a:solidFill>
                  <a:srgbClr val="222222"/>
                </a:solidFill>
                <a:effectLst/>
                <a:latin typeface="arial" panose="020B0604020202020204" pitchFamily="34" charset="0"/>
              </a:rPr>
              <a:t>i</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影响很小时，向量与之前状态 </a:t>
            </a:r>
            <a:r>
              <a:rPr lang="en-US" altLang="zh-CN" b="0" i="0" dirty="0">
                <a:solidFill>
                  <a:srgbClr val="222222"/>
                </a:solidFill>
                <a:effectLst/>
                <a:latin typeface="arial" panose="020B0604020202020204" pitchFamily="34" charset="0"/>
              </a:rPr>
              <a:t>zt-1, </a:t>
            </a:r>
            <a:r>
              <a:rPr lang="en-US" altLang="zh-CN" b="0" i="0" dirty="0" err="1">
                <a:solidFill>
                  <a:srgbClr val="222222"/>
                </a:solidFill>
                <a:effectLst/>
                <a:latin typeface="arial" panose="020B0604020202020204" pitchFamily="34" charset="0"/>
              </a:rPr>
              <a:t>i</a:t>
            </a:r>
            <a:r>
              <a:rPr lang="zh-CN" altLang="en-US" b="0" i="0" dirty="0">
                <a:solidFill>
                  <a:srgbClr val="222222"/>
                </a:solidFill>
                <a:effectLst/>
                <a:latin typeface="arial" panose="020B0604020202020204" pitchFamily="34" charset="0"/>
              </a:rPr>
              <a:t>的变化很小。注意，影响程度与算法 </a:t>
            </a:r>
            <a:r>
              <a:rPr lang="en-US" altLang="zh-CN" b="0" i="0" dirty="0">
                <a:solidFill>
                  <a:srgbClr val="222222"/>
                </a:solidFill>
                <a:effectLst/>
                <a:latin typeface="arial" panose="020B0604020202020204" pitchFamily="34" charset="0"/>
              </a:rPr>
              <a:t>2 </a:t>
            </a:r>
            <a:r>
              <a:rPr lang="zh-CN" altLang="en-US" b="0" i="0" dirty="0">
                <a:solidFill>
                  <a:srgbClr val="222222"/>
                </a:solidFill>
                <a:effectLst/>
                <a:latin typeface="arial" panose="020B0604020202020204" pitchFamily="34" charset="0"/>
              </a:rPr>
              <a:t>生成的最终特征传播矩阵有关。因此，节点</a:t>
            </a:r>
            <a:r>
              <a:rPr lang="en-US" altLang="zh-CN" b="0" i="0" dirty="0" err="1">
                <a:solidFill>
                  <a:srgbClr val="222222"/>
                </a:solidFill>
                <a:effectLst/>
                <a:latin typeface="arial" panose="020B0604020202020204" pitchFamily="34" charset="0"/>
              </a:rPr>
              <a:t>i</a:t>
            </a:r>
            <a:r>
              <a:rPr lang="zh-CN" altLang="en-US" b="0" i="0" dirty="0">
                <a:solidFill>
                  <a:srgbClr val="222222"/>
                </a:solidFill>
                <a:effectLst/>
                <a:latin typeface="arial" panose="020B0604020202020204" pitchFamily="34" charset="0"/>
              </a:rPr>
              <a:t>对图变化程度的感知在传播过程中受到其邻居节点的描述的影响。未来链路预测任务的完成涉及以下三个步骤。</a:t>
            </a:r>
            <a:endParaRPr lang="en-US" altLang="zh-CN" b="0" i="0" dirty="0">
              <a:solidFill>
                <a:srgbClr val="222222"/>
              </a:solidFill>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44092FF2-3977-4A4B-AF9F-6D80A6112499}" type="slidenum">
              <a:rPr lang="zh-CN" altLang="en-US" smtClean="0"/>
              <a:t>7</a:t>
            </a:fld>
            <a:endParaRPr lang="zh-CN" altLang="en-US"/>
          </a:p>
        </p:txBody>
      </p:sp>
    </p:spTree>
    <p:extLst>
      <p:ext uri="{BB962C8B-B14F-4D97-AF65-F5344CB8AC3E}">
        <p14:creationId xmlns:p14="http://schemas.microsoft.com/office/powerpoint/2010/main" val="2928798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97E09-B711-FC60-73B2-A0C9351B2CD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F72ED71-D57C-063B-F9AB-6E3A7A7DC0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6036B52-9649-2AB1-0748-3E4DC08E0A3D}"/>
              </a:ext>
            </a:extLst>
          </p:cNvPr>
          <p:cNvSpPr>
            <a:spLocks noGrp="1"/>
          </p:cNvSpPr>
          <p:nvPr>
            <p:ph type="dt" sz="half" idx="10"/>
          </p:nvPr>
        </p:nvSpPr>
        <p:spPr/>
        <p:txBody>
          <a:bodyPr/>
          <a:lstStyle/>
          <a:p>
            <a:fld id="{80020B02-A2C1-44D0-BE55-E8BF154B9F83}" type="datetimeFigureOut">
              <a:rPr lang="zh-CN" altLang="en-US" smtClean="0"/>
              <a:t>2023/8/30</a:t>
            </a:fld>
            <a:endParaRPr lang="zh-CN" altLang="en-US"/>
          </a:p>
        </p:txBody>
      </p:sp>
      <p:sp>
        <p:nvSpPr>
          <p:cNvPr id="5" name="页脚占位符 4">
            <a:extLst>
              <a:ext uri="{FF2B5EF4-FFF2-40B4-BE49-F238E27FC236}">
                <a16:creationId xmlns:a16="http://schemas.microsoft.com/office/drawing/2014/main" id="{3A326F9E-1C6B-8A78-49CF-ADA18B9D4A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05705E-BC8B-A243-FA0C-A7463AC2AFA3}"/>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367296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0F356-5C2F-5881-6F15-9B1581F7804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97C0195-2CE2-BC73-C461-620CE28CAA1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753990-BA34-31CF-EC3F-95E6FD03E7C7}"/>
              </a:ext>
            </a:extLst>
          </p:cNvPr>
          <p:cNvSpPr>
            <a:spLocks noGrp="1"/>
          </p:cNvSpPr>
          <p:nvPr>
            <p:ph type="dt" sz="half" idx="10"/>
          </p:nvPr>
        </p:nvSpPr>
        <p:spPr/>
        <p:txBody>
          <a:bodyPr/>
          <a:lstStyle/>
          <a:p>
            <a:fld id="{80020B02-A2C1-44D0-BE55-E8BF154B9F83}" type="datetimeFigureOut">
              <a:rPr lang="zh-CN" altLang="en-US" smtClean="0"/>
              <a:t>2023/8/30</a:t>
            </a:fld>
            <a:endParaRPr lang="zh-CN" altLang="en-US"/>
          </a:p>
        </p:txBody>
      </p:sp>
      <p:sp>
        <p:nvSpPr>
          <p:cNvPr id="5" name="页脚占位符 4">
            <a:extLst>
              <a:ext uri="{FF2B5EF4-FFF2-40B4-BE49-F238E27FC236}">
                <a16:creationId xmlns:a16="http://schemas.microsoft.com/office/drawing/2014/main" id="{94084219-365A-DFEB-0EA3-DE66658BD9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C28D45-9664-579A-DE31-5AECC6E5B3BD}"/>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235630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B14DD16-CA2C-C425-5C1D-92EC19C7F24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AC158D9-5C5C-1FE4-B5FA-EE033A8F5C1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EE5E10-216E-E5C5-620A-E2D3D0F314D2}"/>
              </a:ext>
            </a:extLst>
          </p:cNvPr>
          <p:cNvSpPr>
            <a:spLocks noGrp="1"/>
          </p:cNvSpPr>
          <p:nvPr>
            <p:ph type="dt" sz="half" idx="10"/>
          </p:nvPr>
        </p:nvSpPr>
        <p:spPr/>
        <p:txBody>
          <a:bodyPr/>
          <a:lstStyle/>
          <a:p>
            <a:fld id="{80020B02-A2C1-44D0-BE55-E8BF154B9F83}" type="datetimeFigureOut">
              <a:rPr lang="zh-CN" altLang="en-US" smtClean="0"/>
              <a:t>2023/8/30</a:t>
            </a:fld>
            <a:endParaRPr lang="zh-CN" altLang="en-US"/>
          </a:p>
        </p:txBody>
      </p:sp>
      <p:sp>
        <p:nvSpPr>
          <p:cNvPr id="5" name="页脚占位符 4">
            <a:extLst>
              <a:ext uri="{FF2B5EF4-FFF2-40B4-BE49-F238E27FC236}">
                <a16:creationId xmlns:a16="http://schemas.microsoft.com/office/drawing/2014/main" id="{EA28CC91-20E2-6C99-9369-F20CCFDB53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D5506F-4DB3-FF78-E2B8-A1BA0498CF17}"/>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46567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C8700-6606-0D1E-3CCA-572D4A7209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3DFA4B-B47F-8C50-AF87-C1C68E7A7CB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E0E9BD-2D28-412A-D691-9FD02842BFFB}"/>
              </a:ext>
            </a:extLst>
          </p:cNvPr>
          <p:cNvSpPr>
            <a:spLocks noGrp="1"/>
          </p:cNvSpPr>
          <p:nvPr>
            <p:ph type="dt" sz="half" idx="10"/>
          </p:nvPr>
        </p:nvSpPr>
        <p:spPr/>
        <p:txBody>
          <a:bodyPr/>
          <a:lstStyle/>
          <a:p>
            <a:fld id="{80020B02-A2C1-44D0-BE55-E8BF154B9F83}" type="datetimeFigureOut">
              <a:rPr lang="zh-CN" altLang="en-US" smtClean="0"/>
              <a:t>2023/8/30</a:t>
            </a:fld>
            <a:endParaRPr lang="zh-CN" altLang="en-US"/>
          </a:p>
        </p:txBody>
      </p:sp>
      <p:sp>
        <p:nvSpPr>
          <p:cNvPr id="5" name="页脚占位符 4">
            <a:extLst>
              <a:ext uri="{FF2B5EF4-FFF2-40B4-BE49-F238E27FC236}">
                <a16:creationId xmlns:a16="http://schemas.microsoft.com/office/drawing/2014/main" id="{89133078-98DA-5793-8FF8-8D89275373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1C90A7-AD86-ED2F-17EC-419D7293833E}"/>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37440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4561B-DE52-1462-4080-F8D4E5EFD13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D00FDA-6186-AAA6-4058-A7EDB61CD1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96DE9ED-0AE1-C29A-1730-730F86D6EE59}"/>
              </a:ext>
            </a:extLst>
          </p:cNvPr>
          <p:cNvSpPr>
            <a:spLocks noGrp="1"/>
          </p:cNvSpPr>
          <p:nvPr>
            <p:ph type="dt" sz="half" idx="10"/>
          </p:nvPr>
        </p:nvSpPr>
        <p:spPr/>
        <p:txBody>
          <a:bodyPr/>
          <a:lstStyle/>
          <a:p>
            <a:fld id="{80020B02-A2C1-44D0-BE55-E8BF154B9F83}" type="datetimeFigureOut">
              <a:rPr lang="zh-CN" altLang="en-US" smtClean="0"/>
              <a:t>2023/8/30</a:t>
            </a:fld>
            <a:endParaRPr lang="zh-CN" altLang="en-US"/>
          </a:p>
        </p:txBody>
      </p:sp>
      <p:sp>
        <p:nvSpPr>
          <p:cNvPr id="5" name="页脚占位符 4">
            <a:extLst>
              <a:ext uri="{FF2B5EF4-FFF2-40B4-BE49-F238E27FC236}">
                <a16:creationId xmlns:a16="http://schemas.microsoft.com/office/drawing/2014/main" id="{7FB075BB-89DE-D4FD-CFE7-830702647E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D4F90E-B54F-7DF5-0DB6-1386FD766C80}"/>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3743727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206AC-B3B8-8529-28C1-16D752B29E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259570-4646-11C1-5052-9009EC0B764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F1E0DB0-0B93-7276-258E-F6F6687ED26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A0389AD-C7C4-271F-72FE-1B67A3B0D4C9}"/>
              </a:ext>
            </a:extLst>
          </p:cNvPr>
          <p:cNvSpPr>
            <a:spLocks noGrp="1"/>
          </p:cNvSpPr>
          <p:nvPr>
            <p:ph type="dt" sz="half" idx="10"/>
          </p:nvPr>
        </p:nvSpPr>
        <p:spPr/>
        <p:txBody>
          <a:bodyPr/>
          <a:lstStyle/>
          <a:p>
            <a:fld id="{80020B02-A2C1-44D0-BE55-E8BF154B9F83}" type="datetimeFigureOut">
              <a:rPr lang="zh-CN" altLang="en-US" smtClean="0"/>
              <a:t>2023/8/30</a:t>
            </a:fld>
            <a:endParaRPr lang="zh-CN" altLang="en-US"/>
          </a:p>
        </p:txBody>
      </p:sp>
      <p:sp>
        <p:nvSpPr>
          <p:cNvPr id="6" name="页脚占位符 5">
            <a:extLst>
              <a:ext uri="{FF2B5EF4-FFF2-40B4-BE49-F238E27FC236}">
                <a16:creationId xmlns:a16="http://schemas.microsoft.com/office/drawing/2014/main" id="{C61D108A-6F09-82BD-99C3-AA9BCEC58A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157234-7A94-A422-E7D4-4C8D012B825A}"/>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178393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B6AB1-76B2-9500-88C0-44476BF1F4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13C2BF-DDB4-2B48-251C-205D9E2D3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4653395-60B5-3CE5-EE7C-E6100B5432B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A47F34D-D1ED-03AB-25D3-22C77B552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137FEA9-75EF-CA52-2E40-93C4285D08B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CA15740-3F82-893F-C9FD-4B2A955F988A}"/>
              </a:ext>
            </a:extLst>
          </p:cNvPr>
          <p:cNvSpPr>
            <a:spLocks noGrp="1"/>
          </p:cNvSpPr>
          <p:nvPr>
            <p:ph type="dt" sz="half" idx="10"/>
          </p:nvPr>
        </p:nvSpPr>
        <p:spPr/>
        <p:txBody>
          <a:bodyPr/>
          <a:lstStyle/>
          <a:p>
            <a:fld id="{80020B02-A2C1-44D0-BE55-E8BF154B9F83}" type="datetimeFigureOut">
              <a:rPr lang="zh-CN" altLang="en-US" smtClean="0"/>
              <a:t>2023/8/30</a:t>
            </a:fld>
            <a:endParaRPr lang="zh-CN" altLang="en-US"/>
          </a:p>
        </p:txBody>
      </p:sp>
      <p:sp>
        <p:nvSpPr>
          <p:cNvPr id="8" name="页脚占位符 7">
            <a:extLst>
              <a:ext uri="{FF2B5EF4-FFF2-40B4-BE49-F238E27FC236}">
                <a16:creationId xmlns:a16="http://schemas.microsoft.com/office/drawing/2014/main" id="{3A119CD7-6BE8-3C7E-E274-EA0CC5F4D32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2A094F-34AD-9FA2-0816-3B39CE226991}"/>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190300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4FACF-F6AB-45D0-321A-23ADF65713D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CC22105-CCA0-3CCB-2D00-56C730AD0047}"/>
              </a:ext>
            </a:extLst>
          </p:cNvPr>
          <p:cNvSpPr>
            <a:spLocks noGrp="1"/>
          </p:cNvSpPr>
          <p:nvPr>
            <p:ph type="dt" sz="half" idx="10"/>
          </p:nvPr>
        </p:nvSpPr>
        <p:spPr/>
        <p:txBody>
          <a:bodyPr/>
          <a:lstStyle/>
          <a:p>
            <a:fld id="{80020B02-A2C1-44D0-BE55-E8BF154B9F83}" type="datetimeFigureOut">
              <a:rPr lang="zh-CN" altLang="en-US" smtClean="0"/>
              <a:t>2023/8/30</a:t>
            </a:fld>
            <a:endParaRPr lang="zh-CN" altLang="en-US"/>
          </a:p>
        </p:txBody>
      </p:sp>
      <p:sp>
        <p:nvSpPr>
          <p:cNvPr id="4" name="页脚占位符 3">
            <a:extLst>
              <a:ext uri="{FF2B5EF4-FFF2-40B4-BE49-F238E27FC236}">
                <a16:creationId xmlns:a16="http://schemas.microsoft.com/office/drawing/2014/main" id="{9AD3B0A8-A255-E44A-F16E-87F31EF9DFA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AC6A35-7832-072C-2ECE-BD959BAEC893}"/>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264536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3D4CB4A-644E-FAB2-6F8B-1729B7C336B0}"/>
              </a:ext>
            </a:extLst>
          </p:cNvPr>
          <p:cNvSpPr>
            <a:spLocks noGrp="1"/>
          </p:cNvSpPr>
          <p:nvPr>
            <p:ph type="dt" sz="half" idx="10"/>
          </p:nvPr>
        </p:nvSpPr>
        <p:spPr/>
        <p:txBody>
          <a:bodyPr/>
          <a:lstStyle/>
          <a:p>
            <a:fld id="{80020B02-A2C1-44D0-BE55-E8BF154B9F83}" type="datetimeFigureOut">
              <a:rPr lang="zh-CN" altLang="en-US" smtClean="0"/>
              <a:t>2023/8/30</a:t>
            </a:fld>
            <a:endParaRPr lang="zh-CN" altLang="en-US"/>
          </a:p>
        </p:txBody>
      </p:sp>
      <p:sp>
        <p:nvSpPr>
          <p:cNvPr id="3" name="页脚占位符 2">
            <a:extLst>
              <a:ext uri="{FF2B5EF4-FFF2-40B4-BE49-F238E27FC236}">
                <a16:creationId xmlns:a16="http://schemas.microsoft.com/office/drawing/2014/main" id="{04B69EA1-182D-3AF8-B8B3-5674939AFA2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F086F6F-3432-1DA3-1FE3-316E80916CE2}"/>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1957072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7CD1FA-2253-CC36-CFB6-31C2E35A8D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CCF4366-3323-D162-02FA-6E2590AC7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7E7EF33-4BC8-3C53-E565-E32841E3E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936DB2-C308-CE63-3FDB-D6A8EAEFA587}"/>
              </a:ext>
            </a:extLst>
          </p:cNvPr>
          <p:cNvSpPr>
            <a:spLocks noGrp="1"/>
          </p:cNvSpPr>
          <p:nvPr>
            <p:ph type="dt" sz="half" idx="10"/>
          </p:nvPr>
        </p:nvSpPr>
        <p:spPr/>
        <p:txBody>
          <a:bodyPr/>
          <a:lstStyle/>
          <a:p>
            <a:fld id="{80020B02-A2C1-44D0-BE55-E8BF154B9F83}" type="datetimeFigureOut">
              <a:rPr lang="zh-CN" altLang="en-US" smtClean="0"/>
              <a:t>2023/8/30</a:t>
            </a:fld>
            <a:endParaRPr lang="zh-CN" altLang="en-US"/>
          </a:p>
        </p:txBody>
      </p:sp>
      <p:sp>
        <p:nvSpPr>
          <p:cNvPr id="6" name="页脚占位符 5">
            <a:extLst>
              <a:ext uri="{FF2B5EF4-FFF2-40B4-BE49-F238E27FC236}">
                <a16:creationId xmlns:a16="http://schemas.microsoft.com/office/drawing/2014/main" id="{AD16034C-E951-6E4F-845D-A35D89043E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C435F9-D9E4-85DA-DABE-D8979581EDFD}"/>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2008089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BD168-F0EC-F9EA-A41D-CFCB5315A3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6B22768-E5F8-5818-0B9B-D1E4379DE3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59C37A3-B15B-CCC7-439C-BF470EB0C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2E2972-DCA6-8DCC-124C-4A54C92D488B}"/>
              </a:ext>
            </a:extLst>
          </p:cNvPr>
          <p:cNvSpPr>
            <a:spLocks noGrp="1"/>
          </p:cNvSpPr>
          <p:nvPr>
            <p:ph type="dt" sz="half" idx="10"/>
          </p:nvPr>
        </p:nvSpPr>
        <p:spPr/>
        <p:txBody>
          <a:bodyPr/>
          <a:lstStyle/>
          <a:p>
            <a:fld id="{80020B02-A2C1-44D0-BE55-E8BF154B9F83}" type="datetimeFigureOut">
              <a:rPr lang="zh-CN" altLang="en-US" smtClean="0"/>
              <a:t>2023/8/30</a:t>
            </a:fld>
            <a:endParaRPr lang="zh-CN" altLang="en-US"/>
          </a:p>
        </p:txBody>
      </p:sp>
      <p:sp>
        <p:nvSpPr>
          <p:cNvPr id="6" name="页脚占位符 5">
            <a:extLst>
              <a:ext uri="{FF2B5EF4-FFF2-40B4-BE49-F238E27FC236}">
                <a16:creationId xmlns:a16="http://schemas.microsoft.com/office/drawing/2014/main" id="{D46797DA-DC4F-C142-0B30-0D6FBBB3BF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AF8AEB0-49A3-05CC-EFFB-D001FBC2A9D2}"/>
              </a:ext>
            </a:extLst>
          </p:cNvPr>
          <p:cNvSpPr>
            <a:spLocks noGrp="1"/>
          </p:cNvSpPr>
          <p:nvPr>
            <p:ph type="sldNum" sz="quarter" idx="12"/>
          </p:nvPr>
        </p:nvSpPr>
        <p:spPr/>
        <p:txBody>
          <a:body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1693085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AC1821E-B909-ADA7-3754-8830D3DE52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27E7C0C-3F2B-DDA6-1FC6-20626FA593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CC6705-E243-FE4F-2B87-60F156CD42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20B02-A2C1-44D0-BE55-E8BF154B9F83}" type="datetimeFigureOut">
              <a:rPr lang="zh-CN" altLang="en-US" smtClean="0"/>
              <a:t>2023/8/30</a:t>
            </a:fld>
            <a:endParaRPr lang="zh-CN" altLang="en-US"/>
          </a:p>
        </p:txBody>
      </p:sp>
      <p:sp>
        <p:nvSpPr>
          <p:cNvPr id="5" name="页脚占位符 4">
            <a:extLst>
              <a:ext uri="{FF2B5EF4-FFF2-40B4-BE49-F238E27FC236}">
                <a16:creationId xmlns:a16="http://schemas.microsoft.com/office/drawing/2014/main" id="{E3B14AC7-5163-8631-F2EB-07E17AF88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A034893-4B32-FCEF-FF0C-653959ECC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2C94E-DB62-47F8-A542-8B76AFB287D5}" type="slidenum">
              <a:rPr lang="zh-CN" altLang="en-US" smtClean="0"/>
              <a:t>‹#›</a:t>
            </a:fld>
            <a:endParaRPr lang="zh-CN" altLang="en-US"/>
          </a:p>
        </p:txBody>
      </p:sp>
    </p:spTree>
    <p:extLst>
      <p:ext uri="{BB962C8B-B14F-4D97-AF65-F5344CB8AC3E}">
        <p14:creationId xmlns:p14="http://schemas.microsoft.com/office/powerpoint/2010/main" val="2519525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3750D-C4C1-1AD8-8F12-09944B0BBB58}"/>
              </a:ext>
            </a:extLst>
          </p:cNvPr>
          <p:cNvSpPr>
            <a:spLocks noGrp="1"/>
          </p:cNvSpPr>
          <p:nvPr>
            <p:ph type="ctrTitle"/>
          </p:nvPr>
        </p:nvSpPr>
        <p:spPr>
          <a:xfrm>
            <a:off x="1524000" y="1116917"/>
            <a:ext cx="9144000" cy="1816175"/>
          </a:xfrm>
        </p:spPr>
        <p:txBody>
          <a:bodyPr>
            <a:noAutofit/>
          </a:bodyPr>
          <a:lstStyle/>
          <a:p>
            <a:r>
              <a:rPr lang="en-US" altLang="zh-CN" sz="4000" dirty="0">
                <a:latin typeface="Times New Roman" panose="02020603050405020304" pitchFamily="18" charset="0"/>
                <a:cs typeface="Times New Roman" panose="02020603050405020304" pitchFamily="18" charset="0"/>
              </a:rPr>
              <a:t>Decoupled Graph Neural Networks for Large Dynamic Graphs</a:t>
            </a:r>
            <a:endParaRPr lang="zh-CN" altLang="en-US" sz="40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C5891819-AB18-D088-E444-BFC7D3FE827A}"/>
              </a:ext>
            </a:extLst>
          </p:cNvPr>
          <p:cNvSpPr>
            <a:spLocks noGrp="1"/>
          </p:cNvSpPr>
          <p:nvPr>
            <p:ph type="subTitle" idx="1"/>
          </p:nvPr>
        </p:nvSpPr>
        <p:spPr>
          <a:xfrm>
            <a:off x="1524000" y="3865925"/>
            <a:ext cx="9144000" cy="1655762"/>
          </a:xfrm>
        </p:spPr>
        <p:txBody>
          <a:bodyPr>
            <a:normAutofit/>
          </a:bodyPr>
          <a:lstStyle/>
          <a:p>
            <a:endParaRPr lang="en-US" altLang="zh-CN" sz="1800" dirty="0">
              <a:latin typeface="Times New Roman" panose="02020603050405020304" pitchFamily="18" charset="0"/>
              <a:cs typeface="Times New Roman" panose="02020603050405020304" pitchFamily="18" charset="0"/>
            </a:endParaRPr>
          </a:p>
          <a:p>
            <a:r>
              <a:rPr lang="en-US" altLang="zh-CN" sz="1800" dirty="0" err="1">
                <a:latin typeface="Times New Roman" panose="02020603050405020304" pitchFamily="18" charset="0"/>
                <a:cs typeface="Times New Roman" panose="02020603050405020304" pitchFamily="18" charset="0"/>
              </a:rPr>
              <a:t>Yanping</a:t>
            </a:r>
            <a:r>
              <a:rPr lang="en-US" altLang="zh-CN" sz="1800" dirty="0">
                <a:latin typeface="Times New Roman" panose="02020603050405020304" pitchFamily="18" charset="0"/>
                <a:cs typeface="Times New Roman" panose="02020603050405020304" pitchFamily="18" charset="0"/>
              </a:rPr>
              <a:t> Zheng,</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Renmin University of China Beijing, China zhengyanping@ruc.edu.cn </a:t>
            </a:r>
          </a:p>
          <a:p>
            <a:r>
              <a:rPr lang="en-US" altLang="zh-CN" sz="1800" dirty="0" err="1">
                <a:latin typeface="Times New Roman" panose="02020603050405020304" pitchFamily="18" charset="0"/>
                <a:cs typeface="Times New Roman" panose="02020603050405020304" pitchFamily="18" charset="0"/>
              </a:rPr>
              <a:t>Zhewei</a:t>
            </a:r>
            <a:r>
              <a:rPr lang="en-US" altLang="zh-CN" sz="1800" dirty="0">
                <a:latin typeface="Times New Roman" panose="02020603050405020304" pitchFamily="18" charset="0"/>
                <a:cs typeface="Times New Roman" panose="02020603050405020304" pitchFamily="18" charset="0"/>
              </a:rPr>
              <a:t> Wei∗, Renmin University of China Beijing, China zhewei@ruc.edu.cn </a:t>
            </a:r>
          </a:p>
          <a:p>
            <a:r>
              <a:rPr lang="en-US" altLang="zh-CN" sz="1800" dirty="0" err="1">
                <a:latin typeface="Times New Roman" panose="02020603050405020304" pitchFamily="18" charset="0"/>
                <a:cs typeface="Times New Roman" panose="02020603050405020304" pitchFamily="18" charset="0"/>
              </a:rPr>
              <a:t>Jiajun</a:t>
            </a:r>
            <a:r>
              <a:rPr lang="en-US" altLang="zh-CN" sz="1800" dirty="0">
                <a:latin typeface="Times New Roman" panose="02020603050405020304" pitchFamily="18" charset="0"/>
                <a:cs typeface="Times New Roman" panose="02020603050405020304" pitchFamily="18" charset="0"/>
              </a:rPr>
              <a:t> Liu, Data 61, CSIRO </a:t>
            </a:r>
            <a:r>
              <a:rPr lang="en-US" altLang="zh-CN" sz="1800" dirty="0" err="1">
                <a:latin typeface="Times New Roman" panose="02020603050405020304" pitchFamily="18" charset="0"/>
                <a:cs typeface="Times New Roman" panose="02020603050405020304" pitchFamily="18" charset="0"/>
              </a:rPr>
              <a:t>Pullenvale</a:t>
            </a:r>
            <a:r>
              <a:rPr lang="en-US" altLang="zh-CN" sz="1800" dirty="0">
                <a:latin typeface="Times New Roman" panose="02020603050405020304" pitchFamily="18" charset="0"/>
                <a:cs typeface="Times New Roman" panose="02020603050405020304" pitchFamily="18" charset="0"/>
              </a:rPr>
              <a:t>, Queensland, Australia jiajun.liu@csiro.au</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16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05FF1-DBA7-056D-C155-A253F7241E3B}"/>
              </a:ext>
            </a:extLst>
          </p:cNvPr>
          <p:cNvSpPr>
            <a:spLocks noGrp="1"/>
          </p:cNvSpPr>
          <p:nvPr>
            <p:ph type="title"/>
          </p:nvPr>
        </p:nvSpPr>
        <p:spPr/>
        <p:txBody>
          <a:bodyPr>
            <a:normAutofit/>
          </a:bodyPr>
          <a:lstStyle/>
          <a:p>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Background</a:t>
            </a:r>
            <a:endParaRPr lang="zh-CN" altLang="en-US"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F0AF71E-877B-17C1-6304-9EE592D2E16E}"/>
              </a:ext>
            </a:extLst>
          </p:cNvPr>
          <p:cNvSpPr>
            <a:spLocks noGrp="1"/>
          </p:cNvSpPr>
          <p:nvPr>
            <p:ph idx="1"/>
          </p:nvPr>
        </p:nvSpPr>
        <p:spPr>
          <a:xfrm>
            <a:off x="728546" y="1345580"/>
            <a:ext cx="11031237" cy="5947318"/>
          </a:xfrm>
        </p:spPr>
        <p:txBody>
          <a:bodyPr>
            <a:norm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静态图图与动态图</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静态图：</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 = (V,E)</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            ,                              ,  </a:t>
            </a:r>
          </a:p>
          <a:p>
            <a:pPr lvl="1"/>
            <a:r>
              <a:rPr lang="en-US" altLang="zh-CN" dirty="0">
                <a:latin typeface="Times New Roman" panose="02020603050405020304" pitchFamily="18" charset="0"/>
                <a:ea typeface="华文楷体" panose="02010600040101010101" pitchFamily="2" charset="-122"/>
                <a:cs typeface="Times New Roman" panose="02020603050405020304" pitchFamily="18" charset="0"/>
              </a:rPr>
              <a:t>CTDG</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S</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S</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是三元组</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(event type, event, timestamp)</a:t>
            </a:r>
          </a:p>
          <a:p>
            <a:pPr lvl="1"/>
            <a:r>
              <a:rPr lang="en-US" altLang="zh-CN" dirty="0">
                <a:latin typeface="Times New Roman" panose="02020603050405020304" pitchFamily="18" charset="0"/>
                <a:ea typeface="华文楷体" panose="02010600040101010101" pitchFamily="2" charset="-122"/>
                <a:cs typeface="Times New Roman" panose="02020603050405020304" pitchFamily="18" charset="0"/>
              </a:rPr>
              <a:t>DTDG</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a:t>
            </a:r>
            <a:r>
              <a:rPr lang="en-US" altLang="zh-CN" sz="1400" dirty="0">
                <a:latin typeface="Times New Roman" panose="02020603050405020304" pitchFamily="18" charset="0"/>
                <a:ea typeface="华文楷体" panose="02010600040101010101" pitchFamily="2" charset="-122"/>
                <a:cs typeface="Times New Roman" panose="02020603050405020304" pitchFamily="18" charset="0"/>
              </a:rPr>
              <a:t>0</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a:t>
            </a:r>
            <a:r>
              <a:rPr lang="en-US" altLang="zh-CN" sz="14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a:t>
            </a:r>
          </a:p>
          <a:p>
            <a:pPr lvl="1"/>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marL="457200" lvl="1" indent="0">
              <a:buNone/>
            </a:pP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Encoder-Decoder framework</a:t>
            </a: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CTDGs</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CTDNE</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DyRep</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TGN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等。</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sz="1800" dirty="0"/>
              <a:t>通过跟踪每个图事件的受影响节点并相应地更新其嵌入来有效地学习节点嵌入</a:t>
            </a:r>
            <a:endParaRPr lang="en-US" altLang="zh-CN" sz="1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DTDGs: GAE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VGAE</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AddGraph</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DyGAT</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EvolveGCN</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一些使用卡尔曼过滤或</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STGCN</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创建动态图嵌入，然后通过简单的</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MLP</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解码</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sz="1800" dirty="0">
                <a:latin typeface="Times New Roman" panose="02020603050405020304" pitchFamily="18" charset="0"/>
                <a:ea typeface="华文楷体" panose="02010600040101010101" pitchFamily="2" charset="-122"/>
                <a:cs typeface="Times New Roman" panose="02020603050405020304" pitchFamily="18" charset="0"/>
              </a:rPr>
              <a:t>另一些使用矩阵分解生成每个</a:t>
            </a:r>
            <a:r>
              <a:rPr lang="en-US" altLang="zh-CN" sz="1800" dirty="0">
                <a:latin typeface="Times New Roman" panose="02020603050405020304" pitchFamily="18" charset="0"/>
                <a:ea typeface="华文楷体" panose="02010600040101010101" pitchFamily="2" charset="-122"/>
                <a:cs typeface="Times New Roman" panose="02020603050405020304" pitchFamily="18" charset="0"/>
              </a:rPr>
              <a:t>Snapshot</a:t>
            </a:r>
            <a:r>
              <a:rPr lang="zh-CN" altLang="en-US" sz="1800" dirty="0">
                <a:latin typeface="Times New Roman" panose="02020603050405020304" pitchFamily="18" charset="0"/>
                <a:ea typeface="华文楷体" panose="02010600040101010101" pitchFamily="2" charset="-122"/>
                <a:cs typeface="Times New Roman" panose="02020603050405020304" pitchFamily="18" charset="0"/>
              </a:rPr>
              <a:t>的嵌入，排列，然后使用</a:t>
            </a:r>
            <a:r>
              <a:rPr lang="en-US" altLang="zh-CN" sz="1800" dirty="0">
                <a:latin typeface="Times New Roman" panose="02020603050405020304" pitchFamily="18" charset="0"/>
                <a:ea typeface="华文楷体" panose="02010600040101010101" pitchFamily="2" charset="-122"/>
                <a:cs typeface="Times New Roman" panose="02020603050405020304" pitchFamily="18" charset="0"/>
              </a:rPr>
              <a:t>LSTM</a:t>
            </a:r>
            <a:r>
              <a:rPr lang="zh-CN" altLang="en-US" sz="1800" dirty="0">
                <a:latin typeface="Times New Roman" panose="02020603050405020304" pitchFamily="18" charset="0"/>
                <a:ea typeface="华文楷体" panose="02010600040101010101" pitchFamily="2" charset="-122"/>
                <a:cs typeface="Times New Roman" panose="02020603050405020304" pitchFamily="18" charset="0"/>
              </a:rPr>
              <a:t>或</a:t>
            </a:r>
            <a:r>
              <a:rPr lang="en-US" altLang="zh-CN" sz="1800" dirty="0">
                <a:latin typeface="Times New Roman" panose="02020603050405020304" pitchFamily="18" charset="0"/>
                <a:ea typeface="华文楷体" panose="02010600040101010101" pitchFamily="2" charset="-122"/>
                <a:cs typeface="Times New Roman" panose="02020603050405020304" pitchFamily="18" charset="0"/>
              </a:rPr>
              <a:t>GRU</a:t>
            </a:r>
            <a:r>
              <a:rPr lang="zh-CN" altLang="en-US" sz="1800" dirty="0">
                <a:latin typeface="Times New Roman" panose="02020603050405020304" pitchFamily="18" charset="0"/>
                <a:ea typeface="华文楷体" panose="02010600040101010101" pitchFamily="2" charset="-122"/>
                <a:cs typeface="Times New Roman" panose="02020603050405020304" pitchFamily="18" charset="0"/>
              </a:rPr>
              <a:t>解码</a:t>
            </a:r>
            <a:endParaRPr lang="en-US" altLang="zh-CN" sz="1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0B305A4F-CF4C-F0F5-AD94-E920DDD8750B}"/>
              </a:ext>
            </a:extLst>
          </p:cNvPr>
          <p:cNvPicPr>
            <a:picLocks noChangeAspect="1"/>
          </p:cNvPicPr>
          <p:nvPr/>
        </p:nvPicPr>
        <p:blipFill>
          <a:blip r:embed="rId3"/>
          <a:stretch>
            <a:fillRect/>
          </a:stretch>
        </p:blipFill>
        <p:spPr>
          <a:xfrm>
            <a:off x="4121781" y="1838389"/>
            <a:ext cx="913026" cy="289850"/>
          </a:xfrm>
          <a:prstGeom prst="rect">
            <a:avLst/>
          </a:prstGeom>
        </p:spPr>
      </p:pic>
      <p:pic>
        <p:nvPicPr>
          <p:cNvPr id="7" name="图片 6">
            <a:extLst>
              <a:ext uri="{FF2B5EF4-FFF2-40B4-BE49-F238E27FC236}">
                <a16:creationId xmlns:a16="http://schemas.microsoft.com/office/drawing/2014/main" id="{58CB4299-DD71-5567-AA3F-87E8543F5ED4}"/>
              </a:ext>
            </a:extLst>
          </p:cNvPr>
          <p:cNvPicPr>
            <a:picLocks noChangeAspect="1"/>
          </p:cNvPicPr>
          <p:nvPr/>
        </p:nvPicPr>
        <p:blipFill>
          <a:blip r:embed="rId4"/>
          <a:stretch>
            <a:fillRect/>
          </a:stretch>
        </p:blipFill>
        <p:spPr>
          <a:xfrm>
            <a:off x="5256634" y="1832854"/>
            <a:ext cx="1689187" cy="317516"/>
          </a:xfrm>
          <a:prstGeom prst="rect">
            <a:avLst/>
          </a:prstGeom>
        </p:spPr>
      </p:pic>
      <p:pic>
        <p:nvPicPr>
          <p:cNvPr id="9" name="图片 8">
            <a:extLst>
              <a:ext uri="{FF2B5EF4-FFF2-40B4-BE49-F238E27FC236}">
                <a16:creationId xmlns:a16="http://schemas.microsoft.com/office/drawing/2014/main" id="{1297C0A1-A8E1-7590-F31E-D3742D43B3D4}"/>
              </a:ext>
            </a:extLst>
          </p:cNvPr>
          <p:cNvPicPr>
            <a:picLocks noChangeAspect="1"/>
          </p:cNvPicPr>
          <p:nvPr/>
        </p:nvPicPr>
        <p:blipFill>
          <a:blip r:embed="rId5"/>
          <a:stretch>
            <a:fillRect/>
          </a:stretch>
        </p:blipFill>
        <p:spPr>
          <a:xfrm>
            <a:off x="7131476" y="1848730"/>
            <a:ext cx="831893" cy="285765"/>
          </a:xfrm>
          <a:prstGeom prst="rect">
            <a:avLst/>
          </a:prstGeom>
        </p:spPr>
      </p:pic>
      <p:pic>
        <p:nvPicPr>
          <p:cNvPr id="11" name="图片 10">
            <a:extLst>
              <a:ext uri="{FF2B5EF4-FFF2-40B4-BE49-F238E27FC236}">
                <a16:creationId xmlns:a16="http://schemas.microsoft.com/office/drawing/2014/main" id="{7EC56D15-C692-9FC2-3D08-EEE1FAB6D058}"/>
              </a:ext>
            </a:extLst>
          </p:cNvPr>
          <p:cNvPicPr>
            <a:picLocks noChangeAspect="1"/>
          </p:cNvPicPr>
          <p:nvPr/>
        </p:nvPicPr>
        <p:blipFill>
          <a:blip r:embed="rId6"/>
          <a:stretch>
            <a:fillRect/>
          </a:stretch>
        </p:blipFill>
        <p:spPr>
          <a:xfrm>
            <a:off x="8080674" y="1858256"/>
            <a:ext cx="2222614" cy="292115"/>
          </a:xfrm>
          <a:prstGeom prst="rect">
            <a:avLst/>
          </a:prstGeom>
        </p:spPr>
      </p:pic>
      <p:pic>
        <p:nvPicPr>
          <p:cNvPr id="13" name="图片 12">
            <a:extLst>
              <a:ext uri="{FF2B5EF4-FFF2-40B4-BE49-F238E27FC236}">
                <a16:creationId xmlns:a16="http://schemas.microsoft.com/office/drawing/2014/main" id="{BFD08C1E-3495-CFA9-2D49-D5536B12A0FC}"/>
              </a:ext>
            </a:extLst>
          </p:cNvPr>
          <p:cNvPicPr>
            <a:picLocks noChangeAspect="1"/>
          </p:cNvPicPr>
          <p:nvPr/>
        </p:nvPicPr>
        <p:blipFill>
          <a:blip r:embed="rId7"/>
          <a:stretch>
            <a:fillRect/>
          </a:stretch>
        </p:blipFill>
        <p:spPr>
          <a:xfrm>
            <a:off x="10442588" y="1832855"/>
            <a:ext cx="844593" cy="317516"/>
          </a:xfrm>
          <a:prstGeom prst="rect">
            <a:avLst/>
          </a:prstGeom>
        </p:spPr>
      </p:pic>
      <p:pic>
        <p:nvPicPr>
          <p:cNvPr id="15" name="图片 14">
            <a:extLst>
              <a:ext uri="{FF2B5EF4-FFF2-40B4-BE49-F238E27FC236}">
                <a16:creationId xmlns:a16="http://schemas.microsoft.com/office/drawing/2014/main" id="{57407E76-7B94-1317-4A65-94B0C4531E68}"/>
              </a:ext>
            </a:extLst>
          </p:cNvPr>
          <p:cNvPicPr>
            <a:picLocks noChangeAspect="1"/>
          </p:cNvPicPr>
          <p:nvPr/>
        </p:nvPicPr>
        <p:blipFill>
          <a:blip r:embed="rId8"/>
          <a:stretch>
            <a:fillRect/>
          </a:stretch>
        </p:blipFill>
        <p:spPr>
          <a:xfrm>
            <a:off x="1890361" y="2968221"/>
            <a:ext cx="4308634" cy="1180033"/>
          </a:xfrm>
          <a:prstGeom prst="rect">
            <a:avLst/>
          </a:prstGeom>
        </p:spPr>
      </p:pic>
      <p:pic>
        <p:nvPicPr>
          <p:cNvPr id="19" name="图片 18">
            <a:extLst>
              <a:ext uri="{FF2B5EF4-FFF2-40B4-BE49-F238E27FC236}">
                <a16:creationId xmlns:a16="http://schemas.microsoft.com/office/drawing/2014/main" id="{1A93A850-2723-1ABB-4726-22A85BACFFDB}"/>
              </a:ext>
            </a:extLst>
          </p:cNvPr>
          <p:cNvPicPr>
            <a:picLocks noChangeAspect="1"/>
          </p:cNvPicPr>
          <p:nvPr/>
        </p:nvPicPr>
        <p:blipFill>
          <a:blip r:embed="rId9"/>
          <a:stretch>
            <a:fillRect/>
          </a:stretch>
        </p:blipFill>
        <p:spPr>
          <a:xfrm>
            <a:off x="6623825" y="2559631"/>
            <a:ext cx="4926419" cy="2585460"/>
          </a:xfrm>
          <a:prstGeom prst="rect">
            <a:avLst/>
          </a:prstGeom>
        </p:spPr>
      </p:pic>
    </p:spTree>
    <p:extLst>
      <p:ext uri="{BB962C8B-B14F-4D97-AF65-F5344CB8AC3E}">
        <p14:creationId xmlns:p14="http://schemas.microsoft.com/office/powerpoint/2010/main" val="33621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05FF1-DBA7-056D-C155-A253F7241E3B}"/>
              </a:ext>
            </a:extLst>
          </p:cNvPr>
          <p:cNvSpPr>
            <a:spLocks noGrp="1"/>
          </p:cNvSpPr>
          <p:nvPr>
            <p:ph type="title"/>
          </p:nvPr>
        </p:nvSpPr>
        <p:spPr>
          <a:xfrm>
            <a:off x="838200" y="248417"/>
            <a:ext cx="10515600" cy="1442272"/>
          </a:xfrm>
        </p:spPr>
        <p:txBody>
          <a:bodyPr>
            <a:normAutofit/>
          </a:bodyPr>
          <a:lstStyle/>
          <a:p>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TGN</a:t>
            </a:r>
            <a:endParaRPr lang="zh-CN" altLang="en-US"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F0AF71E-877B-17C1-6304-9EE592D2E16E}"/>
              </a:ext>
            </a:extLst>
          </p:cNvPr>
          <p:cNvSpPr>
            <a:spLocks noGrp="1"/>
          </p:cNvSpPr>
          <p:nvPr>
            <p:ph idx="1"/>
          </p:nvPr>
        </p:nvSpPr>
        <p:spPr>
          <a:xfrm>
            <a:off x="275194" y="1372694"/>
            <a:ext cx="3565286" cy="1919146"/>
          </a:xfrm>
        </p:spPr>
        <p:txBody>
          <a:bodyPr>
            <a:normAutofit/>
          </a:body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CTDG</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模型</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根据上一步</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message</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更新</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mem</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，预测下一步的链接</a:t>
            </a:r>
          </a:p>
        </p:txBody>
      </p:sp>
      <p:pic>
        <p:nvPicPr>
          <p:cNvPr id="5" name="图片 4">
            <a:extLst>
              <a:ext uri="{FF2B5EF4-FFF2-40B4-BE49-F238E27FC236}">
                <a16:creationId xmlns:a16="http://schemas.microsoft.com/office/drawing/2014/main" id="{0A816490-C71D-187B-528B-11982EF8702D}"/>
              </a:ext>
            </a:extLst>
          </p:cNvPr>
          <p:cNvPicPr>
            <a:picLocks noChangeAspect="1"/>
          </p:cNvPicPr>
          <p:nvPr/>
        </p:nvPicPr>
        <p:blipFill rotWithShape="1">
          <a:blip r:embed="rId3"/>
          <a:srcRect l="-1" r="32576"/>
          <a:stretch/>
        </p:blipFill>
        <p:spPr>
          <a:xfrm>
            <a:off x="263285" y="3291840"/>
            <a:ext cx="4672382" cy="3566160"/>
          </a:xfrm>
          <a:prstGeom prst="rect">
            <a:avLst/>
          </a:prstGeom>
        </p:spPr>
      </p:pic>
      <p:pic>
        <p:nvPicPr>
          <p:cNvPr id="7" name="图片 6">
            <a:extLst>
              <a:ext uri="{FF2B5EF4-FFF2-40B4-BE49-F238E27FC236}">
                <a16:creationId xmlns:a16="http://schemas.microsoft.com/office/drawing/2014/main" id="{0EE27325-328E-3C9F-51A7-C5EE17FEA63E}"/>
              </a:ext>
            </a:extLst>
          </p:cNvPr>
          <p:cNvPicPr>
            <a:picLocks noChangeAspect="1"/>
          </p:cNvPicPr>
          <p:nvPr/>
        </p:nvPicPr>
        <p:blipFill>
          <a:blip r:embed="rId4"/>
          <a:stretch>
            <a:fillRect/>
          </a:stretch>
        </p:blipFill>
        <p:spPr>
          <a:xfrm>
            <a:off x="3586161" y="308919"/>
            <a:ext cx="8330646" cy="3948084"/>
          </a:xfrm>
          <a:prstGeom prst="rect">
            <a:avLst/>
          </a:prstGeom>
        </p:spPr>
      </p:pic>
      <p:sp>
        <p:nvSpPr>
          <p:cNvPr id="8" name="内容占位符 2">
            <a:extLst>
              <a:ext uri="{FF2B5EF4-FFF2-40B4-BE49-F238E27FC236}">
                <a16:creationId xmlns:a16="http://schemas.microsoft.com/office/drawing/2014/main" id="{08609F3D-635C-8E47-B2F0-B28B0118F19D}"/>
              </a:ext>
            </a:extLst>
          </p:cNvPr>
          <p:cNvSpPr txBox="1">
            <a:spLocks/>
          </p:cNvSpPr>
          <p:nvPr/>
        </p:nvSpPr>
        <p:spPr>
          <a:xfrm>
            <a:off x="400967" y="1372694"/>
            <a:ext cx="3710446" cy="1736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9" name="内容占位符 2">
            <a:extLst>
              <a:ext uri="{FF2B5EF4-FFF2-40B4-BE49-F238E27FC236}">
                <a16:creationId xmlns:a16="http://schemas.microsoft.com/office/drawing/2014/main" id="{0E23A3F2-55E5-93EF-FFA5-629025030654}"/>
              </a:ext>
            </a:extLst>
          </p:cNvPr>
          <p:cNvSpPr txBox="1">
            <a:spLocks/>
          </p:cNvSpPr>
          <p:nvPr/>
        </p:nvSpPr>
        <p:spPr>
          <a:xfrm>
            <a:off x="5473692" y="4641274"/>
            <a:ext cx="3565286" cy="19191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 name="内容占位符 2">
            <a:extLst>
              <a:ext uri="{FF2B5EF4-FFF2-40B4-BE49-F238E27FC236}">
                <a16:creationId xmlns:a16="http://schemas.microsoft.com/office/drawing/2014/main" id="{CA203E3D-66F0-3327-597A-604647F7E7CC}"/>
              </a:ext>
            </a:extLst>
          </p:cNvPr>
          <p:cNvSpPr txBox="1">
            <a:spLocks/>
          </p:cNvSpPr>
          <p:nvPr/>
        </p:nvSpPr>
        <p:spPr>
          <a:xfrm>
            <a:off x="5701554" y="4441371"/>
            <a:ext cx="6124174" cy="2168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rtl="0" eaLnBrk="1" latinLnBrk="0" hangingPunct="1">
              <a:spcBef>
                <a:spcPts val="0"/>
              </a:spcBef>
              <a:spcAft>
                <a:spcPts val="0"/>
              </a:spcAft>
            </a:pPr>
            <a:r>
              <a:rPr lang="en-US" altLang="zh-CN" sz="1800" b="0" i="0" kern="1200" dirty="0">
                <a:solidFill>
                  <a:srgbClr val="222222"/>
                </a:solidFill>
                <a:effectLst/>
                <a:latin typeface="arial" panose="020B0604020202020204" pitchFamily="34" charset="0"/>
                <a:ea typeface="等线" panose="02010600030101010101" pitchFamily="2" charset="-122"/>
                <a:cs typeface="+mn-cs"/>
              </a:rPr>
              <a:t>messages</a:t>
            </a:r>
            <a:r>
              <a:rPr lang="zh-CN" altLang="zh-CN" sz="1800" b="0" i="0" kern="1200" dirty="0">
                <a:solidFill>
                  <a:srgbClr val="222222"/>
                </a:solidFill>
                <a:effectLst/>
                <a:latin typeface="arial" panose="020B0604020202020204" pitchFamily="34" charset="0"/>
                <a:ea typeface="等线" panose="02010600030101010101" pitchFamily="2" charset="-122"/>
                <a:cs typeface="+mn-cs"/>
              </a:rPr>
              <a:t>是一个可学习的函数，例如</a:t>
            </a:r>
            <a:r>
              <a:rPr lang="en-US" altLang="zh-CN" sz="1800" b="0" i="0" kern="1200" dirty="0">
                <a:solidFill>
                  <a:srgbClr val="222222"/>
                </a:solidFill>
                <a:effectLst/>
                <a:latin typeface="arial" panose="020B0604020202020204" pitchFamily="34" charset="0"/>
                <a:ea typeface="等线" panose="02010600030101010101" pitchFamily="2" charset="-122"/>
                <a:cs typeface="+mn-cs"/>
              </a:rPr>
              <a:t>MLP</a:t>
            </a:r>
            <a:endParaRPr lang="zh-CN" altLang="zh-CN" sz="1600" dirty="0">
              <a:effectLst/>
            </a:endParaRPr>
          </a:p>
          <a:p>
            <a:pPr marL="0" algn="l" rtl="0" eaLnBrk="1" latinLnBrk="0" hangingPunct="1">
              <a:spcBef>
                <a:spcPts val="0"/>
              </a:spcBef>
              <a:spcAft>
                <a:spcPts val="0"/>
              </a:spcAft>
            </a:pPr>
            <a:r>
              <a:rPr lang="en-US" altLang="zh-CN" sz="1800" b="0" i="0" kern="1200" dirty="0">
                <a:solidFill>
                  <a:srgbClr val="222222"/>
                </a:solidFill>
                <a:effectLst/>
                <a:latin typeface="arial" panose="020B0604020202020204" pitchFamily="34" charset="0"/>
                <a:ea typeface="等线" panose="02010600030101010101" pitchFamily="2" charset="-122"/>
                <a:cs typeface="+mn-cs"/>
              </a:rPr>
              <a:t>Aggregated </a:t>
            </a:r>
            <a:r>
              <a:rPr lang="zh-CN" altLang="zh-CN" sz="1800" b="0" i="0" kern="1200" dirty="0">
                <a:solidFill>
                  <a:srgbClr val="222222"/>
                </a:solidFill>
                <a:effectLst/>
                <a:latin typeface="arial" panose="020B0604020202020204" pitchFamily="34" charset="0"/>
                <a:ea typeface="等线" panose="02010600030101010101" pitchFamily="2" charset="-122"/>
                <a:cs typeface="+mn-cs"/>
              </a:rPr>
              <a:t>是一个消息聚合器，可学习。</a:t>
            </a:r>
            <a:r>
              <a:rPr lang="en-US" altLang="zh-CN" sz="1800" b="0" i="0" kern="1200" dirty="0">
                <a:solidFill>
                  <a:srgbClr val="222222"/>
                </a:solidFill>
                <a:effectLst/>
                <a:latin typeface="arial" panose="020B0604020202020204" pitchFamily="34" charset="0"/>
                <a:ea typeface="等线" panose="02010600030101010101" pitchFamily="2" charset="-122"/>
                <a:cs typeface="+mn-cs"/>
              </a:rPr>
              <a:t>RNN</a:t>
            </a:r>
            <a:r>
              <a:rPr lang="zh-CN" altLang="zh-CN" sz="1800" b="0" i="0" kern="1200" dirty="0">
                <a:solidFill>
                  <a:srgbClr val="222222"/>
                </a:solidFill>
                <a:effectLst/>
                <a:latin typeface="arial" panose="020B0604020202020204" pitchFamily="34" charset="0"/>
                <a:ea typeface="等线" panose="02010600030101010101" pitchFamily="2" charset="-122"/>
                <a:cs typeface="+mn-cs"/>
              </a:rPr>
              <a:t>或</a:t>
            </a:r>
            <a:r>
              <a:rPr lang="en-US" altLang="zh-CN" sz="1800" b="0" i="0" kern="1200" dirty="0">
                <a:solidFill>
                  <a:srgbClr val="222222"/>
                </a:solidFill>
                <a:effectLst/>
                <a:latin typeface="arial" panose="020B0604020202020204" pitchFamily="34" charset="0"/>
                <a:ea typeface="等线" panose="02010600030101010101" pitchFamily="2" charset="-122"/>
                <a:cs typeface="+mn-cs"/>
              </a:rPr>
              <a:t>attention</a:t>
            </a:r>
            <a:r>
              <a:rPr lang="zh-CN" altLang="zh-CN" sz="1800" b="0" i="0" kern="1200" dirty="0">
                <a:solidFill>
                  <a:srgbClr val="222222"/>
                </a:solidFill>
                <a:effectLst/>
                <a:latin typeface="arial" panose="020B0604020202020204" pitchFamily="34" charset="0"/>
                <a:ea typeface="等线" panose="02010600030101010101" pitchFamily="2" charset="-122"/>
                <a:cs typeface="+mn-cs"/>
              </a:rPr>
              <a:t>，但是原文为了简单，采用了两种有效的不可学习的方案：最新消息或平均消息</a:t>
            </a:r>
            <a:endParaRPr lang="en-US" altLang="zh-CN" sz="1800" b="0" i="0" kern="1200" dirty="0">
              <a:solidFill>
                <a:srgbClr val="222222"/>
              </a:solidFill>
              <a:effectLst/>
              <a:latin typeface="arial" panose="020B0604020202020204" pitchFamily="34" charset="0"/>
              <a:ea typeface="等线" panose="02010600030101010101" pitchFamily="2" charset="-122"/>
              <a:cs typeface="+mn-cs"/>
            </a:endParaRPr>
          </a:p>
          <a:p>
            <a:pPr marL="0" algn="l" rtl="0" eaLnBrk="1" latinLnBrk="0" hangingPunct="1">
              <a:spcBef>
                <a:spcPts val="0"/>
              </a:spcBef>
              <a:spcAft>
                <a:spcPts val="0"/>
              </a:spcAft>
            </a:pPr>
            <a:endParaRPr lang="zh-CN" altLang="zh-CN" sz="1600" dirty="0">
              <a:effectLst/>
            </a:endParaRPr>
          </a:p>
          <a:p>
            <a:pPr marL="0" algn="l" rtl="0" eaLnBrk="1" latinLnBrk="0" hangingPunct="1">
              <a:spcBef>
                <a:spcPts val="0"/>
              </a:spcBef>
              <a:spcAft>
                <a:spcPts val="0"/>
              </a:spcAft>
            </a:pPr>
            <a:r>
              <a:rPr lang="en-US" altLang="zh-CN" sz="1800" b="0" i="0" kern="1200" dirty="0">
                <a:solidFill>
                  <a:srgbClr val="222222"/>
                </a:solidFill>
                <a:effectLst/>
                <a:latin typeface="arial" panose="020B0604020202020204" pitchFamily="34" charset="0"/>
                <a:ea typeface="等线" panose="02010600030101010101" pitchFamily="2" charset="-122"/>
                <a:cs typeface="+mn-cs"/>
              </a:rPr>
              <a:t>Memory</a:t>
            </a:r>
            <a:r>
              <a:rPr lang="zh-CN" altLang="zh-CN" sz="1800" b="0" i="0" kern="1200" dirty="0">
                <a:solidFill>
                  <a:srgbClr val="222222"/>
                </a:solidFill>
                <a:effectLst/>
                <a:latin typeface="arial" panose="020B0604020202020204" pitchFamily="34" charset="0"/>
                <a:ea typeface="等线" panose="02010600030101010101" pitchFamily="2" charset="-122"/>
                <a:cs typeface="+mn-cs"/>
              </a:rPr>
              <a:t>与</a:t>
            </a:r>
            <a:r>
              <a:rPr lang="en-US" altLang="zh-CN" sz="1800" b="0" i="0" kern="1200" dirty="0">
                <a:solidFill>
                  <a:srgbClr val="222222"/>
                </a:solidFill>
                <a:effectLst/>
                <a:latin typeface="arial" panose="020B0604020202020204" pitchFamily="34" charset="0"/>
                <a:ea typeface="等线" panose="02010600030101010101" pitchFamily="2" charset="-122"/>
                <a:cs typeface="+mn-cs"/>
              </a:rPr>
              <a:t>message</a:t>
            </a:r>
            <a:r>
              <a:rPr lang="zh-CN" altLang="zh-CN" sz="1800" b="0" i="0" kern="1200" dirty="0">
                <a:solidFill>
                  <a:srgbClr val="222222"/>
                </a:solidFill>
                <a:effectLst/>
                <a:latin typeface="arial" panose="020B0604020202020204" pitchFamily="34" charset="0"/>
                <a:ea typeface="等线" panose="02010600030101010101" pitchFamily="2" charset="-122"/>
                <a:cs typeface="+mn-cs"/>
              </a:rPr>
              <a:t>聚合，聚合方式如</a:t>
            </a:r>
            <a:r>
              <a:rPr lang="en-US" altLang="zh-CN" sz="1800" b="0" i="0" kern="1200" dirty="0">
                <a:solidFill>
                  <a:srgbClr val="222222"/>
                </a:solidFill>
                <a:effectLst/>
                <a:latin typeface="arial" panose="020B0604020202020204" pitchFamily="34" charset="0"/>
                <a:ea typeface="等线" panose="02010600030101010101" pitchFamily="2" charset="-122"/>
                <a:cs typeface="+mn-cs"/>
              </a:rPr>
              <a:t>RNN</a:t>
            </a:r>
            <a:endParaRPr lang="zh-CN" altLang="zh-CN" sz="1600" dirty="0">
              <a:effectLst/>
            </a:endParaRPr>
          </a:p>
          <a:p>
            <a:pPr marL="0" algn="l" rtl="0" eaLnBrk="1" latinLnBrk="0" hangingPunct="1">
              <a:spcBef>
                <a:spcPts val="0"/>
              </a:spcBef>
              <a:spcAft>
                <a:spcPts val="0"/>
              </a:spcAft>
            </a:pPr>
            <a:r>
              <a:rPr lang="zh-CN" altLang="zh-CN" sz="1800" b="0" i="0" kern="1200" dirty="0">
                <a:solidFill>
                  <a:srgbClr val="222222"/>
                </a:solidFill>
                <a:effectLst/>
                <a:latin typeface="arial" panose="020B0604020202020204" pitchFamily="34" charset="0"/>
                <a:ea typeface="等线" panose="02010600030101010101" pitchFamily="2" charset="-122"/>
                <a:cs typeface="+mn-cs"/>
              </a:rPr>
              <a:t>计算</a:t>
            </a:r>
            <a:r>
              <a:rPr lang="en-US" altLang="zh-CN" sz="1800" b="0" i="0" kern="1200" dirty="0">
                <a:solidFill>
                  <a:srgbClr val="222222"/>
                </a:solidFill>
                <a:effectLst/>
                <a:latin typeface="arial" panose="020B0604020202020204" pitchFamily="34" charset="0"/>
                <a:ea typeface="等线" panose="02010600030101010101" pitchFamily="2" charset="-122"/>
                <a:cs typeface="+mn-cs"/>
              </a:rPr>
              <a:t>embedding</a:t>
            </a:r>
            <a:r>
              <a:rPr lang="zh-CN" altLang="zh-CN" sz="1800" b="0" i="0" kern="1200" dirty="0">
                <a:solidFill>
                  <a:srgbClr val="222222"/>
                </a:solidFill>
                <a:effectLst/>
                <a:latin typeface="arial" panose="020B0604020202020204" pitchFamily="34" charset="0"/>
                <a:ea typeface="等线" panose="02010600030101010101" pitchFamily="2" charset="-122"/>
                <a:cs typeface="+mn-cs"/>
              </a:rPr>
              <a:t>也是一个可学习的函数，有很多种方式：直接使用</a:t>
            </a:r>
            <a:r>
              <a:rPr lang="en-US" altLang="zh-CN" sz="1800" b="0" i="0" kern="1200" dirty="0">
                <a:solidFill>
                  <a:srgbClr val="222222"/>
                </a:solidFill>
                <a:effectLst/>
                <a:latin typeface="arial" panose="020B0604020202020204" pitchFamily="34" charset="0"/>
                <a:ea typeface="等线" panose="02010600030101010101" pitchFamily="2" charset="-122"/>
                <a:cs typeface="+mn-cs"/>
              </a:rPr>
              <a:t>memory</a:t>
            </a:r>
            <a:r>
              <a:rPr lang="zh-CN" altLang="zh-CN" sz="1800" b="0" i="0" kern="1200" dirty="0">
                <a:solidFill>
                  <a:srgbClr val="222222"/>
                </a:solidFill>
                <a:effectLst/>
                <a:latin typeface="arial" panose="020B0604020202020204" pitchFamily="34" charset="0"/>
                <a:ea typeface="等线" panose="02010600030101010101" pitchFamily="2" charset="-122"/>
                <a:cs typeface="+mn-cs"/>
              </a:rPr>
              <a:t>、时间图注意力机制、时间图求和等</a:t>
            </a:r>
            <a:endParaRPr lang="zh-CN" altLang="zh-CN" sz="1600" dirty="0">
              <a:effectLst/>
            </a:endParaRPr>
          </a:p>
          <a:p>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15033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05FF1-DBA7-056D-C155-A253F7241E3B}"/>
              </a:ext>
            </a:extLst>
          </p:cNvPr>
          <p:cNvSpPr>
            <a:spLocks noGrp="1"/>
          </p:cNvSpPr>
          <p:nvPr>
            <p:ph type="title"/>
          </p:nvPr>
        </p:nvSpPr>
        <p:spPr>
          <a:xfrm>
            <a:off x="838200" y="248417"/>
            <a:ext cx="10515600" cy="1442272"/>
          </a:xfrm>
        </p:spPr>
        <p:txBody>
          <a:bodyPr>
            <a:normAutofit/>
          </a:bodyPr>
          <a:lstStyle/>
          <a:p>
            <a:r>
              <a:rPr lang="en-US" altLang="zh-CN" sz="4000" dirty="0" err="1">
                <a:latin typeface="Times New Roman" panose="02020603050405020304" pitchFamily="18" charset="0"/>
                <a:ea typeface="华文楷体" panose="02010600040101010101" pitchFamily="2" charset="-122"/>
                <a:cs typeface="Times New Roman" panose="02020603050405020304" pitchFamily="18" charset="0"/>
              </a:rPr>
              <a:t>EvolveGCN</a:t>
            </a:r>
            <a:endParaRPr lang="zh-CN" altLang="en-US"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F0AF71E-877B-17C1-6304-9EE592D2E16E}"/>
              </a:ext>
            </a:extLst>
          </p:cNvPr>
          <p:cNvSpPr>
            <a:spLocks noGrp="1"/>
          </p:cNvSpPr>
          <p:nvPr>
            <p:ph idx="1"/>
          </p:nvPr>
        </p:nvSpPr>
        <p:spPr>
          <a:xfrm>
            <a:off x="-2415086" y="1782897"/>
            <a:ext cx="10334301" cy="4918896"/>
          </a:xfrm>
        </p:spPr>
        <p:txBody>
          <a:bodyPr>
            <a:normAutofit/>
          </a:bodyPr>
          <a:lstStyle/>
          <a:p>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6807DCE9-CE93-179C-2EB9-5A71F2D8206C}"/>
              </a:ext>
            </a:extLst>
          </p:cNvPr>
          <p:cNvPicPr>
            <a:picLocks noChangeAspect="1"/>
          </p:cNvPicPr>
          <p:nvPr/>
        </p:nvPicPr>
        <p:blipFill>
          <a:blip r:embed="rId3"/>
          <a:stretch>
            <a:fillRect/>
          </a:stretch>
        </p:blipFill>
        <p:spPr>
          <a:xfrm>
            <a:off x="165842" y="1868747"/>
            <a:ext cx="6913714" cy="3390459"/>
          </a:xfrm>
          <a:prstGeom prst="rect">
            <a:avLst/>
          </a:prstGeom>
        </p:spPr>
      </p:pic>
      <p:pic>
        <p:nvPicPr>
          <p:cNvPr id="7" name="图片 6">
            <a:extLst>
              <a:ext uri="{FF2B5EF4-FFF2-40B4-BE49-F238E27FC236}">
                <a16:creationId xmlns:a16="http://schemas.microsoft.com/office/drawing/2014/main" id="{3BC1E359-ED1E-3FD9-325B-2C95E3D68C89}"/>
              </a:ext>
            </a:extLst>
          </p:cNvPr>
          <p:cNvPicPr>
            <a:picLocks noChangeAspect="1"/>
          </p:cNvPicPr>
          <p:nvPr/>
        </p:nvPicPr>
        <p:blipFill>
          <a:blip r:embed="rId4"/>
          <a:stretch>
            <a:fillRect/>
          </a:stretch>
        </p:blipFill>
        <p:spPr>
          <a:xfrm>
            <a:off x="3732143" y="525030"/>
            <a:ext cx="3264068" cy="889046"/>
          </a:xfrm>
          <a:prstGeom prst="rect">
            <a:avLst/>
          </a:prstGeom>
        </p:spPr>
      </p:pic>
      <p:pic>
        <p:nvPicPr>
          <p:cNvPr id="9" name="图片 8">
            <a:extLst>
              <a:ext uri="{FF2B5EF4-FFF2-40B4-BE49-F238E27FC236}">
                <a16:creationId xmlns:a16="http://schemas.microsoft.com/office/drawing/2014/main" id="{6241D3EC-61DE-08A4-47B7-E98E2509C7C9}"/>
              </a:ext>
            </a:extLst>
          </p:cNvPr>
          <p:cNvPicPr>
            <a:picLocks noChangeAspect="1"/>
          </p:cNvPicPr>
          <p:nvPr/>
        </p:nvPicPr>
        <p:blipFill>
          <a:blip r:embed="rId5"/>
          <a:stretch>
            <a:fillRect/>
          </a:stretch>
        </p:blipFill>
        <p:spPr>
          <a:xfrm>
            <a:off x="0" y="5496082"/>
            <a:ext cx="4013406" cy="1047804"/>
          </a:xfrm>
          <a:prstGeom prst="rect">
            <a:avLst/>
          </a:prstGeom>
        </p:spPr>
      </p:pic>
      <p:pic>
        <p:nvPicPr>
          <p:cNvPr id="11" name="图片 10">
            <a:extLst>
              <a:ext uri="{FF2B5EF4-FFF2-40B4-BE49-F238E27FC236}">
                <a16:creationId xmlns:a16="http://schemas.microsoft.com/office/drawing/2014/main" id="{9E3B1400-B9D2-36E5-1160-BEAF02951AD4}"/>
              </a:ext>
            </a:extLst>
          </p:cNvPr>
          <p:cNvPicPr>
            <a:picLocks noChangeAspect="1"/>
          </p:cNvPicPr>
          <p:nvPr/>
        </p:nvPicPr>
        <p:blipFill>
          <a:blip r:embed="rId6"/>
          <a:stretch>
            <a:fillRect/>
          </a:stretch>
        </p:blipFill>
        <p:spPr>
          <a:xfrm>
            <a:off x="4159904" y="5515133"/>
            <a:ext cx="2959252" cy="1028753"/>
          </a:xfrm>
          <a:prstGeom prst="rect">
            <a:avLst/>
          </a:prstGeom>
        </p:spPr>
      </p:pic>
      <p:pic>
        <p:nvPicPr>
          <p:cNvPr id="13" name="图片 12">
            <a:extLst>
              <a:ext uri="{FF2B5EF4-FFF2-40B4-BE49-F238E27FC236}">
                <a16:creationId xmlns:a16="http://schemas.microsoft.com/office/drawing/2014/main" id="{E35B2AFF-BD63-2A44-921E-E3B526924A19}"/>
              </a:ext>
            </a:extLst>
          </p:cNvPr>
          <p:cNvPicPr>
            <a:picLocks noChangeAspect="1"/>
          </p:cNvPicPr>
          <p:nvPr/>
        </p:nvPicPr>
        <p:blipFill>
          <a:blip r:embed="rId7"/>
          <a:stretch>
            <a:fillRect/>
          </a:stretch>
        </p:blipFill>
        <p:spPr>
          <a:xfrm>
            <a:off x="7187209" y="1103194"/>
            <a:ext cx="4838949" cy="2502029"/>
          </a:xfrm>
          <a:prstGeom prst="rect">
            <a:avLst/>
          </a:prstGeom>
        </p:spPr>
      </p:pic>
      <p:pic>
        <p:nvPicPr>
          <p:cNvPr id="15" name="图片 14">
            <a:extLst>
              <a:ext uri="{FF2B5EF4-FFF2-40B4-BE49-F238E27FC236}">
                <a16:creationId xmlns:a16="http://schemas.microsoft.com/office/drawing/2014/main" id="{50715B9D-5A60-1E7F-B803-0BB818623493}"/>
              </a:ext>
            </a:extLst>
          </p:cNvPr>
          <p:cNvPicPr>
            <a:picLocks noChangeAspect="1"/>
          </p:cNvPicPr>
          <p:nvPr/>
        </p:nvPicPr>
        <p:blipFill>
          <a:blip r:embed="rId8"/>
          <a:stretch>
            <a:fillRect/>
          </a:stretch>
        </p:blipFill>
        <p:spPr>
          <a:xfrm>
            <a:off x="7435606" y="4337517"/>
            <a:ext cx="4756394" cy="1879697"/>
          </a:xfrm>
          <a:prstGeom prst="rect">
            <a:avLst/>
          </a:prstGeom>
        </p:spPr>
      </p:pic>
      <p:sp>
        <p:nvSpPr>
          <p:cNvPr id="17" name="文本框 16">
            <a:extLst>
              <a:ext uri="{FF2B5EF4-FFF2-40B4-BE49-F238E27FC236}">
                <a16:creationId xmlns:a16="http://schemas.microsoft.com/office/drawing/2014/main" id="{494DF7E4-3EA6-DCD3-D681-63F470219244}"/>
              </a:ext>
            </a:extLst>
          </p:cNvPr>
          <p:cNvSpPr txBox="1"/>
          <p:nvPr/>
        </p:nvSpPr>
        <p:spPr>
          <a:xfrm>
            <a:off x="417504" y="1485337"/>
            <a:ext cx="6398234" cy="369332"/>
          </a:xfrm>
          <a:prstGeom prst="rect">
            <a:avLst/>
          </a:prstGeom>
          <a:noFill/>
        </p:spPr>
        <p:txBody>
          <a:bodyPr wrap="square">
            <a:spAutoFit/>
          </a:bodyPr>
          <a:lstStyle/>
          <a:p>
            <a:r>
              <a:rPr lang="en-US" altLang="zh-CN" b="0" i="0" dirty="0">
                <a:solidFill>
                  <a:srgbClr val="222222"/>
                </a:solidFill>
                <a:effectLst/>
                <a:latin typeface="arial" panose="020B0604020202020204" pitchFamily="34" charset="0"/>
              </a:rPr>
              <a:t> </a:t>
            </a:r>
            <a:r>
              <a:rPr lang="en-US" altLang="zh-CN" b="0" i="0" dirty="0" err="1">
                <a:solidFill>
                  <a:srgbClr val="222222"/>
                </a:solidFill>
                <a:effectLst/>
                <a:latin typeface="arial" panose="020B0604020202020204" pitchFamily="34" charset="0"/>
              </a:rPr>
              <a:t>EvolveGCN</a:t>
            </a:r>
            <a:r>
              <a:rPr lang="zh-CN" altLang="en-US" b="0" i="0" dirty="0">
                <a:solidFill>
                  <a:srgbClr val="222222"/>
                </a:solidFill>
                <a:effectLst/>
                <a:latin typeface="arial" panose="020B0604020202020204" pitchFamily="34" charset="0"/>
              </a:rPr>
              <a:t>是一种</a:t>
            </a:r>
            <a:r>
              <a:rPr lang="en-US" altLang="zh-CN" b="0" i="0" dirty="0">
                <a:solidFill>
                  <a:srgbClr val="222222"/>
                </a:solidFill>
                <a:effectLst/>
                <a:latin typeface="arial" panose="020B0604020202020204" pitchFamily="34" charset="0"/>
              </a:rPr>
              <a:t>DTDG</a:t>
            </a:r>
            <a:r>
              <a:rPr lang="zh-CN" altLang="en-US" b="0" i="0" dirty="0">
                <a:solidFill>
                  <a:srgbClr val="222222"/>
                </a:solidFill>
                <a:effectLst/>
                <a:latin typeface="arial" panose="020B0604020202020204" pitchFamily="34" charset="0"/>
              </a:rPr>
              <a:t>算法，其输入是图的</a:t>
            </a:r>
            <a:r>
              <a:rPr lang="en-US" altLang="zh-CN" b="0" i="0" dirty="0">
                <a:solidFill>
                  <a:srgbClr val="222222"/>
                </a:solidFill>
                <a:effectLst/>
                <a:latin typeface="arial" panose="020B0604020202020204" pitchFamily="34" charset="0"/>
              </a:rPr>
              <a:t>Snapshot</a:t>
            </a:r>
            <a:r>
              <a:rPr lang="zh-CN" altLang="en-US" b="0" i="0" dirty="0">
                <a:solidFill>
                  <a:srgbClr val="222222"/>
                </a:solidFill>
                <a:effectLst/>
                <a:latin typeface="arial" panose="020B0604020202020204" pitchFamily="34" charset="0"/>
              </a:rPr>
              <a:t>序列</a:t>
            </a:r>
            <a:endParaRPr lang="en-US" altLang="zh-CN"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398813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05FF1-DBA7-056D-C155-A253F7241E3B}"/>
              </a:ext>
            </a:extLst>
          </p:cNvPr>
          <p:cNvSpPr>
            <a:spLocks noGrp="1"/>
          </p:cNvSpPr>
          <p:nvPr>
            <p:ph type="title"/>
          </p:nvPr>
        </p:nvSpPr>
        <p:spPr/>
        <p:txBody>
          <a:bodyPr>
            <a:normAutofit/>
          </a:bodyPr>
          <a:lstStyle/>
          <a:p>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Motivation</a:t>
            </a:r>
            <a:endParaRPr lang="zh-CN" altLang="en-US"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F0AF71E-877B-17C1-6304-9EE592D2E16E}"/>
              </a:ext>
            </a:extLst>
          </p:cNvPr>
          <p:cNvSpPr>
            <a:spLocks noGrp="1"/>
          </p:cNvSpPr>
          <p:nvPr>
            <p:ph idx="1"/>
          </p:nvPr>
        </p:nvSpPr>
        <p:spPr>
          <a:xfrm>
            <a:off x="758419" y="1690688"/>
            <a:ext cx="10776511" cy="4918896"/>
          </a:xfrm>
        </p:spPr>
        <p:txBody>
          <a:bodyPr>
            <a:normAutofit/>
          </a:bodyPr>
          <a:lstStyle/>
          <a:p>
            <a:r>
              <a:rPr lang="en-US" altLang="zh-CN" dirty="0">
                <a:latin typeface="Times New Roman" panose="02020603050405020304" pitchFamily="18" charset="0"/>
                <a:ea typeface="华文楷体" panose="02010600040101010101" pitchFamily="2" charset="-122"/>
                <a:cs typeface="Times New Roman" panose="02020603050405020304" pitchFamily="18" charset="0"/>
              </a:rPr>
              <a:t>Decouple GNN</a:t>
            </a: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特征传播：影响性能的主要元素</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预测：我理解为</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NN</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操作</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动态</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a:t>
            </a: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传播过程：将动态图作为输入，生成顶点的时序表示</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——CTDG</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DTDG</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利用时序表示来训练下游任务（不需要复杂的图计算）</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en-US" altLang="zh-CN" dirty="0">
                <a:latin typeface="Times New Roman" panose="02020603050405020304" pitchFamily="18" charset="0"/>
                <a:ea typeface="华文楷体" panose="02010600040101010101" pitchFamily="2" charset="-122"/>
                <a:cs typeface="Times New Roman" panose="02020603050405020304" pitchFamily="18" charset="0"/>
              </a:rPr>
              <a:t>CTDG</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：调整受每个事件影响的顶点，避免重新学习全部顶点</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en-US" altLang="zh-CN" dirty="0">
                <a:latin typeface="Times New Roman" panose="02020603050405020304" pitchFamily="18" charset="0"/>
                <a:ea typeface="华文楷体" panose="02010600040101010101" pitchFamily="2" charset="-122"/>
                <a:cs typeface="Times New Roman" panose="02020603050405020304" pitchFamily="18" charset="0"/>
              </a:rPr>
              <a:t>DTDG</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err="1">
                <a:latin typeface="Times New Roman" panose="02020603050405020304" pitchFamily="18" charset="0"/>
                <a:ea typeface="华文楷体" panose="02010600040101010101" pitchFamily="2" charset="-122"/>
                <a:cs typeface="Times New Roman" panose="02020603050405020304" pitchFamily="18" charset="0"/>
              </a:rPr>
              <a:t>SnapShot</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，可以处理边删除、多个图事件同时到达</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目标：结合</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CTDG</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DTDG</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的优点</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方法：批处理增量节点嵌入更新策略</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87558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CEA32E01-C494-F839-43FB-722C17FD06A9}"/>
              </a:ext>
            </a:extLst>
          </p:cNvPr>
          <p:cNvPicPr>
            <a:picLocks noChangeAspect="1"/>
          </p:cNvPicPr>
          <p:nvPr/>
        </p:nvPicPr>
        <p:blipFill>
          <a:blip r:embed="rId3"/>
          <a:stretch>
            <a:fillRect/>
          </a:stretch>
        </p:blipFill>
        <p:spPr>
          <a:xfrm>
            <a:off x="1146774" y="0"/>
            <a:ext cx="4024593" cy="6858000"/>
          </a:xfrm>
          <a:prstGeom prst="rect">
            <a:avLst/>
          </a:prstGeom>
        </p:spPr>
      </p:pic>
      <p:pic>
        <p:nvPicPr>
          <p:cNvPr id="12" name="图片 11">
            <a:extLst>
              <a:ext uri="{FF2B5EF4-FFF2-40B4-BE49-F238E27FC236}">
                <a16:creationId xmlns:a16="http://schemas.microsoft.com/office/drawing/2014/main" id="{A93C64CA-16A0-D19E-F770-8918BAB5B6DF}"/>
              </a:ext>
            </a:extLst>
          </p:cNvPr>
          <p:cNvPicPr>
            <a:picLocks noChangeAspect="1"/>
          </p:cNvPicPr>
          <p:nvPr/>
        </p:nvPicPr>
        <p:blipFill>
          <a:blip r:embed="rId4"/>
          <a:stretch>
            <a:fillRect/>
          </a:stretch>
        </p:blipFill>
        <p:spPr>
          <a:xfrm>
            <a:off x="5983443" y="3001170"/>
            <a:ext cx="4419827" cy="2279767"/>
          </a:xfrm>
          <a:prstGeom prst="rect">
            <a:avLst/>
          </a:prstGeom>
        </p:spPr>
      </p:pic>
      <p:pic>
        <p:nvPicPr>
          <p:cNvPr id="14" name="图片 13">
            <a:extLst>
              <a:ext uri="{FF2B5EF4-FFF2-40B4-BE49-F238E27FC236}">
                <a16:creationId xmlns:a16="http://schemas.microsoft.com/office/drawing/2014/main" id="{69FB35B4-55B9-5BA5-3253-B0ABF25F65C8}"/>
              </a:ext>
            </a:extLst>
          </p:cNvPr>
          <p:cNvPicPr>
            <a:picLocks noChangeAspect="1"/>
          </p:cNvPicPr>
          <p:nvPr/>
        </p:nvPicPr>
        <p:blipFill>
          <a:blip r:embed="rId5"/>
          <a:stretch>
            <a:fillRect/>
          </a:stretch>
        </p:blipFill>
        <p:spPr>
          <a:xfrm>
            <a:off x="5875867" y="1442890"/>
            <a:ext cx="4394426" cy="901746"/>
          </a:xfrm>
          <a:prstGeom prst="rect">
            <a:avLst/>
          </a:prstGeom>
        </p:spPr>
      </p:pic>
      <p:sp>
        <p:nvSpPr>
          <p:cNvPr id="15" name="内容占位符 2">
            <a:extLst>
              <a:ext uri="{FF2B5EF4-FFF2-40B4-BE49-F238E27FC236}">
                <a16:creationId xmlns:a16="http://schemas.microsoft.com/office/drawing/2014/main" id="{90A2D0DD-281C-768A-88D2-74BB8F9031D0}"/>
              </a:ext>
            </a:extLst>
          </p:cNvPr>
          <p:cNvSpPr>
            <a:spLocks noGrp="1"/>
          </p:cNvSpPr>
          <p:nvPr>
            <p:ph idx="1"/>
          </p:nvPr>
        </p:nvSpPr>
        <p:spPr>
          <a:xfrm>
            <a:off x="5875867" y="356475"/>
            <a:ext cx="4825211" cy="1004965"/>
          </a:xfrm>
        </p:spPr>
        <p:txBody>
          <a:bodyPr>
            <a:normAutofit/>
          </a:bodyPr>
          <a:lstStyle/>
          <a:p>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π</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：估计值，记录发送的信息量</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r</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：残差，用来发送消息</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19" name="图片 18">
            <a:extLst>
              <a:ext uri="{FF2B5EF4-FFF2-40B4-BE49-F238E27FC236}">
                <a16:creationId xmlns:a16="http://schemas.microsoft.com/office/drawing/2014/main" id="{F8027CDC-5087-372E-5704-257D609A6357}"/>
              </a:ext>
            </a:extLst>
          </p:cNvPr>
          <p:cNvPicPr>
            <a:picLocks noChangeAspect="1"/>
          </p:cNvPicPr>
          <p:nvPr/>
        </p:nvPicPr>
        <p:blipFill>
          <a:blip r:embed="rId6"/>
          <a:stretch>
            <a:fillRect/>
          </a:stretch>
        </p:blipFill>
        <p:spPr>
          <a:xfrm>
            <a:off x="5369550" y="6501526"/>
            <a:ext cx="2418950" cy="316324"/>
          </a:xfrm>
          <a:prstGeom prst="rect">
            <a:avLst/>
          </a:prstGeom>
        </p:spPr>
      </p:pic>
      <p:pic>
        <p:nvPicPr>
          <p:cNvPr id="23" name="图片 22">
            <a:extLst>
              <a:ext uri="{FF2B5EF4-FFF2-40B4-BE49-F238E27FC236}">
                <a16:creationId xmlns:a16="http://schemas.microsoft.com/office/drawing/2014/main" id="{D77E2755-A096-425E-0D3F-E88F87575A01}"/>
              </a:ext>
            </a:extLst>
          </p:cNvPr>
          <p:cNvPicPr>
            <a:picLocks noChangeAspect="1"/>
          </p:cNvPicPr>
          <p:nvPr/>
        </p:nvPicPr>
        <p:blipFill>
          <a:blip r:embed="rId7"/>
          <a:stretch>
            <a:fillRect/>
          </a:stretch>
        </p:blipFill>
        <p:spPr>
          <a:xfrm>
            <a:off x="5875867" y="1335960"/>
            <a:ext cx="1238314" cy="273064"/>
          </a:xfrm>
          <a:prstGeom prst="rect">
            <a:avLst/>
          </a:prstGeom>
        </p:spPr>
      </p:pic>
    </p:spTree>
    <p:extLst>
      <p:ext uri="{BB962C8B-B14F-4D97-AF65-F5344CB8AC3E}">
        <p14:creationId xmlns:p14="http://schemas.microsoft.com/office/powerpoint/2010/main" val="283536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05FF1-DBA7-056D-C155-A253F7241E3B}"/>
              </a:ext>
            </a:extLst>
          </p:cNvPr>
          <p:cNvSpPr>
            <a:spLocks noGrp="1"/>
          </p:cNvSpPr>
          <p:nvPr>
            <p:ph type="title"/>
          </p:nvPr>
        </p:nvSpPr>
        <p:spPr/>
        <p:txBody>
          <a:bodyPr>
            <a:normAutofit/>
          </a:bodyPr>
          <a:lstStyle/>
          <a:p>
            <a:r>
              <a:rPr lang="en-US" altLang="zh-CN" sz="4000" dirty="0">
                <a:latin typeface="Times New Roman" panose="02020603050405020304" pitchFamily="18" charset="0"/>
                <a:ea typeface="华文楷体" panose="02010600040101010101" pitchFamily="2" charset="-122"/>
                <a:cs typeface="Times New Roman" panose="02020603050405020304" pitchFamily="18" charset="0"/>
              </a:rPr>
              <a:t>Prediction</a:t>
            </a:r>
            <a:endParaRPr lang="zh-CN" altLang="en-US" sz="4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7F0AF71E-877B-17C1-6304-9EE592D2E16E}"/>
              </a:ext>
            </a:extLst>
          </p:cNvPr>
          <p:cNvSpPr>
            <a:spLocks noGrp="1"/>
          </p:cNvSpPr>
          <p:nvPr>
            <p:ph idx="1"/>
          </p:nvPr>
        </p:nvSpPr>
        <p:spPr>
          <a:xfrm>
            <a:off x="758419" y="1690688"/>
            <a:ext cx="10776511" cy="4918896"/>
          </a:xfrm>
        </p:spPr>
        <p:txBody>
          <a:bodyPr>
            <a:normAutofit/>
          </a:bodyPr>
          <a:lstStyle/>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动态顶点分类</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是在</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时刻图顶点的增强特征表示，而且有着容错控制，因此其可以视为该时刻神经网络的标准输入向量。例如：动态</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GNN</a:t>
            </a:r>
          </a:p>
          <a:p>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未来链接预测</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使用序列                 会产生一些主观影响，顶点受邻居的表示影响比较大</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计算相邻时间段</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z</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的差异                     ，解释为</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the score of graph changes</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，其中</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是一阶距离</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将序列               输入序列模型，                   ，</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M</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是序列模型（</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LSTM</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GRU</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f</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是</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combine                         LSTM</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例子：</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lvl="1"/>
            <a:r>
              <a:rPr lang="zh-CN" altLang="en-US" dirty="0">
                <a:latin typeface="Times New Roman" panose="02020603050405020304" pitchFamily="18" charset="0"/>
                <a:ea typeface="华文楷体" panose="02010600040101010101" pitchFamily="2" charset="-122"/>
                <a:cs typeface="Times New Roman" panose="02020603050405020304" pitchFamily="18" charset="0"/>
              </a:rPr>
              <a:t>用</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做预测                                  </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1C99A171-C2BF-638E-F8AE-9B5E0E3F579E}"/>
              </a:ext>
            </a:extLst>
          </p:cNvPr>
          <p:cNvPicPr>
            <a:picLocks noChangeAspect="1"/>
          </p:cNvPicPr>
          <p:nvPr/>
        </p:nvPicPr>
        <p:blipFill>
          <a:blip r:embed="rId3"/>
          <a:stretch>
            <a:fillRect/>
          </a:stretch>
        </p:blipFill>
        <p:spPr>
          <a:xfrm>
            <a:off x="1580933" y="2157946"/>
            <a:ext cx="227546" cy="337397"/>
          </a:xfrm>
          <a:prstGeom prst="rect">
            <a:avLst/>
          </a:prstGeom>
        </p:spPr>
      </p:pic>
      <p:pic>
        <p:nvPicPr>
          <p:cNvPr id="7" name="图片 6">
            <a:extLst>
              <a:ext uri="{FF2B5EF4-FFF2-40B4-BE49-F238E27FC236}">
                <a16:creationId xmlns:a16="http://schemas.microsoft.com/office/drawing/2014/main" id="{CD43DDB5-5299-CC04-7311-BC434F83B7FE}"/>
              </a:ext>
            </a:extLst>
          </p:cNvPr>
          <p:cNvPicPr>
            <a:picLocks noChangeAspect="1"/>
          </p:cNvPicPr>
          <p:nvPr/>
        </p:nvPicPr>
        <p:blipFill>
          <a:blip r:embed="rId4"/>
          <a:stretch>
            <a:fillRect/>
          </a:stretch>
        </p:blipFill>
        <p:spPr>
          <a:xfrm>
            <a:off x="6995948" y="2526658"/>
            <a:ext cx="2412875" cy="284275"/>
          </a:xfrm>
          <a:prstGeom prst="rect">
            <a:avLst/>
          </a:prstGeom>
        </p:spPr>
      </p:pic>
      <p:pic>
        <p:nvPicPr>
          <p:cNvPr id="9" name="图片 8">
            <a:extLst>
              <a:ext uri="{FF2B5EF4-FFF2-40B4-BE49-F238E27FC236}">
                <a16:creationId xmlns:a16="http://schemas.microsoft.com/office/drawing/2014/main" id="{7262947E-C247-144D-E605-DF92DBDBC5D9}"/>
              </a:ext>
            </a:extLst>
          </p:cNvPr>
          <p:cNvPicPr>
            <a:picLocks noChangeAspect="1"/>
          </p:cNvPicPr>
          <p:nvPr/>
        </p:nvPicPr>
        <p:blipFill>
          <a:blip r:embed="rId5"/>
          <a:stretch>
            <a:fillRect/>
          </a:stretch>
        </p:blipFill>
        <p:spPr>
          <a:xfrm>
            <a:off x="2867633" y="3429000"/>
            <a:ext cx="1092256" cy="266714"/>
          </a:xfrm>
          <a:prstGeom prst="rect">
            <a:avLst/>
          </a:prstGeom>
        </p:spPr>
      </p:pic>
      <p:pic>
        <p:nvPicPr>
          <p:cNvPr id="11" name="图片 10">
            <a:extLst>
              <a:ext uri="{FF2B5EF4-FFF2-40B4-BE49-F238E27FC236}">
                <a16:creationId xmlns:a16="http://schemas.microsoft.com/office/drawing/2014/main" id="{6025C019-5606-4DB2-7217-0210B6DD738C}"/>
              </a:ext>
            </a:extLst>
          </p:cNvPr>
          <p:cNvPicPr>
            <a:picLocks noChangeAspect="1"/>
          </p:cNvPicPr>
          <p:nvPr/>
        </p:nvPicPr>
        <p:blipFill>
          <a:blip r:embed="rId6"/>
          <a:stretch>
            <a:fillRect/>
          </a:stretch>
        </p:blipFill>
        <p:spPr>
          <a:xfrm>
            <a:off x="4880785" y="3790519"/>
            <a:ext cx="1441524" cy="279414"/>
          </a:xfrm>
          <a:prstGeom prst="rect">
            <a:avLst/>
          </a:prstGeom>
        </p:spPr>
      </p:pic>
      <p:pic>
        <p:nvPicPr>
          <p:cNvPr id="13" name="图片 12">
            <a:extLst>
              <a:ext uri="{FF2B5EF4-FFF2-40B4-BE49-F238E27FC236}">
                <a16:creationId xmlns:a16="http://schemas.microsoft.com/office/drawing/2014/main" id="{A4797C84-4A7A-B5B7-2FA7-23CF300F7A3F}"/>
              </a:ext>
            </a:extLst>
          </p:cNvPr>
          <p:cNvPicPr>
            <a:picLocks noChangeAspect="1"/>
          </p:cNvPicPr>
          <p:nvPr/>
        </p:nvPicPr>
        <p:blipFill>
          <a:blip r:embed="rId7"/>
          <a:stretch>
            <a:fillRect/>
          </a:stretch>
        </p:blipFill>
        <p:spPr>
          <a:xfrm>
            <a:off x="2521769" y="4524792"/>
            <a:ext cx="1079555" cy="260363"/>
          </a:xfrm>
          <a:prstGeom prst="rect">
            <a:avLst/>
          </a:prstGeom>
        </p:spPr>
      </p:pic>
      <p:pic>
        <p:nvPicPr>
          <p:cNvPr id="15" name="图片 14">
            <a:extLst>
              <a:ext uri="{FF2B5EF4-FFF2-40B4-BE49-F238E27FC236}">
                <a16:creationId xmlns:a16="http://schemas.microsoft.com/office/drawing/2014/main" id="{2A396021-1544-894B-6352-79951B466BC6}"/>
              </a:ext>
            </a:extLst>
          </p:cNvPr>
          <p:cNvPicPr>
            <a:picLocks noChangeAspect="1"/>
          </p:cNvPicPr>
          <p:nvPr/>
        </p:nvPicPr>
        <p:blipFill>
          <a:blip r:embed="rId8"/>
          <a:stretch>
            <a:fillRect/>
          </a:stretch>
        </p:blipFill>
        <p:spPr>
          <a:xfrm>
            <a:off x="5676247" y="4514174"/>
            <a:ext cx="1388339" cy="281597"/>
          </a:xfrm>
          <a:prstGeom prst="rect">
            <a:avLst/>
          </a:prstGeom>
        </p:spPr>
      </p:pic>
      <p:pic>
        <p:nvPicPr>
          <p:cNvPr id="17" name="图片 16">
            <a:extLst>
              <a:ext uri="{FF2B5EF4-FFF2-40B4-BE49-F238E27FC236}">
                <a16:creationId xmlns:a16="http://schemas.microsoft.com/office/drawing/2014/main" id="{E98ADF02-D8AE-88BB-E187-02792D307383}"/>
              </a:ext>
            </a:extLst>
          </p:cNvPr>
          <p:cNvPicPr>
            <a:picLocks noChangeAspect="1"/>
          </p:cNvPicPr>
          <p:nvPr/>
        </p:nvPicPr>
        <p:blipFill>
          <a:blip r:embed="rId9"/>
          <a:stretch>
            <a:fillRect/>
          </a:stretch>
        </p:blipFill>
        <p:spPr>
          <a:xfrm>
            <a:off x="9015447" y="4869595"/>
            <a:ext cx="2749691" cy="1739989"/>
          </a:xfrm>
          <a:prstGeom prst="rect">
            <a:avLst/>
          </a:prstGeom>
        </p:spPr>
      </p:pic>
      <p:pic>
        <p:nvPicPr>
          <p:cNvPr id="19" name="图片 18">
            <a:extLst>
              <a:ext uri="{FF2B5EF4-FFF2-40B4-BE49-F238E27FC236}">
                <a16:creationId xmlns:a16="http://schemas.microsoft.com/office/drawing/2014/main" id="{7B1E7CB0-C909-A2E2-E968-3BF607EADEB0}"/>
              </a:ext>
            </a:extLst>
          </p:cNvPr>
          <p:cNvPicPr>
            <a:picLocks noChangeAspect="1"/>
          </p:cNvPicPr>
          <p:nvPr/>
        </p:nvPicPr>
        <p:blipFill>
          <a:blip r:embed="rId10"/>
          <a:stretch>
            <a:fillRect/>
          </a:stretch>
        </p:blipFill>
        <p:spPr>
          <a:xfrm>
            <a:off x="1484830" y="4883106"/>
            <a:ext cx="2240504" cy="396397"/>
          </a:xfrm>
          <a:prstGeom prst="rect">
            <a:avLst/>
          </a:prstGeom>
        </p:spPr>
      </p:pic>
      <p:pic>
        <p:nvPicPr>
          <p:cNvPr id="21" name="图片 20">
            <a:extLst>
              <a:ext uri="{FF2B5EF4-FFF2-40B4-BE49-F238E27FC236}">
                <a16:creationId xmlns:a16="http://schemas.microsoft.com/office/drawing/2014/main" id="{C4025316-45F2-D459-C1EF-FB75ED54D18C}"/>
              </a:ext>
            </a:extLst>
          </p:cNvPr>
          <p:cNvPicPr>
            <a:picLocks noChangeAspect="1"/>
          </p:cNvPicPr>
          <p:nvPr/>
        </p:nvPicPr>
        <p:blipFill>
          <a:blip r:embed="rId11"/>
          <a:stretch>
            <a:fillRect/>
          </a:stretch>
        </p:blipFill>
        <p:spPr>
          <a:xfrm>
            <a:off x="1848456" y="5265601"/>
            <a:ext cx="2904290" cy="373028"/>
          </a:xfrm>
          <a:prstGeom prst="rect">
            <a:avLst/>
          </a:prstGeom>
        </p:spPr>
      </p:pic>
    </p:spTree>
    <p:extLst>
      <p:ext uri="{BB962C8B-B14F-4D97-AF65-F5344CB8AC3E}">
        <p14:creationId xmlns:p14="http://schemas.microsoft.com/office/powerpoint/2010/main" val="20162294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1964</TotalTime>
  <Words>1673</Words>
  <Application>Microsoft Office PowerPoint</Application>
  <PresentationFormat>宽屏</PresentationFormat>
  <Paragraphs>86</Paragraphs>
  <Slides>7</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-apple-system</vt:lpstr>
      <vt:lpstr>等线</vt:lpstr>
      <vt:lpstr>等线 Light</vt:lpstr>
      <vt:lpstr>Arial</vt:lpstr>
      <vt:lpstr>Arial</vt:lpstr>
      <vt:lpstr>Times New Roman</vt:lpstr>
      <vt:lpstr>Office 主题​​</vt:lpstr>
      <vt:lpstr>Decoupled Graph Neural Networks for Large Dynamic Graphs</vt:lpstr>
      <vt:lpstr>Background</vt:lpstr>
      <vt:lpstr>TGN</vt:lpstr>
      <vt:lpstr>EvolveGCN</vt:lpstr>
      <vt:lpstr>Motivation</vt:lpstr>
      <vt:lpstr>PowerPoint 演示文稿</vt:lpstr>
      <vt:lpstr>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SpecInfer: Accelerating Generative LLM Serving with Speculative Inference and Token Tree Verification</dc:title>
  <dc:creator>付 振波</dc:creator>
  <cp:lastModifiedBy>付 振波</cp:lastModifiedBy>
  <cp:revision>28</cp:revision>
  <dcterms:created xsi:type="dcterms:W3CDTF">2023-07-04T01:30:03Z</dcterms:created>
  <dcterms:modified xsi:type="dcterms:W3CDTF">2023-08-30T11:17:49Z</dcterms:modified>
</cp:coreProperties>
</file>