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5"/>
  </p:notesMasterIdLst>
  <p:sldIdLst>
    <p:sldId id="256" r:id="rId2"/>
    <p:sldId id="269" r:id="rId3"/>
    <p:sldId id="280" r:id="rId4"/>
    <p:sldId id="271" r:id="rId5"/>
    <p:sldId id="270" r:id="rId6"/>
    <p:sldId id="272" r:id="rId7"/>
    <p:sldId id="273" r:id="rId8"/>
    <p:sldId id="274" r:id="rId9"/>
    <p:sldId id="275" r:id="rId10"/>
    <p:sldId id="276" r:id="rId11"/>
    <p:sldId id="277" r:id="rId12"/>
    <p:sldId id="278" r:id="rId13"/>
    <p:sldId id="27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714" autoAdjust="0"/>
  </p:normalViewPr>
  <p:slideViewPr>
    <p:cSldViewPr snapToGrid="0">
      <p:cViewPr varScale="1">
        <p:scale>
          <a:sx n="98" d="100"/>
          <a:sy n="98" d="100"/>
        </p:scale>
        <p:origin x="10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F462FF-E7F5-48E3-A2F1-6E21A2119FAC}" type="datetimeFigureOut">
              <a:rPr lang="zh-CN" altLang="en-US" smtClean="0"/>
              <a:t>2022/11/28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D09A2-626D-4CC7-8ED1-500ED39A111C}" type="slidenum">
              <a:rPr lang="zh-CN" altLang="en-US" smtClean="0"/>
              <a:t>‹#›</a:t>
            </a:fld>
            <a:endParaRPr lang="zh-CN" altLang="en-US"/>
          </a:p>
        </p:txBody>
      </p:sp>
    </p:spTree>
    <p:extLst>
      <p:ext uri="{BB962C8B-B14F-4D97-AF65-F5344CB8AC3E}">
        <p14:creationId xmlns:p14="http://schemas.microsoft.com/office/powerpoint/2010/main" val="2822857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1CD09A2-626D-4CC7-8ED1-500ED39A111C}" type="slidenum">
              <a:rPr lang="zh-CN" altLang="en-US" smtClean="0"/>
              <a:t>2</a:t>
            </a:fld>
            <a:endParaRPr lang="zh-CN" altLang="en-US"/>
          </a:p>
        </p:txBody>
      </p:sp>
    </p:spTree>
    <p:extLst>
      <p:ext uri="{BB962C8B-B14F-4D97-AF65-F5344CB8AC3E}">
        <p14:creationId xmlns:p14="http://schemas.microsoft.com/office/powerpoint/2010/main" val="1357452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1CD09A2-626D-4CC7-8ED1-500ED39A111C}" type="slidenum">
              <a:rPr lang="zh-CN" altLang="en-US" smtClean="0"/>
              <a:t>11</a:t>
            </a:fld>
            <a:endParaRPr lang="zh-CN" altLang="en-US"/>
          </a:p>
        </p:txBody>
      </p:sp>
    </p:spTree>
    <p:extLst>
      <p:ext uri="{BB962C8B-B14F-4D97-AF65-F5344CB8AC3E}">
        <p14:creationId xmlns:p14="http://schemas.microsoft.com/office/powerpoint/2010/main" val="3429813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1CD09A2-626D-4CC7-8ED1-500ED39A111C}" type="slidenum">
              <a:rPr lang="zh-CN" altLang="en-US" smtClean="0"/>
              <a:t>12</a:t>
            </a:fld>
            <a:endParaRPr lang="zh-CN" altLang="en-US"/>
          </a:p>
        </p:txBody>
      </p:sp>
    </p:spTree>
    <p:extLst>
      <p:ext uri="{BB962C8B-B14F-4D97-AF65-F5344CB8AC3E}">
        <p14:creationId xmlns:p14="http://schemas.microsoft.com/office/powerpoint/2010/main" val="945422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深度学习提供的一些稀疏库（</a:t>
            </a:r>
            <a:r>
              <a:rPr lang="en-US" altLang="zh-CN" dirty="0"/>
              <a:t>MKL</a:t>
            </a:r>
            <a:r>
              <a:rPr lang="zh-CN" altLang="en-US" dirty="0"/>
              <a:t>、</a:t>
            </a:r>
            <a:r>
              <a:rPr lang="en-US" altLang="zh-CN" dirty="0" err="1"/>
              <a:t>cuSPARSE</a:t>
            </a:r>
            <a:r>
              <a:rPr lang="zh-CN" altLang="en-US" dirty="0"/>
              <a:t>）仅为不同</a:t>
            </a:r>
            <a:r>
              <a:rPr lang="en-US" altLang="zh-CN" dirty="0"/>
              <a:t>GNN</a:t>
            </a:r>
            <a:r>
              <a:rPr lang="zh-CN" altLang="en-US" dirty="0"/>
              <a:t>模型所需的内核的一小部分实现优化</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91CD09A2-626D-4CC7-8ED1-500ED39A111C}" type="slidenum">
              <a:rPr lang="zh-CN" altLang="en-US" smtClean="0"/>
              <a:t>3</a:t>
            </a:fld>
            <a:endParaRPr lang="zh-CN" altLang="en-US"/>
          </a:p>
        </p:txBody>
      </p:sp>
    </p:spTree>
    <p:extLst>
      <p:ext uri="{BB962C8B-B14F-4D97-AF65-F5344CB8AC3E}">
        <p14:creationId xmlns:p14="http://schemas.microsoft.com/office/powerpoint/2010/main" val="3025389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1CD09A2-626D-4CC7-8ED1-500ED39A111C}" type="slidenum">
              <a:rPr lang="zh-CN" altLang="en-US" smtClean="0"/>
              <a:t>4</a:t>
            </a:fld>
            <a:endParaRPr lang="zh-CN" altLang="en-US"/>
          </a:p>
        </p:txBody>
      </p:sp>
    </p:spTree>
    <p:extLst>
      <p:ext uri="{BB962C8B-B14F-4D97-AF65-F5344CB8AC3E}">
        <p14:creationId xmlns:p14="http://schemas.microsoft.com/office/powerpoint/2010/main" val="3709191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latin typeface="黑体" panose="02010609060101010101" pitchFamily="49" charset="-122"/>
                <a:ea typeface="黑体" panose="02010609060101010101" pitchFamily="49" charset="-122"/>
              </a:rPr>
              <a:t>1 </a:t>
            </a:r>
            <a:r>
              <a:rPr lang="zh-CN" altLang="en-US" sz="1800" dirty="0">
                <a:latin typeface="黑体" panose="02010609060101010101" pitchFamily="49" charset="-122"/>
                <a:ea typeface="黑体" panose="02010609060101010101" pitchFamily="49" charset="-122"/>
              </a:rPr>
              <a:t>粗粒度层处理的是图拓扑的遍历，细粒度处理的是对每个顶点</a:t>
            </a:r>
            <a:r>
              <a:rPr lang="en-US" altLang="zh-CN" sz="1800" dirty="0">
                <a:latin typeface="黑体" panose="02010609060101010101" pitchFamily="49" charset="-122"/>
                <a:ea typeface="黑体" panose="02010609060101010101" pitchFamily="49" charset="-122"/>
              </a:rPr>
              <a:t>/</a:t>
            </a:r>
            <a:r>
              <a:rPr lang="zh-CN" altLang="en-US" sz="1800" dirty="0">
                <a:latin typeface="黑体" panose="02010609060101010101" pitchFamily="49" charset="-122"/>
                <a:ea typeface="黑体" panose="02010609060101010101" pitchFamily="49" charset="-122"/>
              </a:rPr>
              <a:t>边的</a:t>
            </a:r>
            <a:r>
              <a:rPr lang="en-US" altLang="zh-CN" sz="1800" dirty="0">
                <a:latin typeface="黑体" panose="02010609060101010101" pitchFamily="49" charset="-122"/>
                <a:ea typeface="黑体" panose="02010609060101010101" pitchFamily="49" charset="-122"/>
              </a:rPr>
              <a:t>feature</a:t>
            </a:r>
            <a:r>
              <a:rPr lang="zh-CN" altLang="en-US" sz="1800" dirty="0">
                <a:latin typeface="黑体" panose="02010609060101010101" pitchFamily="49" charset="-122"/>
                <a:ea typeface="黑体" panose="02010609060101010101" pitchFamily="49" charset="-122"/>
              </a:rPr>
              <a:t>的计算。</a:t>
            </a:r>
            <a:r>
              <a:rPr lang="en-US" altLang="zh-CN" sz="1800" dirty="0" err="1">
                <a:latin typeface="黑体" panose="02010609060101010101" pitchFamily="49" charset="-122"/>
                <a:ea typeface="黑体" panose="02010609060101010101" pitchFamily="49" charset="-122"/>
              </a:rPr>
              <a:t>featGraph</a:t>
            </a:r>
            <a:r>
              <a:rPr lang="zh-CN" altLang="en-US" sz="1800" dirty="0">
                <a:latin typeface="黑体" panose="02010609060101010101" pitchFamily="49" charset="-122"/>
                <a:ea typeface="黑体" panose="02010609060101010101" pitchFamily="49" charset="-122"/>
              </a:rPr>
              <a:t>提供两个稀疏模板，</a:t>
            </a:r>
            <a:r>
              <a:rPr lang="en-US" altLang="zh-CN" sz="1800" dirty="0" err="1">
                <a:latin typeface="黑体" panose="02010609060101010101" pitchFamily="49" charset="-122"/>
                <a:ea typeface="黑体" panose="02010609060101010101" pitchFamily="49" charset="-122"/>
              </a:rPr>
              <a:t>SpMM</a:t>
            </a:r>
            <a:r>
              <a:rPr lang="zh-CN" altLang="en-US" sz="1800" dirty="0">
                <a:latin typeface="黑体" panose="02010609060101010101" pitchFamily="49" charset="-122"/>
                <a:ea typeface="黑体" panose="02010609060101010101" pitchFamily="49" charset="-122"/>
              </a:rPr>
              <a:t>和</a:t>
            </a:r>
            <a:r>
              <a:rPr lang="en-US" altLang="zh-CN" sz="1800" dirty="0">
                <a:latin typeface="黑体" panose="02010609060101010101" pitchFamily="49" charset="-122"/>
                <a:ea typeface="黑体" panose="02010609060101010101" pitchFamily="49" charset="-122"/>
              </a:rPr>
              <a:t>SDDMM</a:t>
            </a:r>
          </a:p>
          <a:p>
            <a:r>
              <a:rPr lang="en-US" altLang="zh-CN" sz="1800" dirty="0">
                <a:latin typeface="黑体" panose="02010609060101010101" pitchFamily="49" charset="-122"/>
                <a:ea typeface="黑体" panose="02010609060101010101" pitchFamily="49" charset="-122"/>
              </a:rPr>
              <a:t>2 </a:t>
            </a:r>
            <a:r>
              <a:rPr lang="zh-CN" altLang="en-US" sz="1800" dirty="0">
                <a:latin typeface="黑体" panose="02010609060101010101" pitchFamily="49" charset="-122"/>
                <a:ea typeface="黑体" panose="02010609060101010101" pitchFamily="49" charset="-122"/>
              </a:rPr>
              <a:t>在粗粒度级别，</a:t>
            </a:r>
            <a:r>
              <a:rPr lang="en-US" altLang="zh-CN" sz="1800" dirty="0" err="1">
                <a:latin typeface="黑体" panose="02010609060101010101" pitchFamily="49" charset="-122"/>
                <a:ea typeface="黑体" panose="02010609060101010101" pitchFamily="49" charset="-122"/>
              </a:rPr>
              <a:t>FeatGraph</a:t>
            </a:r>
            <a:r>
              <a:rPr lang="zh-CN" altLang="en-US" sz="1800" dirty="0">
                <a:latin typeface="黑体" panose="02010609060101010101" pitchFamily="49" charset="-122"/>
                <a:ea typeface="黑体" panose="02010609060101010101" pitchFamily="49" charset="-122"/>
              </a:rPr>
              <a:t>将图遍历的优化整合到稀疏模板中</a:t>
            </a:r>
            <a:r>
              <a:rPr lang="en-US" altLang="zh-CN" sz="1800" dirty="0">
                <a:latin typeface="黑体" panose="02010609060101010101" pitchFamily="49" charset="-122"/>
                <a:ea typeface="黑体" panose="02010609060101010101" pitchFamily="49" charset="-122"/>
              </a:rPr>
              <a:t>:</a:t>
            </a:r>
            <a:r>
              <a:rPr lang="zh-CN" altLang="en-US" sz="1800" dirty="0">
                <a:latin typeface="黑体" panose="02010609060101010101" pitchFamily="49" charset="-122"/>
                <a:ea typeface="黑体" panose="02010609060101010101" pitchFamily="49" charset="-122"/>
              </a:rPr>
              <a:t>应用图分区技术来提高</a:t>
            </a:r>
            <a:r>
              <a:rPr lang="en-US" altLang="zh-CN" sz="1800" dirty="0">
                <a:latin typeface="黑体" panose="02010609060101010101" pitchFamily="49" charset="-122"/>
                <a:ea typeface="黑体" panose="02010609060101010101" pitchFamily="49" charset="-122"/>
              </a:rPr>
              <a:t>CPU</a:t>
            </a:r>
            <a:r>
              <a:rPr lang="zh-CN" altLang="en-US" sz="1800" dirty="0">
                <a:latin typeface="黑体" panose="02010609060101010101" pitchFamily="49" charset="-122"/>
                <a:ea typeface="黑体" panose="02010609060101010101" pitchFamily="49" charset="-122"/>
              </a:rPr>
              <a:t>上的缓存利用率，为稀疏模式适应并行化策略以充分利用</a:t>
            </a:r>
            <a:r>
              <a:rPr lang="en-US" altLang="zh-CN" sz="1800" dirty="0">
                <a:latin typeface="黑体" panose="02010609060101010101" pitchFamily="49" charset="-122"/>
                <a:ea typeface="黑体" panose="02010609060101010101" pitchFamily="49" charset="-122"/>
              </a:rPr>
              <a:t>GPU</a:t>
            </a:r>
            <a:r>
              <a:rPr lang="zh-CN" altLang="en-US" sz="1800" dirty="0">
                <a:latin typeface="黑体" panose="02010609060101010101" pitchFamily="49" charset="-122"/>
                <a:ea typeface="黑体" panose="02010609060101010101" pitchFamily="49" charset="-122"/>
              </a:rPr>
              <a:t>上的大量计算能等；在细粒度级别，允许用户指定</a:t>
            </a:r>
            <a:r>
              <a:rPr lang="en-US" altLang="zh-CN" sz="1800" dirty="0">
                <a:latin typeface="黑体" panose="02010609060101010101" pitchFamily="49" charset="-122"/>
                <a:ea typeface="黑体" panose="02010609060101010101" pitchFamily="49" charset="-122"/>
              </a:rPr>
              <a:t>UDF</a:t>
            </a:r>
            <a:r>
              <a:rPr lang="zh-CN" altLang="en-US" sz="1800" dirty="0">
                <a:latin typeface="黑体" panose="02010609060101010101" pitchFamily="49" charset="-122"/>
                <a:ea typeface="黑体" panose="02010609060101010101" pitchFamily="49" charset="-122"/>
              </a:rPr>
              <a:t>的优化，例如，调度特征计算，将</a:t>
            </a:r>
            <a:r>
              <a:rPr lang="en-US" altLang="zh-CN" sz="1800" dirty="0">
                <a:latin typeface="黑体" panose="02010609060101010101" pitchFamily="49" charset="-122"/>
                <a:ea typeface="黑体" panose="02010609060101010101" pitchFamily="49" charset="-122"/>
              </a:rPr>
              <a:t>feature</a:t>
            </a:r>
            <a:r>
              <a:rPr lang="zh-CN" altLang="en-US" sz="1800" dirty="0">
                <a:latin typeface="黑体" panose="02010609060101010101" pitchFamily="49" charset="-122"/>
                <a:ea typeface="黑体" panose="02010609060101010101" pitchFamily="49" charset="-122"/>
              </a:rPr>
              <a:t>平铺或并行化</a:t>
            </a:r>
            <a:r>
              <a:rPr lang="en-US" altLang="zh-CN" sz="1800" dirty="0">
                <a:latin typeface="黑体" panose="02010609060101010101" pitchFamily="49" charset="-122"/>
                <a:ea typeface="黑体" panose="02010609060101010101" pitchFamily="49" charset="-122"/>
              </a:rPr>
              <a:t>feature</a:t>
            </a:r>
            <a:r>
              <a:rPr lang="zh-CN" altLang="en-US" sz="1800" dirty="0">
                <a:latin typeface="黑体" panose="02010609060101010101" pitchFamily="49" charset="-122"/>
                <a:ea typeface="黑体" panose="02010609060101010101" pitchFamily="49" charset="-122"/>
              </a:rPr>
              <a:t>计算</a:t>
            </a:r>
            <a:endParaRPr lang="en-US" altLang="zh-CN" sz="1800" dirty="0">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5"/>
          </p:nvPr>
        </p:nvSpPr>
        <p:spPr/>
        <p:txBody>
          <a:bodyPr/>
          <a:lstStyle/>
          <a:p>
            <a:fld id="{91CD09A2-626D-4CC7-8ED1-500ED39A111C}" type="slidenum">
              <a:rPr lang="zh-CN" altLang="en-US" smtClean="0"/>
              <a:t>5</a:t>
            </a:fld>
            <a:endParaRPr lang="zh-CN" altLang="en-US"/>
          </a:p>
        </p:txBody>
      </p:sp>
    </p:spTree>
    <p:extLst>
      <p:ext uri="{BB962C8B-B14F-4D97-AF65-F5344CB8AC3E}">
        <p14:creationId xmlns:p14="http://schemas.microsoft.com/office/powerpoint/2010/main" val="12011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1CD09A2-626D-4CC7-8ED1-500ED39A111C}" type="slidenum">
              <a:rPr lang="zh-CN" altLang="en-US" smtClean="0"/>
              <a:t>6</a:t>
            </a:fld>
            <a:endParaRPr lang="zh-CN" altLang="en-US"/>
          </a:p>
        </p:txBody>
      </p:sp>
    </p:spTree>
    <p:extLst>
      <p:ext uri="{BB962C8B-B14F-4D97-AF65-F5344CB8AC3E}">
        <p14:creationId xmlns:p14="http://schemas.microsoft.com/office/powerpoint/2010/main" val="2472643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dirty="0">
                <a:latin typeface="黑体" panose="02010609060101010101" pitchFamily="49" charset="-122"/>
                <a:ea typeface="黑体" panose="02010609060101010101" pitchFamily="49" charset="-122"/>
              </a:rPr>
              <a:t>值得注意的是，当缺少</a:t>
            </a:r>
            <a:r>
              <a:rPr lang="en-US" altLang="zh-CN" sz="1800" dirty="0">
                <a:latin typeface="黑体" panose="02010609060101010101" pitchFamily="49" charset="-122"/>
                <a:ea typeface="黑体" panose="02010609060101010101" pitchFamily="49" charset="-122"/>
              </a:rPr>
              <a:t>FDS</a:t>
            </a:r>
            <a:r>
              <a:rPr lang="zh-CN" altLang="en-US" sz="1800" dirty="0">
                <a:latin typeface="黑体" panose="02010609060101010101" pitchFamily="49" charset="-122"/>
                <a:ea typeface="黑体" panose="02010609060101010101" pitchFamily="49" charset="-122"/>
              </a:rPr>
              <a:t>时，</a:t>
            </a:r>
            <a:r>
              <a:rPr lang="en-US" altLang="zh-CN" sz="1800" dirty="0" err="1">
                <a:latin typeface="黑体" panose="02010609060101010101" pitchFamily="49" charset="-122"/>
                <a:ea typeface="黑体" panose="02010609060101010101" pitchFamily="49" charset="-122"/>
              </a:rPr>
              <a:t>FeatGraph</a:t>
            </a:r>
            <a:r>
              <a:rPr lang="zh-CN" altLang="en-US" sz="1800" dirty="0">
                <a:latin typeface="黑体" panose="02010609060101010101" pitchFamily="49" charset="-122"/>
                <a:ea typeface="黑体" panose="02010609060101010101" pitchFamily="49" charset="-122"/>
              </a:rPr>
              <a:t>本质上退化为传统的图形处理系统，这些系统在设计时没有对特征维计算进行特殊处理。</a:t>
            </a:r>
            <a:endParaRPr lang="zh-CN" altLang="en-US" dirty="0"/>
          </a:p>
        </p:txBody>
      </p:sp>
      <p:sp>
        <p:nvSpPr>
          <p:cNvPr id="4" name="灯片编号占位符 3"/>
          <p:cNvSpPr>
            <a:spLocks noGrp="1"/>
          </p:cNvSpPr>
          <p:nvPr>
            <p:ph type="sldNum" sz="quarter" idx="5"/>
          </p:nvPr>
        </p:nvSpPr>
        <p:spPr/>
        <p:txBody>
          <a:bodyPr/>
          <a:lstStyle/>
          <a:p>
            <a:fld id="{91CD09A2-626D-4CC7-8ED1-500ED39A111C}" type="slidenum">
              <a:rPr lang="zh-CN" altLang="en-US" smtClean="0"/>
              <a:t>7</a:t>
            </a:fld>
            <a:endParaRPr lang="zh-CN" altLang="en-US"/>
          </a:p>
        </p:txBody>
      </p:sp>
    </p:spTree>
    <p:extLst>
      <p:ext uri="{BB962C8B-B14F-4D97-AF65-F5344CB8AC3E}">
        <p14:creationId xmlns:p14="http://schemas.microsoft.com/office/powerpoint/2010/main" val="1689334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1CD09A2-626D-4CC7-8ED1-500ED39A111C}" type="slidenum">
              <a:rPr lang="zh-CN" altLang="en-US" smtClean="0"/>
              <a:t>8</a:t>
            </a:fld>
            <a:endParaRPr lang="zh-CN" altLang="en-US"/>
          </a:p>
        </p:txBody>
      </p:sp>
    </p:spTree>
    <p:extLst>
      <p:ext uri="{BB962C8B-B14F-4D97-AF65-F5344CB8AC3E}">
        <p14:creationId xmlns:p14="http://schemas.microsoft.com/office/powerpoint/2010/main" val="287531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latin typeface="黑体" panose="02010609060101010101" pitchFamily="49" charset="-122"/>
                <a:ea typeface="黑体" panose="02010609060101010101" pitchFamily="49" charset="-122"/>
              </a:rPr>
              <a:t>Feature</a:t>
            </a:r>
            <a:r>
              <a:rPr lang="zh-CN" altLang="en-US" sz="1800" dirty="0">
                <a:latin typeface="黑体" panose="02010609060101010101" pitchFamily="49" charset="-122"/>
                <a:ea typeface="黑体" panose="02010609060101010101" pitchFamily="49" charset="-122"/>
              </a:rPr>
              <a:t>长度是</a:t>
            </a:r>
            <a:r>
              <a:rPr lang="en-US" altLang="zh-CN" sz="1800" dirty="0">
                <a:latin typeface="黑体" panose="02010609060101010101" pitchFamily="49" charset="-122"/>
                <a:ea typeface="黑体" panose="02010609060101010101" pitchFamily="49" charset="-122"/>
              </a:rPr>
              <a:t>4</a:t>
            </a:r>
            <a:r>
              <a:rPr lang="zh-CN" altLang="en-US" sz="1800" dirty="0">
                <a:latin typeface="黑体" panose="02010609060101010101" pitchFamily="49" charset="-122"/>
                <a:ea typeface="黑体" panose="02010609060101010101" pitchFamily="49" charset="-122"/>
              </a:rPr>
              <a:t>，每个</a:t>
            </a:r>
            <a:r>
              <a:rPr lang="en-US" altLang="zh-CN" sz="1800" dirty="0">
                <a:latin typeface="黑体" panose="02010609060101010101" pitchFamily="49" charset="-122"/>
                <a:ea typeface="黑体" panose="02010609060101010101" pitchFamily="49" charset="-122"/>
              </a:rPr>
              <a:t>cache</a:t>
            </a:r>
            <a:r>
              <a:rPr lang="zh-CN" altLang="en-US" sz="1800" dirty="0">
                <a:latin typeface="黑体" panose="02010609060101010101" pitchFamily="49" charset="-122"/>
                <a:ea typeface="黑体" panose="02010609060101010101" pitchFamily="49" charset="-122"/>
              </a:rPr>
              <a:t>可以放两行</a:t>
            </a:r>
            <a:r>
              <a:rPr lang="en-US" altLang="zh-CN" sz="1800" dirty="0">
                <a:latin typeface="黑体" panose="02010609060101010101" pitchFamily="49" charset="-122"/>
                <a:ea typeface="黑体" panose="02010609060101010101" pitchFamily="49" charset="-122"/>
              </a:rPr>
              <a:t>feature</a:t>
            </a:r>
          </a:p>
          <a:p>
            <a:r>
              <a:rPr lang="zh-CN" altLang="en-US" sz="1800" dirty="0">
                <a:latin typeface="黑体" panose="02010609060101010101" pitchFamily="49" charset="-122"/>
                <a:ea typeface="黑体" panose="02010609060101010101" pitchFamily="49" charset="-122"/>
              </a:rPr>
              <a:t>特征维平铺引入了访问图拓扑数据和访问特征数据之间的权衡，</a:t>
            </a:r>
            <a:r>
              <a:rPr lang="zh-CN" altLang="en-US" sz="1800" dirty="0"/>
              <a:t>这种平铺虽然减少了图分区的数量，但是却增加了访问图拓扑的次数。但是文章说，</a:t>
            </a:r>
            <a:r>
              <a:rPr lang="zh-CN" altLang="en-US" sz="1800" dirty="0">
                <a:latin typeface="黑体" panose="02010609060101010101" pitchFamily="49" charset="-122"/>
                <a:ea typeface="黑体" panose="02010609060101010101" pitchFamily="49" charset="-122"/>
              </a:rPr>
              <a:t>在</a:t>
            </a:r>
            <a:r>
              <a:rPr lang="en-US" altLang="zh-CN" sz="1800" dirty="0" err="1">
                <a:latin typeface="黑体" panose="02010609060101010101" pitchFamily="49" charset="-122"/>
                <a:ea typeface="黑体" panose="02010609060101010101" pitchFamily="49" charset="-122"/>
              </a:rPr>
              <a:t>gnn</a:t>
            </a:r>
            <a:r>
              <a:rPr lang="zh-CN" altLang="en-US" sz="1800" dirty="0">
                <a:latin typeface="黑体" panose="02010609060101010101" pitchFamily="49" charset="-122"/>
                <a:ea typeface="黑体" panose="02010609060101010101" pitchFamily="49" charset="-122"/>
              </a:rPr>
              <a:t>中，特征向量的长度通常在</a:t>
            </a:r>
            <a:r>
              <a:rPr lang="en-US" altLang="zh-CN" sz="1800" dirty="0">
                <a:latin typeface="黑体" panose="02010609060101010101" pitchFamily="49" charset="-122"/>
                <a:ea typeface="黑体" panose="02010609060101010101" pitchFamily="49" charset="-122"/>
              </a:rPr>
              <a:t>32</a:t>
            </a:r>
            <a:r>
              <a:rPr lang="zh-CN" altLang="en-US" sz="1800" dirty="0">
                <a:latin typeface="黑体" panose="02010609060101010101" pitchFamily="49" charset="-122"/>
                <a:ea typeface="黑体" panose="02010609060101010101" pitchFamily="49" charset="-122"/>
              </a:rPr>
              <a:t>到</a:t>
            </a:r>
            <a:r>
              <a:rPr lang="en-US" altLang="zh-CN" sz="1800" dirty="0">
                <a:latin typeface="黑体" panose="02010609060101010101" pitchFamily="49" charset="-122"/>
                <a:ea typeface="黑体" panose="02010609060101010101" pitchFamily="49" charset="-122"/>
              </a:rPr>
              <a:t>1024</a:t>
            </a:r>
            <a:r>
              <a:rPr lang="zh-CN" altLang="en-US" sz="1800" dirty="0">
                <a:latin typeface="黑体" panose="02010609060101010101" pitchFamily="49" charset="-122"/>
                <a:ea typeface="黑体" panose="02010609060101010101" pitchFamily="49" charset="-122"/>
              </a:rPr>
              <a:t>之间，</a:t>
            </a:r>
            <a:r>
              <a:rPr lang="zh-CN" altLang="en-US" dirty="0"/>
              <a:t>如果选择合适的平铺因子，</a:t>
            </a:r>
            <a:r>
              <a:rPr lang="zh-CN" altLang="en-US" sz="1800" dirty="0">
                <a:latin typeface="黑体" panose="02010609060101010101" pitchFamily="49" charset="-122"/>
                <a:ea typeface="黑体" panose="02010609060101010101" pitchFamily="49" charset="-122"/>
              </a:rPr>
              <a:t>在访问特征数据时改进的局部性所获得的收益远远超过增加访问图拓扑数据所带来的开销。</a:t>
            </a:r>
            <a:endParaRPr lang="en-US" altLang="zh-CN" sz="1800" dirty="0">
              <a:latin typeface="黑体" panose="02010609060101010101" pitchFamily="49" charset="-122"/>
              <a:ea typeface="黑体" panose="02010609060101010101" pitchFamily="49" charset="-122"/>
            </a:endParaRPr>
          </a:p>
          <a:p>
            <a:r>
              <a:rPr lang="zh-CN" altLang="en-US" sz="1800" dirty="0">
                <a:latin typeface="黑体" panose="02010609060101010101" pitchFamily="49" charset="-122"/>
                <a:ea typeface="黑体" panose="02010609060101010101" pitchFamily="49" charset="-122"/>
              </a:rPr>
              <a:t>对于边缘计算，除了特征维平铺外，</a:t>
            </a:r>
            <a:r>
              <a:rPr lang="en-US" altLang="zh-CN" sz="1800" dirty="0" err="1">
                <a:latin typeface="黑体" panose="02010609060101010101" pitchFamily="49" charset="-122"/>
                <a:ea typeface="黑体" panose="02010609060101010101" pitchFamily="49" charset="-122"/>
              </a:rPr>
              <a:t>FeatGraph</a:t>
            </a:r>
            <a:r>
              <a:rPr lang="zh-CN" altLang="en-US" sz="1800" dirty="0">
                <a:latin typeface="黑体" panose="02010609060101010101" pitchFamily="49" charset="-122"/>
                <a:ea typeface="黑体" panose="02010609060101010101" pitchFamily="49" charset="-122"/>
              </a:rPr>
              <a:t>还采用了基于</a:t>
            </a:r>
            <a:r>
              <a:rPr lang="en-US" altLang="zh-CN" sz="1800" dirty="0">
                <a:latin typeface="黑体" panose="02010609060101010101" pitchFamily="49" charset="-122"/>
                <a:ea typeface="黑体" panose="02010609060101010101" pitchFamily="49" charset="-122"/>
              </a:rPr>
              <a:t>Hilbert</a:t>
            </a:r>
            <a:r>
              <a:rPr lang="zh-CN" altLang="en-US" sz="1800" dirty="0">
                <a:latin typeface="黑体" panose="02010609060101010101" pitchFamily="49" charset="-122"/>
                <a:ea typeface="黑体" panose="02010609060101010101" pitchFamily="49" charset="-122"/>
              </a:rPr>
              <a:t>曲线的图遍历方案。边计算访问源和目标顶点特征，并更新边缘特征；曲线遍历在访问源顶点和目标顶点时都利用了局部性。希尔伯特曲线的递归结构使利用局部性跨越粒度谱，例如</a:t>
            </a:r>
            <a:r>
              <a:rPr lang="en-US" altLang="zh-CN" sz="1800" dirty="0">
                <a:latin typeface="黑体" panose="02010609060101010101" pitchFamily="49" charset="-122"/>
                <a:ea typeface="黑体" panose="02010609060101010101" pitchFamily="49" charset="-122"/>
              </a:rPr>
              <a:t>L1/L2/L3</a:t>
            </a:r>
            <a:r>
              <a:rPr lang="zh-CN" altLang="en-US" sz="1800" dirty="0">
                <a:latin typeface="黑体" panose="02010609060101010101" pitchFamily="49" charset="-122"/>
                <a:ea typeface="黑体" panose="02010609060101010101" pitchFamily="49" charset="-122"/>
              </a:rPr>
              <a:t>缓存。</a:t>
            </a:r>
            <a:r>
              <a:rPr lang="en-US" altLang="zh-CN" sz="1800" dirty="0" err="1">
                <a:latin typeface="黑体" panose="02010609060101010101" pitchFamily="49" charset="-122"/>
                <a:ea typeface="黑体" panose="02010609060101010101" pitchFamily="49" charset="-122"/>
              </a:rPr>
              <a:t>FeatGraph</a:t>
            </a:r>
            <a:r>
              <a:rPr lang="zh-CN" altLang="en-US" sz="1800" dirty="0">
                <a:latin typeface="黑体" panose="02010609060101010101" pitchFamily="49" charset="-122"/>
                <a:ea typeface="黑体" panose="02010609060101010101" pitchFamily="49" charset="-122"/>
              </a:rPr>
              <a:t>结合了希尔伯特曲线遍历和特征维平铺，以充分优化边计算。</a:t>
            </a:r>
            <a:endParaRPr lang="zh-CN" altLang="en-US" dirty="0"/>
          </a:p>
        </p:txBody>
      </p:sp>
      <p:sp>
        <p:nvSpPr>
          <p:cNvPr id="4" name="灯片编号占位符 3"/>
          <p:cNvSpPr>
            <a:spLocks noGrp="1"/>
          </p:cNvSpPr>
          <p:nvPr>
            <p:ph type="sldNum" sz="quarter" idx="5"/>
          </p:nvPr>
        </p:nvSpPr>
        <p:spPr/>
        <p:txBody>
          <a:bodyPr/>
          <a:lstStyle/>
          <a:p>
            <a:fld id="{91CD09A2-626D-4CC7-8ED1-500ED39A111C}" type="slidenum">
              <a:rPr lang="zh-CN" altLang="en-US" smtClean="0"/>
              <a:t>9</a:t>
            </a:fld>
            <a:endParaRPr lang="zh-CN" altLang="en-US"/>
          </a:p>
        </p:txBody>
      </p:sp>
    </p:spTree>
    <p:extLst>
      <p:ext uri="{BB962C8B-B14F-4D97-AF65-F5344CB8AC3E}">
        <p14:creationId xmlns:p14="http://schemas.microsoft.com/office/powerpoint/2010/main" val="100565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dirty="0">
                <a:latin typeface="黑体" panose="02010609060101010101" pitchFamily="49" charset="-122"/>
                <a:ea typeface="黑体" panose="02010609060101010101" pitchFamily="49" charset="-122"/>
              </a:rPr>
              <a:t>图</a:t>
            </a:r>
            <a:r>
              <a:rPr lang="en-US" altLang="zh-CN" sz="1800" dirty="0">
                <a:latin typeface="黑体" panose="02010609060101010101" pitchFamily="49" charset="-122"/>
                <a:ea typeface="黑体" panose="02010609060101010101" pitchFamily="49" charset="-122"/>
              </a:rPr>
              <a:t>7a</a:t>
            </a:r>
            <a:r>
              <a:rPr lang="zh-CN" altLang="en-US" sz="1800" dirty="0">
                <a:latin typeface="黑体" panose="02010609060101010101" pitchFamily="49" charset="-122"/>
                <a:ea typeface="黑体" panose="02010609060101010101" pitchFamily="49" charset="-122"/>
              </a:rPr>
              <a:t>：每个</a:t>
            </a:r>
            <a:r>
              <a:rPr lang="en-US" altLang="zh-CN" sz="1800" dirty="0">
                <a:latin typeface="黑体" panose="02010609060101010101" pitchFamily="49" charset="-122"/>
                <a:ea typeface="黑体" panose="02010609060101010101" pitchFamily="49" charset="-122"/>
              </a:rPr>
              <a:t>CUDA</a:t>
            </a:r>
            <a:r>
              <a:rPr lang="zh-CN" altLang="en-US" sz="1800" dirty="0">
                <a:latin typeface="黑体" panose="02010609060101010101" pitchFamily="49" charset="-122"/>
                <a:ea typeface="黑体" panose="02010609060101010101" pitchFamily="49" charset="-122"/>
              </a:rPr>
              <a:t>块处理多个顶点，这些顶点对应邻接矩阵中的几行，特征维在一个</a:t>
            </a:r>
            <a:r>
              <a:rPr lang="en-US" altLang="zh-CN" sz="1800" dirty="0">
                <a:latin typeface="黑体" panose="02010609060101010101" pitchFamily="49" charset="-122"/>
                <a:ea typeface="黑体" panose="02010609060101010101" pitchFamily="49" charset="-122"/>
              </a:rPr>
              <a:t>CUDA</a:t>
            </a:r>
            <a:r>
              <a:rPr lang="zh-CN" altLang="en-US" sz="1800" dirty="0">
                <a:latin typeface="黑体" panose="02010609060101010101" pitchFamily="49" charset="-122"/>
                <a:ea typeface="黑体" panose="02010609060101010101" pitchFamily="49" charset="-122"/>
              </a:rPr>
              <a:t>块中的线程之间进行并行化。这种简单的并行化策略被证明是非常高效的</a:t>
            </a:r>
            <a:endParaRPr lang="en-US" altLang="zh-CN" sz="1800" dirty="0">
              <a:latin typeface="黑体" panose="02010609060101010101" pitchFamily="49" charset="-122"/>
              <a:ea typeface="黑体" panose="02010609060101010101" pitchFamily="49" charset="-122"/>
            </a:endParaRPr>
          </a:p>
          <a:p>
            <a:r>
              <a:rPr lang="zh-CN" altLang="en-US" sz="1800" dirty="0">
                <a:latin typeface="黑体" panose="02010609060101010101" pitchFamily="49" charset="-122"/>
                <a:ea typeface="黑体" panose="02010609060101010101" pitchFamily="49" charset="-122"/>
              </a:rPr>
              <a:t>如图</a:t>
            </a:r>
            <a:r>
              <a:rPr lang="en-US" altLang="zh-CN" sz="1800" dirty="0">
                <a:latin typeface="黑体" panose="02010609060101010101" pitchFamily="49" charset="-122"/>
                <a:ea typeface="黑体" panose="02010609060101010101" pitchFamily="49" charset="-122"/>
              </a:rPr>
              <a:t>7b</a:t>
            </a:r>
            <a:r>
              <a:rPr lang="zh-CN" altLang="en-US" sz="1800" dirty="0">
                <a:latin typeface="黑体" panose="02010609060101010101" pitchFamily="49" charset="-122"/>
                <a:ea typeface="黑体" panose="02010609060101010101" pitchFamily="49" charset="-122"/>
              </a:rPr>
              <a:t>所示的并行化策略：每个</a:t>
            </a:r>
            <a:r>
              <a:rPr lang="en-US" altLang="zh-CN" sz="1800" dirty="0">
                <a:latin typeface="黑体" panose="02010609060101010101" pitchFamily="49" charset="-122"/>
                <a:ea typeface="黑体" panose="02010609060101010101" pitchFamily="49" charset="-122"/>
              </a:rPr>
              <a:t>CUDA</a:t>
            </a:r>
            <a:r>
              <a:rPr lang="zh-CN" altLang="en-US" sz="1800" dirty="0">
                <a:latin typeface="黑体" panose="02010609060101010101" pitchFamily="49" charset="-122"/>
                <a:ea typeface="黑体" panose="02010609060101010101" pitchFamily="49" charset="-122"/>
              </a:rPr>
              <a:t>块处理多个边，这些边对应邻接矩阵中的几个非零元素，一个</a:t>
            </a:r>
            <a:r>
              <a:rPr lang="en-US" altLang="zh-CN" sz="1800" dirty="0">
                <a:latin typeface="黑体" panose="02010609060101010101" pitchFamily="49" charset="-122"/>
                <a:ea typeface="黑体" panose="02010609060101010101" pitchFamily="49" charset="-122"/>
              </a:rPr>
              <a:t>CUDA</a:t>
            </a:r>
            <a:r>
              <a:rPr lang="zh-CN" altLang="en-US" sz="1800" dirty="0">
                <a:latin typeface="黑体" panose="02010609060101010101" pitchFamily="49" charset="-122"/>
                <a:ea typeface="黑体" panose="02010609060101010101" pitchFamily="49" charset="-122"/>
              </a:rPr>
              <a:t>块中的所有线程使用树约简</a:t>
            </a:r>
            <a:r>
              <a:rPr lang="en-US" altLang="zh-CN" sz="1800" dirty="0">
                <a:latin typeface="黑体" panose="02010609060101010101" pitchFamily="49" charset="-122"/>
                <a:ea typeface="黑体" panose="02010609060101010101" pitchFamily="49" charset="-122"/>
              </a:rPr>
              <a:t>[34]</a:t>
            </a:r>
            <a:r>
              <a:rPr lang="zh-CN" altLang="en-US" sz="1800" dirty="0">
                <a:latin typeface="黑体" panose="02010609060101010101" pitchFamily="49" charset="-122"/>
                <a:ea typeface="黑体" panose="02010609060101010101" pitchFamily="49" charset="-122"/>
              </a:rPr>
              <a:t>共同处理边缘上的点积操作。</a:t>
            </a:r>
            <a:endParaRPr lang="zh-CN" altLang="en-US" dirty="0"/>
          </a:p>
        </p:txBody>
      </p:sp>
      <p:sp>
        <p:nvSpPr>
          <p:cNvPr id="4" name="灯片编号占位符 3"/>
          <p:cNvSpPr>
            <a:spLocks noGrp="1"/>
          </p:cNvSpPr>
          <p:nvPr>
            <p:ph type="sldNum" sz="quarter" idx="5"/>
          </p:nvPr>
        </p:nvSpPr>
        <p:spPr/>
        <p:txBody>
          <a:bodyPr/>
          <a:lstStyle/>
          <a:p>
            <a:fld id="{91CD09A2-626D-4CC7-8ED1-500ED39A111C}" type="slidenum">
              <a:rPr lang="zh-CN" altLang="en-US" smtClean="0"/>
              <a:t>10</a:t>
            </a:fld>
            <a:endParaRPr lang="zh-CN" altLang="en-US"/>
          </a:p>
        </p:txBody>
      </p:sp>
    </p:spTree>
    <p:extLst>
      <p:ext uri="{BB962C8B-B14F-4D97-AF65-F5344CB8AC3E}">
        <p14:creationId xmlns:p14="http://schemas.microsoft.com/office/powerpoint/2010/main" val="1337665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CAE679-EC35-DD7A-29C7-2D59BA179CB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DA7C7AF-234B-F8D8-2920-50769B9F34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21730E9-01A2-A2CD-655A-1C90B4388D46}"/>
              </a:ext>
            </a:extLst>
          </p:cNvPr>
          <p:cNvSpPr>
            <a:spLocks noGrp="1"/>
          </p:cNvSpPr>
          <p:nvPr>
            <p:ph type="dt" sz="half" idx="10"/>
          </p:nvPr>
        </p:nvSpPr>
        <p:spPr/>
        <p:txBody>
          <a:bodyPr/>
          <a:lstStyle/>
          <a:p>
            <a:fld id="{24549DD2-E162-4A6E-A241-6D7E00C1CFE1}" type="datetimeFigureOut">
              <a:rPr lang="zh-CN" altLang="en-US" smtClean="0"/>
              <a:t>2022/11/28</a:t>
            </a:fld>
            <a:endParaRPr lang="zh-CN" altLang="en-US"/>
          </a:p>
        </p:txBody>
      </p:sp>
      <p:sp>
        <p:nvSpPr>
          <p:cNvPr id="5" name="页脚占位符 4">
            <a:extLst>
              <a:ext uri="{FF2B5EF4-FFF2-40B4-BE49-F238E27FC236}">
                <a16:creationId xmlns:a16="http://schemas.microsoft.com/office/drawing/2014/main" id="{4E2417F4-658A-A713-AA11-C415318753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32C08D-6462-A124-3187-172D8E358942}"/>
              </a:ext>
            </a:extLst>
          </p:cNvPr>
          <p:cNvSpPr>
            <a:spLocks noGrp="1"/>
          </p:cNvSpPr>
          <p:nvPr>
            <p:ph type="sldNum" sz="quarter" idx="12"/>
          </p:nvPr>
        </p:nvSpPr>
        <p:spPr/>
        <p:txBody>
          <a:bodyPr/>
          <a:lstStyle/>
          <a:p>
            <a:fld id="{1BCC32D1-17F1-434D-B28A-156231EFD4B5}" type="slidenum">
              <a:rPr lang="zh-CN" altLang="en-US" smtClean="0"/>
              <a:t>‹#›</a:t>
            </a:fld>
            <a:endParaRPr lang="zh-CN" altLang="en-US"/>
          </a:p>
        </p:txBody>
      </p:sp>
    </p:spTree>
    <p:extLst>
      <p:ext uri="{BB962C8B-B14F-4D97-AF65-F5344CB8AC3E}">
        <p14:creationId xmlns:p14="http://schemas.microsoft.com/office/powerpoint/2010/main" val="1629143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336406-6F29-FF5E-7C2E-376E0B5DD10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E337AF9-160F-4947-ED72-B21339A0C97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3768139-CFF7-5313-1AF3-BD54BAC29CBA}"/>
              </a:ext>
            </a:extLst>
          </p:cNvPr>
          <p:cNvSpPr>
            <a:spLocks noGrp="1"/>
          </p:cNvSpPr>
          <p:nvPr>
            <p:ph type="dt" sz="half" idx="10"/>
          </p:nvPr>
        </p:nvSpPr>
        <p:spPr/>
        <p:txBody>
          <a:bodyPr/>
          <a:lstStyle/>
          <a:p>
            <a:fld id="{24549DD2-E162-4A6E-A241-6D7E00C1CFE1}" type="datetimeFigureOut">
              <a:rPr lang="zh-CN" altLang="en-US" smtClean="0"/>
              <a:t>2022/11/28</a:t>
            </a:fld>
            <a:endParaRPr lang="zh-CN" altLang="en-US"/>
          </a:p>
        </p:txBody>
      </p:sp>
      <p:sp>
        <p:nvSpPr>
          <p:cNvPr id="5" name="页脚占位符 4">
            <a:extLst>
              <a:ext uri="{FF2B5EF4-FFF2-40B4-BE49-F238E27FC236}">
                <a16:creationId xmlns:a16="http://schemas.microsoft.com/office/drawing/2014/main" id="{7CD5012E-099F-4CA1-814D-3141A6211E7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F42972-EBAA-F22B-76C1-E14A224B660B}"/>
              </a:ext>
            </a:extLst>
          </p:cNvPr>
          <p:cNvSpPr>
            <a:spLocks noGrp="1"/>
          </p:cNvSpPr>
          <p:nvPr>
            <p:ph type="sldNum" sz="quarter" idx="12"/>
          </p:nvPr>
        </p:nvSpPr>
        <p:spPr/>
        <p:txBody>
          <a:bodyPr/>
          <a:lstStyle/>
          <a:p>
            <a:fld id="{1BCC32D1-17F1-434D-B28A-156231EFD4B5}" type="slidenum">
              <a:rPr lang="zh-CN" altLang="en-US" smtClean="0"/>
              <a:t>‹#›</a:t>
            </a:fld>
            <a:endParaRPr lang="zh-CN" altLang="en-US"/>
          </a:p>
        </p:txBody>
      </p:sp>
    </p:spTree>
    <p:extLst>
      <p:ext uri="{BB962C8B-B14F-4D97-AF65-F5344CB8AC3E}">
        <p14:creationId xmlns:p14="http://schemas.microsoft.com/office/powerpoint/2010/main" val="1391398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EAA1818-7F2A-1700-B991-DF6679E30C4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A94E4CD-0AA9-1205-6D78-F8E0FFD81AA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F12740-64F0-522A-141D-5A8686E836F2}"/>
              </a:ext>
            </a:extLst>
          </p:cNvPr>
          <p:cNvSpPr>
            <a:spLocks noGrp="1"/>
          </p:cNvSpPr>
          <p:nvPr>
            <p:ph type="dt" sz="half" idx="10"/>
          </p:nvPr>
        </p:nvSpPr>
        <p:spPr/>
        <p:txBody>
          <a:bodyPr/>
          <a:lstStyle/>
          <a:p>
            <a:fld id="{24549DD2-E162-4A6E-A241-6D7E00C1CFE1}" type="datetimeFigureOut">
              <a:rPr lang="zh-CN" altLang="en-US" smtClean="0"/>
              <a:t>2022/11/28</a:t>
            </a:fld>
            <a:endParaRPr lang="zh-CN" altLang="en-US"/>
          </a:p>
        </p:txBody>
      </p:sp>
      <p:sp>
        <p:nvSpPr>
          <p:cNvPr id="5" name="页脚占位符 4">
            <a:extLst>
              <a:ext uri="{FF2B5EF4-FFF2-40B4-BE49-F238E27FC236}">
                <a16:creationId xmlns:a16="http://schemas.microsoft.com/office/drawing/2014/main" id="{A72FB3B6-3BA2-5507-AACC-B945218EF0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BC26F3-9FC4-80D5-D72E-ADEF6238EF23}"/>
              </a:ext>
            </a:extLst>
          </p:cNvPr>
          <p:cNvSpPr>
            <a:spLocks noGrp="1"/>
          </p:cNvSpPr>
          <p:nvPr>
            <p:ph type="sldNum" sz="quarter" idx="12"/>
          </p:nvPr>
        </p:nvSpPr>
        <p:spPr/>
        <p:txBody>
          <a:bodyPr/>
          <a:lstStyle/>
          <a:p>
            <a:fld id="{1BCC32D1-17F1-434D-B28A-156231EFD4B5}" type="slidenum">
              <a:rPr lang="zh-CN" altLang="en-US" smtClean="0"/>
              <a:t>‹#›</a:t>
            </a:fld>
            <a:endParaRPr lang="zh-CN" altLang="en-US"/>
          </a:p>
        </p:txBody>
      </p:sp>
    </p:spTree>
    <p:extLst>
      <p:ext uri="{BB962C8B-B14F-4D97-AF65-F5344CB8AC3E}">
        <p14:creationId xmlns:p14="http://schemas.microsoft.com/office/powerpoint/2010/main" val="2827947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8093B8-D11D-C4B4-6836-6FA20776B35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F6E8680-85A1-8E79-9205-D790F8FE504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D7D0765-0644-E605-2702-540B853113A3}"/>
              </a:ext>
            </a:extLst>
          </p:cNvPr>
          <p:cNvSpPr>
            <a:spLocks noGrp="1"/>
          </p:cNvSpPr>
          <p:nvPr>
            <p:ph type="dt" sz="half" idx="10"/>
          </p:nvPr>
        </p:nvSpPr>
        <p:spPr/>
        <p:txBody>
          <a:bodyPr/>
          <a:lstStyle/>
          <a:p>
            <a:fld id="{24549DD2-E162-4A6E-A241-6D7E00C1CFE1}" type="datetimeFigureOut">
              <a:rPr lang="zh-CN" altLang="en-US" smtClean="0"/>
              <a:t>2022/11/28</a:t>
            </a:fld>
            <a:endParaRPr lang="zh-CN" altLang="en-US"/>
          </a:p>
        </p:txBody>
      </p:sp>
      <p:sp>
        <p:nvSpPr>
          <p:cNvPr id="5" name="页脚占位符 4">
            <a:extLst>
              <a:ext uri="{FF2B5EF4-FFF2-40B4-BE49-F238E27FC236}">
                <a16:creationId xmlns:a16="http://schemas.microsoft.com/office/drawing/2014/main" id="{D7A99A03-22BF-A7D6-7611-B322686044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620008-3739-BA19-D453-550948F140D1}"/>
              </a:ext>
            </a:extLst>
          </p:cNvPr>
          <p:cNvSpPr>
            <a:spLocks noGrp="1"/>
          </p:cNvSpPr>
          <p:nvPr>
            <p:ph type="sldNum" sz="quarter" idx="12"/>
          </p:nvPr>
        </p:nvSpPr>
        <p:spPr/>
        <p:txBody>
          <a:bodyPr/>
          <a:lstStyle/>
          <a:p>
            <a:fld id="{1BCC32D1-17F1-434D-B28A-156231EFD4B5}" type="slidenum">
              <a:rPr lang="zh-CN" altLang="en-US" smtClean="0"/>
              <a:t>‹#›</a:t>
            </a:fld>
            <a:endParaRPr lang="zh-CN" altLang="en-US"/>
          </a:p>
        </p:txBody>
      </p:sp>
    </p:spTree>
    <p:extLst>
      <p:ext uri="{BB962C8B-B14F-4D97-AF65-F5344CB8AC3E}">
        <p14:creationId xmlns:p14="http://schemas.microsoft.com/office/powerpoint/2010/main" val="57928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11C696-3D59-EE43-CEDC-5ADF26A0BBD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7C620B2-A154-472B-D21B-F35F15A202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3017402-13C9-0949-1D9A-5042F3FBA915}"/>
              </a:ext>
            </a:extLst>
          </p:cNvPr>
          <p:cNvSpPr>
            <a:spLocks noGrp="1"/>
          </p:cNvSpPr>
          <p:nvPr>
            <p:ph type="dt" sz="half" idx="10"/>
          </p:nvPr>
        </p:nvSpPr>
        <p:spPr/>
        <p:txBody>
          <a:bodyPr/>
          <a:lstStyle/>
          <a:p>
            <a:fld id="{24549DD2-E162-4A6E-A241-6D7E00C1CFE1}" type="datetimeFigureOut">
              <a:rPr lang="zh-CN" altLang="en-US" smtClean="0"/>
              <a:t>2022/11/28</a:t>
            </a:fld>
            <a:endParaRPr lang="zh-CN" altLang="en-US"/>
          </a:p>
        </p:txBody>
      </p:sp>
      <p:sp>
        <p:nvSpPr>
          <p:cNvPr id="5" name="页脚占位符 4">
            <a:extLst>
              <a:ext uri="{FF2B5EF4-FFF2-40B4-BE49-F238E27FC236}">
                <a16:creationId xmlns:a16="http://schemas.microsoft.com/office/drawing/2014/main" id="{4567CC2A-AC72-A734-2844-5B367FC01F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B0D25E-74EB-4313-F71C-5A21388B9D5B}"/>
              </a:ext>
            </a:extLst>
          </p:cNvPr>
          <p:cNvSpPr>
            <a:spLocks noGrp="1"/>
          </p:cNvSpPr>
          <p:nvPr>
            <p:ph type="sldNum" sz="quarter" idx="12"/>
          </p:nvPr>
        </p:nvSpPr>
        <p:spPr/>
        <p:txBody>
          <a:bodyPr/>
          <a:lstStyle/>
          <a:p>
            <a:fld id="{1BCC32D1-17F1-434D-B28A-156231EFD4B5}" type="slidenum">
              <a:rPr lang="zh-CN" altLang="en-US" smtClean="0"/>
              <a:t>‹#›</a:t>
            </a:fld>
            <a:endParaRPr lang="zh-CN" altLang="en-US"/>
          </a:p>
        </p:txBody>
      </p:sp>
    </p:spTree>
    <p:extLst>
      <p:ext uri="{BB962C8B-B14F-4D97-AF65-F5344CB8AC3E}">
        <p14:creationId xmlns:p14="http://schemas.microsoft.com/office/powerpoint/2010/main" val="2954178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C05467-2719-1339-2922-BAE63DEB12F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76128B8-909E-08C1-873D-7C76CFB5851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D7E26E6-447F-83B9-4613-8B5C80BF27C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B81B850-32A5-240C-DDD7-C6C775EA67E1}"/>
              </a:ext>
            </a:extLst>
          </p:cNvPr>
          <p:cNvSpPr>
            <a:spLocks noGrp="1"/>
          </p:cNvSpPr>
          <p:nvPr>
            <p:ph type="dt" sz="half" idx="10"/>
          </p:nvPr>
        </p:nvSpPr>
        <p:spPr/>
        <p:txBody>
          <a:bodyPr/>
          <a:lstStyle/>
          <a:p>
            <a:fld id="{24549DD2-E162-4A6E-A241-6D7E00C1CFE1}" type="datetimeFigureOut">
              <a:rPr lang="zh-CN" altLang="en-US" smtClean="0"/>
              <a:t>2022/11/28</a:t>
            </a:fld>
            <a:endParaRPr lang="zh-CN" altLang="en-US"/>
          </a:p>
        </p:txBody>
      </p:sp>
      <p:sp>
        <p:nvSpPr>
          <p:cNvPr id="6" name="页脚占位符 5">
            <a:extLst>
              <a:ext uri="{FF2B5EF4-FFF2-40B4-BE49-F238E27FC236}">
                <a16:creationId xmlns:a16="http://schemas.microsoft.com/office/drawing/2014/main" id="{C15D7D3B-8419-FF03-DA14-1FF1294BA9F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8E97F81-7E09-6CCC-3969-172C7DA79AA0}"/>
              </a:ext>
            </a:extLst>
          </p:cNvPr>
          <p:cNvSpPr>
            <a:spLocks noGrp="1"/>
          </p:cNvSpPr>
          <p:nvPr>
            <p:ph type="sldNum" sz="quarter" idx="12"/>
          </p:nvPr>
        </p:nvSpPr>
        <p:spPr/>
        <p:txBody>
          <a:bodyPr/>
          <a:lstStyle/>
          <a:p>
            <a:fld id="{1BCC32D1-17F1-434D-B28A-156231EFD4B5}" type="slidenum">
              <a:rPr lang="zh-CN" altLang="en-US" smtClean="0"/>
              <a:t>‹#›</a:t>
            </a:fld>
            <a:endParaRPr lang="zh-CN" altLang="en-US"/>
          </a:p>
        </p:txBody>
      </p:sp>
    </p:spTree>
    <p:extLst>
      <p:ext uri="{BB962C8B-B14F-4D97-AF65-F5344CB8AC3E}">
        <p14:creationId xmlns:p14="http://schemas.microsoft.com/office/powerpoint/2010/main" val="4025993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5C3AF7-EDF2-4BB0-B047-9D3B2602995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0088800-B536-9454-1D17-23EC89FF84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C65A695-82E2-D2EC-DD6F-FA1AE763E57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B4339EC-3C73-DE4E-C679-52835949F6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F5FEEFD-2114-DB3D-527F-E117285FA74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82077E6-9A86-C253-BA6B-2030582858BE}"/>
              </a:ext>
            </a:extLst>
          </p:cNvPr>
          <p:cNvSpPr>
            <a:spLocks noGrp="1"/>
          </p:cNvSpPr>
          <p:nvPr>
            <p:ph type="dt" sz="half" idx="10"/>
          </p:nvPr>
        </p:nvSpPr>
        <p:spPr/>
        <p:txBody>
          <a:bodyPr/>
          <a:lstStyle/>
          <a:p>
            <a:fld id="{24549DD2-E162-4A6E-A241-6D7E00C1CFE1}" type="datetimeFigureOut">
              <a:rPr lang="zh-CN" altLang="en-US" smtClean="0"/>
              <a:t>2022/11/28</a:t>
            </a:fld>
            <a:endParaRPr lang="zh-CN" altLang="en-US"/>
          </a:p>
        </p:txBody>
      </p:sp>
      <p:sp>
        <p:nvSpPr>
          <p:cNvPr id="8" name="页脚占位符 7">
            <a:extLst>
              <a:ext uri="{FF2B5EF4-FFF2-40B4-BE49-F238E27FC236}">
                <a16:creationId xmlns:a16="http://schemas.microsoft.com/office/drawing/2014/main" id="{22C9E1CF-0EEE-7EA8-25CA-705B527F472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41DC2D1-3395-55A8-7460-DD3A8D06BC02}"/>
              </a:ext>
            </a:extLst>
          </p:cNvPr>
          <p:cNvSpPr>
            <a:spLocks noGrp="1"/>
          </p:cNvSpPr>
          <p:nvPr>
            <p:ph type="sldNum" sz="quarter" idx="12"/>
          </p:nvPr>
        </p:nvSpPr>
        <p:spPr/>
        <p:txBody>
          <a:bodyPr/>
          <a:lstStyle/>
          <a:p>
            <a:fld id="{1BCC32D1-17F1-434D-B28A-156231EFD4B5}" type="slidenum">
              <a:rPr lang="zh-CN" altLang="en-US" smtClean="0"/>
              <a:t>‹#›</a:t>
            </a:fld>
            <a:endParaRPr lang="zh-CN" altLang="en-US"/>
          </a:p>
        </p:txBody>
      </p:sp>
    </p:spTree>
    <p:extLst>
      <p:ext uri="{BB962C8B-B14F-4D97-AF65-F5344CB8AC3E}">
        <p14:creationId xmlns:p14="http://schemas.microsoft.com/office/powerpoint/2010/main" val="3866832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A96245-3D70-E848-9582-937D989D878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65BFFD3-7782-D040-D338-84A8EF1691C6}"/>
              </a:ext>
            </a:extLst>
          </p:cNvPr>
          <p:cNvSpPr>
            <a:spLocks noGrp="1"/>
          </p:cNvSpPr>
          <p:nvPr>
            <p:ph type="dt" sz="half" idx="10"/>
          </p:nvPr>
        </p:nvSpPr>
        <p:spPr/>
        <p:txBody>
          <a:bodyPr/>
          <a:lstStyle/>
          <a:p>
            <a:fld id="{24549DD2-E162-4A6E-A241-6D7E00C1CFE1}" type="datetimeFigureOut">
              <a:rPr lang="zh-CN" altLang="en-US" smtClean="0"/>
              <a:t>2022/11/28</a:t>
            </a:fld>
            <a:endParaRPr lang="zh-CN" altLang="en-US"/>
          </a:p>
        </p:txBody>
      </p:sp>
      <p:sp>
        <p:nvSpPr>
          <p:cNvPr id="4" name="页脚占位符 3">
            <a:extLst>
              <a:ext uri="{FF2B5EF4-FFF2-40B4-BE49-F238E27FC236}">
                <a16:creationId xmlns:a16="http://schemas.microsoft.com/office/drawing/2014/main" id="{20C67738-CD6B-F3C7-64EF-5AEB0CC8FCB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972657A-5AD4-AE3F-38D8-EF1CBA267A27}"/>
              </a:ext>
            </a:extLst>
          </p:cNvPr>
          <p:cNvSpPr>
            <a:spLocks noGrp="1"/>
          </p:cNvSpPr>
          <p:nvPr>
            <p:ph type="sldNum" sz="quarter" idx="12"/>
          </p:nvPr>
        </p:nvSpPr>
        <p:spPr/>
        <p:txBody>
          <a:bodyPr/>
          <a:lstStyle/>
          <a:p>
            <a:fld id="{1BCC32D1-17F1-434D-B28A-156231EFD4B5}" type="slidenum">
              <a:rPr lang="zh-CN" altLang="en-US" smtClean="0"/>
              <a:t>‹#›</a:t>
            </a:fld>
            <a:endParaRPr lang="zh-CN" altLang="en-US"/>
          </a:p>
        </p:txBody>
      </p:sp>
    </p:spTree>
    <p:extLst>
      <p:ext uri="{BB962C8B-B14F-4D97-AF65-F5344CB8AC3E}">
        <p14:creationId xmlns:p14="http://schemas.microsoft.com/office/powerpoint/2010/main" val="423306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2A7253E-8DA6-7585-B618-E7482F1E592E}"/>
              </a:ext>
            </a:extLst>
          </p:cNvPr>
          <p:cNvSpPr>
            <a:spLocks noGrp="1"/>
          </p:cNvSpPr>
          <p:nvPr>
            <p:ph type="dt" sz="half" idx="10"/>
          </p:nvPr>
        </p:nvSpPr>
        <p:spPr/>
        <p:txBody>
          <a:bodyPr/>
          <a:lstStyle/>
          <a:p>
            <a:fld id="{24549DD2-E162-4A6E-A241-6D7E00C1CFE1}" type="datetimeFigureOut">
              <a:rPr lang="zh-CN" altLang="en-US" smtClean="0"/>
              <a:t>2022/11/28</a:t>
            </a:fld>
            <a:endParaRPr lang="zh-CN" altLang="en-US"/>
          </a:p>
        </p:txBody>
      </p:sp>
      <p:sp>
        <p:nvSpPr>
          <p:cNvPr id="3" name="页脚占位符 2">
            <a:extLst>
              <a:ext uri="{FF2B5EF4-FFF2-40B4-BE49-F238E27FC236}">
                <a16:creationId xmlns:a16="http://schemas.microsoft.com/office/drawing/2014/main" id="{B27BB6AB-4212-68F1-BC90-096708918B6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23FE8CE-8FCD-4922-AB89-1EE0E71500C2}"/>
              </a:ext>
            </a:extLst>
          </p:cNvPr>
          <p:cNvSpPr>
            <a:spLocks noGrp="1"/>
          </p:cNvSpPr>
          <p:nvPr>
            <p:ph type="sldNum" sz="quarter" idx="12"/>
          </p:nvPr>
        </p:nvSpPr>
        <p:spPr/>
        <p:txBody>
          <a:bodyPr/>
          <a:lstStyle/>
          <a:p>
            <a:fld id="{1BCC32D1-17F1-434D-B28A-156231EFD4B5}" type="slidenum">
              <a:rPr lang="zh-CN" altLang="en-US" smtClean="0"/>
              <a:t>‹#›</a:t>
            </a:fld>
            <a:endParaRPr lang="zh-CN" altLang="en-US"/>
          </a:p>
        </p:txBody>
      </p:sp>
    </p:spTree>
    <p:extLst>
      <p:ext uri="{BB962C8B-B14F-4D97-AF65-F5344CB8AC3E}">
        <p14:creationId xmlns:p14="http://schemas.microsoft.com/office/powerpoint/2010/main" val="3601611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68EED8-42AC-CBBA-15A5-C2E79116694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AD4A8C1-F006-6B12-6411-9953B1150E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7BFA958-36CC-ED5D-D922-326B42D5E7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85381FB-9EEE-C4BF-FB16-B9F7366E84D3}"/>
              </a:ext>
            </a:extLst>
          </p:cNvPr>
          <p:cNvSpPr>
            <a:spLocks noGrp="1"/>
          </p:cNvSpPr>
          <p:nvPr>
            <p:ph type="dt" sz="half" idx="10"/>
          </p:nvPr>
        </p:nvSpPr>
        <p:spPr/>
        <p:txBody>
          <a:bodyPr/>
          <a:lstStyle/>
          <a:p>
            <a:fld id="{24549DD2-E162-4A6E-A241-6D7E00C1CFE1}" type="datetimeFigureOut">
              <a:rPr lang="zh-CN" altLang="en-US" smtClean="0"/>
              <a:t>2022/11/28</a:t>
            </a:fld>
            <a:endParaRPr lang="zh-CN" altLang="en-US"/>
          </a:p>
        </p:txBody>
      </p:sp>
      <p:sp>
        <p:nvSpPr>
          <p:cNvPr id="6" name="页脚占位符 5">
            <a:extLst>
              <a:ext uri="{FF2B5EF4-FFF2-40B4-BE49-F238E27FC236}">
                <a16:creationId xmlns:a16="http://schemas.microsoft.com/office/drawing/2014/main" id="{780E3106-6185-E0AC-80CB-31575FD4D77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5C57F53-78E8-A2D0-DF51-FE2F3AF29A83}"/>
              </a:ext>
            </a:extLst>
          </p:cNvPr>
          <p:cNvSpPr>
            <a:spLocks noGrp="1"/>
          </p:cNvSpPr>
          <p:nvPr>
            <p:ph type="sldNum" sz="quarter" idx="12"/>
          </p:nvPr>
        </p:nvSpPr>
        <p:spPr/>
        <p:txBody>
          <a:bodyPr/>
          <a:lstStyle/>
          <a:p>
            <a:fld id="{1BCC32D1-17F1-434D-B28A-156231EFD4B5}" type="slidenum">
              <a:rPr lang="zh-CN" altLang="en-US" smtClean="0"/>
              <a:t>‹#›</a:t>
            </a:fld>
            <a:endParaRPr lang="zh-CN" altLang="en-US"/>
          </a:p>
        </p:txBody>
      </p:sp>
    </p:spTree>
    <p:extLst>
      <p:ext uri="{BB962C8B-B14F-4D97-AF65-F5344CB8AC3E}">
        <p14:creationId xmlns:p14="http://schemas.microsoft.com/office/powerpoint/2010/main" val="292559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36D124-8DB5-D145-943F-3434C1F93B0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9FEFBD7-75F7-8180-C625-77E1825BCF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4F1CF17-1228-B133-E1F1-8E63959C42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E5400DA-5B7A-600F-2245-6A0C20F8159B}"/>
              </a:ext>
            </a:extLst>
          </p:cNvPr>
          <p:cNvSpPr>
            <a:spLocks noGrp="1"/>
          </p:cNvSpPr>
          <p:nvPr>
            <p:ph type="dt" sz="half" idx="10"/>
          </p:nvPr>
        </p:nvSpPr>
        <p:spPr/>
        <p:txBody>
          <a:bodyPr/>
          <a:lstStyle/>
          <a:p>
            <a:fld id="{24549DD2-E162-4A6E-A241-6D7E00C1CFE1}" type="datetimeFigureOut">
              <a:rPr lang="zh-CN" altLang="en-US" smtClean="0"/>
              <a:t>2022/11/28</a:t>
            </a:fld>
            <a:endParaRPr lang="zh-CN" altLang="en-US"/>
          </a:p>
        </p:txBody>
      </p:sp>
      <p:sp>
        <p:nvSpPr>
          <p:cNvPr id="6" name="页脚占位符 5">
            <a:extLst>
              <a:ext uri="{FF2B5EF4-FFF2-40B4-BE49-F238E27FC236}">
                <a16:creationId xmlns:a16="http://schemas.microsoft.com/office/drawing/2014/main" id="{758E2107-6038-F88F-B588-17EB7D3AA0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4208D07-8821-3217-0E78-05B737D591BC}"/>
              </a:ext>
            </a:extLst>
          </p:cNvPr>
          <p:cNvSpPr>
            <a:spLocks noGrp="1"/>
          </p:cNvSpPr>
          <p:nvPr>
            <p:ph type="sldNum" sz="quarter" idx="12"/>
          </p:nvPr>
        </p:nvSpPr>
        <p:spPr/>
        <p:txBody>
          <a:bodyPr/>
          <a:lstStyle/>
          <a:p>
            <a:fld id="{1BCC32D1-17F1-434D-B28A-156231EFD4B5}" type="slidenum">
              <a:rPr lang="zh-CN" altLang="en-US" smtClean="0"/>
              <a:t>‹#›</a:t>
            </a:fld>
            <a:endParaRPr lang="zh-CN" altLang="en-US"/>
          </a:p>
        </p:txBody>
      </p:sp>
    </p:spTree>
    <p:extLst>
      <p:ext uri="{BB962C8B-B14F-4D97-AF65-F5344CB8AC3E}">
        <p14:creationId xmlns:p14="http://schemas.microsoft.com/office/powerpoint/2010/main" val="1412851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03D5B3E-3B4E-C715-12CC-CC81DE7A25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34F9136-25DA-6CB5-7369-4763A682F1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D267B4F-3040-BD4B-9AC2-537CE77CFD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549DD2-E162-4A6E-A241-6D7E00C1CFE1}" type="datetimeFigureOut">
              <a:rPr lang="zh-CN" altLang="en-US" smtClean="0"/>
              <a:t>2022/11/28</a:t>
            </a:fld>
            <a:endParaRPr lang="zh-CN" altLang="en-US"/>
          </a:p>
        </p:txBody>
      </p:sp>
      <p:sp>
        <p:nvSpPr>
          <p:cNvPr id="5" name="页脚占位符 4">
            <a:extLst>
              <a:ext uri="{FF2B5EF4-FFF2-40B4-BE49-F238E27FC236}">
                <a16:creationId xmlns:a16="http://schemas.microsoft.com/office/drawing/2014/main" id="{C6CD003E-8E09-F3BE-3618-425A5F6B9F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AB084F1-F3F0-8229-C664-E419F74D65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C32D1-17F1-434D-B28A-156231EFD4B5}" type="slidenum">
              <a:rPr lang="zh-CN" altLang="en-US" smtClean="0"/>
              <a:t>‹#›</a:t>
            </a:fld>
            <a:endParaRPr lang="zh-CN" altLang="en-US"/>
          </a:p>
        </p:txBody>
      </p:sp>
    </p:spTree>
    <p:extLst>
      <p:ext uri="{BB962C8B-B14F-4D97-AF65-F5344CB8AC3E}">
        <p14:creationId xmlns:p14="http://schemas.microsoft.com/office/powerpoint/2010/main" val="224304314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65DAE8-9B51-BDFE-7F52-076AB7B26AAC}"/>
              </a:ext>
            </a:extLst>
          </p:cNvPr>
          <p:cNvSpPr>
            <a:spLocks noGrp="1"/>
          </p:cNvSpPr>
          <p:nvPr>
            <p:ph type="ctrTitle"/>
          </p:nvPr>
        </p:nvSpPr>
        <p:spPr>
          <a:xfrm>
            <a:off x="1524000" y="1182254"/>
            <a:ext cx="9144000" cy="1394836"/>
          </a:xfrm>
        </p:spPr>
        <p:txBody>
          <a:bodyPr>
            <a:normAutofit/>
          </a:bodyPr>
          <a:lstStyle/>
          <a:p>
            <a:r>
              <a:rPr lang="en-US" altLang="zh-CN" sz="3600" b="0" i="0" u="none" strike="noStrike" baseline="0">
                <a:latin typeface="Times New Roman" panose="02020603050405020304" pitchFamily="18" charset="0"/>
                <a:cs typeface="Times New Roman" panose="02020603050405020304" pitchFamily="18" charset="0"/>
              </a:rPr>
              <a:t>FeatGraph: A Flexible and Efficient Backend for</a:t>
            </a:r>
            <a:br>
              <a:rPr lang="en-US" altLang="zh-CN" sz="3600" b="0" i="0" u="none" strike="noStrike" baseline="0">
                <a:latin typeface="Times New Roman" panose="02020603050405020304" pitchFamily="18" charset="0"/>
                <a:cs typeface="Times New Roman" panose="02020603050405020304" pitchFamily="18" charset="0"/>
              </a:rPr>
            </a:br>
            <a:r>
              <a:rPr lang="en-US" altLang="zh-CN" sz="3600" b="0" i="0" u="none" strike="noStrike" baseline="0">
                <a:latin typeface="Times New Roman" panose="02020603050405020304" pitchFamily="18" charset="0"/>
                <a:cs typeface="Times New Roman" panose="02020603050405020304" pitchFamily="18" charset="0"/>
              </a:rPr>
              <a:t>Graph Neural Network Systems</a:t>
            </a:r>
            <a:endParaRPr lang="zh-CN" altLang="en-US" sz="3600"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E9BAF491-609C-2290-0DBA-AEBA14D0CBA3}"/>
              </a:ext>
            </a:extLst>
          </p:cNvPr>
          <p:cNvSpPr txBox="1"/>
          <p:nvPr/>
        </p:nvSpPr>
        <p:spPr>
          <a:xfrm>
            <a:off x="1173018" y="4280911"/>
            <a:ext cx="9698182" cy="1184940"/>
          </a:xfrm>
          <a:prstGeom prst="rect">
            <a:avLst/>
          </a:prstGeom>
          <a:noFill/>
        </p:spPr>
        <p:txBody>
          <a:bodyPr wrap="square">
            <a:spAutoFit/>
          </a:bodyPr>
          <a:lstStyle/>
          <a:p>
            <a:pPr algn="ctr"/>
            <a:r>
              <a:rPr lang="en-US" altLang="zh-CN" sz="1600" b="0" i="0" u="none" strike="noStrike" baseline="0" dirty="0">
                <a:latin typeface="Times New Roman" panose="02020603050405020304" pitchFamily="18" charset="0"/>
                <a:cs typeface="Times New Roman" panose="02020603050405020304" pitchFamily="18" charset="0"/>
              </a:rPr>
              <a:t>Yuwei Hu, </a:t>
            </a:r>
            <a:r>
              <a:rPr lang="en-US" altLang="zh-CN" sz="1600" b="0" i="0" u="none" strike="noStrike" baseline="0" dirty="0" err="1">
                <a:latin typeface="Times New Roman" panose="02020603050405020304" pitchFamily="18" charset="0"/>
                <a:cs typeface="Times New Roman" panose="02020603050405020304" pitchFamily="18" charset="0"/>
              </a:rPr>
              <a:t>Zihao</a:t>
            </a:r>
            <a:r>
              <a:rPr lang="en-US" altLang="zh-CN" sz="1600" b="0" i="0" u="none" strike="noStrike" baseline="0" dirty="0">
                <a:latin typeface="Times New Roman" panose="02020603050405020304" pitchFamily="18" charset="0"/>
                <a:cs typeface="Times New Roman" panose="02020603050405020304" pitchFamily="18" charset="0"/>
              </a:rPr>
              <a:t> Ye, </a:t>
            </a:r>
            <a:r>
              <a:rPr lang="en-US" altLang="zh-CN" sz="1600" b="0" i="0" u="none" strike="noStrike" baseline="0" dirty="0" err="1">
                <a:latin typeface="Times New Roman" panose="02020603050405020304" pitchFamily="18" charset="0"/>
                <a:cs typeface="Times New Roman" panose="02020603050405020304" pitchFamily="18" charset="0"/>
              </a:rPr>
              <a:t>Minjie</a:t>
            </a:r>
            <a:r>
              <a:rPr lang="en-US" altLang="zh-CN" sz="1600" b="0" i="0" u="none" strike="noStrike" baseline="0" dirty="0">
                <a:latin typeface="Times New Roman" panose="02020603050405020304" pitchFamily="18" charset="0"/>
                <a:cs typeface="Times New Roman" panose="02020603050405020304" pitchFamily="18" charset="0"/>
              </a:rPr>
              <a:t> Wang, </a:t>
            </a:r>
            <a:r>
              <a:rPr lang="en-US" altLang="zh-CN" sz="1600" b="0" i="0" u="none" strike="noStrike" baseline="0" dirty="0" err="1">
                <a:latin typeface="Times New Roman" panose="02020603050405020304" pitchFamily="18" charset="0"/>
                <a:cs typeface="Times New Roman" panose="02020603050405020304" pitchFamily="18" charset="0"/>
              </a:rPr>
              <a:t>Jiali</a:t>
            </a:r>
            <a:r>
              <a:rPr lang="en-US" altLang="zh-CN" sz="1600" b="0" i="0" u="none" strike="noStrike" baseline="0" dirty="0">
                <a:latin typeface="Times New Roman" panose="02020603050405020304" pitchFamily="18" charset="0"/>
                <a:cs typeface="Times New Roman" panose="02020603050405020304" pitchFamily="18" charset="0"/>
              </a:rPr>
              <a:t> Yu, Da Zheng, Mu Li</a:t>
            </a:r>
            <a:r>
              <a:rPr lang="en-US" altLang="zh-CN" sz="700" b="0" i="1" u="none" strike="noStrike" baseline="0" dirty="0">
                <a:latin typeface="Times New Roman" panose="02020603050405020304" pitchFamily="18" charset="0"/>
                <a:cs typeface="Times New Roman" panose="02020603050405020304" pitchFamily="18" charset="0"/>
              </a:rPr>
              <a:t> </a:t>
            </a:r>
            <a:r>
              <a:rPr lang="en-US" altLang="zh-CN" sz="1600" b="0" i="0" u="none" strike="noStrike" baseline="0" dirty="0">
                <a:latin typeface="Times New Roman" panose="02020603050405020304" pitchFamily="18" charset="0"/>
                <a:cs typeface="Times New Roman" panose="02020603050405020304" pitchFamily="18" charset="0"/>
              </a:rPr>
              <a:t>, Zheng Zhang, </a:t>
            </a:r>
            <a:r>
              <a:rPr lang="en-US" altLang="zh-CN" sz="1600" b="0" i="0" u="none" strike="noStrike" baseline="0" dirty="0" err="1">
                <a:latin typeface="Times New Roman" panose="02020603050405020304" pitchFamily="18" charset="0"/>
                <a:cs typeface="Times New Roman" panose="02020603050405020304" pitchFamily="18" charset="0"/>
              </a:rPr>
              <a:t>Zhiru</a:t>
            </a:r>
            <a:r>
              <a:rPr lang="en-US" altLang="zh-CN" sz="1600" b="0" i="0" u="none" strike="noStrike" baseline="0" dirty="0">
                <a:latin typeface="Times New Roman" panose="02020603050405020304" pitchFamily="18" charset="0"/>
                <a:cs typeface="Times New Roman" panose="02020603050405020304" pitchFamily="18" charset="0"/>
              </a:rPr>
              <a:t> Zhang, </a:t>
            </a:r>
            <a:r>
              <a:rPr lang="en-US" altLang="zh-CN" sz="1600" b="0" i="0" u="none" strike="noStrike" baseline="0" dirty="0" err="1">
                <a:latin typeface="Times New Roman" panose="02020603050405020304" pitchFamily="18" charset="0"/>
                <a:cs typeface="Times New Roman" panose="02020603050405020304" pitchFamily="18" charset="0"/>
              </a:rPr>
              <a:t>Yida</a:t>
            </a:r>
            <a:r>
              <a:rPr lang="en-US" altLang="zh-CN" sz="1600" b="0" i="0" u="none" strike="noStrike" baseline="0" dirty="0">
                <a:latin typeface="Times New Roman" panose="02020603050405020304" pitchFamily="18" charset="0"/>
                <a:cs typeface="Times New Roman" panose="02020603050405020304" pitchFamily="18" charset="0"/>
              </a:rPr>
              <a:t> Wang</a:t>
            </a:r>
          </a:p>
          <a:p>
            <a:pPr algn="ctr"/>
            <a:endParaRPr lang="en-US" altLang="zh-CN" sz="1600" dirty="0">
              <a:latin typeface="Times New Roman" panose="02020603050405020304" pitchFamily="18" charset="0"/>
              <a:cs typeface="Times New Roman" panose="02020603050405020304" pitchFamily="18" charset="0"/>
            </a:endParaRPr>
          </a:p>
          <a:p>
            <a:pPr algn="ctr"/>
            <a:endParaRPr lang="en-US" altLang="zh-CN" sz="700" b="0" i="1" u="none" strike="noStrike" baseline="0" dirty="0">
              <a:latin typeface="Times New Roman" panose="02020603050405020304" pitchFamily="18" charset="0"/>
              <a:cs typeface="Times New Roman" panose="02020603050405020304" pitchFamily="18" charset="0"/>
            </a:endParaRPr>
          </a:p>
          <a:p>
            <a:pPr algn="ctr"/>
            <a:r>
              <a:rPr lang="en-US" altLang="zh-CN" sz="1600" b="0" i="0" u="none" strike="noStrike" baseline="0" dirty="0">
                <a:latin typeface="Times New Roman" panose="02020603050405020304" pitchFamily="18" charset="0"/>
                <a:cs typeface="Times New Roman" panose="02020603050405020304" pitchFamily="18" charset="0"/>
              </a:rPr>
              <a:t>School of ECE, Cornell University; </a:t>
            </a:r>
            <a:r>
              <a:rPr lang="en-US" altLang="zh-CN" sz="1600" b="0" i="1" u="none" strike="noStrike" baseline="0" dirty="0">
                <a:latin typeface="Times New Roman" panose="02020603050405020304" pitchFamily="18" charset="0"/>
                <a:cs typeface="Times New Roman" panose="02020603050405020304" pitchFamily="18" charset="0"/>
              </a:rPr>
              <a:t>{</a:t>
            </a:r>
            <a:r>
              <a:rPr lang="en-US" altLang="zh-CN" sz="1600" b="0" i="0" u="none" strike="noStrike" baseline="0" dirty="0">
                <a:latin typeface="Times New Roman" panose="02020603050405020304" pitchFamily="18" charset="0"/>
                <a:cs typeface="Times New Roman" panose="02020603050405020304" pitchFamily="18" charset="0"/>
              </a:rPr>
              <a:t>yh457, </a:t>
            </a:r>
            <a:r>
              <a:rPr lang="en-US" altLang="zh-CN" sz="1600" b="0" i="0" u="none" strike="noStrike" baseline="0" dirty="0" err="1">
                <a:latin typeface="Times New Roman" panose="02020603050405020304" pitchFamily="18" charset="0"/>
                <a:cs typeface="Times New Roman" panose="02020603050405020304" pitchFamily="18" charset="0"/>
              </a:rPr>
              <a:t>zhiruz</a:t>
            </a:r>
            <a:r>
              <a:rPr lang="en-US" altLang="zh-CN" sz="1600" b="0" i="1" u="none" strike="noStrike" baseline="0" dirty="0">
                <a:latin typeface="Times New Roman" panose="02020603050405020304" pitchFamily="18" charset="0"/>
                <a:cs typeface="Times New Roman" panose="02020603050405020304" pitchFamily="18" charset="0"/>
              </a:rPr>
              <a:t>}</a:t>
            </a:r>
            <a:r>
              <a:rPr lang="en-US" altLang="zh-CN" sz="1600" b="0" i="0" u="none" strike="noStrike" baseline="0" dirty="0">
                <a:latin typeface="Times New Roman" panose="02020603050405020304" pitchFamily="18" charset="0"/>
                <a:cs typeface="Times New Roman" panose="02020603050405020304" pitchFamily="18" charset="0"/>
              </a:rPr>
              <a:t>@cornell.edu</a:t>
            </a:r>
          </a:p>
          <a:p>
            <a:pPr algn="ctr"/>
            <a:r>
              <a:rPr lang="en-US" altLang="zh-CN" sz="1600" b="0" i="0" u="none" strike="noStrike" baseline="0" dirty="0">
                <a:latin typeface="Times New Roman" panose="02020603050405020304" pitchFamily="18" charset="0"/>
                <a:cs typeface="Times New Roman" panose="02020603050405020304" pitchFamily="18" charset="0"/>
              </a:rPr>
              <a:t>Amazon Web Services; </a:t>
            </a:r>
            <a:r>
              <a:rPr lang="en-US" altLang="zh-CN" sz="1600" b="0" i="1" u="none" strike="noStrike" baseline="0" dirty="0">
                <a:latin typeface="Times New Roman" panose="02020603050405020304" pitchFamily="18" charset="0"/>
                <a:cs typeface="Times New Roman" panose="02020603050405020304" pitchFamily="18" charset="0"/>
              </a:rPr>
              <a:t>{</a:t>
            </a:r>
            <a:r>
              <a:rPr lang="en-US" altLang="zh-CN" sz="1600" b="0" i="0" u="none" strike="noStrike" baseline="0" dirty="0" err="1">
                <a:latin typeface="Times New Roman" panose="02020603050405020304" pitchFamily="18" charset="0"/>
                <a:cs typeface="Times New Roman" panose="02020603050405020304" pitchFamily="18" charset="0"/>
              </a:rPr>
              <a:t>yeziha</a:t>
            </a:r>
            <a:r>
              <a:rPr lang="en-US" altLang="zh-CN" sz="1600" b="0" i="0" u="none" strike="noStrike" baseline="0" dirty="0">
                <a:latin typeface="Times New Roman" panose="02020603050405020304" pitchFamily="18" charset="0"/>
                <a:cs typeface="Times New Roman" panose="02020603050405020304" pitchFamily="18" charset="0"/>
              </a:rPr>
              <a:t>, </a:t>
            </a:r>
            <a:r>
              <a:rPr lang="en-US" altLang="zh-CN" sz="1600" b="0" i="0" u="none" strike="noStrike" baseline="0" dirty="0" err="1">
                <a:latin typeface="Times New Roman" panose="02020603050405020304" pitchFamily="18" charset="0"/>
                <a:cs typeface="Times New Roman" panose="02020603050405020304" pitchFamily="18" charset="0"/>
              </a:rPr>
              <a:t>minjiw</a:t>
            </a:r>
            <a:r>
              <a:rPr lang="en-US" altLang="zh-CN" sz="1600" b="0" i="0" u="none" strike="noStrike" baseline="0" dirty="0">
                <a:latin typeface="Times New Roman" panose="02020603050405020304" pitchFamily="18" charset="0"/>
                <a:cs typeface="Times New Roman" panose="02020603050405020304" pitchFamily="18" charset="0"/>
              </a:rPr>
              <a:t>, </a:t>
            </a:r>
            <a:r>
              <a:rPr lang="en-US" altLang="zh-CN" sz="1600" b="0" i="0" u="none" strike="noStrike" baseline="0" dirty="0" err="1">
                <a:latin typeface="Times New Roman" panose="02020603050405020304" pitchFamily="18" charset="0"/>
                <a:cs typeface="Times New Roman" panose="02020603050405020304" pitchFamily="18" charset="0"/>
              </a:rPr>
              <a:t>yjial</a:t>
            </a:r>
            <a:r>
              <a:rPr lang="en-US" altLang="zh-CN" sz="1600" b="0" i="0" u="none" strike="noStrike" baseline="0" dirty="0">
                <a:latin typeface="Times New Roman" panose="02020603050405020304" pitchFamily="18" charset="0"/>
                <a:cs typeface="Times New Roman" panose="02020603050405020304" pitchFamily="18" charset="0"/>
              </a:rPr>
              <a:t>, </a:t>
            </a:r>
            <a:r>
              <a:rPr lang="en-US" altLang="zh-CN" sz="1600" b="0" i="0" u="none" strike="noStrike" baseline="0" dirty="0" err="1">
                <a:latin typeface="Times New Roman" panose="02020603050405020304" pitchFamily="18" charset="0"/>
                <a:cs typeface="Times New Roman" panose="02020603050405020304" pitchFamily="18" charset="0"/>
              </a:rPr>
              <a:t>dzzhen</a:t>
            </a:r>
            <a:r>
              <a:rPr lang="en-US" altLang="zh-CN" sz="1600" b="0" i="0" u="none" strike="noStrike" baseline="0" dirty="0">
                <a:latin typeface="Times New Roman" panose="02020603050405020304" pitchFamily="18" charset="0"/>
                <a:cs typeface="Times New Roman" panose="02020603050405020304" pitchFamily="18" charset="0"/>
              </a:rPr>
              <a:t>, mli, </a:t>
            </a:r>
            <a:r>
              <a:rPr lang="en-US" altLang="zh-CN" sz="1600" b="0" i="0" u="none" strike="noStrike" baseline="0" dirty="0" err="1">
                <a:latin typeface="Times New Roman" panose="02020603050405020304" pitchFamily="18" charset="0"/>
                <a:cs typeface="Times New Roman" panose="02020603050405020304" pitchFamily="18" charset="0"/>
              </a:rPr>
              <a:t>zhaz</a:t>
            </a:r>
            <a:r>
              <a:rPr lang="en-US" altLang="zh-CN" sz="1600" b="0" i="0" u="none" strike="noStrike" baseline="0" dirty="0">
                <a:latin typeface="Times New Roman" panose="02020603050405020304" pitchFamily="18" charset="0"/>
                <a:cs typeface="Times New Roman" panose="02020603050405020304" pitchFamily="18" charset="0"/>
              </a:rPr>
              <a:t>, </a:t>
            </a:r>
            <a:r>
              <a:rPr lang="en-US" altLang="zh-CN" sz="1600" b="0" i="0" u="none" strike="noStrike" baseline="0" dirty="0" err="1">
                <a:latin typeface="Times New Roman" panose="02020603050405020304" pitchFamily="18" charset="0"/>
                <a:cs typeface="Times New Roman" panose="02020603050405020304" pitchFamily="18" charset="0"/>
              </a:rPr>
              <a:t>wangyida</a:t>
            </a:r>
            <a:r>
              <a:rPr lang="en-US" altLang="zh-CN" sz="1600" b="0" i="1" u="none" strike="noStrike" baseline="0" dirty="0">
                <a:latin typeface="Times New Roman" panose="02020603050405020304" pitchFamily="18" charset="0"/>
                <a:cs typeface="Times New Roman" panose="02020603050405020304" pitchFamily="18" charset="0"/>
              </a:rPr>
              <a:t>}</a:t>
            </a:r>
            <a:r>
              <a:rPr lang="en-US" altLang="zh-CN" sz="1600" b="0" i="0" u="none" strike="noStrike" baseline="0" dirty="0">
                <a:latin typeface="Times New Roman" panose="02020603050405020304" pitchFamily="18" charset="0"/>
                <a:cs typeface="Times New Roman" panose="02020603050405020304" pitchFamily="18" charset="0"/>
              </a:rPr>
              <a:t>@amazon.com</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7730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24A074-5A61-2CC9-F681-1CAC53F0C53E}"/>
              </a:ext>
            </a:extLst>
          </p:cNvPr>
          <p:cNvSpPr>
            <a:spLocks noGrp="1"/>
          </p:cNvSpPr>
          <p:nvPr>
            <p:ph type="title"/>
          </p:nvPr>
        </p:nvSpPr>
        <p:spPr>
          <a:xfrm>
            <a:off x="258617" y="171296"/>
            <a:ext cx="7993089" cy="729229"/>
          </a:xfrm>
        </p:spPr>
        <p:txBody>
          <a:bodyPr>
            <a:normAutofit/>
          </a:bodyPr>
          <a:lstStyle/>
          <a:p>
            <a:r>
              <a:rPr lang="en-US" altLang="zh-CN" sz="4400" dirty="0">
                <a:latin typeface="Times New Roman" panose="02020603050405020304" pitchFamily="18" charset="0"/>
                <a:ea typeface="宋体" panose="02010600030101010101" pitchFamily="2" charset="-122"/>
                <a:cs typeface="Times New Roman" panose="02020603050405020304" pitchFamily="18" charset="0"/>
              </a:rPr>
              <a:t>GPU</a:t>
            </a:r>
            <a:r>
              <a:rPr lang="zh-CN" altLang="en-US" sz="4400" dirty="0">
                <a:latin typeface="Times New Roman" panose="02020603050405020304" pitchFamily="18" charset="0"/>
                <a:ea typeface="宋体" panose="02010600030101010101" pitchFamily="2" charset="-122"/>
                <a:cs typeface="Times New Roman" panose="02020603050405020304" pitchFamily="18" charset="0"/>
              </a:rPr>
              <a:t>计算的优化</a:t>
            </a:r>
          </a:p>
        </p:txBody>
      </p:sp>
      <p:pic>
        <p:nvPicPr>
          <p:cNvPr id="6" name="图片 5">
            <a:extLst>
              <a:ext uri="{FF2B5EF4-FFF2-40B4-BE49-F238E27FC236}">
                <a16:creationId xmlns:a16="http://schemas.microsoft.com/office/drawing/2014/main" id="{FBB2B54F-8A67-9ABD-E130-2BDECC31CBC7}"/>
              </a:ext>
            </a:extLst>
          </p:cNvPr>
          <p:cNvPicPr>
            <a:picLocks noChangeAspect="1"/>
          </p:cNvPicPr>
          <p:nvPr/>
        </p:nvPicPr>
        <p:blipFill>
          <a:blip r:embed="rId3"/>
          <a:stretch>
            <a:fillRect/>
          </a:stretch>
        </p:blipFill>
        <p:spPr>
          <a:xfrm>
            <a:off x="441034" y="3301980"/>
            <a:ext cx="11309931" cy="3384724"/>
          </a:xfrm>
          <a:prstGeom prst="rect">
            <a:avLst/>
          </a:prstGeom>
        </p:spPr>
      </p:pic>
      <p:pic>
        <p:nvPicPr>
          <p:cNvPr id="8" name="图片 7">
            <a:extLst>
              <a:ext uri="{FF2B5EF4-FFF2-40B4-BE49-F238E27FC236}">
                <a16:creationId xmlns:a16="http://schemas.microsoft.com/office/drawing/2014/main" id="{28007487-A2FD-D7DE-4B99-AB0BEA77143A}"/>
              </a:ext>
            </a:extLst>
          </p:cNvPr>
          <p:cNvPicPr>
            <a:picLocks noChangeAspect="1"/>
          </p:cNvPicPr>
          <p:nvPr/>
        </p:nvPicPr>
        <p:blipFill>
          <a:blip r:embed="rId4"/>
          <a:stretch>
            <a:fillRect/>
          </a:stretch>
        </p:blipFill>
        <p:spPr>
          <a:xfrm>
            <a:off x="5953271" y="1561475"/>
            <a:ext cx="5550185" cy="1079555"/>
          </a:xfrm>
          <a:prstGeom prst="rect">
            <a:avLst/>
          </a:prstGeom>
        </p:spPr>
      </p:pic>
      <p:pic>
        <p:nvPicPr>
          <p:cNvPr id="10" name="图片 9">
            <a:extLst>
              <a:ext uri="{FF2B5EF4-FFF2-40B4-BE49-F238E27FC236}">
                <a16:creationId xmlns:a16="http://schemas.microsoft.com/office/drawing/2014/main" id="{B9457991-03C4-757A-6EF5-0AAEB7F69B62}"/>
              </a:ext>
            </a:extLst>
          </p:cNvPr>
          <p:cNvPicPr>
            <a:picLocks noChangeAspect="1"/>
          </p:cNvPicPr>
          <p:nvPr/>
        </p:nvPicPr>
        <p:blipFill>
          <a:blip r:embed="rId5"/>
          <a:stretch>
            <a:fillRect/>
          </a:stretch>
        </p:blipFill>
        <p:spPr>
          <a:xfrm>
            <a:off x="688544" y="1561475"/>
            <a:ext cx="4115011" cy="844593"/>
          </a:xfrm>
          <a:prstGeom prst="rect">
            <a:avLst/>
          </a:prstGeom>
        </p:spPr>
      </p:pic>
    </p:spTree>
    <p:extLst>
      <p:ext uri="{BB962C8B-B14F-4D97-AF65-F5344CB8AC3E}">
        <p14:creationId xmlns:p14="http://schemas.microsoft.com/office/powerpoint/2010/main" val="2280710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24A074-5A61-2CC9-F681-1CAC53F0C53E}"/>
              </a:ext>
            </a:extLst>
          </p:cNvPr>
          <p:cNvSpPr>
            <a:spLocks noGrp="1"/>
          </p:cNvSpPr>
          <p:nvPr>
            <p:ph type="title"/>
          </p:nvPr>
        </p:nvSpPr>
        <p:spPr>
          <a:xfrm>
            <a:off x="230908" y="651587"/>
            <a:ext cx="7993089" cy="729229"/>
          </a:xfrm>
        </p:spPr>
        <p:txBody>
          <a:bodyPr>
            <a:normAutofit/>
          </a:bodyPr>
          <a:lstStyle/>
          <a:p>
            <a:r>
              <a:rPr lang="zh-CN" altLang="en-US" sz="4400" dirty="0">
                <a:latin typeface="Times New Roman" panose="02020603050405020304" pitchFamily="18" charset="0"/>
                <a:ea typeface="宋体" panose="02010600030101010101" pitchFamily="2" charset="-122"/>
                <a:cs typeface="Times New Roman" panose="02020603050405020304" pitchFamily="18" charset="0"/>
              </a:rPr>
              <a:t>多维度</a:t>
            </a:r>
            <a:r>
              <a:rPr lang="en-US" altLang="zh-CN" sz="4400" dirty="0">
                <a:latin typeface="Times New Roman" panose="02020603050405020304" pitchFamily="18" charset="0"/>
                <a:ea typeface="宋体" panose="02010600030101010101" pitchFamily="2" charset="-122"/>
                <a:cs typeface="Times New Roman" panose="02020603050405020304" pitchFamily="18" charset="0"/>
              </a:rPr>
              <a:t>feature</a:t>
            </a:r>
            <a:r>
              <a:rPr lang="zh-CN" altLang="en-US" sz="4400" dirty="0">
                <a:latin typeface="Times New Roman" panose="02020603050405020304" pitchFamily="18" charset="0"/>
                <a:ea typeface="宋体" panose="02010600030101010101" pitchFamily="2" charset="-122"/>
                <a:cs typeface="Times New Roman" panose="02020603050405020304" pitchFamily="18" charset="0"/>
              </a:rPr>
              <a:t>的优化</a:t>
            </a:r>
          </a:p>
        </p:txBody>
      </p:sp>
      <p:pic>
        <p:nvPicPr>
          <p:cNvPr id="4" name="图片 3">
            <a:extLst>
              <a:ext uri="{FF2B5EF4-FFF2-40B4-BE49-F238E27FC236}">
                <a16:creationId xmlns:a16="http://schemas.microsoft.com/office/drawing/2014/main" id="{CDC4BCD1-9346-B41B-A1C1-13925F82F9AE}"/>
              </a:ext>
            </a:extLst>
          </p:cNvPr>
          <p:cNvPicPr>
            <a:picLocks noChangeAspect="1"/>
          </p:cNvPicPr>
          <p:nvPr/>
        </p:nvPicPr>
        <p:blipFill>
          <a:blip r:embed="rId3"/>
          <a:stretch>
            <a:fillRect/>
          </a:stretch>
        </p:blipFill>
        <p:spPr>
          <a:xfrm>
            <a:off x="5876200" y="2366439"/>
            <a:ext cx="5759746" cy="3473629"/>
          </a:xfrm>
          <a:prstGeom prst="rect">
            <a:avLst/>
          </a:prstGeom>
        </p:spPr>
      </p:pic>
      <p:sp>
        <p:nvSpPr>
          <p:cNvPr id="5" name="内容占位符 2">
            <a:extLst>
              <a:ext uri="{FF2B5EF4-FFF2-40B4-BE49-F238E27FC236}">
                <a16:creationId xmlns:a16="http://schemas.microsoft.com/office/drawing/2014/main" id="{73A99148-04E7-32A7-32DA-8EE6B6DA7FB1}"/>
              </a:ext>
            </a:extLst>
          </p:cNvPr>
          <p:cNvSpPr>
            <a:spLocks noGrp="1"/>
          </p:cNvSpPr>
          <p:nvPr>
            <p:ph idx="1"/>
          </p:nvPr>
        </p:nvSpPr>
        <p:spPr>
          <a:xfrm>
            <a:off x="556055" y="2266208"/>
            <a:ext cx="5142782" cy="3691247"/>
          </a:xfrm>
        </p:spPr>
        <p:txBody>
          <a:bodyPr>
            <a:normAutofit/>
          </a:bodyPr>
          <a:lstStyle/>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这里无非就是在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或者</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GPU</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混合上述的优化策略</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8</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：多级</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tiling</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；对缓存优化的权重矩阵的两个维度进行了平铺</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9</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CUDA</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块并行第一个维度，跨线程并行第二个维度</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96187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24A074-5A61-2CC9-F681-1CAC53F0C53E}"/>
              </a:ext>
            </a:extLst>
          </p:cNvPr>
          <p:cNvSpPr>
            <a:spLocks noGrp="1"/>
          </p:cNvSpPr>
          <p:nvPr>
            <p:ph type="title"/>
          </p:nvPr>
        </p:nvSpPr>
        <p:spPr>
          <a:xfrm>
            <a:off x="230908" y="651587"/>
            <a:ext cx="7993089" cy="729229"/>
          </a:xfrm>
        </p:spPr>
        <p:txBody>
          <a:bodyPr>
            <a:normAutofit/>
          </a:bodyPr>
          <a:lstStyle/>
          <a:p>
            <a:r>
              <a:rPr lang="en-US" altLang="zh-CN" sz="4400" dirty="0">
                <a:latin typeface="Times New Roman" panose="02020603050405020304" pitchFamily="18" charset="0"/>
                <a:ea typeface="宋体" panose="02010600030101010101" pitchFamily="2" charset="-122"/>
                <a:cs typeface="Times New Roman" panose="02020603050405020304" pitchFamily="18" charset="0"/>
              </a:rPr>
              <a:t>GPU</a:t>
            </a:r>
            <a:r>
              <a:rPr lang="zh-CN" altLang="en-US" sz="4400" dirty="0">
                <a:latin typeface="Times New Roman" panose="02020603050405020304" pitchFamily="18" charset="0"/>
                <a:ea typeface="宋体" panose="02010600030101010101" pitchFamily="2" charset="-122"/>
                <a:cs typeface="Times New Roman" panose="02020603050405020304" pitchFamily="18" charset="0"/>
              </a:rPr>
              <a:t>混合分区</a:t>
            </a:r>
          </a:p>
        </p:txBody>
      </p:sp>
      <p:sp>
        <p:nvSpPr>
          <p:cNvPr id="5" name="内容占位符 2">
            <a:extLst>
              <a:ext uri="{FF2B5EF4-FFF2-40B4-BE49-F238E27FC236}">
                <a16:creationId xmlns:a16="http://schemas.microsoft.com/office/drawing/2014/main" id="{73A99148-04E7-32A7-32DA-8EE6B6DA7FB1}"/>
              </a:ext>
            </a:extLst>
          </p:cNvPr>
          <p:cNvSpPr>
            <a:spLocks noGrp="1"/>
          </p:cNvSpPr>
          <p:nvPr>
            <p:ph idx="1"/>
          </p:nvPr>
        </p:nvSpPr>
        <p:spPr>
          <a:xfrm>
            <a:off x="1037319" y="2208456"/>
            <a:ext cx="5058681" cy="3739957"/>
          </a:xfrm>
        </p:spPr>
        <p:txBody>
          <a:bodyPr>
            <a:normAutofit/>
          </a:bodyPr>
          <a:lstStyle/>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因为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GPU</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上的内存较小，</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上的图遍历优化</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例如，</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图分区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并不直接适用于</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GPU</a:t>
            </a: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提出了一种对高次顶点和低次顶点进行不同处理的混合分区方法</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根据阈值将顶点重新排序为低次部分和高次部分</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它只划分高次顶点并将它们加载到共享内存</a:t>
            </a:r>
          </a:p>
          <a:p>
            <a:pPr lvl="1"/>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混合分区的直观感受是访问高次顶点</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87681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C558D3-3632-FF10-7BE6-5592C0F210ED}"/>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与</a:t>
            </a:r>
            <a:r>
              <a:rPr lang="en-US" altLang="zh-CN" dirty="0">
                <a:latin typeface="宋体" panose="02010600030101010101" pitchFamily="2" charset="-122"/>
                <a:ea typeface="宋体" panose="02010600030101010101" pitchFamily="2" charset="-122"/>
              </a:rPr>
              <a:t>TVM</a:t>
            </a:r>
            <a:r>
              <a:rPr lang="zh-CN" altLang="en-US" dirty="0">
                <a:latin typeface="宋体" panose="02010600030101010101" pitchFamily="2" charset="-122"/>
                <a:ea typeface="宋体" panose="02010600030101010101" pitchFamily="2" charset="-122"/>
              </a:rPr>
              <a:t>结合</a:t>
            </a:r>
          </a:p>
        </p:txBody>
      </p:sp>
      <p:sp>
        <p:nvSpPr>
          <p:cNvPr id="3" name="内容占位符 2">
            <a:extLst>
              <a:ext uri="{FF2B5EF4-FFF2-40B4-BE49-F238E27FC236}">
                <a16:creationId xmlns:a16="http://schemas.microsoft.com/office/drawing/2014/main" id="{EB3D71D0-2B65-894D-9080-D0E5C4FCBFA5}"/>
              </a:ext>
            </a:extLst>
          </p:cNvPr>
          <p:cNvSpPr>
            <a:spLocks noGrp="1"/>
          </p:cNvSpPr>
          <p:nvPr>
            <p:ph idx="1"/>
          </p:nvPr>
        </p:nvSpPr>
        <p:spPr/>
        <p:txBody>
          <a:bodyPr/>
          <a:lstStyle/>
          <a:p>
            <a:r>
              <a:rPr lang="en-US" altLang="zh-CN" sz="1800" dirty="0">
                <a:latin typeface="宋体" panose="02010600030101010101" pitchFamily="2" charset="-122"/>
                <a:ea typeface="宋体" panose="02010600030101010101" pitchFamily="2" charset="-122"/>
              </a:rPr>
              <a:t>TVM</a:t>
            </a:r>
            <a:r>
              <a:rPr lang="zh-CN" altLang="en-US" sz="1800" dirty="0">
                <a:latin typeface="宋体" panose="02010600030101010101" pitchFamily="2" charset="-122"/>
                <a:ea typeface="宋体" panose="02010600030101010101" pitchFamily="2" charset="-122"/>
              </a:rPr>
              <a:t>是一种用于张量计算的领域特定语言和编译器，已被广泛用于加速深度学习的工作</a:t>
            </a:r>
            <a:endParaRPr lang="en-US" altLang="zh-CN" sz="1800" dirty="0">
              <a:latin typeface="宋体" panose="02010600030101010101" pitchFamily="2" charset="-122"/>
              <a:ea typeface="宋体" panose="02010600030101010101" pitchFamily="2" charset="-122"/>
            </a:endParaRPr>
          </a:p>
          <a:p>
            <a:pPr marL="0" indent="0">
              <a:buNone/>
            </a:pPr>
            <a:endParaRPr lang="zh-CN" altLang="en-US" sz="1800"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由于</a:t>
            </a:r>
            <a:r>
              <a:rPr lang="en-US" altLang="zh-CN" sz="1800" dirty="0">
                <a:latin typeface="宋体" panose="02010600030101010101" pitchFamily="2" charset="-122"/>
                <a:ea typeface="宋体" panose="02010600030101010101" pitchFamily="2" charset="-122"/>
              </a:rPr>
              <a:t>TVM</a:t>
            </a:r>
            <a:r>
              <a:rPr lang="zh-CN" altLang="en-US" sz="1800" dirty="0">
                <a:latin typeface="宋体" panose="02010600030101010101" pitchFamily="2" charset="-122"/>
                <a:ea typeface="宋体" panose="02010600030101010101" pitchFamily="2" charset="-122"/>
              </a:rPr>
              <a:t>在其张量表达式语言中不支持稀疏表示和计算，通过使用低级</a:t>
            </a:r>
            <a:r>
              <a:rPr lang="en-US" altLang="zh-CN" sz="1800" dirty="0" err="1">
                <a:latin typeface="宋体" panose="02010600030101010101" pitchFamily="2" charset="-122"/>
                <a:ea typeface="宋体" panose="02010600030101010101" pitchFamily="2" charset="-122"/>
              </a:rPr>
              <a:t>api</a:t>
            </a:r>
            <a:r>
              <a:rPr lang="zh-CN" altLang="en-US" sz="1800" dirty="0">
                <a:latin typeface="宋体" panose="02010600030101010101" pitchFamily="2" charset="-122"/>
                <a:ea typeface="宋体" panose="02010600030101010101" pitchFamily="2" charset="-122"/>
              </a:rPr>
              <a:t>直接构造和操作</a:t>
            </a:r>
            <a:r>
              <a:rPr lang="en-US" altLang="zh-CN" sz="1800" dirty="0">
                <a:latin typeface="宋体" panose="02010600030101010101" pitchFamily="2" charset="-122"/>
                <a:ea typeface="宋体" panose="02010600030101010101" pitchFamily="2" charset="-122"/>
              </a:rPr>
              <a:t>IR(</a:t>
            </a:r>
            <a:r>
              <a:rPr lang="zh-CN" altLang="en-US" sz="1800" dirty="0">
                <a:latin typeface="宋体" panose="02010600030101010101" pitchFamily="2" charset="-122"/>
                <a:ea typeface="宋体" panose="02010600030101010101" pitchFamily="2" charset="-122"/>
              </a:rPr>
              <a:t>中间表示</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来实现和优化</a:t>
            </a:r>
            <a:r>
              <a:rPr lang="en-US" altLang="zh-CN" sz="1800" dirty="0" err="1">
                <a:latin typeface="宋体" panose="02010600030101010101" pitchFamily="2" charset="-122"/>
                <a:ea typeface="宋体" panose="02010600030101010101" pitchFamily="2" charset="-122"/>
              </a:rPr>
              <a:t>SpMM</a:t>
            </a:r>
            <a:r>
              <a:rPr lang="zh-CN" altLang="en-US" sz="1800" dirty="0">
                <a:latin typeface="宋体" panose="02010600030101010101" pitchFamily="2" charset="-122"/>
                <a:ea typeface="宋体" panose="02010600030101010101" pitchFamily="2" charset="-122"/>
              </a:rPr>
              <a:t>和</a:t>
            </a:r>
            <a:r>
              <a:rPr lang="en-US" altLang="zh-CN" sz="1800" dirty="0">
                <a:latin typeface="宋体" panose="02010600030101010101" pitchFamily="2" charset="-122"/>
                <a:ea typeface="宋体" panose="02010600030101010101" pitchFamily="2" charset="-122"/>
              </a:rPr>
              <a:t>SDDMM</a:t>
            </a:r>
            <a:r>
              <a:rPr lang="zh-CN" altLang="en-US" sz="1800" dirty="0">
                <a:latin typeface="宋体" panose="02010600030101010101" pitchFamily="2" charset="-122"/>
                <a:ea typeface="宋体" panose="02010600030101010101" pitchFamily="2" charset="-122"/>
              </a:rPr>
              <a:t>模板</a:t>
            </a:r>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看完觉得</a:t>
            </a:r>
            <a:r>
              <a:rPr lang="en-US" altLang="zh-CN" sz="1800" dirty="0" err="1">
                <a:latin typeface="宋体" panose="02010600030101010101" pitchFamily="2" charset="-122"/>
                <a:ea typeface="宋体" panose="02010600030101010101" pitchFamily="2" charset="-122"/>
              </a:rPr>
              <a:t>featgraph</a:t>
            </a:r>
            <a:r>
              <a:rPr lang="zh-CN" altLang="en-US" sz="1800" dirty="0">
                <a:latin typeface="宋体" panose="02010600030101010101" pitchFamily="2" charset="-122"/>
                <a:ea typeface="宋体" panose="02010600030101010101" pitchFamily="2" charset="-122"/>
              </a:rPr>
              <a:t>实验的加速主要在</a:t>
            </a:r>
            <a:r>
              <a:rPr lang="en-US" altLang="zh-CN" sz="1800" dirty="0" err="1">
                <a:latin typeface="宋体" panose="02010600030101010101" pitchFamily="2" charset="-122"/>
                <a:ea typeface="宋体" panose="02010600030101010101" pitchFamily="2" charset="-122"/>
              </a:rPr>
              <a:t>tvm</a:t>
            </a:r>
            <a:r>
              <a:rPr lang="zh-CN" altLang="en-US" sz="1800" dirty="0">
                <a:latin typeface="宋体" panose="02010600030101010101" pitchFamily="2" charset="-122"/>
                <a:ea typeface="宋体" panose="02010600030101010101" pitchFamily="2" charset="-122"/>
              </a:rPr>
              <a:t>的张量计算上；通过</a:t>
            </a:r>
            <a:r>
              <a:rPr lang="en-US" altLang="zh-CN" sz="1800" dirty="0">
                <a:latin typeface="宋体" panose="02010600030101010101" pitchFamily="2" charset="-122"/>
                <a:ea typeface="宋体" panose="02010600030101010101" pitchFamily="2" charset="-122"/>
              </a:rPr>
              <a:t>TVM</a:t>
            </a:r>
            <a:r>
              <a:rPr lang="zh-CN" altLang="en-US" sz="1800" dirty="0">
                <a:latin typeface="宋体" panose="02010600030101010101" pitchFamily="2" charset="-122"/>
                <a:ea typeface="宋体" panose="02010600030101010101" pitchFamily="2" charset="-122"/>
              </a:rPr>
              <a:t>的低级</a:t>
            </a:r>
            <a:r>
              <a:rPr lang="en-US" altLang="zh-CN" sz="1800" dirty="0" err="1">
                <a:latin typeface="宋体" panose="02010600030101010101" pitchFamily="2" charset="-122"/>
                <a:ea typeface="宋体" panose="02010600030101010101" pitchFamily="2" charset="-122"/>
              </a:rPr>
              <a:t>api</a:t>
            </a:r>
            <a:r>
              <a:rPr lang="zh-CN" altLang="en-US" sz="1800" dirty="0">
                <a:latin typeface="宋体" panose="02010600030101010101" pitchFamily="2" charset="-122"/>
                <a:ea typeface="宋体" panose="02010600030101010101" pitchFamily="2" charset="-122"/>
              </a:rPr>
              <a:t>为邻接矩阵生成内核代码，而编译的成本在整个训练来看可以忽略不计</a:t>
            </a:r>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现在的</a:t>
            </a:r>
            <a:r>
              <a:rPr lang="en-US" altLang="zh-CN" sz="1800" dirty="0">
                <a:latin typeface="宋体" panose="02010600030101010101" pitchFamily="2" charset="-122"/>
                <a:ea typeface="宋体" panose="02010600030101010101" pitchFamily="2" charset="-122"/>
              </a:rPr>
              <a:t>GNN systems</a:t>
            </a:r>
            <a:r>
              <a:rPr lang="zh-CN" altLang="en-US" sz="1800" dirty="0">
                <a:latin typeface="宋体" panose="02010600030101010101" pitchFamily="2" charset="-122"/>
                <a:ea typeface="宋体" panose="02010600030101010101" pitchFamily="2" charset="-122"/>
              </a:rPr>
              <a:t>：只要遵循消息传递范式，都可以通过</a:t>
            </a:r>
            <a:r>
              <a:rPr lang="en-US" altLang="zh-CN" sz="1800" dirty="0" err="1">
                <a:latin typeface="宋体" panose="02010600030101010101" pitchFamily="2" charset="-122"/>
                <a:ea typeface="宋体" panose="02010600030101010101" pitchFamily="2" charset="-122"/>
              </a:rPr>
              <a:t>featgraph</a:t>
            </a:r>
            <a:r>
              <a:rPr lang="zh-CN" altLang="en-US" sz="1800" dirty="0">
                <a:latin typeface="宋体" panose="02010600030101010101" pitchFamily="2" charset="-122"/>
                <a:ea typeface="宋体" panose="02010600030101010101" pitchFamily="2" charset="-122"/>
              </a:rPr>
              <a:t>来加速</a:t>
            </a:r>
            <a:endParaRPr lang="en-US" altLang="zh-CN"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95942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24A074-5A61-2CC9-F681-1CAC53F0C53E}"/>
              </a:ext>
            </a:extLst>
          </p:cNvPr>
          <p:cNvSpPr>
            <a:spLocks noGrp="1"/>
          </p:cNvSpPr>
          <p:nvPr>
            <p:ph type="title"/>
          </p:nvPr>
        </p:nvSpPr>
        <p:spPr>
          <a:xfrm>
            <a:off x="733307" y="240589"/>
            <a:ext cx="8534400" cy="1507067"/>
          </a:xfrm>
        </p:spPr>
        <p:txBody>
          <a:bodyPr>
            <a:norm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DGL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Kernal</a:t>
            </a:r>
            <a:endParaRPr lang="zh-CN" altLang="en-US" sz="4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708A0FE7-6476-CECC-C4E2-8E669441DF97}"/>
              </a:ext>
            </a:extLst>
          </p:cNvPr>
          <p:cNvSpPr>
            <a:spLocks noGrp="1"/>
          </p:cNvSpPr>
          <p:nvPr>
            <p:ph idx="1"/>
          </p:nvPr>
        </p:nvSpPr>
        <p:spPr>
          <a:xfrm>
            <a:off x="733307" y="2394202"/>
            <a:ext cx="8791182" cy="3489362"/>
          </a:xfrm>
        </p:spPr>
        <p:txBody>
          <a:bodyPr>
            <a:norm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0.3-0.4</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Minigun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，提供消息函数和边函数支持常见的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GNN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模型</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workload</a:t>
            </a:r>
          </a:p>
          <a:p>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0.5</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：抽象出</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SpMM</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SDDMM</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来表达</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GNN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中的计算</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0.6</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：结合</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tvm</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的高效代码生成转变为了</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FeatGraph</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38647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24A074-5A61-2CC9-F681-1CAC53F0C53E}"/>
              </a:ext>
            </a:extLst>
          </p:cNvPr>
          <p:cNvSpPr>
            <a:spLocks noGrp="1"/>
          </p:cNvSpPr>
          <p:nvPr>
            <p:ph type="title"/>
          </p:nvPr>
        </p:nvSpPr>
        <p:spPr>
          <a:xfrm>
            <a:off x="733307" y="240589"/>
            <a:ext cx="8534400" cy="1507067"/>
          </a:xfrm>
        </p:spPr>
        <p:txBody>
          <a:bodyPr>
            <a:norm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M</a:t>
            </a:r>
            <a:r>
              <a:rPr lang="en-US" altLang="zh-CN" sz="4400" dirty="0">
                <a:latin typeface="Times New Roman" panose="02020603050405020304" pitchFamily="18" charset="0"/>
                <a:ea typeface="宋体" panose="02010600030101010101" pitchFamily="2" charset="-122"/>
                <a:cs typeface="Times New Roman" panose="02020603050405020304" pitchFamily="18" charset="0"/>
              </a:rPr>
              <a:t>otivation</a:t>
            </a:r>
            <a:endParaRPr lang="zh-CN" altLang="en-US" sz="4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708A0FE7-6476-CECC-C4E2-8E669441DF97}"/>
              </a:ext>
            </a:extLst>
          </p:cNvPr>
          <p:cNvSpPr>
            <a:spLocks noGrp="1"/>
          </p:cNvSpPr>
          <p:nvPr>
            <p:ph idx="1"/>
          </p:nvPr>
        </p:nvSpPr>
        <p:spPr>
          <a:xfrm>
            <a:off x="733307" y="2394202"/>
            <a:ext cx="8791182" cy="3489362"/>
          </a:xfrm>
        </p:spPr>
        <p:txBody>
          <a:bodyPr>
            <a:norm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在当前</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GNN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模型中，当稀疏和密集操作得到充分优化时，稀疏操作占</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60%</a:t>
            </a:r>
          </a:p>
          <a:p>
            <a:pPr marL="0" indent="0">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尽管深度学习系统在优化密集操作（如卷积、矩阵相乘）已经比较成熟，但它们缺乏对高性能</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GNN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训练所必需的稀疏运算的支持</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3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现在的许多</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GNN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框架使用的图计算后端，最初是为传统的图工作（</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BFS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PageRank</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）而设计，其中每个顶点都与一个标量相关。而</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GNN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中每个顶点</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边都与</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feature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张量相关</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4680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24A074-5A61-2CC9-F681-1CAC53F0C53E}"/>
              </a:ext>
            </a:extLst>
          </p:cNvPr>
          <p:cNvSpPr>
            <a:spLocks noGrp="1"/>
          </p:cNvSpPr>
          <p:nvPr>
            <p:ph type="title"/>
          </p:nvPr>
        </p:nvSpPr>
        <p:spPr>
          <a:xfrm>
            <a:off x="733307" y="240589"/>
            <a:ext cx="8534400" cy="1507067"/>
          </a:xfrm>
        </p:spPr>
        <p:txBody>
          <a:bodyPr>
            <a:normAutofit/>
          </a:bodyPr>
          <a:lstStyle/>
          <a:p>
            <a:r>
              <a:rPr lang="en-US" altLang="zh-CN" sz="4400" dirty="0">
                <a:latin typeface="Times New Roman" panose="02020603050405020304" pitchFamily="18" charset="0"/>
                <a:ea typeface="宋体" panose="02010600030101010101" pitchFamily="2" charset="-122"/>
                <a:cs typeface="Times New Roman" panose="02020603050405020304" pitchFamily="18" charset="0"/>
              </a:rPr>
              <a:t>Background</a:t>
            </a:r>
            <a:endParaRPr lang="zh-CN" altLang="en-US" sz="4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708A0FE7-6476-CECC-C4E2-8E669441DF97}"/>
              </a:ext>
            </a:extLst>
          </p:cNvPr>
          <p:cNvSpPr>
            <a:spLocks noGrp="1"/>
          </p:cNvSpPr>
          <p:nvPr>
            <p:ph idx="1"/>
          </p:nvPr>
        </p:nvSpPr>
        <p:spPr>
          <a:xfrm>
            <a:off x="733307" y="1747656"/>
            <a:ext cx="9241967" cy="4781315"/>
          </a:xfrm>
        </p:spPr>
        <p:txBody>
          <a:bodyPr>
            <a:norm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SpMM</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SDDMM</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反向：根据链式法则，</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SpMM</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对</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的梯度计算需要计算</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src</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顶点</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feature</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dst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顶</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点</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feature</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的点积，即</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SDDMM</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方式；</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SDDMM</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同理，梯度计算是</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SpMM</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现在的做法中，在训练</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层</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GNN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模型时，</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SpMM</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SDDMM</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计算占据了总运行时间的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95%</a:t>
            </a:r>
          </a:p>
          <a:p>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3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传统的图计算在张量计算中不能充分发挥计算中的并行性，本文使用张量编译的方法完成这一优化</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现在的一些张量计算库（</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MKL</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等）需要手动调优；另一种方法就是张量编译，它用自己的中间表示（</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IR</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）来表示张量的处理，将计算定义与调度分离，从而将重点放在调度上。而现在的张量编译器大多专注于密集张量的计算，几乎没有支持稀疏张量的计算。</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FeatGraph</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扩展了</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TVM</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，支持</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GNN</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中的稀疏模式。</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212F1A6E-9E3B-97FA-2520-55620BF307A4}"/>
              </a:ext>
            </a:extLst>
          </p:cNvPr>
          <p:cNvPicPr>
            <a:picLocks noChangeAspect="1"/>
          </p:cNvPicPr>
          <p:nvPr/>
        </p:nvPicPr>
        <p:blipFill>
          <a:blip r:embed="rId3"/>
          <a:stretch>
            <a:fillRect/>
          </a:stretch>
        </p:blipFill>
        <p:spPr>
          <a:xfrm>
            <a:off x="3795957" y="1531743"/>
            <a:ext cx="2178162" cy="635033"/>
          </a:xfrm>
          <a:prstGeom prst="rect">
            <a:avLst/>
          </a:prstGeom>
        </p:spPr>
      </p:pic>
      <p:pic>
        <p:nvPicPr>
          <p:cNvPr id="7" name="图片 6">
            <a:extLst>
              <a:ext uri="{FF2B5EF4-FFF2-40B4-BE49-F238E27FC236}">
                <a16:creationId xmlns:a16="http://schemas.microsoft.com/office/drawing/2014/main" id="{A08924C3-8DF8-0DC4-6C85-228544308312}"/>
              </a:ext>
            </a:extLst>
          </p:cNvPr>
          <p:cNvPicPr>
            <a:picLocks noChangeAspect="1"/>
          </p:cNvPicPr>
          <p:nvPr/>
        </p:nvPicPr>
        <p:blipFill>
          <a:blip r:embed="rId4"/>
          <a:stretch>
            <a:fillRect/>
          </a:stretch>
        </p:blipFill>
        <p:spPr>
          <a:xfrm>
            <a:off x="5974119" y="1430138"/>
            <a:ext cx="2959252" cy="736638"/>
          </a:xfrm>
          <a:prstGeom prst="rect">
            <a:avLst/>
          </a:prstGeom>
        </p:spPr>
      </p:pic>
    </p:spTree>
    <p:extLst>
      <p:ext uri="{BB962C8B-B14F-4D97-AF65-F5344CB8AC3E}">
        <p14:creationId xmlns:p14="http://schemas.microsoft.com/office/powerpoint/2010/main" val="4216510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24A074-5A61-2CC9-F681-1CAC53F0C53E}"/>
              </a:ext>
            </a:extLst>
          </p:cNvPr>
          <p:cNvSpPr>
            <a:spLocks noGrp="1"/>
          </p:cNvSpPr>
          <p:nvPr>
            <p:ph type="title"/>
          </p:nvPr>
        </p:nvSpPr>
        <p:spPr>
          <a:xfrm>
            <a:off x="733307" y="240589"/>
            <a:ext cx="8534400" cy="1507067"/>
          </a:xfrm>
        </p:spPr>
        <p:txBody>
          <a:bodyPr>
            <a:normAutofit/>
          </a:bodyPr>
          <a:lstStyle/>
          <a:p>
            <a:r>
              <a:rPr lang="zh-CN" altLang="en-US" sz="4400" dirty="0">
                <a:latin typeface="Times New Roman" panose="02020603050405020304" pitchFamily="18" charset="0"/>
                <a:ea typeface="宋体" panose="02010600030101010101" pitchFamily="2" charset="-122"/>
                <a:cs typeface="Times New Roman" panose="02020603050405020304" pitchFamily="18" charset="0"/>
              </a:rPr>
              <a:t>贡献</a:t>
            </a:r>
          </a:p>
        </p:txBody>
      </p:sp>
      <p:sp>
        <p:nvSpPr>
          <p:cNvPr id="3" name="内容占位符 2">
            <a:extLst>
              <a:ext uri="{FF2B5EF4-FFF2-40B4-BE49-F238E27FC236}">
                <a16:creationId xmlns:a16="http://schemas.microsoft.com/office/drawing/2014/main" id="{708A0FE7-6476-CECC-C4E2-8E669441DF97}"/>
              </a:ext>
            </a:extLst>
          </p:cNvPr>
          <p:cNvSpPr>
            <a:spLocks noGrp="1"/>
          </p:cNvSpPr>
          <p:nvPr>
            <p:ph idx="1"/>
          </p:nvPr>
        </p:nvSpPr>
        <p:spPr>
          <a:xfrm>
            <a:off x="733307" y="2172530"/>
            <a:ext cx="8791182" cy="4101810"/>
          </a:xfrm>
        </p:spPr>
        <p:txBody>
          <a:bodyPr>
            <a:norm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提供了一个灵活的编程接口，通过在每个顶点</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边上使用可自定义的细粒 度</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feature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计算来组成粗粒度稀疏模板，来表达各种</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GNN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模型</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将</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中的细粒度特征计算和粗粒度模板解耦，扩展了</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TVM</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张量编译器，使其可以生成高效的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kernel</a:t>
            </a:r>
          </a:p>
          <a:p>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3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在代表性的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GNN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模型和广泛的数据集上的实验结果表明，</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FeatGraph</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可移植到现有的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GNN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框架，并作为一个灵活和高效的后端</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4 GNN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端到端的训练</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和推理，</a:t>
            </a:r>
            <a:r>
              <a:rPr lang="en-US" altLang="zh-CN" sz="2000">
                <a:latin typeface="Times New Roman" panose="02020603050405020304" pitchFamily="18" charset="0"/>
                <a:ea typeface="宋体" panose="02010600030101010101" pitchFamily="2" charset="-122"/>
                <a:cs typeface="Times New Roman" panose="02020603050405020304" pitchFamily="18" charset="0"/>
              </a:rPr>
              <a:t>CPU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32×</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GPU7×</a:t>
            </a:r>
          </a:p>
        </p:txBody>
      </p:sp>
    </p:spTree>
    <p:extLst>
      <p:ext uri="{BB962C8B-B14F-4D97-AF65-F5344CB8AC3E}">
        <p14:creationId xmlns:p14="http://schemas.microsoft.com/office/powerpoint/2010/main" val="152252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24A074-5A61-2CC9-F681-1CAC53F0C53E}"/>
              </a:ext>
            </a:extLst>
          </p:cNvPr>
          <p:cNvSpPr>
            <a:spLocks noGrp="1"/>
          </p:cNvSpPr>
          <p:nvPr>
            <p:ph type="title"/>
          </p:nvPr>
        </p:nvSpPr>
        <p:spPr>
          <a:xfrm>
            <a:off x="733307" y="240589"/>
            <a:ext cx="8534400" cy="1507067"/>
          </a:xfrm>
        </p:spPr>
        <p:txBody>
          <a:bodyPr>
            <a:normAutofit/>
          </a:bodyPr>
          <a:lstStyle/>
          <a:p>
            <a:r>
              <a:rPr lang="en-US" altLang="zh-CN" sz="4400" dirty="0" err="1">
                <a:latin typeface="Times New Roman" panose="02020603050405020304" pitchFamily="18" charset="0"/>
                <a:ea typeface="宋体" panose="02010600030101010101" pitchFamily="2" charset="-122"/>
                <a:cs typeface="Times New Roman" panose="02020603050405020304" pitchFamily="18" charset="0"/>
              </a:rPr>
              <a:t>OverView</a:t>
            </a:r>
            <a:endParaRPr lang="zh-CN" altLang="en-US" sz="4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708A0FE7-6476-CECC-C4E2-8E669441DF97}"/>
              </a:ext>
            </a:extLst>
          </p:cNvPr>
          <p:cNvSpPr>
            <a:spLocks noGrp="1"/>
          </p:cNvSpPr>
          <p:nvPr>
            <p:ph idx="1"/>
          </p:nvPr>
        </p:nvSpPr>
        <p:spPr>
          <a:xfrm>
            <a:off x="733307" y="1747656"/>
            <a:ext cx="5362693" cy="3674089"/>
          </a:xfrm>
        </p:spPr>
        <p:txBody>
          <a:bodyPr>
            <a:normAutofit/>
          </a:bodyPr>
          <a:lstStyle/>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顶层定义</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GNN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模型</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通过</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API</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来表示消息传递范式所允许的各种变体。</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UDF</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：描述</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feature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的计算，</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SpMM</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SDDMM</a:t>
            </a: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Templates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：特定的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FDS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，即计算调度</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通过</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TVM</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张量编译器为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GPU</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生成高效的内核</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C42DA986-0024-1540-46B7-2C974956CD78}"/>
              </a:ext>
            </a:extLst>
          </p:cNvPr>
          <p:cNvPicPr>
            <a:picLocks noChangeAspect="1"/>
          </p:cNvPicPr>
          <p:nvPr/>
        </p:nvPicPr>
        <p:blipFill>
          <a:blip r:embed="rId3"/>
          <a:stretch>
            <a:fillRect/>
          </a:stretch>
        </p:blipFill>
        <p:spPr>
          <a:xfrm>
            <a:off x="6096000" y="916801"/>
            <a:ext cx="5391427" cy="4572235"/>
          </a:xfrm>
          <a:prstGeom prst="rect">
            <a:avLst/>
          </a:prstGeom>
        </p:spPr>
      </p:pic>
    </p:spTree>
    <p:extLst>
      <p:ext uri="{BB962C8B-B14F-4D97-AF65-F5344CB8AC3E}">
        <p14:creationId xmlns:p14="http://schemas.microsoft.com/office/powerpoint/2010/main" val="1655938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BC4D5D6B-FF2D-B403-22F7-A60763BF02B2}"/>
              </a:ext>
            </a:extLst>
          </p:cNvPr>
          <p:cNvPicPr>
            <a:picLocks noChangeAspect="1"/>
          </p:cNvPicPr>
          <p:nvPr/>
        </p:nvPicPr>
        <p:blipFill>
          <a:blip r:embed="rId3"/>
          <a:stretch>
            <a:fillRect/>
          </a:stretch>
        </p:blipFill>
        <p:spPr>
          <a:xfrm>
            <a:off x="988291" y="333996"/>
            <a:ext cx="5004799" cy="6524004"/>
          </a:xfrm>
          <a:prstGeom prst="rect">
            <a:avLst/>
          </a:prstGeom>
        </p:spPr>
      </p:pic>
      <p:pic>
        <p:nvPicPr>
          <p:cNvPr id="14" name="图片 13">
            <a:extLst>
              <a:ext uri="{FF2B5EF4-FFF2-40B4-BE49-F238E27FC236}">
                <a16:creationId xmlns:a16="http://schemas.microsoft.com/office/drawing/2014/main" id="{39F75565-8EDF-EF71-9EBD-56FCC22414CB}"/>
              </a:ext>
            </a:extLst>
          </p:cNvPr>
          <p:cNvPicPr>
            <a:picLocks noChangeAspect="1"/>
          </p:cNvPicPr>
          <p:nvPr/>
        </p:nvPicPr>
        <p:blipFill>
          <a:blip r:embed="rId4"/>
          <a:stretch>
            <a:fillRect/>
          </a:stretch>
        </p:blipFill>
        <p:spPr>
          <a:xfrm>
            <a:off x="6296745" y="1540944"/>
            <a:ext cx="5639090" cy="3295819"/>
          </a:xfrm>
          <a:prstGeom prst="rect">
            <a:avLst/>
          </a:prstGeom>
        </p:spPr>
      </p:pic>
      <p:sp>
        <p:nvSpPr>
          <p:cNvPr id="15" name="标题 1">
            <a:extLst>
              <a:ext uri="{FF2B5EF4-FFF2-40B4-BE49-F238E27FC236}">
                <a16:creationId xmlns:a16="http://schemas.microsoft.com/office/drawing/2014/main" id="{25344742-83EB-5101-4412-3851C326EC94}"/>
              </a:ext>
            </a:extLst>
          </p:cNvPr>
          <p:cNvSpPr>
            <a:spLocks noGrp="1"/>
          </p:cNvSpPr>
          <p:nvPr>
            <p:ph type="title"/>
          </p:nvPr>
        </p:nvSpPr>
        <p:spPr>
          <a:xfrm>
            <a:off x="6296745" y="33878"/>
            <a:ext cx="3484564" cy="1213032"/>
          </a:xfrm>
        </p:spPr>
        <p:txBody>
          <a:bodyPr>
            <a:normAutofit/>
          </a:bodyPr>
          <a:lstStyle/>
          <a:p>
            <a:r>
              <a:rPr lang="en-US" altLang="zh-CN" sz="4400" dirty="0" err="1">
                <a:latin typeface="Times New Roman" panose="02020603050405020304" pitchFamily="18" charset="0"/>
                <a:ea typeface="宋体" panose="02010600030101010101" pitchFamily="2" charset="-122"/>
                <a:cs typeface="Times New Roman" panose="02020603050405020304" pitchFamily="18" charset="0"/>
              </a:rPr>
              <a:t>SpMM</a:t>
            </a:r>
            <a:r>
              <a:rPr lang="zh-CN" altLang="en-US" sz="4400" dirty="0">
                <a:latin typeface="Times New Roman" panose="02020603050405020304" pitchFamily="18" charset="0"/>
                <a:ea typeface="宋体" panose="02010600030101010101" pitchFamily="2" charset="-122"/>
                <a:cs typeface="Times New Roman" panose="02020603050405020304" pitchFamily="18" charset="0"/>
              </a:rPr>
              <a:t>的例子</a:t>
            </a:r>
          </a:p>
        </p:txBody>
      </p:sp>
    </p:spTree>
    <p:extLst>
      <p:ext uri="{BB962C8B-B14F-4D97-AF65-F5344CB8AC3E}">
        <p14:creationId xmlns:p14="http://schemas.microsoft.com/office/powerpoint/2010/main" val="2592130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24A074-5A61-2CC9-F681-1CAC53F0C53E}"/>
              </a:ext>
            </a:extLst>
          </p:cNvPr>
          <p:cNvSpPr>
            <a:spLocks noGrp="1"/>
          </p:cNvSpPr>
          <p:nvPr>
            <p:ph type="title"/>
          </p:nvPr>
        </p:nvSpPr>
        <p:spPr>
          <a:xfrm>
            <a:off x="733307" y="240589"/>
            <a:ext cx="8534400" cy="1507067"/>
          </a:xfrm>
        </p:spPr>
        <p:txBody>
          <a:bodyPr>
            <a:normAutofit/>
          </a:bodyPr>
          <a:lstStyle/>
          <a:p>
            <a:r>
              <a:rPr lang="zh-CN" altLang="en-US" sz="4400" dirty="0">
                <a:latin typeface="Times New Roman" panose="02020603050405020304" pitchFamily="18" charset="0"/>
                <a:ea typeface="宋体" panose="02010600030101010101" pitchFamily="2" charset="-122"/>
                <a:cs typeface="Times New Roman" panose="02020603050405020304" pitchFamily="18" charset="0"/>
              </a:rPr>
              <a:t>计算的优化</a:t>
            </a:r>
          </a:p>
        </p:txBody>
      </p:sp>
      <p:sp>
        <p:nvSpPr>
          <p:cNvPr id="3" name="内容占位符 2">
            <a:extLst>
              <a:ext uri="{FF2B5EF4-FFF2-40B4-BE49-F238E27FC236}">
                <a16:creationId xmlns:a16="http://schemas.microsoft.com/office/drawing/2014/main" id="{708A0FE7-6476-CECC-C4E2-8E669441DF97}"/>
              </a:ext>
            </a:extLst>
          </p:cNvPr>
          <p:cNvSpPr>
            <a:spLocks noGrp="1"/>
          </p:cNvSpPr>
          <p:nvPr>
            <p:ph idx="1"/>
          </p:nvPr>
        </p:nvSpPr>
        <p:spPr>
          <a:xfrm>
            <a:off x="733307" y="1747656"/>
            <a:ext cx="5362693" cy="3674089"/>
          </a:xfrm>
        </p:spPr>
        <p:txBody>
          <a:bodyPr>
            <a:norm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端计算的优化</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GPU</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端计算的优化</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多维度</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feature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计算的优化</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GPU</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中的混合分区</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E60ECFDC-DC87-FDE6-4D36-5D62A3867CCC}"/>
              </a:ext>
            </a:extLst>
          </p:cNvPr>
          <p:cNvPicPr>
            <a:picLocks noChangeAspect="1"/>
          </p:cNvPicPr>
          <p:nvPr/>
        </p:nvPicPr>
        <p:blipFill>
          <a:blip r:embed="rId3"/>
          <a:stretch>
            <a:fillRect/>
          </a:stretch>
        </p:blipFill>
        <p:spPr>
          <a:xfrm>
            <a:off x="5518873" y="1565536"/>
            <a:ext cx="5569236" cy="3378374"/>
          </a:xfrm>
          <a:prstGeom prst="rect">
            <a:avLst/>
          </a:prstGeom>
        </p:spPr>
      </p:pic>
    </p:spTree>
    <p:extLst>
      <p:ext uri="{BB962C8B-B14F-4D97-AF65-F5344CB8AC3E}">
        <p14:creationId xmlns:p14="http://schemas.microsoft.com/office/powerpoint/2010/main" val="2228914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24A074-5A61-2CC9-F681-1CAC53F0C53E}"/>
              </a:ext>
            </a:extLst>
          </p:cNvPr>
          <p:cNvSpPr>
            <a:spLocks noGrp="1"/>
          </p:cNvSpPr>
          <p:nvPr>
            <p:ph type="title"/>
          </p:nvPr>
        </p:nvSpPr>
        <p:spPr>
          <a:xfrm>
            <a:off x="733307" y="240589"/>
            <a:ext cx="8534400" cy="1507067"/>
          </a:xfrm>
        </p:spPr>
        <p:txBody>
          <a:bodyPr>
            <a:normAutofit/>
          </a:bodyPr>
          <a:lstStyle/>
          <a:p>
            <a:r>
              <a:rPr lang="en-US" altLang="zh-CN" sz="4400" dirty="0">
                <a:latin typeface="Times New Roman" panose="02020603050405020304" pitchFamily="18" charset="0"/>
                <a:ea typeface="宋体" panose="02010600030101010101" pitchFamily="2" charset="-122"/>
                <a:cs typeface="Times New Roman" panose="02020603050405020304" pitchFamily="18" charset="0"/>
              </a:rPr>
              <a:t>CPU </a:t>
            </a:r>
            <a:r>
              <a:rPr lang="zh-CN" altLang="en-US" sz="4400" dirty="0">
                <a:latin typeface="Times New Roman" panose="02020603050405020304" pitchFamily="18" charset="0"/>
                <a:ea typeface="宋体" panose="02010600030101010101" pitchFamily="2" charset="-122"/>
                <a:cs typeface="Times New Roman" panose="02020603050405020304" pitchFamily="18" charset="0"/>
              </a:rPr>
              <a:t>计算的优化</a:t>
            </a:r>
          </a:p>
        </p:txBody>
      </p:sp>
      <p:sp>
        <p:nvSpPr>
          <p:cNvPr id="3" name="内容占位符 2">
            <a:extLst>
              <a:ext uri="{FF2B5EF4-FFF2-40B4-BE49-F238E27FC236}">
                <a16:creationId xmlns:a16="http://schemas.microsoft.com/office/drawing/2014/main" id="{708A0FE7-6476-CECC-C4E2-8E669441DF97}"/>
              </a:ext>
            </a:extLst>
          </p:cNvPr>
          <p:cNvSpPr>
            <a:spLocks noGrp="1"/>
          </p:cNvSpPr>
          <p:nvPr>
            <p:ph idx="1"/>
          </p:nvPr>
        </p:nvSpPr>
        <p:spPr>
          <a:xfrm>
            <a:off x="733306" y="1747657"/>
            <a:ext cx="9782293" cy="1423560"/>
          </a:xfrm>
        </p:spPr>
        <p:txBody>
          <a:bodyPr>
            <a:normAutofit/>
          </a:bodyPr>
          <a:lstStyle/>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使用图划分与</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feature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tiling</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相结合（之前的工作可能关心了在图网络中通过图分割的方式提高</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利用率的问题，但是没有考虑到</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feature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这个维度）</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38F49B49-DE9B-7747-AC46-6825EC6FF684}"/>
              </a:ext>
            </a:extLst>
          </p:cNvPr>
          <p:cNvPicPr>
            <a:picLocks noChangeAspect="1"/>
          </p:cNvPicPr>
          <p:nvPr/>
        </p:nvPicPr>
        <p:blipFill>
          <a:blip r:embed="rId3"/>
          <a:stretch>
            <a:fillRect/>
          </a:stretch>
        </p:blipFill>
        <p:spPr>
          <a:xfrm>
            <a:off x="364830" y="2329484"/>
            <a:ext cx="11462339" cy="3880049"/>
          </a:xfrm>
          <a:prstGeom prst="rect">
            <a:avLst/>
          </a:prstGeom>
        </p:spPr>
      </p:pic>
    </p:spTree>
    <p:extLst>
      <p:ext uri="{BB962C8B-B14F-4D97-AF65-F5344CB8AC3E}">
        <p14:creationId xmlns:p14="http://schemas.microsoft.com/office/powerpoint/2010/main" val="220697798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446</TotalTime>
  <Words>1363</Words>
  <Application>Microsoft Office PowerPoint</Application>
  <PresentationFormat>宽屏</PresentationFormat>
  <Paragraphs>93</Paragraphs>
  <Slides>13</Slides>
  <Notes>11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等线</vt:lpstr>
      <vt:lpstr>等线 Light</vt:lpstr>
      <vt:lpstr>黑体</vt:lpstr>
      <vt:lpstr>宋体</vt:lpstr>
      <vt:lpstr>Arial</vt:lpstr>
      <vt:lpstr>Times New Roman</vt:lpstr>
      <vt:lpstr>Office 主题​​</vt:lpstr>
      <vt:lpstr>FeatGraph: A Flexible and Efficient Backend for Graph Neural Network Systems</vt:lpstr>
      <vt:lpstr>DGL Kernal</vt:lpstr>
      <vt:lpstr>Motivation</vt:lpstr>
      <vt:lpstr>Background</vt:lpstr>
      <vt:lpstr>贡献</vt:lpstr>
      <vt:lpstr>OverView</vt:lpstr>
      <vt:lpstr>SpMM的例子</vt:lpstr>
      <vt:lpstr>计算的优化</vt:lpstr>
      <vt:lpstr>CPU 计算的优化</vt:lpstr>
      <vt:lpstr>GPU计算的优化</vt:lpstr>
      <vt:lpstr>多维度feature的优化</vt:lpstr>
      <vt:lpstr>GPU混合分区</vt:lpstr>
      <vt:lpstr>与TVM结合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智能计算系统 实验一 神经网络设计实验</dc:title>
  <dc:creator>付 振波</dc:creator>
  <cp:lastModifiedBy>付 振波</cp:lastModifiedBy>
  <cp:revision>15</cp:revision>
  <dcterms:created xsi:type="dcterms:W3CDTF">2022-10-31T11:59:39Z</dcterms:created>
  <dcterms:modified xsi:type="dcterms:W3CDTF">2022-11-28T03:40:37Z</dcterms:modified>
</cp:coreProperties>
</file>