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付 振波" initials="付" lastIdx="1" clrIdx="0">
    <p:extLst>
      <p:ext uri="{19B8F6BF-5375-455C-9EA6-DF929625EA0E}">
        <p15:presenceInfo xmlns:p15="http://schemas.microsoft.com/office/powerpoint/2012/main" userId="9596980b2b9e9e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25" autoAdjust="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E9A51-FFD9-4F7C-B8E8-E0842C59621C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F1867-7A43-4426-82D1-B81D2EDCE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3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model</a:t>
            </a:r>
            <a:r>
              <a:rPr lang="zh-CN" altLang="en-US" dirty="0"/>
              <a:t>保存为</a:t>
            </a:r>
            <a:r>
              <a:rPr lang="en-US" altLang="zh-CN" dirty="0"/>
              <a:t>YAML</a:t>
            </a:r>
            <a:r>
              <a:rPr lang="zh-CN" altLang="en-US" dirty="0"/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F1867-7A43-4426-82D1-B81D2EDCE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理解是，这里的实体可以代表异构图中的一类顶点、一类边，一类子图等。论文举了个例子，就是说在计算机网络中，实体可以表示为一组网络组件（物理组件：路由信息、链路等；逻辑组件：路径、网络的功能等）。但是对于一个图，这个实体间的关系并不是指出图中节点和边之间的连接方式，这个连接在图数据中，这里说的关系指的是实体间的关系，就是定义一个消息聚合方式和更新函数。比如，我认为在</a:t>
            </a:r>
            <a:r>
              <a:rPr lang="en-US" altLang="zh-CN" dirty="0"/>
              <a:t>GCN</a:t>
            </a:r>
            <a:r>
              <a:rPr lang="zh-CN" altLang="en-US" dirty="0"/>
              <a:t>实现一个</a:t>
            </a:r>
            <a:r>
              <a:rPr lang="en-US" altLang="zh-CN" dirty="0" err="1"/>
              <a:t>cora</a:t>
            </a:r>
            <a:r>
              <a:rPr lang="zh-CN" altLang="en-US" dirty="0"/>
              <a:t>数据集的分类问题时，实体类型就一个就是节点，而关系就是节点间传递的</a:t>
            </a:r>
            <a:r>
              <a:rPr lang="en-US" altLang="zh-CN" dirty="0"/>
              <a:t>feature</a:t>
            </a:r>
            <a:r>
              <a:rPr lang="zh-CN" altLang="en-US" dirty="0"/>
              <a:t>的计算方式，但是</a:t>
            </a:r>
            <a:r>
              <a:rPr lang="en-US" altLang="zh-CN" dirty="0"/>
              <a:t>MSMP</a:t>
            </a:r>
            <a:r>
              <a:rPr lang="zh-CN" altLang="en-US" dirty="0"/>
              <a:t>隐藏了内部的张量运算，具体的使用方式后面会介绍。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中先前显示的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MSMP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图中，消息传递分为两个阶段。在第一种情况下，执行以下消息传递：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e1→e3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e2→e3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；在第二阶段，执行反向消息传递：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e3→e1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e3→e1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e2.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一旦定义了完整的消息传递迭代，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IGNNITION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就能够自动生成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模型，该模型将此消息传递方案展开用户定义的（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）次迭代。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F1867-7A43-4426-82D1-B81D2EDCE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6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RouteNet</a:t>
            </a:r>
            <a:r>
              <a:rPr lang="zh-CN" altLang="en-US" dirty="0"/>
              <a:t>模型的作用好像就类似于路由选择协议，就是说找最短路径的问题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lt"/>
                <a:ea typeface="+mn-ea"/>
              </a:rPr>
              <a:t>，除此之外，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被提议作为一种网络建模工具，在给定网络输入的情况下，预测每条路径的性能指标（例如延迟），其定义为：网络拓扑、路由配置和流量矩阵。为此，该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架构考虑了具有两种不同实体类型（链路和路径）和两阶段消息传递方案的异构图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之前在图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MSMP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图中进行了说明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F1867-7A43-4426-82D1-B81D2EDCE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F1867-7A43-4426-82D1-B81D2EDCE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2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F1867-7A43-4426-82D1-B81D2EDCE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6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F1867-7A43-4426-82D1-B81D2EDCE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5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图形查询神经网络（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GQNN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GQNNs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Geyer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Carle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）解决了一个不同的问题：使用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对传统网络路由协议进行监督学习，例如最短路径或最大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最小路由。为此，该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使用了一种具有两种实体类型的新型架构：路由器和接口，后者是网络中每个路由器的几个网络接口。该模型考虑了一种单阶段消息传递方案，其中路由器和接口共享其隐藏状态。作为输出，该模型确定接口是否传输流量（即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[0,1]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），这最终定义了网络的路由配置。该模型的另一个特殊性在于读出，它使用具有元素乘法的操作管道，然后使用神经网络进行最终预测。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F1867-7A43-4426-82D1-B81D2EDCE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8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E1AF7-701B-4794-8734-9114C518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55F7BE-A637-4818-8ABF-97258DAE1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D691D-E654-4E89-B349-FF17E78C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38B72-3106-4CD2-B326-BB9873E2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25E0B-BC4E-49BE-B37A-A8AFB94A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5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99FAE-595C-46E9-868A-D1DA2D61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D2F1CB-35F9-4C32-B5AB-34A953A6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343C-8558-46E5-8AA7-894DF1E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19C45-26C7-466E-9960-355A61D1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57AA6-0CC6-4EAE-B686-F77D898F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AB7034-4273-41A4-AFDC-B61E3D01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3F70D-11F7-4C9A-BB22-4A020029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2C65-CA6E-4960-B485-1D3EF85A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A787C-9252-401C-BFD9-F5092801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28543-57E3-416F-A335-4C7C5105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2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95B05-F789-4EBC-BA99-46799349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45FAE-02A6-461D-8EDD-BA76D225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40AA3-1B10-4C61-BA3B-8DE82E73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65BA0-C353-4F12-9650-5C14A2BB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27A1E-53A1-4F63-8141-1B8378DD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9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D5A32-5DDE-4648-824B-17707972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BFE06-1ABE-4437-AD8F-E1F65250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03CEC-971E-498F-ABC6-AE6ECFD1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21B05-0AFA-420A-BE0D-548AA710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63E73-1E29-4B07-8447-47DD782D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6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56410-A0CA-4B76-8A99-6CA58616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258FD-539F-496E-9C5D-1C9B4A8C0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71696-1041-497D-9873-AFD92ECE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83F33-7D8E-4FCC-8090-2103837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D5662-5F33-4EF4-88A6-72043F2D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E3C3B-BF78-41C5-A0E4-58F81487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05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1730D-4A54-4A74-942D-EDCB7E43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5CC0D-C221-4DC9-819E-C63DADE6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A39DA-DAD8-498A-8373-F43A3235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478E27-D460-4A8F-B6D3-B4E9918C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62DB8C-7C45-489A-AC50-9D4135800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2B387-37E1-4B5D-BEF5-FE898C70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00BB32-3043-4555-AC2B-E096A554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42A992-74A7-49C1-9745-E4CC2FAA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8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58A88-D762-4A00-996A-85B9C8DD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A17B61-23AA-449C-B092-178EA076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968351-A853-4CC1-9F87-B957498E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CB43D9-CE7A-4973-9B33-A5DED53A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2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D43893-A5A5-46F0-81D6-78EED409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48ECD-81A0-4074-8E98-73EBEC1A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2831B-D101-47F5-B8B2-2B52CF5A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0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54A98-F26D-4D67-9BB9-D22CC37D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E7EC6-3255-4876-A6CA-B1464B694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8058B-3CB1-42C2-8CE9-549BE886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3D2193-FF35-4188-86BE-14BD2F58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9BB8D-E63B-4243-BDEA-CE9C06C9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08A64-AAD3-434B-A7F7-96FD6CCA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4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8FB38-25FB-4B1D-93D8-BDF9173F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DA1808-CFC4-4CB9-9A77-03D05B07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572640-31CC-4E29-A53C-3E31CCE2F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5B298-E15E-454F-B8EB-D733A90E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0191A-4755-4973-B021-A5F5F7AC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F95F7-B145-4063-983D-53122B66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4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4355BD-E4B6-4848-A051-173D56EB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636B3-4EEA-4611-BE4E-C7FF08777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88B5D-B6A6-4696-9FFA-C665407C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2A2F-96D5-4E21-B9A7-AB06F1913C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F14C9-9B60-4B74-8124-847A22300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639CA-2FD9-4DB6-AC53-ED61CAB93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E49D-34D0-465E-876D-5822495B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1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C1851-2B49-4566-859F-8E20604A2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677" y="648070"/>
            <a:ext cx="8253274" cy="615842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IGNNITION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的快速原型化框架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5A789-0A83-4298-B606-0A04EB374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8"/>
            <a:ext cx="8253274" cy="4436692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/>
              <a:t>面向用户：不懂</a:t>
            </a:r>
            <a:r>
              <a:rPr lang="en-US" altLang="zh-CN" sz="2000" dirty="0"/>
              <a:t>ML</a:t>
            </a:r>
            <a:r>
              <a:rPr lang="zh-CN" altLang="en-US" sz="2000" dirty="0"/>
              <a:t>知识、缺乏神经网络编程背景的用户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原因：现有的</a:t>
            </a:r>
            <a:r>
              <a:rPr lang="en-US" altLang="zh-CN" sz="2000" dirty="0"/>
              <a:t>GNN</a:t>
            </a:r>
            <a:r>
              <a:rPr lang="zh-CN" altLang="en-US" sz="2000" dirty="0"/>
              <a:t>系统，要么使用起来非常繁琐，要么不</a:t>
            </a:r>
            <a:r>
              <a:rPr lang="en-US" altLang="zh-CN" sz="2000" dirty="0"/>
              <a:t>             </a:t>
            </a:r>
          </a:p>
          <a:p>
            <a:pPr algn="l"/>
            <a:r>
              <a:rPr lang="en-US" altLang="zh-CN" sz="2000" dirty="0"/>
              <a:t>           </a:t>
            </a:r>
            <a:r>
              <a:rPr lang="zh-CN" altLang="en-US" sz="2000" dirty="0"/>
              <a:t>支持非标准的模型（异构图之类的）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贡献：</a:t>
            </a:r>
            <a:r>
              <a:rPr lang="en-US" altLang="zh-CN" sz="2000" dirty="0"/>
              <a:t>1</a:t>
            </a:r>
            <a:r>
              <a:rPr lang="zh-CN" altLang="en-US" sz="2000" dirty="0"/>
              <a:t>、提出</a:t>
            </a:r>
            <a:r>
              <a:rPr lang="en-US" altLang="zh-CN" sz="2000" dirty="0"/>
              <a:t>Multi-Stage Message Passing graph</a:t>
            </a:r>
            <a:r>
              <a:rPr lang="zh-CN" altLang="en-US" sz="2000" dirty="0"/>
              <a:t>（</a:t>
            </a:r>
            <a:r>
              <a:rPr lang="en-US" altLang="zh-CN" sz="2000" dirty="0"/>
              <a:t>MSMP graph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      </a:t>
            </a:r>
            <a:r>
              <a:rPr lang="zh-CN" altLang="en-US" sz="2000" dirty="0"/>
              <a:t>的图抽象，可以支持大多数类型的</a:t>
            </a:r>
            <a:r>
              <a:rPr lang="en-US" altLang="zh-CN" sz="2000" dirty="0"/>
              <a:t>GNN</a:t>
            </a:r>
            <a:r>
              <a:rPr lang="zh-CN" altLang="en-US" sz="2000" dirty="0"/>
              <a:t>和消息传递方案，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      </a:t>
            </a:r>
            <a:r>
              <a:rPr lang="zh-CN" altLang="en-US" sz="2000" dirty="0"/>
              <a:t>且可读性强（读完觉得也不是全部</a:t>
            </a:r>
            <a:r>
              <a:rPr lang="en-US" altLang="zh-CN" sz="2000" dirty="0"/>
              <a:t>GNN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 2</a:t>
            </a:r>
            <a:r>
              <a:rPr lang="zh-CN" altLang="en-US" sz="2000" dirty="0"/>
              <a:t>、高性能：实现的</a:t>
            </a:r>
            <a:r>
              <a:rPr lang="en-US" altLang="zh-CN" sz="2000" dirty="0"/>
              <a:t>model</a:t>
            </a:r>
            <a:r>
              <a:rPr lang="zh-CN" altLang="en-US" sz="2000" dirty="0"/>
              <a:t>与直接使用</a:t>
            </a:r>
            <a:r>
              <a:rPr lang="en-US" altLang="zh-CN" sz="2000" dirty="0"/>
              <a:t>TensorFlow</a:t>
            </a:r>
            <a:r>
              <a:rPr lang="zh-CN" altLang="en-US" sz="2000" dirty="0"/>
              <a:t>实现性能相当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 3</a:t>
            </a:r>
            <a:r>
              <a:rPr lang="zh-CN" altLang="en-US" sz="2000" dirty="0"/>
              <a:t>、</a:t>
            </a:r>
            <a:r>
              <a:rPr lang="en-US" altLang="zh-CN" sz="2000" dirty="0"/>
              <a:t>easy debug</a:t>
            </a:r>
            <a:r>
              <a:rPr lang="zh-CN" altLang="en-US" sz="2000" dirty="0"/>
              <a:t>：可视化交互式调试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8591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9"/>
    </mc:Choice>
    <mc:Fallback>
      <p:transition spd="slow" advTm="11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63E1-0687-4371-A04F-9205B37A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609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MSMP Graph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CB012C-B403-4295-9853-EF34E3BE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2921" y="1779256"/>
            <a:ext cx="6346269" cy="365315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2ABC5B-9C18-4791-AFF7-FE83CED068A0}"/>
              </a:ext>
            </a:extLst>
          </p:cNvPr>
          <p:cNvSpPr txBox="1"/>
          <p:nvPr/>
        </p:nvSpPr>
        <p:spPr>
          <a:xfrm>
            <a:off x="443883" y="1486502"/>
            <a:ext cx="48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使用实体及实体间的关系来定义</a:t>
            </a:r>
            <a:r>
              <a:rPr lang="en-US" altLang="zh-CN" dirty="0"/>
              <a:t>GNN model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515B3E-FD65-4DCF-AE12-E8951D05B4CD}"/>
              </a:ext>
            </a:extLst>
          </p:cNvPr>
          <p:cNvSpPr txBox="1"/>
          <p:nvPr/>
        </p:nvSpPr>
        <p:spPr>
          <a:xfrm>
            <a:off x="594804" y="2237173"/>
            <a:ext cx="3844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实体可以表示为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edge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或子图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或者是其他的一些信息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最小路径搜索，最小路径的问题，就可以将实体定义为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links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paths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（图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1b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实体间的关系：源实体到目的实体。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347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1"/>
    </mc:Choice>
    <mc:Fallback>
      <p:transition spd="slow" advTm="9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63E1-0687-4371-A04F-9205B37A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2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框架的使用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实体的定义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2ABC5B-9C18-4791-AFF7-FE83CED068A0}"/>
              </a:ext>
            </a:extLst>
          </p:cNvPr>
          <p:cNvSpPr txBox="1"/>
          <p:nvPr/>
        </p:nvSpPr>
        <p:spPr>
          <a:xfrm>
            <a:off x="443883" y="1486502"/>
            <a:ext cx="59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r>
              <a:rPr lang="zh-CN" altLang="en-US" dirty="0"/>
              <a:t>定义了</a:t>
            </a:r>
            <a:r>
              <a:rPr lang="en-US" altLang="zh-CN" dirty="0" err="1"/>
              <a:t>RouteNet</a:t>
            </a:r>
            <a:r>
              <a:rPr lang="zh-CN" altLang="en-US" dirty="0"/>
              <a:t>模型的</a:t>
            </a:r>
            <a:r>
              <a:rPr lang="en-US" altLang="zh-CN" dirty="0"/>
              <a:t>path</a:t>
            </a:r>
            <a:r>
              <a:rPr lang="zh-CN" altLang="en-US" dirty="0"/>
              <a:t>实体，即路由选择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515B3E-FD65-4DCF-AE12-E8951D05B4CD}"/>
              </a:ext>
            </a:extLst>
          </p:cNvPr>
          <p:cNvSpPr txBox="1"/>
          <p:nvPr/>
        </p:nvSpPr>
        <p:spPr>
          <a:xfrm>
            <a:off x="655134" y="3083957"/>
            <a:ext cx="442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论文将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RouteNet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概括为两个实体，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一个是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paths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，表示在最短路径里的边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一个是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links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，表示的是边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609DA6-43F8-4B9A-B35F-2DB0CAAA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03" y="2063309"/>
            <a:ext cx="4848902" cy="20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2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63E1-0687-4371-A04F-9205B37A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2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框架的使用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——MSMP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NN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2ABC5B-9C18-4791-AFF7-FE83CED068A0}"/>
              </a:ext>
            </a:extLst>
          </p:cNvPr>
          <p:cNvSpPr txBox="1"/>
          <p:nvPr/>
        </p:nvSpPr>
        <p:spPr>
          <a:xfrm>
            <a:off x="443883" y="1486502"/>
            <a:ext cx="5996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</a:t>
            </a:r>
            <a:r>
              <a:rPr lang="zh-CN" altLang="en-US" dirty="0"/>
              <a:t>定义了</a:t>
            </a:r>
            <a:r>
              <a:rPr lang="en-US" altLang="zh-CN" dirty="0" err="1"/>
              <a:t>RouteNet</a:t>
            </a:r>
            <a:r>
              <a:rPr lang="zh-CN" altLang="en-US" dirty="0"/>
              <a:t>模型的</a:t>
            </a:r>
            <a:r>
              <a:rPr lang="en-US" altLang="zh-CN" dirty="0"/>
              <a:t>MSMP</a:t>
            </a:r>
          </a:p>
          <a:p>
            <a:endParaRPr lang="en-US" altLang="zh-CN" dirty="0"/>
          </a:p>
          <a:p>
            <a:r>
              <a:rPr lang="en-US" altLang="zh-CN" dirty="0"/>
              <a:t>MSSMP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、源实体可以是多个</a:t>
            </a:r>
            <a:endParaRPr lang="en-US" altLang="zh-CN" dirty="0"/>
          </a:p>
          <a:p>
            <a:r>
              <a:rPr lang="en-US" altLang="zh-CN" dirty="0"/>
              <a:t>                2</a:t>
            </a:r>
            <a:r>
              <a:rPr lang="zh-CN" altLang="en-US" dirty="0"/>
              <a:t>、定义实体间的消息传递中使用的消息、聚合      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和更新函数（提供了很多方式，例如，神经      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网络、元素乘法甚至直接赋值）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NN</a:t>
            </a:r>
            <a:r>
              <a:rPr lang="zh-CN" altLang="en-US" dirty="0"/>
              <a:t>定义：</a:t>
            </a:r>
            <a:r>
              <a:rPr lang="en-US" altLang="zh-CN" dirty="0"/>
              <a:t>users</a:t>
            </a:r>
            <a:r>
              <a:rPr lang="zh-CN" altLang="en-US" dirty="0"/>
              <a:t>需要在最后定义每一个阶段使用到的</a:t>
            </a:r>
            <a:r>
              <a:rPr lang="en-US" altLang="zh-CN" dirty="0"/>
              <a:t>NN</a:t>
            </a:r>
          </a:p>
          <a:p>
            <a:r>
              <a:rPr lang="en-US" altLang="zh-CN" dirty="0"/>
              <a:t>	 </a:t>
            </a:r>
            <a:r>
              <a:rPr lang="zh-CN" altLang="en-US" dirty="0"/>
              <a:t>比如图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recurrent_1</a:t>
            </a:r>
            <a:r>
              <a:rPr lang="zh-CN" altLang="en-US" dirty="0"/>
              <a:t>。可以单独定义每一层，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指定层的类型和各种参数。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4</a:t>
            </a:r>
            <a:r>
              <a:rPr lang="zh-CN" altLang="en-US" dirty="0"/>
              <a:t>定义的是</a:t>
            </a:r>
            <a:r>
              <a:rPr lang="en-US" altLang="zh-CN" dirty="0"/>
              <a:t>readout</a:t>
            </a:r>
            <a:r>
              <a:rPr lang="zh-CN" altLang="en-US" dirty="0"/>
              <a:t>阶段的神经网络定义，类型为全连接层，同时给出了其他的一些参数。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515B3E-FD65-4DCF-AE12-E8951D05B4CD}"/>
              </a:ext>
            </a:extLst>
          </p:cNvPr>
          <p:cNvSpPr txBox="1"/>
          <p:nvPr/>
        </p:nvSpPr>
        <p:spPr>
          <a:xfrm>
            <a:off x="655134" y="3083957"/>
            <a:ext cx="44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6EC831-1109-431C-977D-7C3C91D8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10" y="662781"/>
            <a:ext cx="4925112" cy="2676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AC0558-A1F2-4A8D-BBAD-5EEEA7CE1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010" y="3984068"/>
            <a:ext cx="489653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63E1-0687-4371-A04F-9205B37A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接口与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 Engine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2ABC5B-9C18-4791-AFF7-FE83CED068A0}"/>
              </a:ext>
            </a:extLst>
          </p:cNvPr>
          <p:cNvSpPr txBox="1"/>
          <p:nvPr/>
        </p:nvSpPr>
        <p:spPr>
          <a:xfrm>
            <a:off x="2367276" y="1478521"/>
            <a:ext cx="5996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定义了以上的</a:t>
            </a:r>
            <a:r>
              <a:rPr lang="en-US" altLang="zh-CN" dirty="0"/>
              <a:t>model</a:t>
            </a:r>
            <a:r>
              <a:rPr lang="zh-CN" altLang="en-US" dirty="0"/>
              <a:t>后（保存为</a:t>
            </a:r>
            <a:r>
              <a:rPr lang="en-US" altLang="zh-CN" dirty="0"/>
              <a:t>YAML</a:t>
            </a:r>
            <a:r>
              <a:rPr lang="zh-CN" altLang="en-US" dirty="0"/>
              <a:t>文件），用户可以使用如此简单的语句实现</a:t>
            </a:r>
            <a:r>
              <a:rPr lang="en-US" altLang="zh-CN" dirty="0"/>
              <a:t>GNN</a:t>
            </a:r>
            <a:r>
              <a:rPr lang="zh-CN" altLang="en-US" dirty="0"/>
              <a:t>的训练与</a:t>
            </a:r>
            <a:r>
              <a:rPr lang="en-US" altLang="zh-CN" dirty="0"/>
              <a:t>debug</a:t>
            </a:r>
          </a:p>
          <a:p>
            <a:endParaRPr lang="en-US" altLang="zh-CN" dirty="0"/>
          </a:p>
          <a:p>
            <a:r>
              <a:rPr lang="zh-CN" altLang="en-US" dirty="0"/>
              <a:t>值得指出的是，</a:t>
            </a:r>
            <a:r>
              <a:rPr lang="en-US" altLang="zh-CN" dirty="0"/>
              <a:t>IGNNITION</a:t>
            </a:r>
            <a:r>
              <a:rPr lang="zh-CN" altLang="en-US" dirty="0"/>
              <a:t>实现了高效的</a:t>
            </a:r>
            <a:r>
              <a:rPr lang="en-US" altLang="zh-CN" dirty="0"/>
              <a:t>dataset</a:t>
            </a:r>
            <a:r>
              <a:rPr lang="zh-CN" altLang="en-US" dirty="0"/>
              <a:t>接口，通过</a:t>
            </a:r>
            <a:r>
              <a:rPr lang="en-US" altLang="zh-CN" dirty="0" err="1"/>
              <a:t>networkx</a:t>
            </a:r>
            <a:r>
              <a:rPr lang="zh-CN" altLang="en-US" dirty="0"/>
              <a:t>库实现自动定义</a:t>
            </a:r>
            <a:r>
              <a:rPr lang="en-US" altLang="zh-CN" dirty="0"/>
              <a:t>graph</a:t>
            </a:r>
            <a:r>
              <a:rPr lang="zh-CN" altLang="en-US" dirty="0"/>
              <a:t>的类型，并生成</a:t>
            </a:r>
            <a:r>
              <a:rPr lang="en-US" altLang="zh-CN" dirty="0"/>
              <a:t>json</a:t>
            </a:r>
            <a:r>
              <a:rPr lang="zh-CN" altLang="en-US" dirty="0"/>
              <a:t>格式的数据，框架读取</a:t>
            </a:r>
            <a:r>
              <a:rPr lang="en-US" altLang="zh-CN" dirty="0"/>
              <a:t>json</a:t>
            </a:r>
            <a:r>
              <a:rPr lang="zh-CN" altLang="en-US" dirty="0"/>
              <a:t>格式的数据。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其实，</a:t>
            </a:r>
            <a:r>
              <a:rPr lang="en-US" altLang="zh-CN" dirty="0"/>
              <a:t>core Engine</a:t>
            </a:r>
            <a:r>
              <a:rPr lang="zh-CN" altLang="en-US" dirty="0"/>
              <a:t>就是实现了一个编译器，将</a:t>
            </a:r>
            <a:r>
              <a:rPr lang="en-US" altLang="zh-CN" dirty="0"/>
              <a:t>YAML</a:t>
            </a:r>
            <a:r>
              <a:rPr lang="zh-CN" altLang="en-US" dirty="0"/>
              <a:t>定义的</a:t>
            </a:r>
            <a:r>
              <a:rPr lang="en-US" altLang="zh-CN" dirty="0"/>
              <a:t>model</a:t>
            </a:r>
            <a:r>
              <a:rPr lang="zh-CN" altLang="en-US" dirty="0"/>
              <a:t>转化为使用</a:t>
            </a:r>
            <a:r>
              <a:rPr lang="en-US" altLang="zh-CN" dirty="0"/>
              <a:t>TensorFlow</a:t>
            </a:r>
            <a:r>
              <a:rPr lang="zh-CN" altLang="en-US" dirty="0"/>
              <a:t>实现的</a:t>
            </a:r>
            <a:r>
              <a:rPr lang="en-US" altLang="zh-CN" dirty="0"/>
              <a:t>model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515B3E-FD65-4DCF-AE12-E8951D05B4CD}"/>
              </a:ext>
            </a:extLst>
          </p:cNvPr>
          <p:cNvSpPr txBox="1"/>
          <p:nvPr/>
        </p:nvSpPr>
        <p:spPr>
          <a:xfrm>
            <a:off x="655134" y="3083957"/>
            <a:ext cx="44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0F28EA-7016-41F5-885F-5943E028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35" y="4725168"/>
            <a:ext cx="7857416" cy="18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0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63E1-0687-4371-A04F-9205B37A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2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比较有意思的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debug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，可视化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GNN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515B3E-FD65-4DCF-AE12-E8951D05B4CD}"/>
              </a:ext>
            </a:extLst>
          </p:cNvPr>
          <p:cNvSpPr txBox="1"/>
          <p:nvPr/>
        </p:nvSpPr>
        <p:spPr>
          <a:xfrm>
            <a:off x="655134" y="3083957"/>
            <a:ext cx="44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16C410-CBD9-4CB4-853F-DAC9CBD0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92" y="1120122"/>
            <a:ext cx="9234616" cy="54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63E1-0687-4371-A04F-9205B37A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2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515B3E-FD65-4DCF-AE12-E8951D05B4CD}"/>
              </a:ext>
            </a:extLst>
          </p:cNvPr>
          <p:cNvSpPr txBox="1"/>
          <p:nvPr/>
        </p:nvSpPr>
        <p:spPr>
          <a:xfrm>
            <a:off x="655134" y="3083957"/>
            <a:ext cx="44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2E8878-107B-463B-9D08-A2BAEE9C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750" y="162875"/>
            <a:ext cx="8335538" cy="2972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9DA859-0218-4FD5-9ACF-066A1E9D0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819" y="3268623"/>
            <a:ext cx="7735380" cy="29531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002230-04D0-4915-8B19-72695F1B678D}"/>
              </a:ext>
            </a:extLst>
          </p:cNvPr>
          <p:cNvSpPr txBox="1"/>
          <p:nvPr/>
        </p:nvSpPr>
        <p:spPr>
          <a:xfrm>
            <a:off x="309712" y="1491662"/>
            <a:ext cx="3014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显示了由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IGNNITION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RouteNet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实现及其相应的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Tensorflow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实现产生的相对误差的累积分布函数（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CDF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4C9D07-A796-4746-91F6-6BBE12156F4E}"/>
              </a:ext>
            </a:extLst>
          </p:cNvPr>
          <p:cNvSpPr txBox="1"/>
          <p:nvPr/>
        </p:nvSpPr>
        <p:spPr>
          <a:xfrm>
            <a:off x="201801" y="4450385"/>
            <a:ext cx="30140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描绘了训练期间每个样本的平均执行时间；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显示了预层结果的时间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5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1021</Words>
  <Application>Microsoft Office PowerPoint</Application>
  <PresentationFormat>宽屏</PresentationFormat>
  <Paragraphs>64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IGNNITION：GNN的快速原型化框架</vt:lpstr>
      <vt:lpstr>MSMP Graph</vt:lpstr>
      <vt:lpstr>框架的使用——实体的定义</vt:lpstr>
      <vt:lpstr>框架的使用——MSMP和NN的定义</vt:lpstr>
      <vt:lpstr>Dataset接口与core Engine</vt:lpstr>
      <vt:lpstr>比较有意思的debug，可视化GNN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IGNNITION：GNN的快速原型化框架</dc:title>
  <dc:creator>付 振波</dc:creator>
  <cp:lastModifiedBy>付 振波</cp:lastModifiedBy>
  <cp:revision>16</cp:revision>
  <dcterms:created xsi:type="dcterms:W3CDTF">2022-08-01T13:19:53Z</dcterms:created>
  <dcterms:modified xsi:type="dcterms:W3CDTF">2022-08-02T02:00:09Z</dcterms:modified>
</cp:coreProperties>
</file>