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60" r:id="rId4"/>
    <p:sldId id="257" r:id="rId5"/>
    <p:sldId id="264" r:id="rId6"/>
    <p:sldId id="261" r:id="rId7"/>
    <p:sldId id="262" r:id="rId8"/>
    <p:sldId id="265" r:id="rId9"/>
    <p:sldId id="266" r:id="rId10"/>
    <p:sldId id="263" r:id="rId11"/>
    <p:sldId id="267" r:id="rId12"/>
    <p:sldId id="268"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54" autoAdjust="0"/>
    <p:restoredTop sz="80426" autoAdjust="0"/>
  </p:normalViewPr>
  <p:slideViewPr>
    <p:cSldViewPr snapToGrid="0">
      <p:cViewPr varScale="1">
        <p:scale>
          <a:sx n="88" d="100"/>
          <a:sy n="88" d="100"/>
        </p:scale>
        <p:origin x="832"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FAB800-5E9B-4BA8-9812-D6EF49C57DCE}" type="datetimeFigureOut">
              <a:rPr lang="zh-CN" altLang="en-US" smtClean="0"/>
              <a:t>2023/7/26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092FF2-3977-4A4B-AF9F-6D80A6112499}" type="slidenum">
              <a:rPr lang="zh-CN" altLang="en-US" smtClean="0"/>
              <a:t>‹#›</a:t>
            </a:fld>
            <a:endParaRPr lang="zh-CN" altLang="en-US"/>
          </a:p>
        </p:txBody>
      </p:sp>
    </p:spTree>
    <p:extLst>
      <p:ext uri="{BB962C8B-B14F-4D97-AF65-F5344CB8AC3E}">
        <p14:creationId xmlns:p14="http://schemas.microsoft.com/office/powerpoint/2010/main" val="3778866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222222"/>
                </a:solidFill>
                <a:effectLst/>
                <a:latin typeface="arial" panose="020B0604020202020204" pitchFamily="34" charset="0"/>
              </a:rPr>
              <a:t>基于谱的方法植根于图信号处理，并依赖图拉普拉斯和傅立叶变换来生成嵌入。基于空间的方法通常是神经网络（例如 </a:t>
            </a:r>
            <a:r>
              <a:rPr lang="en-US" altLang="zh-CN" b="0" i="0" dirty="0">
                <a:solidFill>
                  <a:srgbClr val="222222"/>
                </a:solidFill>
                <a:effectLst/>
                <a:latin typeface="arial" panose="020B0604020202020204" pitchFamily="34" charset="0"/>
              </a:rPr>
              <a:t>RNN</a:t>
            </a:r>
            <a:r>
              <a:rPr lang="zh-CN" altLang="en-US" b="0" i="0" dirty="0">
                <a:solidFill>
                  <a:srgbClr val="222222"/>
                </a:solidFill>
                <a:effectLst/>
                <a:latin typeface="arial" panose="020B0604020202020204" pitchFamily="34" charset="0"/>
              </a:rPr>
              <a:t>、</a:t>
            </a:r>
            <a:r>
              <a:rPr lang="en-US" altLang="zh-CN" b="0" i="0" dirty="0">
                <a:solidFill>
                  <a:srgbClr val="222222"/>
                </a:solidFill>
                <a:effectLst/>
                <a:latin typeface="arial" panose="020B0604020202020204" pitchFamily="34" charset="0"/>
              </a:rPr>
              <a:t>CNN </a:t>
            </a:r>
            <a:r>
              <a:rPr lang="zh-CN" altLang="en-US" b="0" i="0" dirty="0">
                <a:solidFill>
                  <a:srgbClr val="222222"/>
                </a:solidFill>
                <a:effectLst/>
                <a:latin typeface="arial" panose="020B0604020202020204" pitchFamily="34" charset="0"/>
              </a:rPr>
              <a:t>和 </a:t>
            </a:r>
            <a:r>
              <a:rPr lang="en-US" altLang="zh-CN" b="0" i="0" dirty="0">
                <a:solidFill>
                  <a:srgbClr val="222222"/>
                </a:solidFill>
                <a:effectLst/>
                <a:latin typeface="arial" panose="020B0604020202020204" pitchFamily="34" charset="0"/>
              </a:rPr>
              <a:t>GAN</a:t>
            </a:r>
            <a:r>
              <a:rPr lang="zh-CN" altLang="en-US" b="0" i="0" dirty="0">
                <a:solidFill>
                  <a:srgbClr val="222222"/>
                </a:solidFill>
                <a:effectLst/>
                <a:latin typeface="arial" panose="020B0604020202020204" pitchFamily="34" charset="0"/>
              </a:rPr>
              <a:t>）在图数据上的应用，并进行修改以考虑图结构。</a:t>
            </a:r>
            <a:endParaRPr lang="en-US" altLang="zh-CN" b="0" i="0" dirty="0">
              <a:solidFill>
                <a:srgbClr val="222222"/>
              </a:solidFill>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44092FF2-3977-4A4B-AF9F-6D80A6112499}" type="slidenum">
              <a:rPr lang="zh-CN" altLang="en-US" smtClean="0"/>
              <a:t>2</a:t>
            </a:fld>
            <a:endParaRPr lang="zh-CN" altLang="en-US"/>
          </a:p>
        </p:txBody>
      </p:sp>
    </p:spTree>
    <p:extLst>
      <p:ext uri="{BB962C8B-B14F-4D97-AF65-F5344CB8AC3E}">
        <p14:creationId xmlns:p14="http://schemas.microsoft.com/office/powerpoint/2010/main" val="11801078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222222"/>
                </a:solidFill>
                <a:effectLst/>
                <a:latin typeface="arial" panose="020B0604020202020204" pitchFamily="34" charset="0"/>
              </a:rPr>
              <a:t> (1) </a:t>
            </a:r>
            <a:r>
              <a:rPr lang="zh-CN" altLang="en-US" b="0" i="0" dirty="0">
                <a:solidFill>
                  <a:srgbClr val="222222"/>
                </a:solidFill>
                <a:effectLst/>
                <a:latin typeface="arial" panose="020B0604020202020204" pitchFamily="34" charset="0"/>
              </a:rPr>
              <a:t>从原始图创建一个反转图（每条边反转）。</a:t>
            </a:r>
            <a:endParaRPr lang="en-US" altLang="zh-CN" b="0" i="0" dirty="0">
              <a:solidFill>
                <a:srgbClr val="222222"/>
              </a:solidFill>
              <a:effectLst/>
              <a:latin typeface="arial" panose="020B0604020202020204" pitchFamily="34" charset="0"/>
            </a:endParaRPr>
          </a:p>
          <a:p>
            <a:r>
              <a:rPr lang="zh-CN" altLang="en-US" b="0" i="0" dirty="0">
                <a:solidFill>
                  <a:srgbClr val="222222"/>
                </a:solidFill>
                <a:effectLst/>
                <a:latin typeface="arial" panose="020B0604020202020204" pitchFamily="34" charset="0"/>
              </a:rPr>
              <a:t> </a:t>
            </a:r>
            <a:r>
              <a:rPr lang="en-US" altLang="zh-CN" b="0" i="0" dirty="0">
                <a:solidFill>
                  <a:srgbClr val="222222"/>
                </a:solidFill>
                <a:effectLst/>
                <a:latin typeface="arial" panose="020B0604020202020204" pitchFamily="34" charset="0"/>
              </a:rPr>
              <a:t>(2) </a:t>
            </a:r>
            <a:r>
              <a:rPr lang="zh-CN" altLang="en-US" b="0" i="0" dirty="0">
                <a:solidFill>
                  <a:srgbClr val="222222"/>
                </a:solidFill>
                <a:effectLst/>
                <a:latin typeface="arial" panose="020B0604020202020204" pitchFamily="34" charset="0"/>
              </a:rPr>
              <a:t>对反向图进行常规的哈希分区：首先对所有节点进行哈希分区并放置；其次，根据源对边进行分区，以便来自同一源的所有边都位于同一分区中。</a:t>
            </a:r>
            <a:endParaRPr lang="en-US" altLang="zh-CN" b="0" i="0" dirty="0">
              <a:solidFill>
                <a:srgbClr val="222222"/>
              </a:solidFill>
              <a:effectLst/>
              <a:latin typeface="arial" panose="020B0604020202020204" pitchFamily="34" charset="0"/>
            </a:endParaRPr>
          </a:p>
          <a:p>
            <a:r>
              <a:rPr lang="zh-CN" altLang="en-US" b="0" i="0" dirty="0">
                <a:solidFill>
                  <a:srgbClr val="222222"/>
                </a:solidFill>
                <a:effectLst/>
                <a:latin typeface="arial" panose="020B0604020202020204" pitchFamily="34" charset="0"/>
              </a:rPr>
              <a:t> </a:t>
            </a:r>
            <a:r>
              <a:rPr lang="en-US" altLang="zh-CN" b="0" i="0" dirty="0">
                <a:solidFill>
                  <a:srgbClr val="222222"/>
                </a:solidFill>
                <a:effectLst/>
                <a:latin typeface="arial" panose="020B0604020202020204" pitchFamily="34" charset="0"/>
              </a:rPr>
              <a:t>(3)</a:t>
            </a:r>
            <a:r>
              <a:rPr lang="zh-CN" altLang="en-US" b="0" i="0" dirty="0">
                <a:solidFill>
                  <a:srgbClr val="222222"/>
                </a:solidFill>
                <a:effectLst/>
                <a:latin typeface="arial" panose="020B0604020202020204" pitchFamily="34" charset="0"/>
              </a:rPr>
              <a:t>最后，我们以相同的方式划分原始图的边，但保留从反向图生成的节点划分。</a:t>
            </a:r>
            <a:endParaRPr lang="en-US" altLang="zh-CN" b="0" i="0" dirty="0">
              <a:solidFill>
                <a:srgbClr val="222222"/>
              </a:solidFill>
              <a:effectLst/>
              <a:latin typeface="arial" panose="020B0604020202020204" pitchFamily="34" charset="0"/>
            </a:endParaRPr>
          </a:p>
          <a:p>
            <a:r>
              <a:rPr lang="zh-CN" altLang="en-US" b="0" i="0" dirty="0">
                <a:solidFill>
                  <a:srgbClr val="222222"/>
                </a:solidFill>
                <a:effectLst/>
                <a:latin typeface="arial" panose="020B0604020202020204" pitchFamily="34" charset="0"/>
              </a:rPr>
              <a:t> </a:t>
            </a:r>
            <a:r>
              <a:rPr lang="en-US" altLang="zh-CN" b="0" i="0" dirty="0">
                <a:solidFill>
                  <a:srgbClr val="222222"/>
                </a:solidFill>
                <a:effectLst/>
                <a:latin typeface="arial" panose="020B0604020202020204" pitchFamily="34" charset="0"/>
              </a:rPr>
              <a:t>(4) </a:t>
            </a:r>
            <a:r>
              <a:rPr lang="zh-CN" altLang="en-US" b="0" i="0" dirty="0">
                <a:solidFill>
                  <a:srgbClr val="222222"/>
                </a:solidFill>
                <a:effectLst/>
                <a:latin typeface="arial" panose="020B0604020202020204" pitchFamily="34" charset="0"/>
              </a:rPr>
              <a:t>我们像往常一样在原始图上运行前向传播。然而，我们在反向图上运行反向传播。</a:t>
            </a:r>
            <a:endParaRPr lang="en-US" altLang="zh-CN" b="0" i="0" dirty="0">
              <a:solidFill>
                <a:srgbClr val="222222"/>
              </a:solidFill>
              <a:effectLst/>
              <a:latin typeface="arial" panose="020B0604020202020204" pitchFamily="34" charset="0"/>
            </a:endParaRPr>
          </a:p>
          <a:p>
            <a:endParaRPr lang="en-US" altLang="zh-CN" b="0" i="0" dirty="0">
              <a:solidFill>
                <a:srgbClr val="222222"/>
              </a:solidFill>
              <a:effectLst/>
              <a:latin typeface="arial" panose="020B0604020202020204" pitchFamily="34" charset="0"/>
            </a:endParaRPr>
          </a:p>
          <a:p>
            <a:r>
              <a:rPr lang="zh-CN" altLang="en-US" b="0" i="0" dirty="0">
                <a:solidFill>
                  <a:srgbClr val="222222"/>
                </a:solidFill>
                <a:effectLst/>
                <a:latin typeface="arial" panose="020B0604020202020204" pitchFamily="34" charset="0"/>
              </a:rPr>
              <a:t>这样，反向传播期间的通信就会大大减少，而反向传播期间可能会出现最严重的瓶颈。根据具体情况，前向传播的通信成本可能会增加，但会被反向传播节省的成本所抵消。我们保持阶段之间的节点放置一致，否则将会发生额外的跨分区通信。图 </a:t>
            </a:r>
            <a:r>
              <a:rPr lang="en-US" altLang="zh-CN" b="0" i="0" dirty="0">
                <a:solidFill>
                  <a:srgbClr val="222222"/>
                </a:solidFill>
                <a:effectLst/>
                <a:latin typeface="arial" panose="020B0604020202020204" pitchFamily="34" charset="0"/>
              </a:rPr>
              <a:t>7 </a:t>
            </a:r>
            <a:r>
              <a:rPr lang="zh-CN" altLang="en-US" b="0" i="0" dirty="0">
                <a:solidFill>
                  <a:srgbClr val="222222"/>
                </a:solidFill>
                <a:effectLst/>
                <a:latin typeface="arial" panose="020B0604020202020204" pitchFamily="34" charset="0"/>
              </a:rPr>
              <a:t>说明了我们的方法。关于跨分区通信，我们只有单个向量，而不是向量的哈希图。该示例显示了有向图，但相同的逻辑仍然适用于无向图。</a:t>
            </a:r>
            <a:endParaRPr lang="en-US" altLang="zh-CN" b="0" i="0" dirty="0">
              <a:solidFill>
                <a:srgbClr val="222222"/>
              </a:solidFill>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44092FF2-3977-4A4B-AF9F-6D80A6112499}" type="slidenum">
              <a:rPr lang="zh-CN" altLang="en-US" smtClean="0"/>
              <a:t>11</a:t>
            </a:fld>
            <a:endParaRPr lang="zh-CN" altLang="en-US"/>
          </a:p>
        </p:txBody>
      </p:sp>
    </p:spTree>
    <p:extLst>
      <p:ext uri="{BB962C8B-B14F-4D97-AF65-F5344CB8AC3E}">
        <p14:creationId xmlns:p14="http://schemas.microsoft.com/office/powerpoint/2010/main" val="27863227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超参数搜索工作负载中的模型共享相同的数据访问模式，并且重新使用这些例程可以分摊开销。其次，许多 </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GNN </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工作负载的神经网络组件相对较少，通常导致 </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GPU </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未得到充分利用。</a:t>
            </a:r>
          </a:p>
          <a:p>
            <a:endParaRPr lang="en-US" altLang="zh-CN" b="0" i="0" dirty="0">
              <a:solidFill>
                <a:srgbClr val="222222"/>
              </a:solidFill>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44092FF2-3977-4A4B-AF9F-6D80A6112499}" type="slidenum">
              <a:rPr lang="zh-CN" altLang="en-US" smtClean="0"/>
              <a:t>12</a:t>
            </a:fld>
            <a:endParaRPr lang="zh-CN" altLang="en-US"/>
          </a:p>
        </p:txBody>
      </p:sp>
    </p:spTree>
    <p:extLst>
      <p:ext uri="{BB962C8B-B14F-4D97-AF65-F5344CB8AC3E}">
        <p14:creationId xmlns:p14="http://schemas.microsoft.com/office/powerpoint/2010/main" val="3188785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222222"/>
                </a:solidFill>
                <a:effectLst/>
                <a:latin typeface="arial" panose="020B0604020202020204" pitchFamily="34" charset="0"/>
              </a:rPr>
              <a:t>现有的定制 </a:t>
            </a:r>
            <a:r>
              <a:rPr lang="en-US" altLang="zh-CN" b="0" i="0" dirty="0">
                <a:solidFill>
                  <a:srgbClr val="222222"/>
                </a:solidFill>
                <a:effectLst/>
                <a:latin typeface="arial" panose="020B0604020202020204" pitchFamily="34" charset="0"/>
              </a:rPr>
              <a:t>GNN </a:t>
            </a:r>
            <a:r>
              <a:rPr lang="zh-CN" altLang="en-US" b="0" i="0" dirty="0">
                <a:solidFill>
                  <a:srgbClr val="222222"/>
                </a:solidFill>
                <a:effectLst/>
                <a:latin typeface="arial" panose="020B0604020202020204" pitchFamily="34" charset="0"/>
              </a:rPr>
              <a:t>系统混合并耦合了图数据和深度学习挑战。我们观察到这种世界观的几个缺点：首先，这些系统中的许多系统“重新发明了轮子”，这些系统在数据库世界中在可扩展的图形分析引擎上完成了许多工作</a:t>
            </a:r>
            <a:endParaRPr lang="en-US" altLang="zh-CN" b="0" i="0" dirty="0">
              <a:solidFill>
                <a:srgbClr val="222222"/>
              </a:solidFill>
              <a:effectLst/>
              <a:latin typeface="arial" panose="020B0604020202020204" pitchFamily="34" charset="0"/>
            </a:endParaRPr>
          </a:p>
          <a:p>
            <a:r>
              <a:rPr lang="en-US" altLang="zh-CN" b="0" i="0" dirty="0">
                <a:solidFill>
                  <a:srgbClr val="222222"/>
                </a:solidFill>
                <a:effectLst/>
                <a:latin typeface="arial" panose="020B0604020202020204" pitchFamily="34" charset="0"/>
              </a:rPr>
              <a:t>GNN </a:t>
            </a:r>
            <a:r>
              <a:rPr lang="zh-CN" altLang="en-US" b="0" i="0" dirty="0">
                <a:solidFill>
                  <a:srgbClr val="222222"/>
                </a:solidFill>
                <a:effectLst/>
                <a:latin typeface="arial" panose="020B0604020202020204" pitchFamily="34" charset="0"/>
              </a:rPr>
              <a:t>工作负载虽然在数据访问模式方面与常规 </a:t>
            </a:r>
            <a:r>
              <a:rPr lang="en-US" altLang="zh-CN" b="0" i="0" dirty="0">
                <a:solidFill>
                  <a:srgbClr val="222222"/>
                </a:solidFill>
                <a:effectLst/>
                <a:latin typeface="arial" panose="020B0604020202020204" pitchFamily="34" charset="0"/>
              </a:rPr>
              <a:t>DNN </a:t>
            </a:r>
            <a:r>
              <a:rPr lang="zh-CN" altLang="en-US" b="0" i="0" dirty="0">
                <a:solidFill>
                  <a:srgbClr val="222222"/>
                </a:solidFill>
                <a:effectLst/>
                <a:latin typeface="arial" panose="020B0604020202020204" pitchFamily="34" charset="0"/>
              </a:rPr>
              <a:t>工作负载有很大不同，但与非 </a:t>
            </a:r>
            <a:r>
              <a:rPr lang="en-US" altLang="zh-CN" b="0" i="0" dirty="0">
                <a:solidFill>
                  <a:srgbClr val="222222"/>
                </a:solidFill>
                <a:effectLst/>
                <a:latin typeface="arial" panose="020B0604020202020204" pitchFamily="34" charset="0"/>
              </a:rPr>
              <a:t>NN </a:t>
            </a:r>
            <a:r>
              <a:rPr lang="zh-CN" altLang="en-US" b="0" i="0" dirty="0">
                <a:solidFill>
                  <a:srgbClr val="222222"/>
                </a:solidFill>
                <a:effectLst/>
                <a:latin typeface="arial" panose="020B0604020202020204" pitchFamily="34" charset="0"/>
              </a:rPr>
              <a:t>图形分析（例如 </a:t>
            </a:r>
            <a:r>
              <a:rPr lang="en-US" altLang="zh-CN" b="0" i="0" dirty="0">
                <a:solidFill>
                  <a:srgbClr val="222222"/>
                </a:solidFill>
                <a:effectLst/>
                <a:latin typeface="arial" panose="020B0604020202020204" pitchFamily="34" charset="0"/>
              </a:rPr>
              <a:t>PageRank</a:t>
            </a:r>
            <a:r>
              <a:rPr lang="zh-CN" altLang="en-US" b="0" i="0" dirty="0">
                <a:solidFill>
                  <a:srgbClr val="222222"/>
                </a:solidFill>
                <a:effectLst/>
                <a:latin typeface="arial" panose="020B0604020202020204" pitchFamily="34" charset="0"/>
              </a:rPr>
              <a:t>）相差不远。正如先前的工作</a:t>
            </a:r>
            <a:r>
              <a:rPr lang="en-US" altLang="zh-CN" b="0" i="0" dirty="0">
                <a:solidFill>
                  <a:srgbClr val="222222"/>
                </a:solidFill>
                <a:effectLst/>
                <a:latin typeface="arial" panose="020B0604020202020204" pitchFamily="34" charset="0"/>
              </a:rPr>
              <a:t>[39]</a:t>
            </a:r>
            <a:r>
              <a:rPr lang="zh-CN" altLang="en-US" b="0" i="0" dirty="0">
                <a:solidFill>
                  <a:srgbClr val="222222"/>
                </a:solidFill>
                <a:effectLst/>
                <a:latin typeface="arial" panose="020B0604020202020204" pitchFamily="34" charset="0"/>
              </a:rPr>
              <a:t>所指出的，大多数流行的 </a:t>
            </a:r>
            <a:r>
              <a:rPr lang="en-US" altLang="zh-CN" b="0" i="0" dirty="0">
                <a:solidFill>
                  <a:srgbClr val="222222"/>
                </a:solidFill>
                <a:effectLst/>
                <a:latin typeface="arial" panose="020B0604020202020204" pitchFamily="34" charset="0"/>
              </a:rPr>
              <a:t>GNN </a:t>
            </a:r>
            <a:r>
              <a:rPr lang="zh-CN" altLang="en-US" b="0" i="0" dirty="0">
                <a:solidFill>
                  <a:srgbClr val="222222"/>
                </a:solidFill>
                <a:effectLst/>
                <a:latin typeface="arial" panose="020B0604020202020204" pitchFamily="34" charset="0"/>
              </a:rPr>
              <a:t>都可以在图编程模型的扩展版本下表示，例如 </a:t>
            </a:r>
            <a:r>
              <a:rPr lang="en-US" altLang="zh-CN" b="0" i="0" dirty="0">
                <a:solidFill>
                  <a:srgbClr val="222222"/>
                </a:solidFill>
                <a:effectLst/>
                <a:latin typeface="arial" panose="020B0604020202020204" pitchFamily="34" charset="0"/>
              </a:rPr>
              <a:t>Gather-Apply-Scatter (GAS)</a:t>
            </a:r>
            <a:r>
              <a:rPr lang="zh-CN" altLang="en-US" b="0" i="0" dirty="0">
                <a:solidFill>
                  <a:srgbClr val="222222"/>
                </a:solidFill>
                <a:effectLst/>
                <a:latin typeface="arial" panose="020B0604020202020204" pitchFamily="34" charset="0"/>
              </a:rPr>
              <a:t>。扩展“浅层”图形分析并不是一个新主题：许多图形数据系统都是为此目的而设计的。然而，据我们所知，这些系统都不提供通用的 </a:t>
            </a:r>
            <a:r>
              <a:rPr lang="en-US" altLang="zh-CN" b="0" i="0" dirty="0">
                <a:solidFill>
                  <a:srgbClr val="222222"/>
                </a:solidFill>
                <a:effectLst/>
                <a:latin typeface="arial" panose="020B0604020202020204" pitchFamily="34" charset="0"/>
              </a:rPr>
              <a:t>GNN </a:t>
            </a:r>
            <a:r>
              <a:rPr lang="zh-CN" altLang="en-US" b="0" i="0" dirty="0">
                <a:solidFill>
                  <a:srgbClr val="222222"/>
                </a:solidFill>
                <a:effectLst/>
                <a:latin typeface="arial" panose="020B0604020202020204" pitchFamily="34" charset="0"/>
              </a:rPr>
              <a:t>支持，也不处理深度学习操作，而如今，这些系统最好保留给 </a:t>
            </a:r>
            <a:r>
              <a:rPr lang="en-US" altLang="zh-CN" b="0" i="0" dirty="0">
                <a:solidFill>
                  <a:srgbClr val="222222"/>
                </a:solidFill>
                <a:effectLst/>
                <a:latin typeface="arial" panose="020B0604020202020204" pitchFamily="34" charset="0"/>
              </a:rPr>
              <a:t>TensorFlow </a:t>
            </a:r>
            <a:r>
              <a:rPr lang="zh-CN" altLang="en-US" b="0" i="0" dirty="0">
                <a:solidFill>
                  <a:srgbClr val="222222"/>
                </a:solidFill>
                <a:effectLst/>
                <a:latin typeface="arial" panose="020B0604020202020204" pitchFamily="34" charset="0"/>
              </a:rPr>
              <a:t>和 </a:t>
            </a:r>
            <a:r>
              <a:rPr lang="en-US" altLang="zh-CN" b="0" i="0" dirty="0" err="1">
                <a:solidFill>
                  <a:srgbClr val="222222"/>
                </a:solidFill>
                <a:effectLst/>
                <a:latin typeface="arial" panose="020B0604020202020204" pitchFamily="34" charset="0"/>
              </a:rPr>
              <a:t>PyTorch</a:t>
            </a:r>
            <a:r>
              <a:rPr lang="en-US" altLang="zh-CN" b="0" i="0" dirty="0">
                <a:solidFill>
                  <a:srgbClr val="222222"/>
                </a:solidFill>
                <a:effectLst/>
                <a:latin typeface="arial" panose="020B0604020202020204" pitchFamily="34" charset="0"/>
              </a:rPr>
              <a:t> </a:t>
            </a:r>
            <a:r>
              <a:rPr lang="zh-CN" altLang="en-US" b="0" i="0" dirty="0">
                <a:solidFill>
                  <a:srgbClr val="222222"/>
                </a:solidFill>
                <a:effectLst/>
                <a:latin typeface="arial" panose="020B0604020202020204" pitchFamily="34" charset="0"/>
              </a:rPr>
              <a:t>等框架。从头开始构建具有通用性和性能的系统将是极其耗费人力的。此外，在图系统中实现原生神经网络支持将导致重新发明深度学习系统研究轮子的类似问题。因此，两套软件都是需要的：用于图形挑战的图形系统和用于深度学习挑战的深度学习系统。如图 </a:t>
            </a:r>
            <a:r>
              <a:rPr lang="en-US" altLang="zh-CN" b="0" i="0" dirty="0">
                <a:solidFill>
                  <a:srgbClr val="222222"/>
                </a:solidFill>
                <a:effectLst/>
                <a:latin typeface="arial" panose="020B0604020202020204" pitchFamily="34" charset="0"/>
              </a:rPr>
              <a:t>1(A) </a:t>
            </a:r>
            <a:r>
              <a:rPr lang="zh-CN" altLang="en-US" b="0" i="0" dirty="0">
                <a:solidFill>
                  <a:srgbClr val="222222"/>
                </a:solidFill>
                <a:effectLst/>
                <a:latin typeface="arial" panose="020B0604020202020204" pitchFamily="34" charset="0"/>
              </a:rPr>
              <a:t>所示，我们的工作旨在弥合这一差距。</a:t>
            </a:r>
            <a:endParaRPr lang="en-US" altLang="zh-CN" b="0" i="0" dirty="0">
              <a:solidFill>
                <a:srgbClr val="222222"/>
              </a:solidFill>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44092FF2-3977-4A4B-AF9F-6D80A6112499}" type="slidenum">
              <a:rPr lang="zh-CN" altLang="en-US" smtClean="0"/>
              <a:t>3</a:t>
            </a:fld>
            <a:endParaRPr lang="zh-CN" altLang="en-US"/>
          </a:p>
        </p:txBody>
      </p:sp>
    </p:spTree>
    <p:extLst>
      <p:ext uri="{BB962C8B-B14F-4D97-AF65-F5344CB8AC3E}">
        <p14:creationId xmlns:p14="http://schemas.microsoft.com/office/powerpoint/2010/main" val="1622620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222222"/>
                </a:solidFill>
                <a:effectLst/>
                <a:latin typeface="arial" panose="020B0604020202020204" pitchFamily="34" charset="0"/>
              </a:rPr>
              <a:t>用于通过图和神经网络的解耦进行可扩展的 </a:t>
            </a:r>
            <a:r>
              <a:rPr lang="en-US" altLang="zh-CN" b="0" i="0" dirty="0">
                <a:solidFill>
                  <a:srgbClr val="222222"/>
                </a:solidFill>
                <a:effectLst/>
                <a:latin typeface="arial" panose="020B0604020202020204" pitchFamily="34" charset="0"/>
              </a:rPr>
              <a:t>GNN </a:t>
            </a:r>
            <a:r>
              <a:rPr lang="zh-CN" altLang="en-US" b="0" i="0" dirty="0">
                <a:solidFill>
                  <a:srgbClr val="222222"/>
                </a:solidFill>
                <a:effectLst/>
                <a:latin typeface="arial" panose="020B0604020202020204" pitchFamily="34" charset="0"/>
              </a:rPr>
              <a:t>训练。就像云计算中著名的计算和存储解耦一样，这种解耦使我们能够单独处理每一方，并允许它们独立扩展</a:t>
            </a:r>
            <a:endParaRPr lang="en-US" altLang="zh-CN" b="0" i="0" dirty="0">
              <a:solidFill>
                <a:srgbClr val="222222"/>
              </a:solidFill>
              <a:effectLst/>
              <a:latin typeface="arial" panose="020B0604020202020204" pitchFamily="34" charset="0"/>
            </a:endParaRPr>
          </a:p>
          <a:p>
            <a:r>
              <a:rPr lang="zh-CN" altLang="en-US" b="0" i="0" dirty="0">
                <a:solidFill>
                  <a:srgbClr val="222222"/>
                </a:solidFill>
                <a:effectLst/>
                <a:latin typeface="arial" panose="020B0604020202020204" pitchFamily="34" charset="0"/>
              </a:rPr>
              <a:t>仔细地将 </a:t>
            </a:r>
            <a:r>
              <a:rPr lang="en-US" altLang="zh-CN" b="0" i="0" dirty="0">
                <a:solidFill>
                  <a:srgbClr val="222222"/>
                </a:solidFill>
                <a:effectLst/>
                <a:latin typeface="arial" panose="020B0604020202020204" pitchFamily="34" charset="0"/>
              </a:rPr>
              <a:t>GNN </a:t>
            </a:r>
            <a:r>
              <a:rPr lang="zh-CN" altLang="en-US" b="0" i="0" dirty="0">
                <a:solidFill>
                  <a:srgbClr val="222222"/>
                </a:solidFill>
                <a:effectLst/>
                <a:latin typeface="arial" panose="020B0604020202020204" pitchFamily="34" charset="0"/>
              </a:rPr>
              <a:t>训练中的图和神经网络数据流分开，并将它们重新想象为我们新的中级全局运算符图中的“查询计划”</a:t>
            </a:r>
            <a:endParaRPr lang="en-US" altLang="zh-CN" b="0" i="0" dirty="0">
              <a:solidFill>
                <a:srgbClr val="222222"/>
              </a:solidFill>
              <a:effectLst/>
              <a:latin typeface="arial" panose="020B0604020202020204" pitchFamily="34" charset="0"/>
            </a:endParaRPr>
          </a:p>
          <a:p>
            <a:r>
              <a:rPr lang="zh-CN" altLang="en-US" b="0" i="0" dirty="0">
                <a:solidFill>
                  <a:srgbClr val="222222"/>
                </a:solidFill>
                <a:effectLst/>
                <a:latin typeface="arial" panose="020B0604020202020204" pitchFamily="34" charset="0"/>
              </a:rPr>
              <a:t>这个批处理不是</a:t>
            </a:r>
            <a:r>
              <a:rPr lang="en-US" altLang="zh-CN" b="0" i="0" dirty="0">
                <a:solidFill>
                  <a:srgbClr val="222222"/>
                </a:solidFill>
                <a:effectLst/>
                <a:latin typeface="arial" panose="020B0604020202020204" pitchFamily="34" charset="0"/>
              </a:rPr>
              <a:t>mini batch</a:t>
            </a:r>
            <a:r>
              <a:rPr lang="zh-CN" altLang="en-US" b="0" i="0" dirty="0">
                <a:solidFill>
                  <a:srgbClr val="222222"/>
                </a:solidFill>
                <a:effectLst/>
                <a:latin typeface="arial" panose="020B0604020202020204" pitchFamily="34" charset="0"/>
              </a:rPr>
              <a:t>的意思，是一个</a:t>
            </a:r>
            <a:r>
              <a:rPr lang="en-US" altLang="zh-CN" b="0" i="0" dirty="0">
                <a:solidFill>
                  <a:srgbClr val="222222"/>
                </a:solidFill>
                <a:effectLst/>
                <a:latin typeface="arial" panose="020B0604020202020204" pitchFamily="34" charset="0"/>
              </a:rPr>
              <a:t>multi-model</a:t>
            </a:r>
            <a:r>
              <a:rPr lang="zh-CN" altLang="en-US" b="0" i="0" dirty="0">
                <a:solidFill>
                  <a:srgbClr val="222222"/>
                </a:solidFill>
                <a:effectLst/>
                <a:latin typeface="arial" panose="020B0604020202020204" pitchFamily="34" charset="0"/>
              </a:rPr>
              <a:t>共同训练的意思；本文是</a:t>
            </a:r>
            <a:r>
              <a:rPr lang="en-US" altLang="zh-CN" b="0" i="0" dirty="0">
                <a:solidFill>
                  <a:srgbClr val="222222"/>
                </a:solidFill>
                <a:effectLst/>
                <a:latin typeface="arial" panose="020B0604020202020204" pitchFamily="34" charset="0"/>
              </a:rPr>
              <a:t>full batch</a:t>
            </a:r>
            <a:r>
              <a:rPr lang="zh-CN" altLang="en-US" b="0" i="0" dirty="0">
                <a:solidFill>
                  <a:srgbClr val="222222"/>
                </a:solidFill>
                <a:effectLst/>
                <a:latin typeface="arial" panose="020B0604020202020204" pitchFamily="34" charset="0"/>
              </a:rPr>
              <a:t>的</a:t>
            </a:r>
            <a:r>
              <a:rPr lang="en-US" altLang="zh-CN" b="0" i="0" dirty="0">
                <a:solidFill>
                  <a:srgbClr val="222222"/>
                </a:solidFill>
                <a:effectLst/>
                <a:latin typeface="arial" panose="020B0604020202020204" pitchFamily="34" charset="0"/>
              </a:rPr>
              <a:t>GNN</a:t>
            </a:r>
            <a:r>
              <a:rPr lang="zh-CN" altLang="en-US" b="0" i="0" dirty="0">
                <a:solidFill>
                  <a:srgbClr val="222222"/>
                </a:solidFill>
                <a:effectLst/>
                <a:latin typeface="arial" panose="020B0604020202020204" pitchFamily="34" charset="0"/>
              </a:rPr>
              <a:t>训练系统</a:t>
            </a:r>
            <a:endParaRPr lang="en-US" altLang="zh-CN" b="0" i="0" dirty="0">
              <a:solidFill>
                <a:srgbClr val="222222"/>
              </a:solidFill>
              <a:effectLst/>
              <a:latin typeface="arial" panose="020B0604020202020204" pitchFamily="34" charset="0"/>
            </a:endParaRPr>
          </a:p>
          <a:p>
            <a:endParaRPr lang="en-US" altLang="zh-CN" b="0" i="0" dirty="0">
              <a:solidFill>
                <a:srgbClr val="222222"/>
              </a:solidFill>
              <a:effectLst/>
              <a:latin typeface="arial" panose="020B0604020202020204" pitchFamily="34" charset="0"/>
            </a:endParaRPr>
          </a:p>
          <a:p>
            <a:r>
              <a:rPr lang="zh-CN" altLang="en-US" sz="1800" dirty="0">
                <a:latin typeface="黑体" panose="02010609060101010101" pitchFamily="49" charset="-122"/>
                <a:ea typeface="黑体" panose="02010609060101010101" pitchFamily="49" charset="-122"/>
              </a:rPr>
              <a:t>据我们所知，这是第一个弥合现有图数据系统和深度学习系统之间差距的工作，也是第一个在</a:t>
            </a:r>
            <a:r>
              <a:rPr lang="en-US" altLang="zh-CN" sz="1800" dirty="0">
                <a:latin typeface="黑体" panose="02010609060101010101" pitchFamily="49" charset="-122"/>
                <a:ea typeface="黑体" panose="02010609060101010101" pitchFamily="49" charset="-122"/>
              </a:rPr>
              <a:t>GNN</a:t>
            </a:r>
            <a:r>
              <a:rPr lang="zh-CN" altLang="en-US" sz="1800" dirty="0">
                <a:latin typeface="黑体" panose="02010609060101010101" pitchFamily="49" charset="-122"/>
                <a:ea typeface="黑体" panose="02010609060101010101" pitchFamily="49" charset="-122"/>
              </a:rPr>
              <a:t>训练中正式解耦图和神经网络的缩放的工作。</a:t>
            </a:r>
            <a:endParaRPr lang="en-US" altLang="zh-CN" b="0" i="0" dirty="0">
              <a:solidFill>
                <a:srgbClr val="222222"/>
              </a:solidFill>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44092FF2-3977-4A4B-AF9F-6D80A6112499}" type="slidenum">
              <a:rPr lang="zh-CN" altLang="en-US" smtClean="0"/>
              <a:t>4</a:t>
            </a:fld>
            <a:endParaRPr lang="zh-CN" altLang="en-US"/>
          </a:p>
        </p:txBody>
      </p:sp>
    </p:spTree>
    <p:extLst>
      <p:ext uri="{BB962C8B-B14F-4D97-AF65-F5344CB8AC3E}">
        <p14:creationId xmlns:p14="http://schemas.microsoft.com/office/powerpoint/2010/main" val="1109311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i="0" dirty="0">
              <a:solidFill>
                <a:srgbClr val="222222"/>
              </a:solidFill>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44092FF2-3977-4A4B-AF9F-6D80A6112499}" type="slidenum">
              <a:rPr lang="zh-CN" altLang="en-US" smtClean="0"/>
              <a:t>5</a:t>
            </a:fld>
            <a:endParaRPr lang="zh-CN" altLang="en-US"/>
          </a:p>
        </p:txBody>
      </p:sp>
    </p:spTree>
    <p:extLst>
      <p:ext uri="{BB962C8B-B14F-4D97-AF65-F5344CB8AC3E}">
        <p14:creationId xmlns:p14="http://schemas.microsoft.com/office/powerpoint/2010/main" val="1762536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222222"/>
                </a:solidFill>
                <a:effectLst/>
                <a:latin typeface="arial" panose="020B0604020202020204" pitchFamily="34" charset="0"/>
              </a:rPr>
              <a:t>Gather-Apply-Scatter (GAS)</a:t>
            </a:r>
          </a:p>
          <a:p>
            <a:r>
              <a:rPr lang="zh-CN" altLang="en-US" b="0" i="0" dirty="0">
                <a:solidFill>
                  <a:srgbClr val="222222"/>
                </a:solidFill>
                <a:effectLst/>
                <a:latin typeface="arial" panose="020B0604020202020204" pitchFamily="34" charset="0"/>
              </a:rPr>
              <a:t>我们需要在图和深度学习引擎的边界进行数据传输操作。从</a:t>
            </a:r>
            <a:r>
              <a:rPr lang="en-US" altLang="zh-CN" b="0" i="0" dirty="0">
                <a:solidFill>
                  <a:srgbClr val="222222"/>
                </a:solidFill>
                <a:effectLst/>
                <a:latin typeface="arial" panose="020B0604020202020204" pitchFamily="34" charset="0"/>
              </a:rPr>
              <a:t>Graph Engine</a:t>
            </a:r>
            <a:r>
              <a:rPr lang="zh-CN" altLang="en-US" b="0" i="0" dirty="0">
                <a:solidFill>
                  <a:srgbClr val="222222"/>
                </a:solidFill>
                <a:effectLst/>
                <a:latin typeface="arial" panose="020B0604020202020204" pitchFamily="34" charset="0"/>
              </a:rPr>
              <a:t>到</a:t>
            </a:r>
            <a:r>
              <a:rPr lang="en-US" altLang="zh-CN" b="0" i="0" dirty="0">
                <a:solidFill>
                  <a:srgbClr val="222222"/>
                </a:solidFill>
                <a:effectLst/>
                <a:latin typeface="arial" panose="020B0604020202020204" pitchFamily="34" charset="0"/>
              </a:rPr>
              <a:t>DL Engine</a:t>
            </a:r>
            <a:r>
              <a:rPr lang="zh-CN" altLang="en-US" b="0" i="0" dirty="0">
                <a:solidFill>
                  <a:srgbClr val="222222"/>
                </a:solidFill>
                <a:effectLst/>
                <a:latin typeface="arial" panose="020B0604020202020204" pitchFamily="34" charset="0"/>
              </a:rPr>
              <a:t>，我们需要一个</a:t>
            </a:r>
            <a:r>
              <a:rPr lang="en-US" altLang="zh-CN" b="0" i="0" dirty="0">
                <a:solidFill>
                  <a:srgbClr val="222222"/>
                </a:solidFill>
                <a:effectLst/>
                <a:latin typeface="arial" panose="020B0604020202020204" pitchFamily="34" charset="0"/>
              </a:rPr>
              <a:t>Pipe</a:t>
            </a:r>
            <a:r>
              <a:rPr lang="zh-CN" altLang="en-US" b="0" i="0" dirty="0">
                <a:solidFill>
                  <a:srgbClr val="222222"/>
                </a:solidFill>
                <a:effectLst/>
                <a:latin typeface="arial" panose="020B0604020202020204" pitchFamily="34" charset="0"/>
              </a:rPr>
              <a:t>操作，顾名思义，将数据通过管道传输到</a:t>
            </a:r>
            <a:r>
              <a:rPr lang="en-US" altLang="zh-CN" b="0" i="0" dirty="0">
                <a:solidFill>
                  <a:srgbClr val="222222"/>
                </a:solidFill>
                <a:effectLst/>
                <a:latin typeface="arial" panose="020B0604020202020204" pitchFamily="34" charset="0"/>
              </a:rPr>
              <a:t>DL Engine</a:t>
            </a:r>
            <a:r>
              <a:rPr lang="zh-CN" altLang="en-US" b="0" i="0" dirty="0">
                <a:solidFill>
                  <a:srgbClr val="222222"/>
                </a:solidFill>
                <a:effectLst/>
                <a:latin typeface="arial" panose="020B0604020202020204" pitchFamily="34" charset="0"/>
              </a:rPr>
              <a:t>，并将结果返回到</a:t>
            </a:r>
            <a:r>
              <a:rPr lang="en-US" altLang="zh-CN" b="0" i="0" dirty="0">
                <a:solidFill>
                  <a:srgbClr val="222222"/>
                </a:solidFill>
                <a:effectLst/>
                <a:latin typeface="arial" panose="020B0604020202020204" pitchFamily="34" charset="0"/>
              </a:rPr>
              <a:t>Graph Engine</a:t>
            </a:r>
            <a:r>
              <a:rPr lang="zh-CN" altLang="en-US" b="0" i="0" dirty="0">
                <a:solidFill>
                  <a:srgbClr val="222222"/>
                </a:solidFill>
                <a:effectLst/>
                <a:latin typeface="arial" panose="020B0604020202020204" pitchFamily="34" charset="0"/>
              </a:rPr>
              <a:t>。然后在图形引擎中，需要一个连接操作来合并数据，因为在管道期间可能不会保留数据的顺序。这个是</a:t>
            </a:r>
            <a:r>
              <a:rPr lang="en-US" altLang="zh-CN" b="0" i="0" dirty="0">
                <a:solidFill>
                  <a:srgbClr val="222222"/>
                </a:solidFill>
                <a:effectLst/>
                <a:latin typeface="arial" panose="020B0604020202020204" pitchFamily="34" charset="0"/>
              </a:rPr>
              <a:t>Messager</a:t>
            </a:r>
            <a:r>
              <a:rPr lang="zh-CN" altLang="en-US" b="0" i="0" dirty="0">
                <a:solidFill>
                  <a:srgbClr val="222222"/>
                </a:solidFill>
                <a:effectLst/>
                <a:latin typeface="arial" panose="020B0604020202020204" pitchFamily="34" charset="0"/>
              </a:rPr>
              <a:t>来实现的</a:t>
            </a:r>
            <a:endParaRPr lang="en-US" altLang="zh-CN" b="0" i="0" dirty="0">
              <a:solidFill>
                <a:srgbClr val="222222"/>
              </a:solidFill>
              <a:effectLst/>
              <a:latin typeface="arial" panose="020B0604020202020204" pitchFamily="34" charset="0"/>
            </a:endParaRPr>
          </a:p>
          <a:p>
            <a:r>
              <a:rPr lang="zh-CN" altLang="en-US" b="0" i="0" dirty="0">
                <a:solidFill>
                  <a:srgbClr val="222222"/>
                </a:solidFill>
                <a:effectLst/>
                <a:latin typeface="arial" panose="020B0604020202020204" pitchFamily="34" charset="0"/>
              </a:rPr>
              <a:t>这些算子的顺序不是固定的，可以有并行化的机会，</a:t>
            </a:r>
            <a:r>
              <a:rPr lang="en-US" altLang="zh-CN" b="0" i="0" dirty="0">
                <a:solidFill>
                  <a:srgbClr val="222222"/>
                </a:solidFill>
                <a:effectLst/>
                <a:latin typeface="arial" panose="020B0604020202020204" pitchFamily="34" charset="0"/>
              </a:rPr>
              <a:t>Planner</a:t>
            </a:r>
            <a:r>
              <a:rPr lang="zh-CN" altLang="en-US" b="0" i="0" dirty="0">
                <a:solidFill>
                  <a:srgbClr val="222222"/>
                </a:solidFill>
                <a:effectLst/>
                <a:latin typeface="arial" panose="020B0604020202020204" pitchFamily="34" charset="0"/>
              </a:rPr>
              <a:t>就是用来探索这里的并行机会</a:t>
            </a:r>
            <a:endParaRPr lang="en-US" altLang="zh-CN" b="0" i="0" dirty="0">
              <a:solidFill>
                <a:srgbClr val="222222"/>
              </a:solidFill>
              <a:effectLst/>
              <a:latin typeface="arial" panose="020B0604020202020204" pitchFamily="34" charset="0"/>
            </a:endParaRPr>
          </a:p>
          <a:p>
            <a:endParaRPr lang="en-US" altLang="zh-CN" b="0" i="0" dirty="0">
              <a:solidFill>
                <a:srgbClr val="222222"/>
              </a:solidFill>
              <a:effectLst/>
              <a:latin typeface="arial" panose="020B0604020202020204" pitchFamily="34" charset="0"/>
            </a:endParaRPr>
          </a:p>
          <a:p>
            <a:r>
              <a:rPr lang="zh-CN" altLang="en-US" b="0" i="0" dirty="0">
                <a:solidFill>
                  <a:srgbClr val="222222"/>
                </a:solidFill>
                <a:effectLst/>
                <a:latin typeface="arial" panose="020B0604020202020204" pitchFamily="34" charset="0"/>
              </a:rPr>
              <a:t>图 </a:t>
            </a:r>
            <a:r>
              <a:rPr lang="en-US" altLang="zh-CN" b="0" i="0" dirty="0">
                <a:solidFill>
                  <a:srgbClr val="222222"/>
                </a:solidFill>
                <a:effectLst/>
                <a:latin typeface="arial" panose="020B0604020202020204" pitchFamily="34" charset="0"/>
              </a:rPr>
              <a:t>4 </a:t>
            </a:r>
            <a:r>
              <a:rPr lang="zh-CN" altLang="en-US" b="0" i="0" dirty="0">
                <a:solidFill>
                  <a:srgbClr val="222222"/>
                </a:solidFill>
                <a:effectLst/>
                <a:latin typeface="arial" panose="020B0604020202020204" pitchFamily="34" charset="0"/>
              </a:rPr>
              <a:t>显示了端到端 </a:t>
            </a:r>
            <a:r>
              <a:rPr lang="en-US" altLang="zh-CN" b="0" i="0" dirty="0">
                <a:solidFill>
                  <a:srgbClr val="222222"/>
                </a:solidFill>
                <a:effectLst/>
                <a:latin typeface="arial" panose="020B0604020202020204" pitchFamily="34" charset="0"/>
              </a:rPr>
              <a:t>GNN </a:t>
            </a:r>
            <a:r>
              <a:rPr lang="zh-CN" altLang="en-US" b="0" i="0" dirty="0">
                <a:solidFill>
                  <a:srgbClr val="222222"/>
                </a:solidFill>
                <a:effectLst/>
                <a:latin typeface="arial" panose="020B0604020202020204" pitchFamily="34" charset="0"/>
              </a:rPr>
              <a:t>训练的完整算子图。数据（前向传播期间的嵌入和反向传播期间的梯度）在图形引擎和深度学习引擎之间来回发送。图形引擎通过在后台运行 </a:t>
            </a:r>
            <a:r>
              <a:rPr lang="en-US" altLang="zh-CN" b="0" i="0" dirty="0">
                <a:solidFill>
                  <a:srgbClr val="222222"/>
                </a:solidFill>
                <a:effectLst/>
                <a:latin typeface="arial" panose="020B0604020202020204" pitchFamily="34" charset="0"/>
              </a:rPr>
              <a:t>Gather-Scatter-Apply </a:t>
            </a:r>
            <a:r>
              <a:rPr lang="zh-CN" altLang="en-US" b="0" i="0" dirty="0">
                <a:solidFill>
                  <a:srgbClr val="222222"/>
                </a:solidFill>
                <a:effectLst/>
                <a:latin typeface="arial" panose="020B0604020202020204" pitchFamily="34" charset="0"/>
              </a:rPr>
              <a:t>进行前向和反向传播来负责图形聚合，并收集 </a:t>
            </a:r>
            <a:r>
              <a:rPr lang="en-US" altLang="zh-CN" b="0" i="0" dirty="0">
                <a:solidFill>
                  <a:srgbClr val="222222"/>
                </a:solidFill>
                <a:effectLst/>
                <a:latin typeface="arial" panose="020B0604020202020204" pitchFamily="34" charset="0"/>
              </a:rPr>
              <a:t>DL </a:t>
            </a:r>
            <a:r>
              <a:rPr lang="zh-CN" altLang="en-US" b="0" i="0" dirty="0">
                <a:solidFill>
                  <a:srgbClr val="222222"/>
                </a:solidFill>
                <a:effectLst/>
                <a:latin typeface="arial" panose="020B0604020202020204" pitchFamily="34" charset="0"/>
              </a:rPr>
              <a:t>引擎使用的所有必要数据（由 </a:t>
            </a:r>
            <a:r>
              <a:rPr lang="en-US" altLang="zh-CN" b="0" i="0" dirty="0">
                <a:solidFill>
                  <a:srgbClr val="222222"/>
                </a:solidFill>
                <a:effectLst/>
                <a:latin typeface="arial" panose="020B0604020202020204" pitchFamily="34" charset="0"/>
              </a:rPr>
              <a:t>Collect </a:t>
            </a:r>
            <a:r>
              <a:rPr lang="zh-CN" altLang="en-US" b="0" i="0" dirty="0">
                <a:solidFill>
                  <a:srgbClr val="222222"/>
                </a:solidFill>
                <a:effectLst/>
                <a:latin typeface="arial" panose="020B0604020202020204" pitchFamily="34" charset="0"/>
              </a:rPr>
              <a:t>运算符表示）。在前向传播期间，深度学习引擎处理</a:t>
            </a:r>
            <a:r>
              <a:rPr lang="en-US" altLang="zh-CN" b="0" i="0" dirty="0" err="1">
                <a:solidFill>
                  <a:srgbClr val="222222"/>
                </a:solidFill>
                <a:effectLst/>
                <a:latin typeface="arial" panose="020B0604020202020204" pitchFamily="34" charset="0"/>
              </a:rPr>
              <a:t>ApplyEdge</a:t>
            </a:r>
            <a:r>
              <a:rPr lang="zh-CN" altLang="en-US" b="0" i="0" dirty="0">
                <a:solidFill>
                  <a:srgbClr val="222222"/>
                </a:solidFill>
                <a:effectLst/>
                <a:latin typeface="arial" panose="020B0604020202020204" pitchFamily="34" charset="0"/>
              </a:rPr>
              <a:t>、</a:t>
            </a:r>
            <a:r>
              <a:rPr lang="en-US" altLang="zh-CN" b="0" i="0" dirty="0">
                <a:solidFill>
                  <a:srgbClr val="222222"/>
                </a:solidFill>
                <a:effectLst/>
                <a:latin typeface="arial" panose="020B0604020202020204" pitchFamily="34" charset="0"/>
              </a:rPr>
              <a:t>Aggregation </a:t>
            </a:r>
            <a:r>
              <a:rPr lang="zh-CN" altLang="en-US" b="0" i="0" dirty="0">
                <a:solidFill>
                  <a:srgbClr val="222222"/>
                </a:solidFill>
                <a:effectLst/>
                <a:latin typeface="arial" panose="020B0604020202020204" pitchFamily="34" charset="0"/>
              </a:rPr>
              <a:t>和</a:t>
            </a:r>
            <a:r>
              <a:rPr lang="en-US" altLang="zh-CN" b="0" i="0" dirty="0" err="1">
                <a:solidFill>
                  <a:srgbClr val="222222"/>
                </a:solidFill>
                <a:effectLst/>
                <a:latin typeface="arial" panose="020B0604020202020204" pitchFamily="34" charset="0"/>
              </a:rPr>
              <a:t>ApplyVertex</a:t>
            </a:r>
            <a:r>
              <a:rPr lang="en-US" altLang="zh-CN" b="0" i="0" dirty="0">
                <a:solidFill>
                  <a:srgbClr val="222222"/>
                </a:solidFill>
                <a:effectLst/>
                <a:latin typeface="arial" panose="020B0604020202020204" pitchFamily="34" charset="0"/>
              </a:rPr>
              <a:t> </a:t>
            </a:r>
            <a:r>
              <a:rPr lang="zh-CN" altLang="en-US" b="0" i="0" dirty="0">
                <a:solidFill>
                  <a:srgbClr val="222222"/>
                </a:solidFill>
                <a:effectLst/>
                <a:latin typeface="arial" panose="020B0604020202020204" pitchFamily="34" charset="0"/>
              </a:rPr>
              <a:t>函数，然后执行反向传播及其 </a:t>
            </a:r>
            <a:r>
              <a:rPr lang="en-US" altLang="zh-CN" b="0" i="0" dirty="0" err="1">
                <a:solidFill>
                  <a:srgbClr val="222222"/>
                </a:solidFill>
                <a:effectLst/>
                <a:latin typeface="arial" panose="020B0604020202020204" pitchFamily="34" charset="0"/>
              </a:rPr>
              <a:t>AutoGrad</a:t>
            </a:r>
            <a:r>
              <a:rPr lang="en-US" altLang="zh-CN" b="0" i="0" dirty="0">
                <a:solidFill>
                  <a:srgbClr val="222222"/>
                </a:solidFill>
                <a:effectLst/>
                <a:latin typeface="arial" panose="020B0604020202020204" pitchFamily="34" charset="0"/>
              </a:rPr>
              <a:t> </a:t>
            </a:r>
            <a:r>
              <a:rPr lang="zh-CN" altLang="en-US" b="0" i="0" dirty="0">
                <a:solidFill>
                  <a:srgbClr val="222222"/>
                </a:solidFill>
                <a:effectLst/>
                <a:latin typeface="arial" panose="020B0604020202020204" pitchFamily="34" charset="0"/>
              </a:rPr>
              <a:t>功能。两个引擎独立运行并且彼此不知情。它们可以在同一组机器上运行，并且算子是独立并行的。为了协调引擎并为数据传输提供桥梁，我们为我们的系统构建了一个 </a:t>
            </a:r>
            <a:r>
              <a:rPr lang="en-US" altLang="zh-CN" b="0" i="0" dirty="0">
                <a:solidFill>
                  <a:srgbClr val="222222"/>
                </a:solidFill>
                <a:effectLst/>
                <a:latin typeface="arial" panose="020B0604020202020204" pitchFamily="34" charset="0"/>
              </a:rPr>
              <a:t>Messenger </a:t>
            </a:r>
            <a:r>
              <a:rPr lang="zh-CN" altLang="en-US" b="0" i="0" dirty="0">
                <a:solidFill>
                  <a:srgbClr val="222222"/>
                </a:solidFill>
                <a:effectLst/>
                <a:latin typeface="arial" panose="020B0604020202020204" pitchFamily="34" charset="0"/>
              </a:rPr>
              <a:t>组件，这将在 </a:t>
            </a:r>
            <a:r>
              <a:rPr lang="en-US" altLang="zh-CN" b="0" i="0" dirty="0">
                <a:solidFill>
                  <a:srgbClr val="222222"/>
                </a:solidFill>
                <a:effectLst/>
                <a:latin typeface="arial" panose="020B0604020202020204" pitchFamily="34" charset="0"/>
              </a:rPr>
              <a:t>4.3 </a:t>
            </a:r>
            <a:r>
              <a:rPr lang="zh-CN" altLang="en-US" b="0" i="0" dirty="0">
                <a:solidFill>
                  <a:srgbClr val="222222"/>
                </a:solidFill>
                <a:effectLst/>
                <a:latin typeface="arial" panose="020B0604020202020204" pitchFamily="34" charset="0"/>
              </a:rPr>
              <a:t>节中介绍。</a:t>
            </a:r>
            <a:endParaRPr lang="en-US" altLang="zh-CN" b="0" i="0" dirty="0">
              <a:solidFill>
                <a:srgbClr val="222222"/>
              </a:solidFill>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44092FF2-3977-4A4B-AF9F-6D80A6112499}" type="slidenum">
              <a:rPr lang="zh-CN" altLang="en-US" smtClean="0"/>
              <a:t>6</a:t>
            </a:fld>
            <a:endParaRPr lang="zh-CN" altLang="en-US"/>
          </a:p>
        </p:txBody>
      </p:sp>
    </p:spTree>
    <p:extLst>
      <p:ext uri="{BB962C8B-B14F-4D97-AF65-F5344CB8AC3E}">
        <p14:creationId xmlns:p14="http://schemas.microsoft.com/office/powerpoint/2010/main" val="607366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i="0" dirty="0">
              <a:solidFill>
                <a:srgbClr val="222222"/>
              </a:solidFill>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44092FF2-3977-4A4B-AF9F-6D80A6112499}" type="slidenum">
              <a:rPr lang="zh-CN" altLang="en-US" smtClean="0"/>
              <a:t>7</a:t>
            </a:fld>
            <a:endParaRPr lang="zh-CN" altLang="en-US"/>
          </a:p>
        </p:txBody>
      </p:sp>
    </p:spTree>
    <p:extLst>
      <p:ext uri="{BB962C8B-B14F-4D97-AF65-F5344CB8AC3E}">
        <p14:creationId xmlns:p14="http://schemas.microsoft.com/office/powerpoint/2010/main" val="11480774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222222"/>
                </a:solidFill>
                <a:effectLst/>
                <a:latin typeface="arial" panose="020B0604020202020204" pitchFamily="34" charset="0"/>
              </a:rPr>
              <a:t>Lotan </a:t>
            </a:r>
            <a:r>
              <a:rPr lang="zh-CN" altLang="en-US" b="0" i="0" dirty="0">
                <a:solidFill>
                  <a:srgbClr val="222222"/>
                </a:solidFill>
                <a:effectLst/>
                <a:latin typeface="arial" panose="020B0604020202020204" pitchFamily="34" charset="0"/>
              </a:rPr>
              <a:t>的核心是 </a:t>
            </a:r>
            <a:r>
              <a:rPr lang="en-US" altLang="zh-CN" b="0" i="0" dirty="0">
                <a:solidFill>
                  <a:srgbClr val="222222"/>
                </a:solidFill>
                <a:effectLst/>
                <a:latin typeface="arial" panose="020B0604020202020204" pitchFamily="34" charset="0"/>
              </a:rPr>
              <a:t>Planner</a:t>
            </a:r>
            <a:r>
              <a:rPr lang="zh-CN" altLang="en-US" b="0" i="0" dirty="0">
                <a:solidFill>
                  <a:srgbClr val="222222"/>
                </a:solidFill>
                <a:effectLst/>
                <a:latin typeface="arial" panose="020B0604020202020204" pitchFamily="34" charset="0"/>
              </a:rPr>
              <a:t>，其灵感来自于数据库研究中的查询规划器。接近 </a:t>
            </a:r>
            <a:r>
              <a:rPr lang="en-US" altLang="zh-CN" b="0" i="0" dirty="0">
                <a:solidFill>
                  <a:srgbClr val="222222"/>
                </a:solidFill>
                <a:effectLst/>
                <a:latin typeface="arial" panose="020B0604020202020204" pitchFamily="34" charset="0"/>
              </a:rPr>
              <a:t>DBMS </a:t>
            </a:r>
            <a:r>
              <a:rPr lang="zh-CN" altLang="en-US" b="0" i="0" dirty="0">
                <a:solidFill>
                  <a:srgbClr val="222222"/>
                </a:solidFill>
                <a:effectLst/>
                <a:latin typeface="arial" panose="020B0604020202020204" pitchFamily="34" charset="0"/>
              </a:rPr>
              <a:t>查询优化器</a:t>
            </a:r>
            <a:r>
              <a:rPr lang="en-US" altLang="zh-CN" b="0" i="0" dirty="0">
                <a:solidFill>
                  <a:srgbClr val="222222"/>
                </a:solidFill>
                <a:effectLst/>
                <a:latin typeface="arial" panose="020B0604020202020204" pitchFamily="34" charset="0"/>
              </a:rPr>
              <a:t>/</a:t>
            </a:r>
            <a:r>
              <a:rPr lang="zh-CN" altLang="en-US" b="0" i="0" dirty="0">
                <a:solidFill>
                  <a:srgbClr val="222222"/>
                </a:solidFill>
                <a:effectLst/>
                <a:latin typeface="arial" panose="020B0604020202020204" pitchFamily="34" charset="0"/>
              </a:rPr>
              <a:t>规划器的概念，我们需要权衡潜在的查询计划并选择最佳的一个。总体思路是为执行的每个阶段分配相对成本，然后确定最终的成本估算。然而，在这种情况下，计划搜索空间更加有限，并且只要有可能就进行算子下推是有利的。因此，我们发现简单的启发式方法就足够了，不需要复杂的成本估算。</a:t>
            </a:r>
            <a:endParaRPr lang="en-US" altLang="zh-CN" b="0" i="0" dirty="0">
              <a:solidFill>
                <a:srgbClr val="222222"/>
              </a:solidFill>
              <a:effectLst/>
              <a:latin typeface="arial" panose="020B0604020202020204" pitchFamily="34" charset="0"/>
            </a:endParaRPr>
          </a:p>
          <a:p>
            <a:endParaRPr lang="en-US" altLang="zh-CN" b="0" i="0" dirty="0">
              <a:solidFill>
                <a:srgbClr val="222222"/>
              </a:solidFill>
              <a:effectLst/>
              <a:latin typeface="arial" panose="020B0604020202020204" pitchFamily="34" charset="0"/>
            </a:endParaRPr>
          </a:p>
          <a:p>
            <a:r>
              <a:rPr lang="en-US" altLang="zh-CN" b="0" i="0" dirty="0">
                <a:solidFill>
                  <a:srgbClr val="222222"/>
                </a:solidFill>
                <a:effectLst/>
                <a:latin typeface="arial" panose="020B0604020202020204" pitchFamily="34" charset="0"/>
              </a:rPr>
              <a:t>Message</a:t>
            </a:r>
            <a:r>
              <a:rPr lang="zh-CN" altLang="en-US" b="0" i="0" dirty="0">
                <a:solidFill>
                  <a:srgbClr val="222222"/>
                </a:solidFill>
                <a:effectLst/>
                <a:latin typeface="arial" panose="020B0604020202020204" pitchFamily="34" charset="0"/>
              </a:rPr>
              <a:t>和</a:t>
            </a:r>
            <a:r>
              <a:rPr lang="en-US" altLang="zh-CN" b="0" i="0" dirty="0">
                <a:solidFill>
                  <a:srgbClr val="222222"/>
                </a:solidFill>
                <a:effectLst/>
                <a:latin typeface="arial" panose="020B0604020202020204" pitchFamily="34" charset="0"/>
              </a:rPr>
              <a:t>Aggregation</a:t>
            </a:r>
            <a:r>
              <a:rPr lang="zh-CN" altLang="en-US" b="0" i="0" dirty="0">
                <a:solidFill>
                  <a:srgbClr val="222222"/>
                </a:solidFill>
                <a:effectLst/>
                <a:latin typeface="arial" panose="020B0604020202020204" pitchFamily="34" charset="0"/>
              </a:rPr>
              <a:t>功能都需要邻居信息；我们还必须收集图形引擎中的所有边、特征和嵌入，并将它们发送到深度学习引擎。由于 </a:t>
            </a:r>
            <a:r>
              <a:rPr lang="en-US" altLang="zh-CN" b="0" i="0" dirty="0">
                <a:solidFill>
                  <a:srgbClr val="222222"/>
                </a:solidFill>
                <a:effectLst/>
                <a:latin typeface="arial" panose="020B0604020202020204" pitchFamily="34" charset="0"/>
              </a:rPr>
              <a:t>Collect </a:t>
            </a:r>
            <a:r>
              <a:rPr lang="zh-CN" altLang="en-US" b="0" i="0" dirty="0">
                <a:solidFill>
                  <a:srgbClr val="222222"/>
                </a:solidFill>
                <a:effectLst/>
                <a:latin typeface="arial" panose="020B0604020202020204" pitchFamily="34" charset="0"/>
              </a:rPr>
              <a:t>运算符以及两个引擎之间数据移动的大小，这是一个昂贵的计划。然而，如果消息和聚合函数都是非参数化的，因此不需要训练，我们可以将这些函数下推到图形引擎，从而大大节省成本。图 </a:t>
            </a:r>
            <a:r>
              <a:rPr lang="en-US" altLang="zh-CN" b="0" i="0" dirty="0">
                <a:solidFill>
                  <a:srgbClr val="222222"/>
                </a:solidFill>
                <a:effectLst/>
                <a:latin typeface="arial" panose="020B0604020202020204" pitchFamily="34" charset="0"/>
              </a:rPr>
              <a:t>5 </a:t>
            </a:r>
            <a:r>
              <a:rPr lang="zh-CN" altLang="en-US" b="0" i="0" dirty="0">
                <a:solidFill>
                  <a:srgbClr val="222222"/>
                </a:solidFill>
                <a:effectLst/>
                <a:latin typeface="arial" panose="020B0604020202020204" pitchFamily="34" charset="0"/>
              </a:rPr>
              <a:t>说明了该方案。我们将通过第 </a:t>
            </a:r>
            <a:r>
              <a:rPr lang="en-US" altLang="zh-CN" b="0" i="0" dirty="0">
                <a:solidFill>
                  <a:srgbClr val="222222"/>
                </a:solidFill>
                <a:effectLst/>
                <a:latin typeface="arial" panose="020B0604020202020204" pitchFamily="34" charset="0"/>
              </a:rPr>
              <a:t>7.2.1 </a:t>
            </a:r>
            <a:r>
              <a:rPr lang="zh-CN" altLang="en-US" b="0" i="0" dirty="0">
                <a:solidFill>
                  <a:srgbClr val="222222"/>
                </a:solidFill>
                <a:effectLst/>
                <a:latin typeface="arial" panose="020B0604020202020204" pitchFamily="34" charset="0"/>
              </a:rPr>
              <a:t>节中的实验来测试计划重写，并看到它有助于显着的性能提升</a:t>
            </a:r>
            <a:endParaRPr lang="en-US" altLang="zh-CN" b="0" i="0" dirty="0">
              <a:solidFill>
                <a:srgbClr val="222222"/>
              </a:solidFill>
              <a:effectLst/>
              <a:latin typeface="arial" panose="020B0604020202020204" pitchFamily="34" charset="0"/>
            </a:endParaRPr>
          </a:p>
          <a:p>
            <a:endParaRPr lang="en-US" altLang="zh-CN" b="0" i="0" dirty="0">
              <a:solidFill>
                <a:srgbClr val="222222"/>
              </a:solidFill>
              <a:effectLst/>
              <a:latin typeface="arial" panose="020B0604020202020204" pitchFamily="34" charset="0"/>
            </a:endParaRPr>
          </a:p>
          <a:p>
            <a:r>
              <a:rPr lang="zh-CN" altLang="en-US" b="0" i="0" dirty="0">
                <a:solidFill>
                  <a:srgbClr val="222222"/>
                </a:solidFill>
                <a:effectLst/>
                <a:latin typeface="arial" panose="020B0604020202020204" pitchFamily="34" charset="0"/>
              </a:rPr>
              <a:t>阶段被定义为数据移动的两个边界之间的子操作</a:t>
            </a:r>
            <a:endParaRPr lang="en-US" altLang="zh-CN" b="0" i="0" dirty="0">
              <a:solidFill>
                <a:srgbClr val="222222"/>
              </a:solidFill>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44092FF2-3977-4A4B-AF9F-6D80A6112499}" type="slidenum">
              <a:rPr lang="zh-CN" altLang="en-US" smtClean="0"/>
              <a:t>8</a:t>
            </a:fld>
            <a:endParaRPr lang="zh-CN" altLang="en-US"/>
          </a:p>
        </p:txBody>
      </p:sp>
    </p:spTree>
    <p:extLst>
      <p:ext uri="{BB962C8B-B14F-4D97-AF65-F5344CB8AC3E}">
        <p14:creationId xmlns:p14="http://schemas.microsoft.com/office/powerpoint/2010/main" val="1765586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222222"/>
                </a:solidFill>
                <a:effectLst/>
                <a:latin typeface="arial" panose="020B0604020202020204" pitchFamily="34" charset="0"/>
              </a:rPr>
              <a:t>每个都有其输入</a:t>
            </a:r>
            <a:r>
              <a:rPr lang="en-US" altLang="zh-CN" b="0" i="0" dirty="0">
                <a:solidFill>
                  <a:srgbClr val="222222"/>
                </a:solidFill>
                <a:effectLst/>
                <a:latin typeface="arial" panose="020B0604020202020204" pitchFamily="34" charset="0"/>
              </a:rPr>
              <a:t>/</a:t>
            </a:r>
            <a:r>
              <a:rPr lang="zh-CN" altLang="en-US" b="0" i="0" dirty="0">
                <a:solidFill>
                  <a:srgbClr val="222222"/>
                </a:solidFill>
                <a:effectLst/>
                <a:latin typeface="arial" panose="020B0604020202020204" pitchFamily="34" charset="0"/>
              </a:rPr>
              <a:t>输出接口、数据格式、内存布局和其他规格。此外，深度学习引擎非常倾向于批量数据输入，以提高利用率和吞吐量，而数据以流的形式从图形引擎中流出，以减少内存占用。这意味着我们必须将数据流与数据批次进行转换。我们还需要在前向传递和反向传递阶段保持数据顺序一致。</a:t>
            </a:r>
            <a:endParaRPr lang="en-US" altLang="zh-CN" b="0" i="0" dirty="0">
              <a:solidFill>
                <a:srgbClr val="222222"/>
              </a:solidFill>
              <a:effectLst/>
              <a:latin typeface="arial" panose="020B0604020202020204" pitchFamily="34" charset="0"/>
            </a:endParaRPr>
          </a:p>
          <a:p>
            <a:endParaRPr lang="en-US" altLang="zh-CN" b="0" i="0" dirty="0">
              <a:solidFill>
                <a:srgbClr val="222222"/>
              </a:solidFill>
              <a:effectLst/>
              <a:latin typeface="arial" panose="020B0604020202020204" pitchFamily="34" charset="0"/>
            </a:endParaRPr>
          </a:p>
          <a:p>
            <a:r>
              <a:rPr lang="en-US" altLang="zh-CN" b="0" i="0" dirty="0">
                <a:solidFill>
                  <a:srgbClr val="222222"/>
                </a:solidFill>
                <a:effectLst/>
                <a:latin typeface="arial" panose="020B0604020202020204" pitchFamily="34" charset="0"/>
              </a:rPr>
              <a:t>Messenger </a:t>
            </a:r>
            <a:r>
              <a:rPr lang="zh-CN" altLang="en-US" b="0" i="0" dirty="0">
                <a:solidFill>
                  <a:srgbClr val="222222"/>
                </a:solidFill>
                <a:effectLst/>
                <a:latin typeface="arial" panose="020B0604020202020204" pitchFamily="34" charset="0"/>
              </a:rPr>
              <a:t>的架构如图 </a:t>
            </a:r>
            <a:r>
              <a:rPr lang="en-US" altLang="zh-CN" b="0" i="0" dirty="0">
                <a:solidFill>
                  <a:srgbClr val="222222"/>
                </a:solidFill>
                <a:effectLst/>
                <a:latin typeface="arial" panose="020B0604020202020204" pitchFamily="34" charset="0"/>
              </a:rPr>
              <a:t>15 </a:t>
            </a:r>
            <a:r>
              <a:rPr lang="zh-CN" altLang="en-US" b="0" i="0" dirty="0">
                <a:solidFill>
                  <a:srgbClr val="222222"/>
                </a:solidFill>
                <a:effectLst/>
                <a:latin typeface="arial" panose="020B0604020202020204" pitchFamily="34" charset="0"/>
              </a:rPr>
              <a:t>所示。我们为每个 </a:t>
            </a:r>
            <a:r>
              <a:rPr lang="en-US" altLang="zh-CN" b="0" i="0" dirty="0">
                <a:solidFill>
                  <a:srgbClr val="222222"/>
                </a:solidFill>
                <a:effectLst/>
                <a:latin typeface="arial" panose="020B0604020202020204" pitchFamily="34" charset="0"/>
              </a:rPr>
              <a:t>Graph Engine </a:t>
            </a:r>
            <a:r>
              <a:rPr lang="zh-CN" altLang="en-US" b="0" i="0" dirty="0">
                <a:solidFill>
                  <a:srgbClr val="222222"/>
                </a:solidFill>
                <a:effectLst/>
                <a:latin typeface="arial" panose="020B0604020202020204" pitchFamily="34" charset="0"/>
              </a:rPr>
              <a:t>工作线程创建一个 </a:t>
            </a:r>
            <a:r>
              <a:rPr lang="en-US" altLang="zh-CN" b="0" i="0" dirty="0">
                <a:solidFill>
                  <a:srgbClr val="222222"/>
                </a:solidFill>
                <a:effectLst/>
                <a:latin typeface="arial" panose="020B0604020202020204" pitchFamily="34" charset="0"/>
              </a:rPr>
              <a:t>Dealer </a:t>
            </a:r>
            <a:r>
              <a:rPr lang="zh-CN" altLang="en-US" b="0" i="0" dirty="0">
                <a:solidFill>
                  <a:srgbClr val="222222"/>
                </a:solidFill>
                <a:effectLst/>
                <a:latin typeface="arial" panose="020B0604020202020204" pitchFamily="34" charset="0"/>
              </a:rPr>
              <a:t>来处理数据广播和批处理，称为微批处理。每个数据批次都经过哈希索引以验证数据顺序。然后，</a:t>
            </a:r>
            <a:r>
              <a:rPr lang="en-US" altLang="zh-CN" b="0" i="0" dirty="0">
                <a:solidFill>
                  <a:srgbClr val="222222"/>
                </a:solidFill>
                <a:effectLst/>
                <a:latin typeface="arial" panose="020B0604020202020204" pitchFamily="34" charset="0"/>
              </a:rPr>
              <a:t>Dealer</a:t>
            </a:r>
            <a:r>
              <a:rPr lang="zh-CN" altLang="en-US" b="0" i="0" dirty="0">
                <a:solidFill>
                  <a:srgbClr val="222222"/>
                </a:solidFill>
                <a:effectLst/>
                <a:latin typeface="arial" panose="020B0604020202020204" pitchFamily="34" charset="0"/>
              </a:rPr>
              <a:t>连接到</a:t>
            </a:r>
            <a:r>
              <a:rPr lang="en-US" altLang="zh-CN" b="0" i="0" dirty="0">
                <a:solidFill>
                  <a:srgbClr val="222222"/>
                </a:solidFill>
                <a:effectLst/>
                <a:latin typeface="arial" panose="020B0604020202020204" pitchFamily="34" charset="0"/>
              </a:rPr>
              <a:t>ROUTER</a:t>
            </a:r>
            <a:r>
              <a:rPr lang="zh-CN" altLang="en-US" b="0" i="0" dirty="0">
                <a:solidFill>
                  <a:srgbClr val="222222"/>
                </a:solidFill>
                <a:effectLst/>
                <a:latin typeface="arial" panose="020B0604020202020204" pitchFamily="34" charset="0"/>
              </a:rPr>
              <a:t>，</a:t>
            </a:r>
            <a:r>
              <a:rPr lang="en-US" altLang="zh-CN" b="0" i="0" dirty="0">
                <a:solidFill>
                  <a:srgbClr val="222222"/>
                </a:solidFill>
                <a:effectLst/>
                <a:latin typeface="arial" panose="020B0604020202020204" pitchFamily="34" charset="0"/>
              </a:rPr>
              <a:t>ROUTER</a:t>
            </a:r>
            <a:r>
              <a:rPr lang="zh-CN" altLang="en-US" b="0" i="0" dirty="0">
                <a:solidFill>
                  <a:srgbClr val="222222"/>
                </a:solidFill>
                <a:effectLst/>
                <a:latin typeface="arial" panose="020B0604020202020204" pitchFamily="34" charset="0"/>
              </a:rPr>
              <a:t>将数据转发到消息队列或从消息队列转发数据，供 </a:t>
            </a:r>
            <a:r>
              <a:rPr lang="en-US" altLang="zh-CN" b="0" i="0" dirty="0">
                <a:solidFill>
                  <a:srgbClr val="222222"/>
                </a:solidFill>
                <a:effectLst/>
                <a:latin typeface="arial" panose="020B0604020202020204" pitchFamily="34" charset="0"/>
              </a:rPr>
              <a:t>DL </a:t>
            </a:r>
            <a:r>
              <a:rPr lang="zh-CN" altLang="en-US" b="0" i="0" dirty="0">
                <a:solidFill>
                  <a:srgbClr val="222222"/>
                </a:solidFill>
                <a:effectLst/>
                <a:latin typeface="arial" panose="020B0604020202020204" pitchFamily="34" charset="0"/>
              </a:rPr>
              <a:t>引擎使用</a:t>
            </a:r>
            <a:endParaRPr lang="en-US" altLang="zh-CN" b="0" i="0" dirty="0">
              <a:solidFill>
                <a:srgbClr val="222222"/>
              </a:solidFill>
              <a:effectLst/>
              <a:latin typeface="arial" panose="020B0604020202020204" pitchFamily="34" charset="0"/>
            </a:endParaRPr>
          </a:p>
          <a:p>
            <a:endParaRPr lang="en-US" altLang="zh-CN" b="0" i="0" dirty="0">
              <a:solidFill>
                <a:srgbClr val="222222"/>
              </a:solidFill>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44092FF2-3977-4A4B-AF9F-6D80A6112499}" type="slidenum">
              <a:rPr lang="zh-CN" altLang="en-US" smtClean="0"/>
              <a:t>9</a:t>
            </a:fld>
            <a:endParaRPr lang="zh-CN" altLang="en-US"/>
          </a:p>
        </p:txBody>
      </p:sp>
    </p:spTree>
    <p:extLst>
      <p:ext uri="{BB962C8B-B14F-4D97-AF65-F5344CB8AC3E}">
        <p14:creationId xmlns:p14="http://schemas.microsoft.com/office/powerpoint/2010/main" val="1390909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222222"/>
                </a:solidFill>
                <a:effectLst/>
                <a:latin typeface="arial" panose="020B0604020202020204" pitchFamily="34" charset="0"/>
              </a:rPr>
              <a:t> </a:t>
            </a:r>
          </a:p>
        </p:txBody>
      </p:sp>
      <p:sp>
        <p:nvSpPr>
          <p:cNvPr id="4" name="灯片编号占位符 3"/>
          <p:cNvSpPr>
            <a:spLocks noGrp="1"/>
          </p:cNvSpPr>
          <p:nvPr>
            <p:ph type="sldNum" sz="quarter" idx="5"/>
          </p:nvPr>
        </p:nvSpPr>
        <p:spPr/>
        <p:txBody>
          <a:bodyPr/>
          <a:lstStyle/>
          <a:p>
            <a:fld id="{44092FF2-3977-4A4B-AF9F-6D80A6112499}" type="slidenum">
              <a:rPr lang="zh-CN" altLang="en-US" smtClean="0"/>
              <a:t>10</a:t>
            </a:fld>
            <a:endParaRPr lang="zh-CN" altLang="en-US"/>
          </a:p>
        </p:txBody>
      </p:sp>
    </p:spTree>
    <p:extLst>
      <p:ext uri="{BB962C8B-B14F-4D97-AF65-F5344CB8AC3E}">
        <p14:creationId xmlns:p14="http://schemas.microsoft.com/office/powerpoint/2010/main" val="668889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697E09-B711-FC60-73B2-A0C9351B2CD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F72ED71-D57C-063B-F9AB-6E3A7A7DC0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6036B52-9649-2AB1-0748-3E4DC08E0A3D}"/>
              </a:ext>
            </a:extLst>
          </p:cNvPr>
          <p:cNvSpPr>
            <a:spLocks noGrp="1"/>
          </p:cNvSpPr>
          <p:nvPr>
            <p:ph type="dt" sz="half" idx="10"/>
          </p:nvPr>
        </p:nvSpPr>
        <p:spPr/>
        <p:txBody>
          <a:bodyPr/>
          <a:lstStyle/>
          <a:p>
            <a:fld id="{80020B02-A2C1-44D0-BE55-E8BF154B9F83}" type="datetimeFigureOut">
              <a:rPr lang="zh-CN" altLang="en-US" smtClean="0"/>
              <a:t>2023/7/26</a:t>
            </a:fld>
            <a:endParaRPr lang="zh-CN" altLang="en-US"/>
          </a:p>
        </p:txBody>
      </p:sp>
      <p:sp>
        <p:nvSpPr>
          <p:cNvPr id="5" name="页脚占位符 4">
            <a:extLst>
              <a:ext uri="{FF2B5EF4-FFF2-40B4-BE49-F238E27FC236}">
                <a16:creationId xmlns:a16="http://schemas.microsoft.com/office/drawing/2014/main" id="{3A326F9E-1C6B-8A78-49CF-ADA18B9D4A8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05705E-BC8B-A243-FA0C-A7463AC2AFA3}"/>
              </a:ext>
            </a:extLst>
          </p:cNvPr>
          <p:cNvSpPr>
            <a:spLocks noGrp="1"/>
          </p:cNvSpPr>
          <p:nvPr>
            <p:ph type="sldNum" sz="quarter" idx="12"/>
          </p:nvPr>
        </p:nvSpPr>
        <p:spPr/>
        <p:txBody>
          <a:bodyPr/>
          <a:lstStyle/>
          <a:p>
            <a:fld id="{4E32C94E-DB62-47F8-A542-8B76AFB287D5}" type="slidenum">
              <a:rPr lang="zh-CN" altLang="en-US" smtClean="0"/>
              <a:t>‹#›</a:t>
            </a:fld>
            <a:endParaRPr lang="zh-CN" altLang="en-US"/>
          </a:p>
        </p:txBody>
      </p:sp>
    </p:spTree>
    <p:extLst>
      <p:ext uri="{BB962C8B-B14F-4D97-AF65-F5344CB8AC3E}">
        <p14:creationId xmlns:p14="http://schemas.microsoft.com/office/powerpoint/2010/main" val="3672966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40F356-5C2F-5881-6F15-9B1581F7804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97C0195-2CE2-BC73-C461-620CE28CAA1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4753990-BA34-31CF-EC3F-95E6FD03E7C7}"/>
              </a:ext>
            </a:extLst>
          </p:cNvPr>
          <p:cNvSpPr>
            <a:spLocks noGrp="1"/>
          </p:cNvSpPr>
          <p:nvPr>
            <p:ph type="dt" sz="half" idx="10"/>
          </p:nvPr>
        </p:nvSpPr>
        <p:spPr/>
        <p:txBody>
          <a:bodyPr/>
          <a:lstStyle/>
          <a:p>
            <a:fld id="{80020B02-A2C1-44D0-BE55-E8BF154B9F83}" type="datetimeFigureOut">
              <a:rPr lang="zh-CN" altLang="en-US" smtClean="0"/>
              <a:t>2023/7/26</a:t>
            </a:fld>
            <a:endParaRPr lang="zh-CN" altLang="en-US"/>
          </a:p>
        </p:txBody>
      </p:sp>
      <p:sp>
        <p:nvSpPr>
          <p:cNvPr id="5" name="页脚占位符 4">
            <a:extLst>
              <a:ext uri="{FF2B5EF4-FFF2-40B4-BE49-F238E27FC236}">
                <a16:creationId xmlns:a16="http://schemas.microsoft.com/office/drawing/2014/main" id="{94084219-365A-DFEB-0EA3-DE66658BD99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C28D45-9664-579A-DE31-5AECC6E5B3BD}"/>
              </a:ext>
            </a:extLst>
          </p:cNvPr>
          <p:cNvSpPr>
            <a:spLocks noGrp="1"/>
          </p:cNvSpPr>
          <p:nvPr>
            <p:ph type="sldNum" sz="quarter" idx="12"/>
          </p:nvPr>
        </p:nvSpPr>
        <p:spPr/>
        <p:txBody>
          <a:bodyPr/>
          <a:lstStyle/>
          <a:p>
            <a:fld id="{4E32C94E-DB62-47F8-A542-8B76AFB287D5}" type="slidenum">
              <a:rPr lang="zh-CN" altLang="en-US" smtClean="0"/>
              <a:t>‹#›</a:t>
            </a:fld>
            <a:endParaRPr lang="zh-CN" altLang="en-US"/>
          </a:p>
        </p:txBody>
      </p:sp>
    </p:spTree>
    <p:extLst>
      <p:ext uri="{BB962C8B-B14F-4D97-AF65-F5344CB8AC3E}">
        <p14:creationId xmlns:p14="http://schemas.microsoft.com/office/powerpoint/2010/main" val="2356303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B14DD16-CA2C-C425-5C1D-92EC19C7F24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AC158D9-5C5C-1FE4-B5FA-EE033A8F5C1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0EE5E10-216E-E5C5-620A-E2D3D0F314D2}"/>
              </a:ext>
            </a:extLst>
          </p:cNvPr>
          <p:cNvSpPr>
            <a:spLocks noGrp="1"/>
          </p:cNvSpPr>
          <p:nvPr>
            <p:ph type="dt" sz="half" idx="10"/>
          </p:nvPr>
        </p:nvSpPr>
        <p:spPr/>
        <p:txBody>
          <a:bodyPr/>
          <a:lstStyle/>
          <a:p>
            <a:fld id="{80020B02-A2C1-44D0-BE55-E8BF154B9F83}" type="datetimeFigureOut">
              <a:rPr lang="zh-CN" altLang="en-US" smtClean="0"/>
              <a:t>2023/7/26</a:t>
            </a:fld>
            <a:endParaRPr lang="zh-CN" altLang="en-US"/>
          </a:p>
        </p:txBody>
      </p:sp>
      <p:sp>
        <p:nvSpPr>
          <p:cNvPr id="5" name="页脚占位符 4">
            <a:extLst>
              <a:ext uri="{FF2B5EF4-FFF2-40B4-BE49-F238E27FC236}">
                <a16:creationId xmlns:a16="http://schemas.microsoft.com/office/drawing/2014/main" id="{EA28CC91-20E2-6C99-9369-F20CCFDB538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2D5506F-4DB3-FF78-E2B8-A1BA0498CF17}"/>
              </a:ext>
            </a:extLst>
          </p:cNvPr>
          <p:cNvSpPr>
            <a:spLocks noGrp="1"/>
          </p:cNvSpPr>
          <p:nvPr>
            <p:ph type="sldNum" sz="quarter" idx="12"/>
          </p:nvPr>
        </p:nvSpPr>
        <p:spPr/>
        <p:txBody>
          <a:bodyPr/>
          <a:lstStyle/>
          <a:p>
            <a:fld id="{4E32C94E-DB62-47F8-A542-8B76AFB287D5}" type="slidenum">
              <a:rPr lang="zh-CN" altLang="en-US" smtClean="0"/>
              <a:t>‹#›</a:t>
            </a:fld>
            <a:endParaRPr lang="zh-CN" altLang="en-US"/>
          </a:p>
        </p:txBody>
      </p:sp>
    </p:spTree>
    <p:extLst>
      <p:ext uri="{BB962C8B-B14F-4D97-AF65-F5344CB8AC3E}">
        <p14:creationId xmlns:p14="http://schemas.microsoft.com/office/powerpoint/2010/main" val="465674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DC8700-6606-0D1E-3CCA-572D4A72099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73DFA4B-B47F-8C50-AF87-C1C68E7A7CB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9E0E9BD-2D28-412A-D691-9FD02842BFFB}"/>
              </a:ext>
            </a:extLst>
          </p:cNvPr>
          <p:cNvSpPr>
            <a:spLocks noGrp="1"/>
          </p:cNvSpPr>
          <p:nvPr>
            <p:ph type="dt" sz="half" idx="10"/>
          </p:nvPr>
        </p:nvSpPr>
        <p:spPr/>
        <p:txBody>
          <a:bodyPr/>
          <a:lstStyle/>
          <a:p>
            <a:fld id="{80020B02-A2C1-44D0-BE55-E8BF154B9F83}" type="datetimeFigureOut">
              <a:rPr lang="zh-CN" altLang="en-US" smtClean="0"/>
              <a:t>2023/7/26</a:t>
            </a:fld>
            <a:endParaRPr lang="zh-CN" altLang="en-US"/>
          </a:p>
        </p:txBody>
      </p:sp>
      <p:sp>
        <p:nvSpPr>
          <p:cNvPr id="5" name="页脚占位符 4">
            <a:extLst>
              <a:ext uri="{FF2B5EF4-FFF2-40B4-BE49-F238E27FC236}">
                <a16:creationId xmlns:a16="http://schemas.microsoft.com/office/drawing/2014/main" id="{89133078-98DA-5793-8FF8-8D892753731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1C90A7-AD86-ED2F-17EC-419D7293833E}"/>
              </a:ext>
            </a:extLst>
          </p:cNvPr>
          <p:cNvSpPr>
            <a:spLocks noGrp="1"/>
          </p:cNvSpPr>
          <p:nvPr>
            <p:ph type="sldNum" sz="quarter" idx="12"/>
          </p:nvPr>
        </p:nvSpPr>
        <p:spPr/>
        <p:txBody>
          <a:bodyPr/>
          <a:lstStyle/>
          <a:p>
            <a:fld id="{4E32C94E-DB62-47F8-A542-8B76AFB287D5}" type="slidenum">
              <a:rPr lang="zh-CN" altLang="en-US" smtClean="0"/>
              <a:t>‹#›</a:t>
            </a:fld>
            <a:endParaRPr lang="zh-CN" altLang="en-US"/>
          </a:p>
        </p:txBody>
      </p:sp>
    </p:spTree>
    <p:extLst>
      <p:ext uri="{BB962C8B-B14F-4D97-AF65-F5344CB8AC3E}">
        <p14:creationId xmlns:p14="http://schemas.microsoft.com/office/powerpoint/2010/main" val="374400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64561B-DE52-1462-4080-F8D4E5EFD13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FD00FDA-6186-AAA6-4058-A7EDB61CD1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96DE9ED-0AE1-C29A-1730-730F86D6EE59}"/>
              </a:ext>
            </a:extLst>
          </p:cNvPr>
          <p:cNvSpPr>
            <a:spLocks noGrp="1"/>
          </p:cNvSpPr>
          <p:nvPr>
            <p:ph type="dt" sz="half" idx="10"/>
          </p:nvPr>
        </p:nvSpPr>
        <p:spPr/>
        <p:txBody>
          <a:bodyPr/>
          <a:lstStyle/>
          <a:p>
            <a:fld id="{80020B02-A2C1-44D0-BE55-E8BF154B9F83}" type="datetimeFigureOut">
              <a:rPr lang="zh-CN" altLang="en-US" smtClean="0"/>
              <a:t>2023/7/26</a:t>
            </a:fld>
            <a:endParaRPr lang="zh-CN" altLang="en-US"/>
          </a:p>
        </p:txBody>
      </p:sp>
      <p:sp>
        <p:nvSpPr>
          <p:cNvPr id="5" name="页脚占位符 4">
            <a:extLst>
              <a:ext uri="{FF2B5EF4-FFF2-40B4-BE49-F238E27FC236}">
                <a16:creationId xmlns:a16="http://schemas.microsoft.com/office/drawing/2014/main" id="{7FB075BB-89DE-D4FD-CFE7-830702647EE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2D4F90E-B54F-7DF5-0DB6-1386FD766C80}"/>
              </a:ext>
            </a:extLst>
          </p:cNvPr>
          <p:cNvSpPr>
            <a:spLocks noGrp="1"/>
          </p:cNvSpPr>
          <p:nvPr>
            <p:ph type="sldNum" sz="quarter" idx="12"/>
          </p:nvPr>
        </p:nvSpPr>
        <p:spPr/>
        <p:txBody>
          <a:bodyPr/>
          <a:lstStyle/>
          <a:p>
            <a:fld id="{4E32C94E-DB62-47F8-A542-8B76AFB287D5}" type="slidenum">
              <a:rPr lang="zh-CN" altLang="en-US" smtClean="0"/>
              <a:t>‹#›</a:t>
            </a:fld>
            <a:endParaRPr lang="zh-CN" altLang="en-US"/>
          </a:p>
        </p:txBody>
      </p:sp>
    </p:spTree>
    <p:extLst>
      <p:ext uri="{BB962C8B-B14F-4D97-AF65-F5344CB8AC3E}">
        <p14:creationId xmlns:p14="http://schemas.microsoft.com/office/powerpoint/2010/main" val="3743727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9206AC-B3B8-8529-28C1-16D752B29E8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0259570-4646-11C1-5052-9009EC0B764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F1E0DB0-0B93-7276-258E-F6F6687ED26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A0389AD-C7C4-271F-72FE-1B67A3B0D4C9}"/>
              </a:ext>
            </a:extLst>
          </p:cNvPr>
          <p:cNvSpPr>
            <a:spLocks noGrp="1"/>
          </p:cNvSpPr>
          <p:nvPr>
            <p:ph type="dt" sz="half" idx="10"/>
          </p:nvPr>
        </p:nvSpPr>
        <p:spPr/>
        <p:txBody>
          <a:bodyPr/>
          <a:lstStyle/>
          <a:p>
            <a:fld id="{80020B02-A2C1-44D0-BE55-E8BF154B9F83}" type="datetimeFigureOut">
              <a:rPr lang="zh-CN" altLang="en-US" smtClean="0"/>
              <a:t>2023/7/26</a:t>
            </a:fld>
            <a:endParaRPr lang="zh-CN" altLang="en-US"/>
          </a:p>
        </p:txBody>
      </p:sp>
      <p:sp>
        <p:nvSpPr>
          <p:cNvPr id="6" name="页脚占位符 5">
            <a:extLst>
              <a:ext uri="{FF2B5EF4-FFF2-40B4-BE49-F238E27FC236}">
                <a16:creationId xmlns:a16="http://schemas.microsoft.com/office/drawing/2014/main" id="{C61D108A-6F09-82BD-99C3-AA9BCEC58A2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C157234-7A94-A422-E7D4-4C8D012B825A}"/>
              </a:ext>
            </a:extLst>
          </p:cNvPr>
          <p:cNvSpPr>
            <a:spLocks noGrp="1"/>
          </p:cNvSpPr>
          <p:nvPr>
            <p:ph type="sldNum" sz="quarter" idx="12"/>
          </p:nvPr>
        </p:nvSpPr>
        <p:spPr/>
        <p:txBody>
          <a:bodyPr/>
          <a:lstStyle/>
          <a:p>
            <a:fld id="{4E32C94E-DB62-47F8-A542-8B76AFB287D5}" type="slidenum">
              <a:rPr lang="zh-CN" altLang="en-US" smtClean="0"/>
              <a:t>‹#›</a:t>
            </a:fld>
            <a:endParaRPr lang="zh-CN" altLang="en-US"/>
          </a:p>
        </p:txBody>
      </p:sp>
    </p:spTree>
    <p:extLst>
      <p:ext uri="{BB962C8B-B14F-4D97-AF65-F5344CB8AC3E}">
        <p14:creationId xmlns:p14="http://schemas.microsoft.com/office/powerpoint/2010/main" val="1783935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9B6AB1-76B2-9500-88C0-44476BF1F42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D13C2BF-DDB4-2B48-251C-205D9E2D3A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4653395-60B5-3CE5-EE7C-E6100B5432B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A47F34D-D1ED-03AB-25D3-22C77B552F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137FEA9-75EF-CA52-2E40-93C4285D08B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CA15740-3F82-893F-C9FD-4B2A955F988A}"/>
              </a:ext>
            </a:extLst>
          </p:cNvPr>
          <p:cNvSpPr>
            <a:spLocks noGrp="1"/>
          </p:cNvSpPr>
          <p:nvPr>
            <p:ph type="dt" sz="half" idx="10"/>
          </p:nvPr>
        </p:nvSpPr>
        <p:spPr/>
        <p:txBody>
          <a:bodyPr/>
          <a:lstStyle/>
          <a:p>
            <a:fld id="{80020B02-A2C1-44D0-BE55-E8BF154B9F83}" type="datetimeFigureOut">
              <a:rPr lang="zh-CN" altLang="en-US" smtClean="0"/>
              <a:t>2023/7/26</a:t>
            </a:fld>
            <a:endParaRPr lang="zh-CN" altLang="en-US"/>
          </a:p>
        </p:txBody>
      </p:sp>
      <p:sp>
        <p:nvSpPr>
          <p:cNvPr id="8" name="页脚占位符 7">
            <a:extLst>
              <a:ext uri="{FF2B5EF4-FFF2-40B4-BE49-F238E27FC236}">
                <a16:creationId xmlns:a16="http://schemas.microsoft.com/office/drawing/2014/main" id="{3A119CD7-6BE8-3C7E-E274-EA0CC5F4D32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E2A094F-34AD-9FA2-0816-3B39CE226991}"/>
              </a:ext>
            </a:extLst>
          </p:cNvPr>
          <p:cNvSpPr>
            <a:spLocks noGrp="1"/>
          </p:cNvSpPr>
          <p:nvPr>
            <p:ph type="sldNum" sz="quarter" idx="12"/>
          </p:nvPr>
        </p:nvSpPr>
        <p:spPr/>
        <p:txBody>
          <a:bodyPr/>
          <a:lstStyle/>
          <a:p>
            <a:fld id="{4E32C94E-DB62-47F8-A542-8B76AFB287D5}" type="slidenum">
              <a:rPr lang="zh-CN" altLang="en-US" smtClean="0"/>
              <a:t>‹#›</a:t>
            </a:fld>
            <a:endParaRPr lang="zh-CN" altLang="en-US"/>
          </a:p>
        </p:txBody>
      </p:sp>
    </p:spTree>
    <p:extLst>
      <p:ext uri="{BB962C8B-B14F-4D97-AF65-F5344CB8AC3E}">
        <p14:creationId xmlns:p14="http://schemas.microsoft.com/office/powerpoint/2010/main" val="1903007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14FACF-F6AB-45D0-321A-23ADF65713D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CC22105-CCA0-3CCB-2D00-56C730AD0047}"/>
              </a:ext>
            </a:extLst>
          </p:cNvPr>
          <p:cNvSpPr>
            <a:spLocks noGrp="1"/>
          </p:cNvSpPr>
          <p:nvPr>
            <p:ph type="dt" sz="half" idx="10"/>
          </p:nvPr>
        </p:nvSpPr>
        <p:spPr/>
        <p:txBody>
          <a:bodyPr/>
          <a:lstStyle/>
          <a:p>
            <a:fld id="{80020B02-A2C1-44D0-BE55-E8BF154B9F83}" type="datetimeFigureOut">
              <a:rPr lang="zh-CN" altLang="en-US" smtClean="0"/>
              <a:t>2023/7/26</a:t>
            </a:fld>
            <a:endParaRPr lang="zh-CN" altLang="en-US"/>
          </a:p>
        </p:txBody>
      </p:sp>
      <p:sp>
        <p:nvSpPr>
          <p:cNvPr id="4" name="页脚占位符 3">
            <a:extLst>
              <a:ext uri="{FF2B5EF4-FFF2-40B4-BE49-F238E27FC236}">
                <a16:creationId xmlns:a16="http://schemas.microsoft.com/office/drawing/2014/main" id="{9AD3B0A8-A255-E44A-F16E-87F31EF9DFA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DAC6A35-7832-072C-2ECE-BD959BAEC893}"/>
              </a:ext>
            </a:extLst>
          </p:cNvPr>
          <p:cNvSpPr>
            <a:spLocks noGrp="1"/>
          </p:cNvSpPr>
          <p:nvPr>
            <p:ph type="sldNum" sz="quarter" idx="12"/>
          </p:nvPr>
        </p:nvSpPr>
        <p:spPr/>
        <p:txBody>
          <a:bodyPr/>
          <a:lstStyle/>
          <a:p>
            <a:fld id="{4E32C94E-DB62-47F8-A542-8B76AFB287D5}" type="slidenum">
              <a:rPr lang="zh-CN" altLang="en-US" smtClean="0"/>
              <a:t>‹#›</a:t>
            </a:fld>
            <a:endParaRPr lang="zh-CN" altLang="en-US"/>
          </a:p>
        </p:txBody>
      </p:sp>
    </p:spTree>
    <p:extLst>
      <p:ext uri="{BB962C8B-B14F-4D97-AF65-F5344CB8AC3E}">
        <p14:creationId xmlns:p14="http://schemas.microsoft.com/office/powerpoint/2010/main" val="2645367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3D4CB4A-644E-FAB2-6F8B-1729B7C336B0}"/>
              </a:ext>
            </a:extLst>
          </p:cNvPr>
          <p:cNvSpPr>
            <a:spLocks noGrp="1"/>
          </p:cNvSpPr>
          <p:nvPr>
            <p:ph type="dt" sz="half" idx="10"/>
          </p:nvPr>
        </p:nvSpPr>
        <p:spPr/>
        <p:txBody>
          <a:bodyPr/>
          <a:lstStyle/>
          <a:p>
            <a:fld id="{80020B02-A2C1-44D0-BE55-E8BF154B9F83}" type="datetimeFigureOut">
              <a:rPr lang="zh-CN" altLang="en-US" smtClean="0"/>
              <a:t>2023/7/26</a:t>
            </a:fld>
            <a:endParaRPr lang="zh-CN" altLang="en-US"/>
          </a:p>
        </p:txBody>
      </p:sp>
      <p:sp>
        <p:nvSpPr>
          <p:cNvPr id="3" name="页脚占位符 2">
            <a:extLst>
              <a:ext uri="{FF2B5EF4-FFF2-40B4-BE49-F238E27FC236}">
                <a16:creationId xmlns:a16="http://schemas.microsoft.com/office/drawing/2014/main" id="{04B69EA1-182D-3AF8-B8B3-5674939AFA2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F086F6F-3432-1DA3-1FE3-316E80916CE2}"/>
              </a:ext>
            </a:extLst>
          </p:cNvPr>
          <p:cNvSpPr>
            <a:spLocks noGrp="1"/>
          </p:cNvSpPr>
          <p:nvPr>
            <p:ph type="sldNum" sz="quarter" idx="12"/>
          </p:nvPr>
        </p:nvSpPr>
        <p:spPr/>
        <p:txBody>
          <a:bodyPr/>
          <a:lstStyle/>
          <a:p>
            <a:fld id="{4E32C94E-DB62-47F8-A542-8B76AFB287D5}" type="slidenum">
              <a:rPr lang="zh-CN" altLang="en-US" smtClean="0"/>
              <a:t>‹#›</a:t>
            </a:fld>
            <a:endParaRPr lang="zh-CN" altLang="en-US"/>
          </a:p>
        </p:txBody>
      </p:sp>
    </p:spTree>
    <p:extLst>
      <p:ext uri="{BB962C8B-B14F-4D97-AF65-F5344CB8AC3E}">
        <p14:creationId xmlns:p14="http://schemas.microsoft.com/office/powerpoint/2010/main" val="1957072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7CD1FA-2253-CC36-CFB6-31C2E35A8DE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CCF4366-3323-D162-02FA-6E2590AC74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7E7EF33-4BC8-3C53-E565-E32841E3E6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1936DB2-C308-CE63-3FDB-D6A8EAEFA587}"/>
              </a:ext>
            </a:extLst>
          </p:cNvPr>
          <p:cNvSpPr>
            <a:spLocks noGrp="1"/>
          </p:cNvSpPr>
          <p:nvPr>
            <p:ph type="dt" sz="half" idx="10"/>
          </p:nvPr>
        </p:nvSpPr>
        <p:spPr/>
        <p:txBody>
          <a:bodyPr/>
          <a:lstStyle/>
          <a:p>
            <a:fld id="{80020B02-A2C1-44D0-BE55-E8BF154B9F83}" type="datetimeFigureOut">
              <a:rPr lang="zh-CN" altLang="en-US" smtClean="0"/>
              <a:t>2023/7/26</a:t>
            </a:fld>
            <a:endParaRPr lang="zh-CN" altLang="en-US"/>
          </a:p>
        </p:txBody>
      </p:sp>
      <p:sp>
        <p:nvSpPr>
          <p:cNvPr id="6" name="页脚占位符 5">
            <a:extLst>
              <a:ext uri="{FF2B5EF4-FFF2-40B4-BE49-F238E27FC236}">
                <a16:creationId xmlns:a16="http://schemas.microsoft.com/office/drawing/2014/main" id="{AD16034C-E951-6E4F-845D-A35D89043E7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3C435F9-D9E4-85DA-DABE-D8979581EDFD}"/>
              </a:ext>
            </a:extLst>
          </p:cNvPr>
          <p:cNvSpPr>
            <a:spLocks noGrp="1"/>
          </p:cNvSpPr>
          <p:nvPr>
            <p:ph type="sldNum" sz="quarter" idx="12"/>
          </p:nvPr>
        </p:nvSpPr>
        <p:spPr/>
        <p:txBody>
          <a:bodyPr/>
          <a:lstStyle/>
          <a:p>
            <a:fld id="{4E32C94E-DB62-47F8-A542-8B76AFB287D5}" type="slidenum">
              <a:rPr lang="zh-CN" altLang="en-US" smtClean="0"/>
              <a:t>‹#›</a:t>
            </a:fld>
            <a:endParaRPr lang="zh-CN" altLang="en-US"/>
          </a:p>
        </p:txBody>
      </p:sp>
    </p:spTree>
    <p:extLst>
      <p:ext uri="{BB962C8B-B14F-4D97-AF65-F5344CB8AC3E}">
        <p14:creationId xmlns:p14="http://schemas.microsoft.com/office/powerpoint/2010/main" val="2008089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BBD168-F0EC-F9EA-A41D-CFCB5315A30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6B22768-E5F8-5818-0B9B-D1E4379DE3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59C37A3-B15B-CCC7-439C-BF470EB0C5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82E2972-DCA6-8DCC-124C-4A54C92D488B}"/>
              </a:ext>
            </a:extLst>
          </p:cNvPr>
          <p:cNvSpPr>
            <a:spLocks noGrp="1"/>
          </p:cNvSpPr>
          <p:nvPr>
            <p:ph type="dt" sz="half" idx="10"/>
          </p:nvPr>
        </p:nvSpPr>
        <p:spPr/>
        <p:txBody>
          <a:bodyPr/>
          <a:lstStyle/>
          <a:p>
            <a:fld id="{80020B02-A2C1-44D0-BE55-E8BF154B9F83}" type="datetimeFigureOut">
              <a:rPr lang="zh-CN" altLang="en-US" smtClean="0"/>
              <a:t>2023/7/26</a:t>
            </a:fld>
            <a:endParaRPr lang="zh-CN" altLang="en-US"/>
          </a:p>
        </p:txBody>
      </p:sp>
      <p:sp>
        <p:nvSpPr>
          <p:cNvPr id="6" name="页脚占位符 5">
            <a:extLst>
              <a:ext uri="{FF2B5EF4-FFF2-40B4-BE49-F238E27FC236}">
                <a16:creationId xmlns:a16="http://schemas.microsoft.com/office/drawing/2014/main" id="{D46797DA-DC4F-C142-0B30-0D6FBBB3BF2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AF8AEB0-49A3-05CC-EFFB-D001FBC2A9D2}"/>
              </a:ext>
            </a:extLst>
          </p:cNvPr>
          <p:cNvSpPr>
            <a:spLocks noGrp="1"/>
          </p:cNvSpPr>
          <p:nvPr>
            <p:ph type="sldNum" sz="quarter" idx="12"/>
          </p:nvPr>
        </p:nvSpPr>
        <p:spPr/>
        <p:txBody>
          <a:bodyPr/>
          <a:lstStyle/>
          <a:p>
            <a:fld id="{4E32C94E-DB62-47F8-A542-8B76AFB287D5}" type="slidenum">
              <a:rPr lang="zh-CN" altLang="en-US" smtClean="0"/>
              <a:t>‹#›</a:t>
            </a:fld>
            <a:endParaRPr lang="zh-CN" altLang="en-US"/>
          </a:p>
        </p:txBody>
      </p:sp>
    </p:spTree>
    <p:extLst>
      <p:ext uri="{BB962C8B-B14F-4D97-AF65-F5344CB8AC3E}">
        <p14:creationId xmlns:p14="http://schemas.microsoft.com/office/powerpoint/2010/main" val="1693085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AC1821E-B909-ADA7-3754-8830D3DE52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27E7C0C-3F2B-DDA6-1FC6-20626FA593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0CC6705-E243-FE4F-2B87-60F156CD42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020B02-A2C1-44D0-BE55-E8BF154B9F83}" type="datetimeFigureOut">
              <a:rPr lang="zh-CN" altLang="en-US" smtClean="0"/>
              <a:t>2023/7/26</a:t>
            </a:fld>
            <a:endParaRPr lang="zh-CN" altLang="en-US"/>
          </a:p>
        </p:txBody>
      </p:sp>
      <p:sp>
        <p:nvSpPr>
          <p:cNvPr id="5" name="页脚占位符 4">
            <a:extLst>
              <a:ext uri="{FF2B5EF4-FFF2-40B4-BE49-F238E27FC236}">
                <a16:creationId xmlns:a16="http://schemas.microsoft.com/office/drawing/2014/main" id="{E3B14AC7-5163-8631-F2EB-07E17AF880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A034893-4B32-FCEF-FF0C-653959ECC3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32C94E-DB62-47F8-A542-8B76AFB287D5}" type="slidenum">
              <a:rPr lang="zh-CN" altLang="en-US" smtClean="0"/>
              <a:t>‹#›</a:t>
            </a:fld>
            <a:endParaRPr lang="zh-CN" altLang="en-US"/>
          </a:p>
        </p:txBody>
      </p:sp>
    </p:spTree>
    <p:extLst>
      <p:ext uri="{BB962C8B-B14F-4D97-AF65-F5344CB8AC3E}">
        <p14:creationId xmlns:p14="http://schemas.microsoft.com/office/powerpoint/2010/main" val="25195256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33750D-C4C1-1AD8-8F12-09944B0BBB58}"/>
              </a:ext>
            </a:extLst>
          </p:cNvPr>
          <p:cNvSpPr>
            <a:spLocks noGrp="1"/>
          </p:cNvSpPr>
          <p:nvPr>
            <p:ph type="ctrTitle"/>
          </p:nvPr>
        </p:nvSpPr>
        <p:spPr>
          <a:xfrm>
            <a:off x="1524000" y="1116917"/>
            <a:ext cx="9144000" cy="1816175"/>
          </a:xfrm>
        </p:spPr>
        <p:txBody>
          <a:bodyPr>
            <a:noAutofit/>
          </a:bodyPr>
          <a:lstStyle/>
          <a:p>
            <a:r>
              <a:rPr lang="en-US" altLang="zh-CN" sz="4000" dirty="0">
                <a:latin typeface="Times New Roman" panose="02020603050405020304" pitchFamily="18" charset="0"/>
                <a:cs typeface="Times New Roman" panose="02020603050405020304" pitchFamily="18" charset="0"/>
              </a:rPr>
              <a:t>Tech Report of Lotan: Bridging the Gap between GNNs and Scalable Graph Analytics Engines</a:t>
            </a:r>
            <a:endParaRPr lang="zh-CN" altLang="en-US" sz="4000" dirty="0">
              <a:latin typeface="Times New Roman" panose="02020603050405020304" pitchFamily="18" charset="0"/>
              <a:cs typeface="Times New Roman" panose="02020603050405020304" pitchFamily="18" charset="0"/>
            </a:endParaRPr>
          </a:p>
        </p:txBody>
      </p:sp>
      <p:sp>
        <p:nvSpPr>
          <p:cNvPr id="3" name="副标题 2">
            <a:extLst>
              <a:ext uri="{FF2B5EF4-FFF2-40B4-BE49-F238E27FC236}">
                <a16:creationId xmlns:a16="http://schemas.microsoft.com/office/drawing/2014/main" id="{C5891819-AB18-D088-E444-BFC7D3FE827A}"/>
              </a:ext>
            </a:extLst>
          </p:cNvPr>
          <p:cNvSpPr>
            <a:spLocks noGrp="1"/>
          </p:cNvSpPr>
          <p:nvPr>
            <p:ph type="subTitle" idx="1"/>
          </p:nvPr>
        </p:nvSpPr>
        <p:spPr>
          <a:xfrm>
            <a:off x="1524000" y="3865925"/>
            <a:ext cx="9144000" cy="1655762"/>
          </a:xfrm>
        </p:spPr>
        <p:txBody>
          <a:bodyPr>
            <a:normAutofit/>
          </a:bodyPr>
          <a:lstStyle/>
          <a:p>
            <a:endParaRPr lang="en-US" altLang="zh-CN" sz="1800" dirty="0">
              <a:latin typeface="Times New Roman" panose="02020603050405020304" pitchFamily="18" charset="0"/>
              <a:cs typeface="Times New Roman" panose="02020603050405020304" pitchFamily="18" charset="0"/>
            </a:endParaRPr>
          </a:p>
          <a:p>
            <a:r>
              <a:rPr lang="en-US" altLang="zh-CN" sz="1800" dirty="0" err="1">
                <a:latin typeface="Times New Roman" panose="02020603050405020304" pitchFamily="18" charset="0"/>
                <a:cs typeface="Times New Roman" panose="02020603050405020304" pitchFamily="18" charset="0"/>
              </a:rPr>
              <a:t>Yuhao</a:t>
            </a:r>
            <a:r>
              <a:rPr lang="en-US" altLang="zh-CN" sz="1800" dirty="0">
                <a:latin typeface="Times New Roman" panose="02020603050405020304" pitchFamily="18" charset="0"/>
                <a:cs typeface="Times New Roman" panose="02020603050405020304" pitchFamily="18" charset="0"/>
              </a:rPr>
              <a:t> Zhang University of California, San Diego yuz870@eng.ucsd.edu </a:t>
            </a:r>
          </a:p>
          <a:p>
            <a:endParaRPr lang="en-US" altLang="zh-CN" sz="1800" dirty="0">
              <a:latin typeface="Times New Roman" panose="02020603050405020304" pitchFamily="18" charset="0"/>
              <a:cs typeface="Times New Roman" panose="02020603050405020304" pitchFamily="18" charset="0"/>
            </a:endParaRPr>
          </a:p>
          <a:p>
            <a:r>
              <a:rPr lang="en-US" altLang="zh-CN" sz="1800" dirty="0">
                <a:latin typeface="Times New Roman" panose="02020603050405020304" pitchFamily="18" charset="0"/>
                <a:cs typeface="Times New Roman" panose="02020603050405020304" pitchFamily="18" charset="0"/>
              </a:rPr>
              <a:t>Arun Kumar University of California, San Diego akk018@ucsd.edu</a:t>
            </a:r>
            <a:endParaRPr lang="zh-CN" alt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4168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505FF1-DBA7-056D-C155-A253F7241E3B}"/>
              </a:ext>
            </a:extLst>
          </p:cNvPr>
          <p:cNvSpPr>
            <a:spLocks noGrp="1"/>
          </p:cNvSpPr>
          <p:nvPr>
            <p:ph type="title"/>
          </p:nvPr>
        </p:nvSpPr>
        <p:spPr>
          <a:xfrm>
            <a:off x="838200" y="248417"/>
            <a:ext cx="10515600" cy="1442272"/>
          </a:xfrm>
        </p:spPr>
        <p:txBody>
          <a:bodyPr>
            <a:normAutofit/>
          </a:bodyPr>
          <a:lstStyle/>
          <a:p>
            <a:r>
              <a:rPr lang="en-US" altLang="zh-CN" sz="4000" dirty="0">
                <a:latin typeface="Times New Roman" panose="02020603050405020304" pitchFamily="18" charset="0"/>
                <a:ea typeface="华文楷体" panose="02010600040101010101" pitchFamily="2" charset="-122"/>
                <a:cs typeface="Times New Roman" panose="02020603050405020304" pitchFamily="18" charset="0"/>
              </a:rPr>
              <a:t>SYSTEM OPTIMIZATIONS</a:t>
            </a:r>
            <a:br>
              <a:rPr lang="en-US" altLang="zh-CN" sz="4000" dirty="0">
                <a:latin typeface="Times New Roman" panose="02020603050405020304" pitchFamily="18" charset="0"/>
                <a:ea typeface="华文楷体" panose="02010600040101010101" pitchFamily="2" charset="-122"/>
                <a:cs typeface="Times New Roman" panose="02020603050405020304" pitchFamily="18" charset="0"/>
              </a:rPr>
            </a:br>
            <a:r>
              <a:rPr lang="en-US" altLang="zh-CN" sz="40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GNN-centric Graph Partitioning and Reverse Graph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Backpropgation</a:t>
            </a:r>
            <a:endParaRPr lang="zh-CN" altLang="en-US" sz="40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 name="内容占位符 2">
            <a:extLst>
              <a:ext uri="{FF2B5EF4-FFF2-40B4-BE49-F238E27FC236}">
                <a16:creationId xmlns:a16="http://schemas.microsoft.com/office/drawing/2014/main" id="{7F0AF71E-877B-17C1-6304-9EE592D2E16E}"/>
              </a:ext>
            </a:extLst>
          </p:cNvPr>
          <p:cNvSpPr>
            <a:spLocks noGrp="1"/>
          </p:cNvSpPr>
          <p:nvPr>
            <p:ph idx="1"/>
          </p:nvPr>
        </p:nvSpPr>
        <p:spPr>
          <a:xfrm>
            <a:off x="758420" y="1690688"/>
            <a:ext cx="10334301" cy="4918896"/>
          </a:xfrm>
        </p:spPr>
        <p:txBody>
          <a:bodyPr>
            <a:normAutofit/>
          </a:bodyPr>
          <a:lstStyle/>
          <a:p>
            <a:r>
              <a:rPr lang="zh-CN" altLang="en-US" dirty="0">
                <a:latin typeface="Times New Roman" panose="02020603050405020304" pitchFamily="18" charset="0"/>
                <a:ea typeface="华文楷体" panose="02010600040101010101" pitchFamily="2" charset="-122"/>
                <a:cs typeface="Times New Roman" panose="02020603050405020304" pitchFamily="18" charset="0"/>
              </a:rPr>
              <a:t>两个关键观察</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pPr lvl="1"/>
            <a:r>
              <a:rPr lang="zh-CN" altLang="en-US" dirty="0">
                <a:latin typeface="Times New Roman" panose="02020603050405020304" pitchFamily="18" charset="0"/>
                <a:ea typeface="华文楷体" panose="02010600040101010101" pitchFamily="2" charset="-122"/>
                <a:cs typeface="Times New Roman" panose="02020603050405020304" pitchFamily="18" charset="0"/>
              </a:rPr>
              <a:t>神经网络训练由前向传播和反向传播阶段组成；这两个阶段的数据流是相反的</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pPr lvl="1"/>
            <a:r>
              <a:rPr lang="zh-CN" altLang="en-US" dirty="0">
                <a:latin typeface="Times New Roman" panose="02020603050405020304" pitchFamily="18" charset="0"/>
                <a:ea typeface="华文楷体" panose="02010600040101010101" pitchFamily="2" charset="-122"/>
                <a:cs typeface="Times New Roman" panose="02020603050405020304" pitchFamily="18" charset="0"/>
              </a:rPr>
              <a:t>在</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GNN</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训练过程中，图节点数据会更新，并且阶段之间数据大小会发生变化，这导致复制成本的不对称</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r>
              <a:rPr lang="zh-CN" altLang="en-US" dirty="0">
                <a:latin typeface="Times New Roman" panose="02020603050405020304" pitchFamily="18" charset="0"/>
                <a:ea typeface="华文楷体" panose="02010600040101010101" pitchFamily="2" charset="-122"/>
                <a:cs typeface="Times New Roman" panose="02020603050405020304" pitchFamily="18" charset="0"/>
              </a:rPr>
              <a:t>在</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hash-based 1D edge partitioning</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基础上改进</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pPr lvl="1"/>
            <a:r>
              <a:rPr lang="zh-CN" altLang="en-US" dirty="0">
                <a:latin typeface="Times New Roman" panose="02020603050405020304" pitchFamily="18" charset="0"/>
                <a:ea typeface="华文楷体" panose="02010600040101010101" pitchFamily="2" charset="-122"/>
                <a:cs typeface="Times New Roman" panose="02020603050405020304" pitchFamily="18" charset="0"/>
              </a:rPr>
              <a:t>前向：节点的属性和通信是</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embedding</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，一维向量</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pPr lvl="1"/>
            <a:r>
              <a:rPr lang="zh-CN" altLang="en-US" dirty="0">
                <a:latin typeface="Times New Roman" panose="02020603050405020304" pitchFamily="18" charset="0"/>
                <a:ea typeface="华文楷体" panose="02010600040101010101" pitchFamily="2" charset="-122"/>
                <a:cs typeface="Times New Roman" panose="02020603050405020304" pitchFamily="18" charset="0"/>
              </a:rPr>
              <a:t>反向：数据流反转，每个节点的属性变为从</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DL</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引擎返回的梯度</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pPr marL="1371600" lvl="3" indent="0">
              <a:buNone/>
            </a:pP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These gradients are hash maps of vectors and, compared to the embeddings, are </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𝑑 </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(node degree) times larger.</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pPr lvl="1"/>
            <a:r>
              <a:rPr lang="zh-CN" altLang="en-US" dirty="0">
                <a:latin typeface="Times New Roman" panose="02020603050405020304" pitchFamily="18" charset="0"/>
                <a:ea typeface="华文楷体" panose="02010600040101010101" pitchFamily="2" charset="-122"/>
                <a:cs typeface="Times New Roman" panose="02020603050405020304" pitchFamily="18" charset="0"/>
              </a:rPr>
              <a:t>为了解决由不对称性引起的性能问题，提出了新颖的以 </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GNN </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为中心的图分区方案以及通过它进行反向传播的方法，描述如下</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215033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505FF1-DBA7-056D-C155-A253F7241E3B}"/>
              </a:ext>
            </a:extLst>
          </p:cNvPr>
          <p:cNvSpPr>
            <a:spLocks noGrp="1"/>
          </p:cNvSpPr>
          <p:nvPr>
            <p:ph type="title"/>
          </p:nvPr>
        </p:nvSpPr>
        <p:spPr>
          <a:xfrm>
            <a:off x="838200" y="248417"/>
            <a:ext cx="10515600" cy="1442272"/>
          </a:xfrm>
        </p:spPr>
        <p:txBody>
          <a:bodyPr>
            <a:normAutofit/>
          </a:bodyPr>
          <a:lstStyle/>
          <a:p>
            <a:r>
              <a:rPr lang="en-US" altLang="zh-CN" sz="4000" dirty="0">
                <a:latin typeface="Times New Roman" panose="02020603050405020304" pitchFamily="18" charset="0"/>
                <a:ea typeface="华文楷体" panose="02010600040101010101" pitchFamily="2" charset="-122"/>
                <a:cs typeface="Times New Roman" panose="02020603050405020304" pitchFamily="18" charset="0"/>
              </a:rPr>
              <a:t>SYSTEM OPTIMIZATIONS</a:t>
            </a:r>
            <a:br>
              <a:rPr lang="en-US" altLang="zh-CN" sz="4000" dirty="0">
                <a:latin typeface="Times New Roman" panose="02020603050405020304" pitchFamily="18" charset="0"/>
                <a:ea typeface="华文楷体" panose="02010600040101010101" pitchFamily="2" charset="-122"/>
                <a:cs typeface="Times New Roman" panose="02020603050405020304" pitchFamily="18" charset="0"/>
              </a:rPr>
            </a:br>
            <a:r>
              <a:rPr lang="en-US" altLang="zh-CN" sz="40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GNN-centric Graph Partitioning and Reverse Graph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Backpropgation</a:t>
            </a:r>
            <a:endParaRPr lang="zh-CN" altLang="en-US" sz="40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 name="内容占位符 2">
            <a:extLst>
              <a:ext uri="{FF2B5EF4-FFF2-40B4-BE49-F238E27FC236}">
                <a16:creationId xmlns:a16="http://schemas.microsoft.com/office/drawing/2014/main" id="{7F0AF71E-877B-17C1-6304-9EE592D2E16E}"/>
              </a:ext>
            </a:extLst>
          </p:cNvPr>
          <p:cNvSpPr>
            <a:spLocks noGrp="1"/>
          </p:cNvSpPr>
          <p:nvPr>
            <p:ph idx="1"/>
          </p:nvPr>
        </p:nvSpPr>
        <p:spPr>
          <a:xfrm>
            <a:off x="758420" y="1690688"/>
            <a:ext cx="10334301" cy="4918896"/>
          </a:xfrm>
        </p:spPr>
        <p:txBody>
          <a:bodyPr>
            <a:normAutofit/>
          </a:bodyPr>
          <a:lstStyle/>
          <a:p>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6FBE9BF8-D32E-162C-48BB-56C0646E9F2B}"/>
              </a:ext>
            </a:extLst>
          </p:cNvPr>
          <p:cNvPicPr>
            <a:picLocks noChangeAspect="1"/>
          </p:cNvPicPr>
          <p:nvPr/>
        </p:nvPicPr>
        <p:blipFill>
          <a:blip r:embed="rId3"/>
          <a:stretch>
            <a:fillRect/>
          </a:stretch>
        </p:blipFill>
        <p:spPr>
          <a:xfrm>
            <a:off x="1003092" y="1827540"/>
            <a:ext cx="10185816" cy="4609596"/>
          </a:xfrm>
          <a:prstGeom prst="rect">
            <a:avLst/>
          </a:prstGeom>
        </p:spPr>
      </p:pic>
    </p:spTree>
    <p:extLst>
      <p:ext uri="{BB962C8B-B14F-4D97-AF65-F5344CB8AC3E}">
        <p14:creationId xmlns:p14="http://schemas.microsoft.com/office/powerpoint/2010/main" val="2564487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505FF1-DBA7-056D-C155-A253F7241E3B}"/>
              </a:ext>
            </a:extLst>
          </p:cNvPr>
          <p:cNvSpPr>
            <a:spLocks noGrp="1"/>
          </p:cNvSpPr>
          <p:nvPr>
            <p:ph type="title"/>
          </p:nvPr>
        </p:nvSpPr>
        <p:spPr>
          <a:xfrm>
            <a:off x="838200" y="248417"/>
            <a:ext cx="10515600" cy="1442272"/>
          </a:xfrm>
        </p:spPr>
        <p:txBody>
          <a:bodyPr>
            <a:normAutofit/>
          </a:bodyPr>
          <a:lstStyle/>
          <a:p>
            <a:r>
              <a:rPr lang="en-US" altLang="zh-CN" sz="4000" dirty="0">
                <a:latin typeface="Times New Roman" panose="02020603050405020304" pitchFamily="18" charset="0"/>
                <a:ea typeface="华文楷体" panose="02010600040101010101" pitchFamily="2" charset="-122"/>
                <a:cs typeface="Times New Roman" panose="02020603050405020304" pitchFamily="18" charset="0"/>
              </a:rPr>
              <a:t>SYSTEM OPTIMIZATIONS</a:t>
            </a:r>
            <a:br>
              <a:rPr lang="en-US" altLang="zh-CN" sz="4000" dirty="0">
                <a:latin typeface="Times New Roman" panose="02020603050405020304" pitchFamily="18" charset="0"/>
                <a:ea typeface="华文楷体" panose="02010600040101010101" pitchFamily="2" charset="-122"/>
                <a:cs typeface="Times New Roman" panose="02020603050405020304" pitchFamily="18" charset="0"/>
              </a:rPr>
            </a:br>
            <a:r>
              <a:rPr lang="en-US" altLang="zh-CN" sz="40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GNN Model Batching</a:t>
            </a:r>
            <a:endParaRPr lang="zh-CN" altLang="en-US" sz="40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 name="内容占位符 2">
            <a:extLst>
              <a:ext uri="{FF2B5EF4-FFF2-40B4-BE49-F238E27FC236}">
                <a16:creationId xmlns:a16="http://schemas.microsoft.com/office/drawing/2014/main" id="{7F0AF71E-877B-17C1-6304-9EE592D2E16E}"/>
              </a:ext>
            </a:extLst>
          </p:cNvPr>
          <p:cNvSpPr>
            <a:spLocks noGrp="1"/>
          </p:cNvSpPr>
          <p:nvPr>
            <p:ph idx="1"/>
          </p:nvPr>
        </p:nvSpPr>
        <p:spPr>
          <a:xfrm>
            <a:off x="758422" y="1690688"/>
            <a:ext cx="5957172" cy="4918896"/>
          </a:xfrm>
        </p:spPr>
        <p:txBody>
          <a:bodyPr>
            <a:normAutofit lnSpcReduction="10000"/>
          </a:bodyPr>
          <a:lstStyle/>
          <a:p>
            <a:r>
              <a:rPr lang="en-US" altLang="zh-CN" dirty="0">
                <a:latin typeface="Times New Roman" panose="02020603050405020304" pitchFamily="18" charset="0"/>
                <a:ea typeface="华文楷体" panose="02010600040101010101" pitchFamily="2" charset="-122"/>
                <a:cs typeface="Times New Roman" panose="02020603050405020304" pitchFamily="18" charset="0"/>
              </a:rPr>
              <a:t>GNN</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与其他</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NN</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算法一样，有一些超参数</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pPr lvl="1"/>
            <a:r>
              <a:rPr lang="en-US" altLang="zh-CN" dirty="0">
                <a:latin typeface="Times New Roman" panose="02020603050405020304" pitchFamily="18" charset="0"/>
                <a:ea typeface="华文楷体" panose="02010600040101010101" pitchFamily="2" charset="-122"/>
                <a:cs typeface="Times New Roman" panose="02020603050405020304" pitchFamily="18" charset="0"/>
              </a:rPr>
              <a:t>the workloads are often multiple-model explorations</a:t>
            </a:r>
          </a:p>
          <a:p>
            <a:pPr lvl="1"/>
            <a:r>
              <a:rPr lang="zh-CN" altLang="en-US" dirty="0">
                <a:latin typeface="Times New Roman" panose="02020603050405020304" pitchFamily="18" charset="0"/>
                <a:ea typeface="华文楷体" panose="02010600040101010101" pitchFamily="2" charset="-122"/>
                <a:cs typeface="Times New Roman" panose="02020603050405020304" pitchFamily="18" charset="0"/>
              </a:rPr>
              <a:t>现有系统采用顺序的训练方法</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dirty="0">
                <a:latin typeface="Times New Roman" panose="02020603050405020304" pitchFamily="18" charset="0"/>
                <a:ea typeface="华文楷体" panose="02010600040101010101" pitchFamily="2" charset="-122"/>
                <a:cs typeface="Times New Roman" panose="02020603050405020304" pitchFamily="18" charset="0"/>
              </a:rPr>
              <a:t>To our best knowledge, we are the first to explore the same possibility for GNNs</a:t>
            </a:r>
          </a:p>
          <a:p>
            <a:pPr lvl="1"/>
            <a:r>
              <a:rPr lang="zh-CN" altLang="en-US" dirty="0">
                <a:latin typeface="Times New Roman" panose="02020603050405020304" pitchFamily="18" charset="0"/>
                <a:ea typeface="华文楷体" panose="02010600040101010101" pitchFamily="2" charset="-122"/>
                <a:cs typeface="Times New Roman" panose="02020603050405020304" pitchFamily="18" charset="0"/>
              </a:rPr>
              <a:t>图和神经网络运算符的模型批处理版本上同时运行多个模型</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pPr lvl="1"/>
            <a:r>
              <a:rPr lang="en-US" altLang="zh-CN" dirty="0">
                <a:latin typeface="Times New Roman" panose="02020603050405020304" pitchFamily="18" charset="0"/>
                <a:ea typeface="华文楷体" panose="02010600040101010101" pitchFamily="2" charset="-122"/>
                <a:cs typeface="Times New Roman" panose="02020603050405020304" pitchFamily="18" charset="0"/>
              </a:rPr>
              <a:t>Graph Engine </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和 </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DL Engine </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之间传输的所有数据也被批处理在一起</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pPr lvl="1"/>
            <a:r>
              <a:rPr lang="zh-CN" altLang="en-US" dirty="0">
                <a:latin typeface="Times New Roman" panose="02020603050405020304" pitchFamily="18" charset="0"/>
                <a:ea typeface="华文楷体" panose="02010600040101010101" pitchFamily="2" charset="-122"/>
                <a:cs typeface="Times New Roman" panose="02020603050405020304" pitchFamily="18" charset="0"/>
              </a:rPr>
              <a:t>模型可以共享所有数据访问操作以摊销成本</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93A4B25B-228C-CB1A-4AD5-5F610B80AB6D}"/>
              </a:ext>
            </a:extLst>
          </p:cNvPr>
          <p:cNvPicPr>
            <a:picLocks noChangeAspect="1"/>
          </p:cNvPicPr>
          <p:nvPr/>
        </p:nvPicPr>
        <p:blipFill>
          <a:blip r:embed="rId3"/>
          <a:stretch>
            <a:fillRect/>
          </a:stretch>
        </p:blipFill>
        <p:spPr>
          <a:xfrm>
            <a:off x="7318414" y="2015988"/>
            <a:ext cx="4115164" cy="3208086"/>
          </a:xfrm>
          <a:prstGeom prst="rect">
            <a:avLst/>
          </a:prstGeom>
        </p:spPr>
      </p:pic>
    </p:spTree>
    <p:extLst>
      <p:ext uri="{BB962C8B-B14F-4D97-AF65-F5344CB8AC3E}">
        <p14:creationId xmlns:p14="http://schemas.microsoft.com/office/powerpoint/2010/main" val="2835363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505FF1-DBA7-056D-C155-A253F7241E3B}"/>
              </a:ext>
            </a:extLst>
          </p:cNvPr>
          <p:cNvSpPr>
            <a:spLocks noGrp="1"/>
          </p:cNvSpPr>
          <p:nvPr>
            <p:ph type="title"/>
          </p:nvPr>
        </p:nvSpPr>
        <p:spPr/>
        <p:txBody>
          <a:bodyPr>
            <a:normAutofit/>
          </a:bodyPr>
          <a:lstStyle/>
          <a:p>
            <a:r>
              <a:rPr lang="en-US" altLang="zh-CN" sz="4000" dirty="0">
                <a:latin typeface="Times New Roman" panose="02020603050405020304" pitchFamily="18" charset="0"/>
                <a:ea typeface="华文楷体" panose="02010600040101010101" pitchFamily="2" charset="-122"/>
                <a:cs typeface="Times New Roman" panose="02020603050405020304" pitchFamily="18" charset="0"/>
              </a:rPr>
              <a:t>Background</a:t>
            </a:r>
            <a:endParaRPr lang="zh-CN" altLang="en-US" sz="40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 name="内容占位符 2">
            <a:extLst>
              <a:ext uri="{FF2B5EF4-FFF2-40B4-BE49-F238E27FC236}">
                <a16:creationId xmlns:a16="http://schemas.microsoft.com/office/drawing/2014/main" id="{7F0AF71E-877B-17C1-6304-9EE592D2E16E}"/>
              </a:ext>
            </a:extLst>
          </p:cNvPr>
          <p:cNvSpPr>
            <a:spLocks noGrp="1"/>
          </p:cNvSpPr>
          <p:nvPr>
            <p:ph idx="1"/>
          </p:nvPr>
        </p:nvSpPr>
        <p:spPr>
          <a:xfrm>
            <a:off x="758419" y="1690688"/>
            <a:ext cx="10776511" cy="4918896"/>
          </a:xfrm>
        </p:spPr>
        <p:txBody>
          <a:bodyPr>
            <a:normAutofit/>
          </a:bodyPr>
          <a:lstStyle/>
          <a:p>
            <a:r>
              <a:rPr lang="en-US" altLang="zh-CN" dirty="0">
                <a:latin typeface="Times New Roman" panose="02020603050405020304" pitchFamily="18" charset="0"/>
                <a:ea typeface="华文楷体" panose="02010600040101010101" pitchFamily="2" charset="-122"/>
                <a:cs typeface="Times New Roman" panose="02020603050405020304" pitchFamily="18" charset="0"/>
              </a:rPr>
              <a:t>GNN</a:t>
            </a:r>
          </a:p>
          <a:p>
            <a:pPr lvl="1"/>
            <a:r>
              <a:rPr lang="zh-CN" altLang="en-US" dirty="0">
                <a:latin typeface="Times New Roman" panose="02020603050405020304" pitchFamily="18" charset="0"/>
                <a:ea typeface="华文楷体" panose="02010600040101010101" pitchFamily="2" charset="-122"/>
                <a:cs typeface="Times New Roman" panose="02020603050405020304" pitchFamily="18" charset="0"/>
              </a:rPr>
              <a:t>谱域和空域；</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pPr lvl="1"/>
            <a:r>
              <a:rPr lang="en-US" altLang="zh-CN" dirty="0">
                <a:latin typeface="Times New Roman" panose="02020603050405020304" pitchFamily="18" charset="0"/>
                <a:ea typeface="华文楷体" panose="02010600040101010101" pitchFamily="2" charset="-122"/>
                <a:cs typeface="Times New Roman" panose="02020603050405020304" pitchFamily="18" charset="0"/>
              </a:rPr>
              <a:t>GNN = G + NN</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G</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：修改后的 </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Gather-Apply-Scatter </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编程模型</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dirty="0">
                <a:latin typeface="Times New Roman" panose="02020603050405020304" pitchFamily="18" charset="0"/>
                <a:ea typeface="华文楷体" panose="02010600040101010101" pitchFamily="2" charset="-122"/>
                <a:cs typeface="Times New Roman" panose="02020603050405020304" pitchFamily="18" charset="0"/>
              </a:rPr>
              <a:t>Distributed Graph Processing</a:t>
            </a:r>
          </a:p>
          <a:p>
            <a:pPr lvl="1"/>
            <a:r>
              <a:rPr lang="zh-CN" altLang="en-US" dirty="0">
                <a:latin typeface="Times New Roman" panose="02020603050405020304" pitchFamily="18" charset="0"/>
                <a:ea typeface="华文楷体" panose="02010600040101010101" pitchFamily="2" charset="-122"/>
                <a:cs typeface="Times New Roman" panose="02020603050405020304" pitchFamily="18" charset="0"/>
              </a:rPr>
              <a:t>图划分：</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Edge-cut</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Vertex-cut</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dirty="0">
                <a:latin typeface="Times New Roman" panose="02020603050405020304" pitchFamily="18" charset="0"/>
                <a:ea typeface="华文楷体" panose="02010600040101010101" pitchFamily="2" charset="-122"/>
                <a:cs typeface="Times New Roman" panose="02020603050405020304" pitchFamily="18" charset="0"/>
              </a:rPr>
              <a:t>GNN</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训练系统</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pPr lvl="1"/>
            <a:r>
              <a:rPr lang="zh-CN" altLang="en-US" dirty="0">
                <a:latin typeface="Times New Roman" panose="02020603050405020304" pitchFamily="18" charset="0"/>
                <a:ea typeface="华文楷体" panose="02010600040101010101" pitchFamily="2" charset="-122"/>
                <a:cs typeface="Times New Roman" panose="02020603050405020304" pitchFamily="18" charset="0"/>
              </a:rPr>
              <a:t>可扩展性阵营：旨在解决全批量</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GNN</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的可扩展性问题。它们通常是分布式系统，专注于提供运行在其他系统上失败的 </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GNN </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工作负载的能力</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pPr lvl="2"/>
            <a:r>
              <a:rPr lang="en-US" altLang="zh-CN" dirty="0">
                <a:latin typeface="Times New Roman" panose="02020603050405020304" pitchFamily="18" charset="0"/>
                <a:ea typeface="华文楷体" panose="02010600040101010101" pitchFamily="2" charset="-122"/>
                <a:cs typeface="Times New Roman" panose="02020603050405020304" pitchFamily="18" charset="0"/>
              </a:rPr>
              <a:t>ROC</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dirty="0" err="1">
                <a:latin typeface="Times New Roman" panose="02020603050405020304" pitchFamily="18" charset="0"/>
                <a:ea typeface="华文楷体" panose="02010600040101010101" pitchFamily="2" charset="-122"/>
                <a:cs typeface="Times New Roman" panose="02020603050405020304" pitchFamily="18" charset="0"/>
              </a:rPr>
              <a:t>Dorylus</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dirty="0" err="1">
                <a:latin typeface="Times New Roman" panose="02020603050405020304" pitchFamily="18" charset="0"/>
                <a:ea typeface="华文楷体" panose="02010600040101010101" pitchFamily="2" charset="-122"/>
                <a:cs typeface="Times New Roman" panose="02020603050405020304" pitchFamily="18" charset="0"/>
              </a:rPr>
              <a:t>Aligraph</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pPr lvl="1"/>
            <a:r>
              <a:rPr lang="zh-CN" altLang="en-US" dirty="0">
                <a:latin typeface="Times New Roman" panose="02020603050405020304" pitchFamily="18" charset="0"/>
                <a:ea typeface="华文楷体" panose="02010600040101010101" pitchFamily="2" charset="-122"/>
                <a:cs typeface="Times New Roman" panose="02020603050405020304" pitchFamily="18" charset="0"/>
              </a:rPr>
              <a:t>效率阵营：主要关注运行速度，通常不解决可扩展性问题；他们通常假设整个工作负载可以轻松地容纳在 </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GPU </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内存</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主内存中</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pPr lvl="2"/>
            <a:r>
              <a:rPr lang="en-US" altLang="zh-CN" dirty="0" err="1">
                <a:latin typeface="Times New Roman" panose="02020603050405020304" pitchFamily="18" charset="0"/>
                <a:ea typeface="华文楷体" panose="02010600040101010101" pitchFamily="2" charset="-122"/>
                <a:cs typeface="Times New Roman" panose="02020603050405020304" pitchFamily="18" charset="0"/>
              </a:rPr>
              <a:t>Pagraph</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dirty="0" err="1">
                <a:latin typeface="Times New Roman" panose="02020603050405020304" pitchFamily="18" charset="0"/>
                <a:ea typeface="华文楷体" panose="02010600040101010101" pitchFamily="2" charset="-122"/>
                <a:cs typeface="Times New Roman" panose="02020603050405020304" pitchFamily="18" charset="0"/>
              </a:rPr>
              <a:t>Neugraph</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Marius</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SANCUS</a:t>
            </a:r>
          </a:p>
          <a:p>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875584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505FF1-DBA7-056D-C155-A253F7241E3B}"/>
              </a:ext>
            </a:extLst>
          </p:cNvPr>
          <p:cNvSpPr>
            <a:spLocks noGrp="1"/>
          </p:cNvSpPr>
          <p:nvPr>
            <p:ph type="title"/>
          </p:nvPr>
        </p:nvSpPr>
        <p:spPr/>
        <p:txBody>
          <a:bodyPr>
            <a:normAutofit/>
          </a:bodyPr>
          <a:lstStyle/>
          <a:p>
            <a:r>
              <a:rPr lang="en-US" altLang="zh-CN" sz="4000" dirty="0">
                <a:latin typeface="Times New Roman" panose="02020603050405020304" pitchFamily="18" charset="0"/>
                <a:ea typeface="华文楷体" panose="02010600040101010101" pitchFamily="2" charset="-122"/>
                <a:cs typeface="Times New Roman" panose="02020603050405020304" pitchFamily="18" charset="0"/>
              </a:rPr>
              <a:t>motivation</a:t>
            </a:r>
            <a:endParaRPr lang="zh-CN" altLang="en-US" sz="40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 name="内容占位符 2">
            <a:extLst>
              <a:ext uri="{FF2B5EF4-FFF2-40B4-BE49-F238E27FC236}">
                <a16:creationId xmlns:a16="http://schemas.microsoft.com/office/drawing/2014/main" id="{7F0AF71E-877B-17C1-6304-9EE592D2E16E}"/>
              </a:ext>
            </a:extLst>
          </p:cNvPr>
          <p:cNvSpPr>
            <a:spLocks noGrp="1"/>
          </p:cNvSpPr>
          <p:nvPr>
            <p:ph idx="1"/>
          </p:nvPr>
        </p:nvSpPr>
        <p:spPr>
          <a:xfrm>
            <a:off x="750924" y="1791726"/>
            <a:ext cx="11008859" cy="4918896"/>
          </a:xfrm>
        </p:spPr>
        <p:txBody>
          <a:bodyPr>
            <a:normAutofit/>
          </a:bodyPr>
          <a:lstStyle/>
          <a:p>
            <a:r>
              <a:rPr lang="en-US" altLang="zh-CN" dirty="0">
                <a:latin typeface="Times New Roman" panose="02020603050405020304" pitchFamily="18" charset="0"/>
                <a:ea typeface="华文楷体" panose="02010600040101010101" pitchFamily="2" charset="-122"/>
                <a:cs typeface="Times New Roman" panose="02020603050405020304" pitchFamily="18" charset="0"/>
              </a:rPr>
              <a:t>GNN</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模型难以扩展，大量的</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GNN</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系统使用大规模矩阵相乘表示</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GNN</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PyG</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ROC</a:t>
            </a:r>
            <a:r>
              <a:rPr lang="zh-CN" altLang="en-US"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PaGraph</a:t>
            </a:r>
            <a:r>
              <a:rPr lang="zh-CN" altLang="en-US"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NeuGraph</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SANCUS</a:t>
            </a:r>
            <a:r>
              <a:rPr lang="zh-CN" altLang="en-US"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Mariusgnn</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DGL</a:t>
            </a:r>
            <a:r>
              <a:rPr lang="zh-CN" altLang="en-US"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DistDGL</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pPr lvl="1"/>
            <a:r>
              <a:rPr lang="zh-CN" altLang="en-US" dirty="0">
                <a:latin typeface="Times New Roman" panose="02020603050405020304" pitchFamily="18" charset="0"/>
                <a:ea typeface="华文楷体" panose="02010600040101010101" pitchFamily="2" charset="-122"/>
                <a:cs typeface="Times New Roman" panose="02020603050405020304" pitchFamily="18" charset="0"/>
              </a:rPr>
              <a:t>图数据不规则</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pPr lvl="1"/>
            <a:r>
              <a:rPr lang="en-US" altLang="zh-CN" dirty="0">
                <a:latin typeface="Times New Roman" panose="02020603050405020304" pitchFamily="18" charset="0"/>
                <a:ea typeface="华文楷体" panose="02010600040101010101" pitchFamily="2" charset="-122"/>
                <a:cs typeface="Times New Roman" panose="02020603050405020304" pitchFamily="18" charset="0"/>
              </a:rPr>
              <a:t>NN</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的</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backward</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需要缓存</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forward</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的中间数据，尺寸可能很大</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pPr lvl="1"/>
            <a:r>
              <a:rPr lang="zh-CN" altLang="en-US" dirty="0">
                <a:latin typeface="Times New Roman" panose="02020603050405020304" pitchFamily="18" charset="0"/>
                <a:ea typeface="华文楷体" panose="02010600040101010101" pitchFamily="2" charset="-122"/>
                <a:cs typeface="Times New Roman" panose="02020603050405020304" pitchFamily="18" charset="0"/>
              </a:rPr>
              <a:t>邻居爆炸和过平滑问题；随着</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GNN</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层增加，数据依赖性呈指数级增长</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r>
              <a:rPr lang="zh-CN" altLang="en-US" dirty="0">
                <a:latin typeface="Times New Roman" panose="02020603050405020304" pitchFamily="18" charset="0"/>
                <a:ea typeface="华文楷体" panose="02010600040101010101" pitchFamily="2" charset="-122"/>
                <a:cs typeface="Times New Roman" panose="02020603050405020304" pitchFamily="18" charset="0"/>
              </a:rPr>
              <a:t>一个</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critical</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观察：</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GNN</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的</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challenge</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大多是管理、移动和处理层图数据</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pPr lvl="1"/>
            <a:r>
              <a:rPr lang="zh-CN" altLang="en-US" dirty="0">
                <a:latin typeface="Times New Roman" panose="02020603050405020304" pitchFamily="18" charset="0"/>
                <a:ea typeface="华文楷体" panose="02010600040101010101" pitchFamily="2" charset="-122"/>
                <a:cs typeface="Times New Roman" panose="02020603050405020304" pitchFamily="18" charset="0"/>
              </a:rPr>
              <a:t>现有的系统耦合了图操作和</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NN</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操作，，将图的可扩展性处理和</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GNN</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训练的可扩展性处理结合在一起，导致纠缠、复杂的问题和系统，无法很好地扩展</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r>
              <a:rPr lang="zh-CN" altLang="en-US" dirty="0">
                <a:latin typeface="Times New Roman" panose="02020603050405020304" pitchFamily="18" charset="0"/>
                <a:ea typeface="华文楷体" panose="02010600040101010101" pitchFamily="2" charset="-122"/>
                <a:cs typeface="Times New Roman" panose="02020603050405020304" pitchFamily="18" charset="0"/>
              </a:rPr>
              <a:t>设想一个可扩展的系统：</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pPr lvl="1"/>
            <a:r>
              <a:rPr lang="zh-CN" altLang="en-US" dirty="0">
                <a:latin typeface="Times New Roman" panose="02020603050405020304" pitchFamily="18" charset="0"/>
                <a:ea typeface="华文楷体" panose="02010600040101010101" pitchFamily="2" charset="-122"/>
                <a:cs typeface="Times New Roman" panose="02020603050405020304" pitchFamily="18" charset="0"/>
              </a:rPr>
              <a:t>解耦：重用现有工业级的图处理系统和</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DL</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系统</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pPr lvl="1"/>
            <a:r>
              <a:rPr lang="zh-CN" altLang="en-US" dirty="0">
                <a:latin typeface="Times New Roman" panose="02020603050405020304" pitchFamily="18" charset="0"/>
                <a:ea typeface="华文楷体" panose="02010600040101010101" pitchFamily="2" charset="-122"/>
                <a:cs typeface="Times New Roman" panose="02020603050405020304" pitchFamily="18" charset="0"/>
              </a:rPr>
              <a:t>可用性、无破坏性集成、速度和准确性</a:t>
            </a:r>
          </a:p>
        </p:txBody>
      </p:sp>
    </p:spTree>
    <p:extLst>
      <p:ext uri="{BB962C8B-B14F-4D97-AF65-F5344CB8AC3E}">
        <p14:creationId xmlns:p14="http://schemas.microsoft.com/office/powerpoint/2010/main" val="336213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505FF1-DBA7-056D-C155-A253F7241E3B}"/>
              </a:ext>
            </a:extLst>
          </p:cNvPr>
          <p:cNvSpPr>
            <a:spLocks noGrp="1"/>
          </p:cNvSpPr>
          <p:nvPr>
            <p:ph type="title"/>
          </p:nvPr>
        </p:nvSpPr>
        <p:spPr/>
        <p:txBody>
          <a:bodyPr>
            <a:normAutofit/>
          </a:bodyPr>
          <a:lstStyle/>
          <a:p>
            <a:r>
              <a:rPr lang="en-US" altLang="zh-CN" sz="4000" dirty="0">
                <a:latin typeface="Times New Roman" panose="02020603050405020304" pitchFamily="18" charset="0"/>
                <a:ea typeface="华文楷体" panose="02010600040101010101" pitchFamily="2" charset="-122"/>
                <a:cs typeface="Times New Roman" panose="02020603050405020304" pitchFamily="18" charset="0"/>
              </a:rPr>
              <a:t>contributions</a:t>
            </a:r>
            <a:endParaRPr lang="zh-CN" altLang="en-US" sz="40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 name="内容占位符 2">
            <a:extLst>
              <a:ext uri="{FF2B5EF4-FFF2-40B4-BE49-F238E27FC236}">
                <a16:creationId xmlns:a16="http://schemas.microsoft.com/office/drawing/2014/main" id="{7F0AF71E-877B-17C1-6304-9EE592D2E16E}"/>
              </a:ext>
            </a:extLst>
          </p:cNvPr>
          <p:cNvSpPr>
            <a:spLocks noGrp="1"/>
          </p:cNvSpPr>
          <p:nvPr>
            <p:ph idx="1"/>
          </p:nvPr>
        </p:nvSpPr>
        <p:spPr>
          <a:xfrm>
            <a:off x="758420" y="1690688"/>
            <a:ext cx="10515600" cy="4918896"/>
          </a:xfrm>
        </p:spPr>
        <p:txBody>
          <a:bodyPr>
            <a:normAutofit lnSpcReduction="10000"/>
          </a:bodyPr>
          <a:lstStyle/>
          <a:p>
            <a:r>
              <a:rPr lang="en-US" altLang="zh-CN" dirty="0">
                <a:latin typeface="Times New Roman" panose="02020603050405020304" pitchFamily="18" charset="0"/>
                <a:ea typeface="华文楷体" panose="02010600040101010101" pitchFamily="2" charset="-122"/>
                <a:cs typeface="Times New Roman" panose="02020603050405020304" pitchFamily="18" charset="0"/>
              </a:rPr>
              <a:t>To the best of our knowledge, this is the first work to bridge the gap between existing graph data systems and DL systems and the first to formally decouple the scaling of graph and neural networks in GNN training. </a:t>
            </a:r>
          </a:p>
          <a:p>
            <a:r>
              <a:rPr lang="en-US" altLang="zh-CN" dirty="0">
                <a:latin typeface="Times New Roman" panose="02020603050405020304" pitchFamily="18" charset="0"/>
                <a:ea typeface="华文楷体" panose="02010600040101010101" pitchFamily="2" charset="-122"/>
                <a:cs typeface="Times New Roman" panose="02020603050405020304" pitchFamily="18" charset="0"/>
              </a:rPr>
              <a:t>Lotan</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：第一个全面处理模型选择工作负载并探索模型</a:t>
            </a:r>
            <a:r>
              <a:rPr lang="zh-CN" altLang="en-US" dirty="0">
                <a:solidFill>
                  <a:schemeClr val="accent6"/>
                </a:solidFill>
                <a:latin typeface="Times New Roman" panose="02020603050405020304" pitchFamily="18" charset="0"/>
                <a:ea typeface="华文楷体" panose="02010600040101010101" pitchFamily="2" charset="-122"/>
                <a:cs typeface="Times New Roman" panose="02020603050405020304" pitchFamily="18" charset="0"/>
              </a:rPr>
              <a:t>批处理</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技术以提高训练吞吐量的 </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GNN </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系统</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pPr lvl="1"/>
            <a:r>
              <a:rPr lang="zh-CN" altLang="en-US" dirty="0">
                <a:latin typeface="Times New Roman" panose="02020603050405020304" pitchFamily="18" charset="0"/>
                <a:ea typeface="华文楷体" panose="02010600040101010101" pitchFamily="2" charset="-122"/>
                <a:cs typeface="Times New Roman" panose="02020603050405020304" pitchFamily="18" charset="0"/>
              </a:rPr>
              <a:t>使用未经修改了图处理系统和</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DL</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系统</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pPr lvl="1"/>
            <a:r>
              <a:rPr lang="en-US" altLang="zh-CN" dirty="0">
                <a:latin typeface="Times New Roman" panose="02020603050405020304" pitchFamily="18" charset="0"/>
                <a:ea typeface="华文楷体" panose="02010600040101010101" pitchFamily="2" charset="-122"/>
                <a:cs typeface="Times New Roman" panose="02020603050405020304" pitchFamily="18" charset="0"/>
              </a:rPr>
              <a:t>Planner</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，规划</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GNN</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的</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flow</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graph op</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和</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NN op</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的算子）</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pPr lvl="1"/>
            <a:r>
              <a:rPr lang="en-US" altLang="zh-CN" dirty="0">
                <a:latin typeface="Times New Roman" panose="02020603050405020304" pitchFamily="18" charset="0"/>
                <a:ea typeface="华文楷体" panose="02010600040101010101" pitchFamily="2" charset="-122"/>
                <a:cs typeface="Times New Roman" panose="02020603050405020304" pitchFamily="18" charset="0"/>
              </a:rPr>
              <a:t>Messager</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：处理图引擎和</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DL</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引擎之间的协调和通信</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dirty="0">
                <a:latin typeface="Times New Roman" panose="02020603050405020304" pitchFamily="18" charset="0"/>
                <a:ea typeface="华文楷体" panose="02010600040101010101" pitchFamily="2" charset="-122"/>
                <a:cs typeface="Times New Roman" panose="02020603050405020304" pitchFamily="18" charset="0"/>
              </a:rPr>
              <a:t>GNN-centric graph partitioning</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，减少</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GNN</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训练期间的图节点复制和通信</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dirty="0">
                <a:latin typeface="Times New Roman" panose="02020603050405020304" pitchFamily="18" charset="0"/>
                <a:ea typeface="华文楷体" panose="02010600040101010101" pitchFamily="2" charset="-122"/>
                <a:cs typeface="Times New Roman" panose="02020603050405020304" pitchFamily="18" charset="0"/>
              </a:rPr>
              <a:t>GNN</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模型批处理</a:t>
            </a:r>
          </a:p>
        </p:txBody>
      </p:sp>
    </p:spTree>
    <p:extLst>
      <p:ext uri="{BB962C8B-B14F-4D97-AF65-F5344CB8AC3E}">
        <p14:creationId xmlns:p14="http://schemas.microsoft.com/office/powerpoint/2010/main" val="118285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505FF1-DBA7-056D-C155-A253F7241E3B}"/>
              </a:ext>
            </a:extLst>
          </p:cNvPr>
          <p:cNvSpPr>
            <a:spLocks noGrp="1"/>
          </p:cNvSpPr>
          <p:nvPr>
            <p:ph type="title"/>
          </p:nvPr>
        </p:nvSpPr>
        <p:spPr/>
        <p:txBody>
          <a:bodyPr>
            <a:normAutofit/>
          </a:bodyPr>
          <a:lstStyle/>
          <a:p>
            <a:r>
              <a:rPr lang="en-US" altLang="zh-CN" sz="4000" dirty="0">
                <a:latin typeface="Times New Roman" panose="02020603050405020304" pitchFamily="18" charset="0"/>
                <a:ea typeface="华文楷体" panose="02010600040101010101" pitchFamily="2" charset="-122"/>
                <a:cs typeface="Times New Roman" panose="02020603050405020304" pitchFamily="18" charset="0"/>
              </a:rPr>
              <a:t>contributions</a:t>
            </a:r>
            <a:endParaRPr lang="zh-CN" altLang="en-US" sz="4000" dirty="0">
              <a:latin typeface="Times New Roman" panose="02020603050405020304" pitchFamily="18" charset="0"/>
              <a:ea typeface="华文楷体" panose="0201060004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45C9FC49-8DF1-BF9C-D610-8FF6066D6719}"/>
              </a:ext>
            </a:extLst>
          </p:cNvPr>
          <p:cNvPicPr>
            <a:picLocks noChangeAspect="1"/>
          </p:cNvPicPr>
          <p:nvPr/>
        </p:nvPicPr>
        <p:blipFill>
          <a:blip r:embed="rId3"/>
          <a:stretch>
            <a:fillRect/>
          </a:stretch>
        </p:blipFill>
        <p:spPr>
          <a:xfrm>
            <a:off x="426235" y="1758840"/>
            <a:ext cx="11339529" cy="4626970"/>
          </a:xfrm>
          <a:prstGeom prst="rect">
            <a:avLst/>
          </a:prstGeom>
        </p:spPr>
      </p:pic>
    </p:spTree>
    <p:extLst>
      <p:ext uri="{BB962C8B-B14F-4D97-AF65-F5344CB8AC3E}">
        <p14:creationId xmlns:p14="http://schemas.microsoft.com/office/powerpoint/2010/main" val="3970062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505FF1-DBA7-056D-C155-A253F7241E3B}"/>
              </a:ext>
            </a:extLst>
          </p:cNvPr>
          <p:cNvSpPr>
            <a:spLocks noGrp="1"/>
          </p:cNvSpPr>
          <p:nvPr>
            <p:ph type="title"/>
          </p:nvPr>
        </p:nvSpPr>
        <p:spPr/>
        <p:txBody>
          <a:bodyPr>
            <a:normAutofit/>
          </a:bodyPr>
          <a:lstStyle/>
          <a:p>
            <a:r>
              <a:rPr lang="en-US" altLang="zh-CN" sz="4000" dirty="0">
                <a:latin typeface="Times New Roman" panose="02020603050405020304" pitchFamily="18" charset="0"/>
                <a:ea typeface="华文楷体" panose="02010600040101010101" pitchFamily="2" charset="-122"/>
                <a:cs typeface="Times New Roman" panose="02020603050405020304" pitchFamily="18" charset="0"/>
              </a:rPr>
              <a:t>Lotan</a:t>
            </a:r>
            <a:r>
              <a:rPr lang="zh-CN" altLang="en-US" sz="4000" dirty="0">
                <a:latin typeface="Times New Roman" panose="02020603050405020304" pitchFamily="18" charset="0"/>
                <a:ea typeface="华文楷体" panose="02010600040101010101" pitchFamily="2" charset="-122"/>
                <a:cs typeface="Times New Roman" panose="02020603050405020304" pitchFamily="18" charset="0"/>
              </a:rPr>
              <a:t>编程模型</a:t>
            </a:r>
          </a:p>
        </p:txBody>
      </p:sp>
      <p:sp>
        <p:nvSpPr>
          <p:cNvPr id="3" name="内容占位符 2">
            <a:extLst>
              <a:ext uri="{FF2B5EF4-FFF2-40B4-BE49-F238E27FC236}">
                <a16:creationId xmlns:a16="http://schemas.microsoft.com/office/drawing/2014/main" id="{7F0AF71E-877B-17C1-6304-9EE592D2E16E}"/>
              </a:ext>
            </a:extLst>
          </p:cNvPr>
          <p:cNvSpPr>
            <a:spLocks noGrp="1"/>
          </p:cNvSpPr>
          <p:nvPr>
            <p:ph idx="1"/>
          </p:nvPr>
        </p:nvSpPr>
        <p:spPr>
          <a:xfrm>
            <a:off x="758420" y="1491521"/>
            <a:ext cx="5955945" cy="5118063"/>
          </a:xfrm>
        </p:spPr>
        <p:txBody>
          <a:bodyPr>
            <a:normAutofit/>
          </a:bodyPr>
          <a:lstStyle/>
          <a:p>
            <a:r>
              <a:rPr lang="en-US" altLang="zh-CN" dirty="0">
                <a:latin typeface="Times New Roman" panose="02020603050405020304" pitchFamily="18" charset="0"/>
                <a:ea typeface="华文楷体" panose="02010600040101010101" pitchFamily="2" charset="-122"/>
                <a:cs typeface="Times New Roman" panose="02020603050405020304" pitchFamily="18" charset="0"/>
              </a:rPr>
              <a:t>Scatter-Gather-Collect</a:t>
            </a:r>
          </a:p>
          <a:p>
            <a:pPr lvl="1"/>
            <a:r>
              <a:rPr lang="en-US" altLang="zh-CN" b="0" i="0" dirty="0">
                <a:solidFill>
                  <a:srgbClr val="222222"/>
                </a:solidFill>
                <a:effectLst/>
                <a:latin typeface="Times New Roman" panose="02020603050405020304" pitchFamily="18" charset="0"/>
                <a:ea typeface="华文楷体" panose="02010600040101010101" pitchFamily="2" charset="-122"/>
                <a:cs typeface="Times New Roman" panose="02020603050405020304" pitchFamily="18" charset="0"/>
              </a:rPr>
              <a:t>Collect</a:t>
            </a:r>
            <a:r>
              <a:rPr lang="zh-CN" altLang="en-US" b="0" i="0" dirty="0">
                <a:solidFill>
                  <a:srgbClr val="222222"/>
                </a:solidFill>
                <a:effectLst/>
                <a:latin typeface="Times New Roman" panose="02020603050405020304" pitchFamily="18" charset="0"/>
                <a:ea typeface="华文楷体" panose="02010600040101010101" pitchFamily="2" charset="-122"/>
                <a:cs typeface="Times New Roman" panose="02020603050405020304" pitchFamily="18" charset="0"/>
              </a:rPr>
              <a:t>操作，</a:t>
            </a:r>
            <a:r>
              <a:rPr lang="en-US" altLang="zh-CN" b="0" i="0" dirty="0">
                <a:solidFill>
                  <a:srgbClr val="222222"/>
                </a:solidFill>
                <a:effectLst/>
                <a:latin typeface="Times New Roman" panose="02020603050405020304" pitchFamily="18" charset="0"/>
                <a:ea typeface="华文楷体" panose="02010600040101010101" pitchFamily="2" charset="-122"/>
                <a:cs typeface="Times New Roman" panose="02020603050405020304" pitchFamily="18" charset="0"/>
              </a:rPr>
              <a:t>Graph Engine</a:t>
            </a:r>
            <a:r>
              <a:rPr lang="zh-CN" altLang="en-US" b="0" i="0" dirty="0">
                <a:solidFill>
                  <a:srgbClr val="222222"/>
                </a:solidFill>
                <a:effectLst/>
                <a:latin typeface="Times New Roman" panose="02020603050405020304" pitchFamily="18" charset="0"/>
                <a:ea typeface="华文楷体" panose="02010600040101010101" pitchFamily="2" charset="-122"/>
                <a:cs typeface="Times New Roman" panose="02020603050405020304" pitchFamily="18" charset="0"/>
              </a:rPr>
              <a:t>根据</a:t>
            </a:r>
            <a:r>
              <a:rPr lang="en-US" altLang="zh-CN" b="0" i="0" dirty="0">
                <a:solidFill>
                  <a:srgbClr val="222222"/>
                </a:solidFill>
                <a:effectLst/>
                <a:latin typeface="Times New Roman" panose="02020603050405020304" pitchFamily="18" charset="0"/>
                <a:ea typeface="华文楷体" panose="02010600040101010101" pitchFamily="2" charset="-122"/>
                <a:cs typeface="Times New Roman" panose="02020603050405020304" pitchFamily="18" charset="0"/>
              </a:rPr>
              <a:t>GNN</a:t>
            </a:r>
            <a:r>
              <a:rPr lang="zh-CN" altLang="en-US" b="0" i="0" dirty="0">
                <a:solidFill>
                  <a:srgbClr val="222222"/>
                </a:solidFill>
                <a:effectLst/>
                <a:latin typeface="Times New Roman" panose="02020603050405020304" pitchFamily="18" charset="0"/>
                <a:ea typeface="华文楷体" panose="02010600040101010101" pitchFamily="2" charset="-122"/>
                <a:cs typeface="Times New Roman" panose="02020603050405020304" pitchFamily="18" charset="0"/>
              </a:rPr>
              <a:t>的规格，收集并打包相关数据交给</a:t>
            </a:r>
            <a:r>
              <a:rPr lang="en-US" altLang="zh-CN" b="0" i="0" dirty="0">
                <a:solidFill>
                  <a:srgbClr val="222222"/>
                </a:solidFill>
                <a:effectLst/>
                <a:latin typeface="Times New Roman" panose="02020603050405020304" pitchFamily="18" charset="0"/>
                <a:ea typeface="华文楷体" panose="02010600040101010101" pitchFamily="2" charset="-122"/>
                <a:cs typeface="Times New Roman" panose="02020603050405020304" pitchFamily="18" charset="0"/>
              </a:rPr>
              <a:t>DL Engine</a:t>
            </a:r>
          </a:p>
          <a:p>
            <a:pPr lvl="1"/>
            <a:r>
              <a:rPr lang="zh-CN" altLang="en-US" dirty="0">
                <a:solidFill>
                  <a:srgbClr val="222222"/>
                </a:solidFill>
                <a:latin typeface="Times New Roman" panose="02020603050405020304" pitchFamily="18" charset="0"/>
                <a:ea typeface="华文楷体" panose="02010600040101010101" pitchFamily="2" charset="-122"/>
                <a:cs typeface="Times New Roman" panose="02020603050405020304" pitchFamily="18" charset="0"/>
              </a:rPr>
              <a:t>该算子的目的是收集顶点以及顶点邻居的信息，将它们发给</a:t>
            </a:r>
            <a:r>
              <a:rPr lang="en-US" altLang="zh-CN" dirty="0">
                <a:solidFill>
                  <a:srgbClr val="222222"/>
                </a:solidFill>
                <a:latin typeface="Times New Roman" panose="02020603050405020304" pitchFamily="18" charset="0"/>
                <a:ea typeface="华文楷体" panose="02010600040101010101" pitchFamily="2" charset="-122"/>
                <a:cs typeface="Times New Roman" panose="02020603050405020304" pitchFamily="18" charset="0"/>
              </a:rPr>
              <a:t>DL</a:t>
            </a:r>
            <a:r>
              <a:rPr lang="zh-CN" altLang="en-US" dirty="0">
                <a:solidFill>
                  <a:srgbClr val="222222"/>
                </a:solidFill>
                <a:latin typeface="Times New Roman" panose="02020603050405020304" pitchFamily="18" charset="0"/>
                <a:ea typeface="华文楷体" panose="02010600040101010101" pitchFamily="2" charset="-122"/>
                <a:cs typeface="Times New Roman" panose="02020603050405020304" pitchFamily="18" charset="0"/>
              </a:rPr>
              <a:t>引擎</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dirty="0" err="1">
                <a:latin typeface="Times New Roman" panose="02020603050405020304" pitchFamily="18" charset="0"/>
                <a:ea typeface="华文楷体" panose="02010600040101010101" pitchFamily="2" charset="-122"/>
                <a:cs typeface="Times New Roman" panose="02020603050405020304" pitchFamily="18" charset="0"/>
              </a:rPr>
              <a:t>ApplyEdge</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-Aggregation-</a:t>
            </a:r>
            <a:r>
              <a:rPr lang="en-US" altLang="zh-CN" dirty="0" err="1">
                <a:latin typeface="Times New Roman" panose="02020603050405020304" pitchFamily="18" charset="0"/>
                <a:ea typeface="华文楷体" panose="02010600040101010101" pitchFamily="2" charset="-122"/>
                <a:cs typeface="Times New Roman" panose="02020603050405020304" pitchFamily="18" charset="0"/>
              </a:rPr>
              <a:t>ApplyVertex</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pPr lvl="1"/>
            <a:r>
              <a:rPr lang="en-US" altLang="zh-CN" dirty="0">
                <a:latin typeface="Times New Roman" panose="02020603050405020304" pitchFamily="18" charset="0"/>
                <a:ea typeface="华文楷体" panose="02010600040101010101" pitchFamily="2" charset="-122"/>
                <a:cs typeface="Times New Roman" panose="02020603050405020304" pitchFamily="18" charset="0"/>
              </a:rPr>
              <a:t>DL</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引擎从图引擎接收数据并对数据应用 </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GNN </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函数： </a:t>
            </a:r>
            <a:r>
              <a:rPr lang="en-US" altLang="zh-CN" dirty="0" err="1">
                <a:latin typeface="Times New Roman" panose="02020603050405020304" pitchFamily="18" charset="0"/>
                <a:ea typeface="华文楷体" panose="02010600040101010101" pitchFamily="2" charset="-122"/>
                <a:cs typeface="Times New Roman" panose="02020603050405020304" pitchFamily="18" charset="0"/>
              </a:rPr>
              <a:t>ApplyEdge</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实现每条边消息函数 ；</a:t>
            </a:r>
            <a:r>
              <a:rPr lang="en-US" altLang="zh-CN" dirty="0" err="1">
                <a:latin typeface="Times New Roman" panose="02020603050405020304" pitchFamily="18" charset="0"/>
                <a:ea typeface="华文楷体" panose="02010600040101010101" pitchFamily="2" charset="-122"/>
                <a:cs typeface="Times New Roman" panose="02020603050405020304" pitchFamily="18" charset="0"/>
              </a:rPr>
              <a:t>ApplyVertex</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实现了每顶点更新函数 。</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Aggregation</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实现邻域聚合函数。</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dirty="0">
                <a:latin typeface="Times New Roman" panose="02020603050405020304" pitchFamily="18" charset="0"/>
                <a:ea typeface="华文楷体" panose="02010600040101010101" pitchFamily="2" charset="-122"/>
                <a:cs typeface="Times New Roman" panose="02020603050405020304" pitchFamily="18" charset="0"/>
              </a:rPr>
              <a:t>Pipe and Join</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401839A0-1E85-84C2-A4E3-D2A09369A9B0}"/>
              </a:ext>
            </a:extLst>
          </p:cNvPr>
          <p:cNvPicPr>
            <a:picLocks noChangeAspect="1"/>
          </p:cNvPicPr>
          <p:nvPr/>
        </p:nvPicPr>
        <p:blipFill>
          <a:blip r:embed="rId3"/>
          <a:stretch>
            <a:fillRect/>
          </a:stretch>
        </p:blipFill>
        <p:spPr>
          <a:xfrm>
            <a:off x="6714365" y="1690688"/>
            <a:ext cx="5239019" cy="4019757"/>
          </a:xfrm>
          <a:prstGeom prst="rect">
            <a:avLst/>
          </a:prstGeom>
        </p:spPr>
      </p:pic>
    </p:spTree>
    <p:extLst>
      <p:ext uri="{BB962C8B-B14F-4D97-AF65-F5344CB8AC3E}">
        <p14:creationId xmlns:p14="http://schemas.microsoft.com/office/powerpoint/2010/main" val="169977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505FF1-DBA7-056D-C155-A253F7241E3B}"/>
              </a:ext>
            </a:extLst>
          </p:cNvPr>
          <p:cNvSpPr>
            <a:spLocks noGrp="1"/>
          </p:cNvSpPr>
          <p:nvPr>
            <p:ph type="title"/>
          </p:nvPr>
        </p:nvSpPr>
        <p:spPr/>
        <p:txBody>
          <a:bodyPr>
            <a:normAutofit/>
          </a:bodyPr>
          <a:lstStyle/>
          <a:p>
            <a:r>
              <a:rPr lang="en-US" altLang="zh-CN" sz="4000" dirty="0">
                <a:latin typeface="Times New Roman" panose="02020603050405020304" pitchFamily="18" charset="0"/>
                <a:ea typeface="华文楷体" panose="02010600040101010101" pitchFamily="2" charset="-122"/>
                <a:cs typeface="Times New Roman" panose="02020603050405020304" pitchFamily="18" charset="0"/>
              </a:rPr>
              <a:t>SYSTEM ARCHITECTURE——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External Engines</a:t>
            </a:r>
            <a:endParaRPr lang="zh-CN" altLang="en-US" sz="40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 name="内容占位符 2">
            <a:extLst>
              <a:ext uri="{FF2B5EF4-FFF2-40B4-BE49-F238E27FC236}">
                <a16:creationId xmlns:a16="http://schemas.microsoft.com/office/drawing/2014/main" id="{7F0AF71E-877B-17C1-6304-9EE592D2E16E}"/>
              </a:ext>
            </a:extLst>
          </p:cNvPr>
          <p:cNvSpPr>
            <a:spLocks noGrp="1"/>
          </p:cNvSpPr>
          <p:nvPr>
            <p:ph idx="1"/>
          </p:nvPr>
        </p:nvSpPr>
        <p:spPr>
          <a:xfrm>
            <a:off x="758420" y="1690688"/>
            <a:ext cx="10515600" cy="4918896"/>
          </a:xfrm>
        </p:spPr>
        <p:txBody>
          <a:bodyPr>
            <a:normAutofit lnSpcReduction="10000"/>
          </a:bodyPr>
          <a:lstStyle/>
          <a:p>
            <a:r>
              <a:rPr lang="en-US" altLang="zh-CN" dirty="0">
                <a:latin typeface="Times New Roman" panose="02020603050405020304" pitchFamily="18" charset="0"/>
                <a:ea typeface="华文楷体" panose="02010600040101010101" pitchFamily="2" charset="-122"/>
                <a:cs typeface="Times New Roman" panose="02020603050405020304" pitchFamily="18" charset="0"/>
              </a:rPr>
              <a:t>External Engines</a:t>
            </a:r>
          </a:p>
          <a:p>
            <a:pPr lvl="1"/>
            <a:r>
              <a:rPr lang="zh-CN" altLang="en-US" dirty="0">
                <a:latin typeface="Times New Roman" panose="02020603050405020304" pitchFamily="18" charset="0"/>
                <a:ea typeface="华文楷体" panose="02010600040101010101" pitchFamily="2" charset="-122"/>
                <a:cs typeface="Times New Roman" panose="02020603050405020304" pitchFamily="18" charset="0"/>
              </a:rPr>
              <a:t>未经修改的现有的图处理系统和深度学习框架</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pPr lvl="1"/>
            <a:r>
              <a:rPr lang="zh-CN" altLang="en-US" dirty="0">
                <a:latin typeface="Times New Roman" panose="02020603050405020304" pitchFamily="18" charset="0"/>
                <a:ea typeface="华文楷体" panose="02010600040101010101" pitchFamily="2" charset="-122"/>
                <a:cs typeface="Times New Roman" panose="02020603050405020304" pitchFamily="18" charset="0"/>
              </a:rPr>
              <a:t>图引擎</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pPr lvl="2"/>
            <a:r>
              <a:rPr lang="zh-CN" altLang="en-US" dirty="0">
                <a:latin typeface="Times New Roman" panose="02020603050405020304" pitchFamily="18" charset="0"/>
                <a:ea typeface="华文楷体" panose="02010600040101010101" pitchFamily="2" charset="-122"/>
                <a:cs typeface="Times New Roman" panose="02020603050405020304" pitchFamily="18" charset="0"/>
              </a:rPr>
              <a:t>为 </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Gather-Apply-Scatter (GAS) </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运算符提供公共接口</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pPr lvl="2"/>
            <a:r>
              <a:rPr lang="zh-CN" altLang="en-US" dirty="0">
                <a:latin typeface="Times New Roman" panose="02020603050405020304" pitchFamily="18" charset="0"/>
                <a:ea typeface="华文楷体" panose="02010600040101010101" pitchFamily="2" charset="-122"/>
                <a:cs typeface="Times New Roman" panose="02020603050405020304" pitchFamily="18" charset="0"/>
              </a:rPr>
              <a:t>将数据导出到外部系统的操作</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pPr lvl="2"/>
            <a:r>
              <a:rPr lang="zh-CN" altLang="en-US" dirty="0">
                <a:latin typeface="Times New Roman" panose="02020603050405020304" pitchFamily="18" charset="0"/>
                <a:ea typeface="华文楷体" panose="02010600040101010101" pitchFamily="2" charset="-122"/>
                <a:cs typeface="Times New Roman" panose="02020603050405020304" pitchFamily="18" charset="0"/>
              </a:rPr>
              <a:t>为大规模图形分析提供可扩展的解决方案</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pPr lvl="2"/>
            <a:r>
              <a:rPr lang="en-US" altLang="zh-CN" dirty="0" err="1">
                <a:latin typeface="Times New Roman" panose="02020603050405020304" pitchFamily="18" charset="0"/>
                <a:ea typeface="华文楷体" panose="02010600040101010101" pitchFamily="2" charset="-122"/>
                <a:cs typeface="Times New Roman" panose="02020603050405020304" pitchFamily="18" charset="0"/>
              </a:rPr>
              <a:t>GraphX</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dirty="0" err="1">
                <a:latin typeface="Times New Roman" panose="02020603050405020304" pitchFamily="18" charset="0"/>
                <a:ea typeface="华文楷体" panose="02010600040101010101" pitchFamily="2" charset="-122"/>
                <a:cs typeface="Times New Roman" panose="02020603050405020304" pitchFamily="18" charset="0"/>
              </a:rPr>
              <a:t>Giraph</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dirty="0" err="1">
                <a:latin typeface="Times New Roman" panose="02020603050405020304" pitchFamily="18" charset="0"/>
                <a:ea typeface="华文楷体" panose="02010600040101010101" pitchFamily="2" charset="-122"/>
                <a:cs typeface="Times New Roman" panose="02020603050405020304" pitchFamily="18" charset="0"/>
              </a:rPr>
              <a:t>TigerGraph</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和 </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Neo4j </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，本文选择了</a:t>
            </a:r>
            <a:r>
              <a:rPr lang="en-US" altLang="zh-CN" dirty="0" err="1">
                <a:latin typeface="Times New Roman" panose="02020603050405020304" pitchFamily="18" charset="0"/>
                <a:ea typeface="华文楷体" panose="02010600040101010101" pitchFamily="2" charset="-122"/>
                <a:cs typeface="Times New Roman" panose="02020603050405020304" pitchFamily="18" charset="0"/>
              </a:rPr>
              <a:t>GraphX</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pPr lvl="1"/>
            <a:r>
              <a:rPr lang="en-US" altLang="zh-CN" dirty="0">
                <a:latin typeface="Times New Roman" panose="02020603050405020304" pitchFamily="18" charset="0"/>
                <a:ea typeface="华文楷体" panose="02010600040101010101" pitchFamily="2" charset="-122"/>
                <a:cs typeface="Times New Roman" panose="02020603050405020304" pitchFamily="18" charset="0"/>
              </a:rPr>
              <a:t>GL</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引擎</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pPr lvl="2"/>
            <a:r>
              <a:rPr lang="en-US" altLang="zh-CN" dirty="0">
                <a:latin typeface="Times New Roman" panose="02020603050405020304" pitchFamily="18" charset="0"/>
                <a:ea typeface="华文楷体" panose="02010600040101010101" pitchFamily="2" charset="-122"/>
                <a:cs typeface="Times New Roman" panose="02020603050405020304" pitchFamily="18" charset="0"/>
              </a:rPr>
              <a:t>TensorFlow</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dirty="0" err="1">
                <a:latin typeface="Times New Roman" panose="02020603050405020304" pitchFamily="18" charset="0"/>
                <a:ea typeface="华文楷体" panose="02010600040101010101" pitchFamily="2" charset="-122"/>
                <a:cs typeface="Times New Roman" panose="02020603050405020304" pitchFamily="18" charset="0"/>
              </a:rPr>
              <a:t>Pytorch</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；本文用的是</a:t>
            </a:r>
            <a:r>
              <a:rPr lang="en-US" altLang="zh-CN" dirty="0" err="1">
                <a:latin typeface="Times New Roman" panose="02020603050405020304" pitchFamily="18" charset="0"/>
                <a:ea typeface="华文楷体" panose="02010600040101010101" pitchFamily="2" charset="-122"/>
                <a:cs typeface="Times New Roman" panose="02020603050405020304" pitchFamily="18" charset="0"/>
              </a:rPr>
              <a:t>Pytorch</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dirty="0">
                <a:latin typeface="Times New Roman" panose="02020603050405020304" pitchFamily="18" charset="0"/>
                <a:ea typeface="华文楷体" panose="02010600040101010101" pitchFamily="2" charset="-122"/>
                <a:cs typeface="Times New Roman" panose="02020603050405020304" pitchFamily="18" charset="0"/>
              </a:rPr>
              <a:t>Planner</a:t>
            </a:r>
          </a:p>
          <a:p>
            <a:pPr lvl="1"/>
            <a:r>
              <a:rPr lang="en-US" altLang="zh-CN" dirty="0">
                <a:latin typeface="Times New Roman" panose="02020603050405020304" pitchFamily="18" charset="0"/>
                <a:ea typeface="华文楷体" panose="02010600040101010101" pitchFamily="2" charset="-122"/>
                <a:cs typeface="Times New Roman" panose="02020603050405020304" pitchFamily="18" charset="0"/>
              </a:rPr>
              <a:t>Lotan </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在其中创建并优化 </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GNN </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训练工作负载的执行计划</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dirty="0">
                <a:latin typeface="Times New Roman" panose="02020603050405020304" pitchFamily="18" charset="0"/>
                <a:ea typeface="华文楷体" panose="02010600040101010101" pitchFamily="2" charset="-122"/>
                <a:cs typeface="Times New Roman" panose="02020603050405020304" pitchFamily="18" charset="0"/>
              </a:rPr>
              <a:t>Messenger</a:t>
            </a:r>
          </a:p>
          <a:p>
            <a:pPr lvl="1"/>
            <a:r>
              <a:rPr lang="en-US" altLang="zh-CN" dirty="0">
                <a:latin typeface="Times New Roman" panose="02020603050405020304" pitchFamily="18" charset="0"/>
                <a:ea typeface="华文楷体" panose="02010600040101010101" pitchFamily="2" charset="-122"/>
                <a:cs typeface="Times New Roman" panose="02020603050405020304" pitchFamily="18" charset="0"/>
              </a:rPr>
              <a:t>Lotan </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协调图形引擎和深度学习引擎，并促进它们之间的高效数据传输</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733084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505FF1-DBA7-056D-C155-A253F7241E3B}"/>
              </a:ext>
            </a:extLst>
          </p:cNvPr>
          <p:cNvSpPr>
            <a:spLocks noGrp="1"/>
          </p:cNvSpPr>
          <p:nvPr>
            <p:ph type="title"/>
          </p:nvPr>
        </p:nvSpPr>
        <p:spPr/>
        <p:txBody>
          <a:bodyPr>
            <a:normAutofit/>
          </a:bodyPr>
          <a:lstStyle/>
          <a:p>
            <a:r>
              <a:rPr lang="en-US" altLang="zh-CN" sz="4000" dirty="0">
                <a:latin typeface="Times New Roman" panose="02020603050405020304" pitchFamily="18" charset="0"/>
                <a:ea typeface="华文楷体" panose="02010600040101010101" pitchFamily="2" charset="-122"/>
                <a:cs typeface="Times New Roman" panose="02020603050405020304" pitchFamily="18" charset="0"/>
              </a:rPr>
              <a:t>SYSTEM ARCHITECTURE——Planner</a:t>
            </a:r>
            <a:endParaRPr lang="zh-CN" altLang="en-US" sz="40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 name="内容占位符 2">
            <a:extLst>
              <a:ext uri="{FF2B5EF4-FFF2-40B4-BE49-F238E27FC236}">
                <a16:creationId xmlns:a16="http://schemas.microsoft.com/office/drawing/2014/main" id="{7F0AF71E-877B-17C1-6304-9EE592D2E16E}"/>
              </a:ext>
            </a:extLst>
          </p:cNvPr>
          <p:cNvSpPr>
            <a:spLocks noGrp="1"/>
          </p:cNvSpPr>
          <p:nvPr>
            <p:ph idx="1"/>
          </p:nvPr>
        </p:nvSpPr>
        <p:spPr>
          <a:xfrm>
            <a:off x="735934" y="1690687"/>
            <a:ext cx="6706682" cy="5107351"/>
          </a:xfrm>
        </p:spPr>
        <p:txBody>
          <a:bodyPr>
            <a:normAutofit/>
          </a:bodyPr>
          <a:lstStyle/>
          <a:p>
            <a:r>
              <a:rPr lang="zh-CN" altLang="en-US" dirty="0">
                <a:latin typeface="Times New Roman" panose="02020603050405020304" pitchFamily="18" charset="0"/>
                <a:ea typeface="华文楷体" panose="02010600040101010101" pitchFamily="2" charset="-122"/>
                <a:cs typeface="Times New Roman" panose="02020603050405020304" pitchFamily="18" charset="0"/>
              </a:rPr>
              <a:t>计划生成和重写</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pPr lvl="1"/>
            <a:r>
              <a:rPr lang="zh-CN" altLang="en-US" dirty="0">
                <a:latin typeface="Times New Roman" panose="02020603050405020304" pitchFamily="18" charset="0"/>
                <a:ea typeface="华文楷体" panose="02010600040101010101" pitchFamily="2" charset="-122"/>
                <a:cs typeface="Times New Roman" panose="02020603050405020304" pitchFamily="18" charset="0"/>
              </a:rPr>
              <a:t>运算符重排序和下推</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dirty="0">
                <a:latin typeface="Times New Roman" panose="02020603050405020304" pitchFamily="18" charset="0"/>
                <a:ea typeface="华文楷体" panose="02010600040101010101" pitchFamily="2" charset="-122"/>
                <a:cs typeface="Times New Roman" panose="02020603050405020304" pitchFamily="18" charset="0"/>
              </a:rPr>
              <a:t>Cost Estimation</a:t>
            </a:r>
          </a:p>
          <a:p>
            <a:pPr lvl="1"/>
            <a:r>
              <a:rPr lang="zh-CN" altLang="en-US" dirty="0">
                <a:latin typeface="Times New Roman" panose="02020603050405020304" pitchFamily="18" charset="0"/>
                <a:ea typeface="华文楷体" panose="02010600040101010101" pitchFamily="2" charset="-122"/>
                <a:cs typeface="Times New Roman" panose="02020603050405020304" pitchFamily="18" charset="0"/>
              </a:rPr>
              <a:t>评估每个阶段的成本</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pPr lvl="2"/>
            <a:r>
              <a:rPr lang="zh-CN" altLang="en-US" dirty="0">
                <a:latin typeface="Times New Roman" panose="02020603050405020304" pitchFamily="18" charset="0"/>
                <a:ea typeface="华文楷体" panose="02010600040101010101" pitchFamily="2" charset="-122"/>
                <a:cs typeface="Times New Roman" panose="02020603050405020304" pitchFamily="18" charset="0"/>
              </a:rPr>
              <a:t>数据图的信息</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pPr lvl="2"/>
            <a:r>
              <a:rPr lang="en-US" altLang="zh-CN" dirty="0">
                <a:latin typeface="Times New Roman" panose="02020603050405020304" pitchFamily="18" charset="0"/>
                <a:ea typeface="华文楷体" panose="02010600040101010101" pitchFamily="2" charset="-122"/>
                <a:cs typeface="Times New Roman" panose="02020603050405020304" pitchFamily="18" charset="0"/>
              </a:rPr>
              <a:t>GNN</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的规格</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pPr lvl="2"/>
            <a:r>
              <a:rPr lang="en-US" altLang="zh-CN" dirty="0">
                <a:latin typeface="Times New Roman" panose="02020603050405020304" pitchFamily="18" charset="0"/>
                <a:ea typeface="华文楷体" panose="02010600040101010101" pitchFamily="2" charset="-122"/>
                <a:cs typeface="Times New Roman" panose="02020603050405020304" pitchFamily="18" charset="0"/>
              </a:rPr>
              <a:t>DRAM </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和 </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GPU RAM </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限制、网络</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磁盘带宽以及可用的并发 </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CPU </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线程数（并行度）</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pPr lvl="1"/>
            <a:r>
              <a:rPr lang="zh-CN" altLang="en-US" dirty="0">
                <a:latin typeface="Times New Roman" panose="02020603050405020304" pitchFamily="18" charset="0"/>
                <a:ea typeface="华文楷体" panose="02010600040101010101" pitchFamily="2" charset="-122"/>
                <a:cs typeface="Times New Roman" panose="02020603050405020304" pitchFamily="18" charset="0"/>
              </a:rPr>
              <a:t>复制因素</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pPr lvl="2"/>
            <a:r>
              <a:rPr lang="zh-CN" altLang="en-US" dirty="0">
                <a:latin typeface="Times New Roman" panose="02020603050405020304" pitchFamily="18" charset="0"/>
                <a:ea typeface="华文楷体" panose="02010600040101010101" pitchFamily="2" charset="-122"/>
                <a:cs typeface="Times New Roman" panose="02020603050405020304" pitchFamily="18" charset="0"/>
              </a:rPr>
              <a:t>前向：</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embedding</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；反向：</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maps of gradients</a:t>
            </a:r>
          </a:p>
          <a:p>
            <a:pPr lvl="1"/>
            <a:r>
              <a:rPr lang="zh-CN" altLang="en-US" dirty="0">
                <a:latin typeface="Times New Roman" panose="02020603050405020304" pitchFamily="18" charset="0"/>
                <a:ea typeface="华文楷体" panose="02010600040101010101" pitchFamily="2" charset="-122"/>
                <a:cs typeface="Times New Roman" panose="02020603050405020304" pitchFamily="18" charset="0"/>
              </a:rPr>
              <a:t>内存消耗</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pPr lvl="1"/>
            <a:r>
              <a:rPr lang="zh-CN" altLang="en-US" dirty="0">
                <a:latin typeface="Times New Roman" panose="02020603050405020304" pitchFamily="18" charset="0"/>
                <a:ea typeface="华文楷体" panose="02010600040101010101" pitchFamily="2" charset="-122"/>
                <a:cs typeface="Times New Roman" panose="02020603050405020304" pitchFamily="18" charset="0"/>
              </a:rPr>
              <a:t>计算成本模型</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 Scatter-Gather-Collect Cost</a:t>
            </a:r>
          </a:p>
          <a:p>
            <a:pPr lvl="1"/>
            <a:r>
              <a:rPr lang="en-US" altLang="zh-CN"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58676CFF-1EB1-D615-8521-7E347B815E06}"/>
              </a:ext>
            </a:extLst>
          </p:cNvPr>
          <p:cNvPicPr>
            <a:picLocks noChangeAspect="1"/>
          </p:cNvPicPr>
          <p:nvPr/>
        </p:nvPicPr>
        <p:blipFill>
          <a:blip r:embed="rId3"/>
          <a:stretch>
            <a:fillRect/>
          </a:stretch>
        </p:blipFill>
        <p:spPr>
          <a:xfrm>
            <a:off x="7544882" y="1690688"/>
            <a:ext cx="4564505" cy="3784795"/>
          </a:xfrm>
          <a:prstGeom prst="rect">
            <a:avLst/>
          </a:prstGeom>
        </p:spPr>
      </p:pic>
    </p:spTree>
    <p:extLst>
      <p:ext uri="{BB962C8B-B14F-4D97-AF65-F5344CB8AC3E}">
        <p14:creationId xmlns:p14="http://schemas.microsoft.com/office/powerpoint/2010/main" val="2640407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505FF1-DBA7-056D-C155-A253F7241E3B}"/>
              </a:ext>
            </a:extLst>
          </p:cNvPr>
          <p:cNvSpPr>
            <a:spLocks noGrp="1"/>
          </p:cNvSpPr>
          <p:nvPr>
            <p:ph type="title"/>
          </p:nvPr>
        </p:nvSpPr>
        <p:spPr>
          <a:xfrm>
            <a:off x="838199" y="365125"/>
            <a:ext cx="11153931" cy="1325563"/>
          </a:xfrm>
        </p:spPr>
        <p:txBody>
          <a:bodyPr>
            <a:normAutofit/>
          </a:bodyPr>
          <a:lstStyle/>
          <a:p>
            <a:r>
              <a:rPr lang="en-US" altLang="zh-CN" sz="4000" dirty="0">
                <a:latin typeface="Times New Roman" panose="02020603050405020304" pitchFamily="18" charset="0"/>
                <a:ea typeface="华文楷体" panose="02010600040101010101" pitchFamily="2" charset="-122"/>
                <a:cs typeface="Times New Roman" panose="02020603050405020304" pitchFamily="18" charset="0"/>
              </a:rPr>
              <a:t>SYSTEM ARCHITECTURE—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Micro-batch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Processing&amp;Messenger</a:t>
            </a:r>
            <a:endParaRPr lang="zh-CN" altLang="en-US" sz="40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 name="内容占位符 2">
            <a:extLst>
              <a:ext uri="{FF2B5EF4-FFF2-40B4-BE49-F238E27FC236}">
                <a16:creationId xmlns:a16="http://schemas.microsoft.com/office/drawing/2014/main" id="{7F0AF71E-877B-17C1-6304-9EE592D2E16E}"/>
              </a:ext>
            </a:extLst>
          </p:cNvPr>
          <p:cNvSpPr>
            <a:spLocks noGrp="1"/>
          </p:cNvSpPr>
          <p:nvPr>
            <p:ph idx="1"/>
          </p:nvPr>
        </p:nvSpPr>
        <p:spPr>
          <a:xfrm>
            <a:off x="758420" y="1690688"/>
            <a:ext cx="6526800" cy="4918896"/>
          </a:xfrm>
        </p:spPr>
        <p:txBody>
          <a:bodyPr>
            <a:normAutofit/>
          </a:bodyPr>
          <a:lstStyle/>
          <a:p>
            <a:r>
              <a:rPr lang="zh-CN" altLang="en-US" dirty="0">
                <a:latin typeface="Times New Roman" panose="02020603050405020304" pitchFamily="18" charset="0"/>
                <a:ea typeface="华文楷体" panose="02010600040101010101" pitchFamily="2" charset="-122"/>
                <a:cs typeface="Times New Roman" panose="02020603050405020304" pitchFamily="18" charset="0"/>
              </a:rPr>
              <a:t>协调现有的图处理系统和</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DL</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系统</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r>
              <a:rPr lang="zh-CN" altLang="en-US" dirty="0">
                <a:latin typeface="Times New Roman" panose="02020603050405020304" pitchFamily="18" charset="0"/>
                <a:ea typeface="华文楷体" panose="02010600040101010101" pitchFamily="2" charset="-122"/>
                <a:cs typeface="Times New Roman" panose="02020603050405020304" pitchFamily="18" charset="0"/>
              </a:rPr>
              <a:t>这是第一次研究图数据系统和深度学习系统之间的数据移动问题</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dirty="0">
                <a:latin typeface="Times New Roman" panose="02020603050405020304" pitchFamily="18" charset="0"/>
                <a:ea typeface="华文楷体" panose="02010600040101010101" pitchFamily="2" charset="-122"/>
                <a:cs typeface="Times New Roman" panose="02020603050405020304" pitchFamily="18" charset="0"/>
              </a:rPr>
              <a:t>Messenger </a:t>
            </a:r>
          </a:p>
          <a:p>
            <a:pPr lvl="1"/>
            <a:r>
              <a:rPr lang="zh-CN" altLang="en-US" dirty="0">
                <a:latin typeface="Times New Roman" panose="02020603050405020304" pitchFamily="18" charset="0"/>
                <a:ea typeface="华文楷体" panose="02010600040101010101" pitchFamily="2" charset="-122"/>
                <a:cs typeface="Times New Roman" panose="02020603050405020304" pitchFamily="18" charset="0"/>
              </a:rPr>
              <a:t>它使用非阻塞、异步套接字、共享内存与 </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DL Engine </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进行通信，以实现与通信的重叠计算并减少限制</a:t>
            </a:r>
          </a:p>
        </p:txBody>
      </p:sp>
      <p:pic>
        <p:nvPicPr>
          <p:cNvPr id="5" name="图片 4">
            <a:extLst>
              <a:ext uri="{FF2B5EF4-FFF2-40B4-BE49-F238E27FC236}">
                <a16:creationId xmlns:a16="http://schemas.microsoft.com/office/drawing/2014/main" id="{37B375D4-D68D-74E7-1873-1D9C7A7357BE}"/>
              </a:ext>
            </a:extLst>
          </p:cNvPr>
          <p:cNvPicPr>
            <a:picLocks noChangeAspect="1"/>
          </p:cNvPicPr>
          <p:nvPr/>
        </p:nvPicPr>
        <p:blipFill>
          <a:blip r:embed="rId3"/>
          <a:stretch>
            <a:fillRect/>
          </a:stretch>
        </p:blipFill>
        <p:spPr>
          <a:xfrm>
            <a:off x="6668835" y="1428603"/>
            <a:ext cx="5403074" cy="4717363"/>
          </a:xfrm>
          <a:prstGeom prst="rect">
            <a:avLst/>
          </a:prstGeom>
        </p:spPr>
      </p:pic>
    </p:spTree>
    <p:extLst>
      <p:ext uri="{BB962C8B-B14F-4D97-AF65-F5344CB8AC3E}">
        <p14:creationId xmlns:p14="http://schemas.microsoft.com/office/powerpoint/2010/main" val="346255372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1400</TotalTime>
  <Words>2355</Words>
  <Application>Microsoft Office PowerPoint</Application>
  <PresentationFormat>宽屏</PresentationFormat>
  <Paragraphs>132</Paragraphs>
  <Slides>12</Slides>
  <Notes>11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等线</vt:lpstr>
      <vt:lpstr>等线 Light</vt:lpstr>
      <vt:lpstr>黑体</vt:lpstr>
      <vt:lpstr>Arial</vt:lpstr>
      <vt:lpstr>Arial</vt:lpstr>
      <vt:lpstr>Times New Roman</vt:lpstr>
      <vt:lpstr>Office 主题​​</vt:lpstr>
      <vt:lpstr>Tech Report of Lotan: Bridging the Gap between GNNs and Scalable Graph Analytics Engines</vt:lpstr>
      <vt:lpstr>Background</vt:lpstr>
      <vt:lpstr>motivation</vt:lpstr>
      <vt:lpstr>contributions</vt:lpstr>
      <vt:lpstr>contributions</vt:lpstr>
      <vt:lpstr>Lotan编程模型</vt:lpstr>
      <vt:lpstr>SYSTEM ARCHITECTURE——External Engines</vt:lpstr>
      <vt:lpstr>SYSTEM ARCHITECTURE——Planner</vt:lpstr>
      <vt:lpstr>SYSTEM ARCHITECTURE—Micro-batch Processing&amp;Messenger</vt:lpstr>
      <vt:lpstr>SYSTEM OPTIMIZATIONS  ——GNN-centric Graph Partitioning and Reverse Graph Backpropgation</vt:lpstr>
      <vt:lpstr>SYSTEM OPTIMIZATIONS  ——GNN-centric Graph Partitioning and Reverse Graph Backpropgation</vt:lpstr>
      <vt:lpstr>SYSTEM OPTIMIZATIONS  ——GNN Model Batching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SpecInfer: Accelerating Generative LLM Serving with Speculative Inference and Token Tree Verification</dc:title>
  <dc:creator>付 振波</dc:creator>
  <cp:lastModifiedBy>付 振波</cp:lastModifiedBy>
  <cp:revision>12</cp:revision>
  <dcterms:created xsi:type="dcterms:W3CDTF">2023-07-04T01:30:03Z</dcterms:created>
  <dcterms:modified xsi:type="dcterms:W3CDTF">2023-07-27T01:01:53Z</dcterms:modified>
</cp:coreProperties>
</file>