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517" r:id="rId4"/>
    <p:sldId id="515" r:id="rId5"/>
    <p:sldId id="533" r:id="rId6"/>
    <p:sldId id="538" r:id="rId7"/>
    <p:sldId id="551" r:id="rId8"/>
    <p:sldId id="524" r:id="rId9"/>
    <p:sldId id="569" r:id="rId10"/>
    <p:sldId id="484" r:id="rId11"/>
  </p:sldIdLst>
  <p:sldSz cx="12195175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918" y="-114"/>
      </p:cViewPr>
      <p:guideLst>
        <p:guide orient="horz" pos="2014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fld id="{BB962C8B-B14F-4D97-AF65-F5344CB8AC3E}" type="datetime1">
              <a:rPr lang="en-US" altLang="x-none" dirty="0">
                <a:ea typeface="宋体" panose="02010600030101010101" pitchFamily="2" charset="-122"/>
              </a:rPr>
              <a:pPr lvl="0"/>
              <a:t>1/14/2018</a:t>
            </a:fld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  <a:pPr lvl="0"/>
              <a:t>‹#›</a:t>
            </a:fld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7" y="1122363"/>
            <a:ext cx="914638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172" y="365125"/>
            <a:ext cx="262958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18" y="365125"/>
            <a:ext cx="7736314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7" y="1122363"/>
            <a:ext cx="91463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1709738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3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598613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7316" y="1598613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5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083" y="1778438"/>
            <a:ext cx="4874843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083" y="2665379"/>
            <a:ext cx="4874843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567" y="1778438"/>
            <a:ext cx="489885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567" y="2665379"/>
            <a:ext cx="489885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538" y="987425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416643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538" y="457201"/>
            <a:ext cx="61738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4166434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88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1709738"/>
            <a:ext cx="1051833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3"/>
            <a:ext cx="1051833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807" y="1825625"/>
            <a:ext cx="5182949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5"/>
            <a:ext cx="1051833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083" y="1778438"/>
            <a:ext cx="4874843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083" y="2665379"/>
            <a:ext cx="4874843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567" y="1778438"/>
            <a:ext cx="489885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567" y="2665379"/>
            <a:ext cx="489885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538" y="987425"/>
            <a:ext cx="6173807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416643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538" y="457201"/>
            <a:ext cx="6173807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416643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r">
              <a:lnSpc>
                <a:spcPct val="120000"/>
              </a:lnSpc>
            </a:pPr>
            <a:endParaRPr sz="10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27" name="五边形 18"/>
          <p:cNvSpPr/>
          <p:nvPr/>
        </p:nvSpPr>
        <p:spPr>
          <a:xfrm rot="5400000">
            <a:off x="1225550" y="501650"/>
            <a:ext cx="741363" cy="1081088"/>
          </a:xfrm>
          <a:prstGeom prst="homePlate">
            <a:avLst>
              <a:gd name="adj" fmla="val 25000"/>
            </a:avLst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19"/>
          <p:cNvSpPr/>
          <p:nvPr/>
        </p:nvSpPr>
        <p:spPr>
          <a:xfrm>
            <a:off x="1057275" y="0"/>
            <a:ext cx="1079500" cy="671513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直接连接符 21"/>
          <p:cNvSpPr/>
          <p:nvPr/>
        </p:nvSpPr>
        <p:spPr>
          <a:xfrm>
            <a:off x="2265363" y="692150"/>
            <a:ext cx="1587" cy="360363"/>
          </a:xfrm>
          <a:prstGeom prst="line">
            <a:avLst/>
          </a:prstGeom>
          <a:ln w="9525" cap="flat" cmpd="sng">
            <a:solidFill>
              <a:srgbClr val="26262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" name="TextBox 7"/>
          <p:cNvSpPr/>
          <p:nvPr/>
        </p:nvSpPr>
        <p:spPr>
          <a:xfrm>
            <a:off x="10396538" y="6221413"/>
            <a:ext cx="903287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2700" b="0" dirty="0">
                <a:solidFill>
                  <a:srgbClr val="00B0F0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LOGO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31" name="矩形 26"/>
          <p:cNvSpPr/>
          <p:nvPr/>
        </p:nvSpPr>
        <p:spPr>
          <a:xfrm>
            <a:off x="0" y="6265863"/>
            <a:ext cx="10201275" cy="431800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2" name="矩形 27"/>
          <p:cNvSpPr/>
          <p:nvPr/>
        </p:nvSpPr>
        <p:spPr>
          <a:xfrm>
            <a:off x="11522075" y="6265863"/>
            <a:ext cx="673100" cy="431800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3" name="TextBox 15"/>
          <p:cNvSpPr/>
          <p:nvPr/>
        </p:nvSpPr>
        <p:spPr>
          <a:xfrm>
            <a:off x="11649075" y="6311900"/>
            <a:ext cx="425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fld id="{9A0DB2DC-4C9A-4742-B13C-FB6460FD3503}" type="slidenum">
              <a:rPr lang="zh-CN" altLang="en-US" sz="16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pPr lvl="0">
                <a:lnSpc>
                  <a:spcPct val="100000"/>
                </a:lnSpc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611188" y="1598613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11188" y="6245225"/>
            <a:ext cx="2843212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>
              <a:defRPr sz="13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397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ctr">
              <a:defRPr sz="13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40775" y="6245225"/>
            <a:ext cx="2843213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jpeg"/><Relationship Id="rId7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yefulpresentations.co.uk/" TargetMode="External"/><Relationship Id="rId5" Type="http://schemas.openxmlformats.org/officeDocument/2006/relationships/hyperlink" Target="mailto:info@eyefulpresentations.co.uk" TargetMode="External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/>
          <p:cNvGrpSpPr/>
          <p:nvPr/>
        </p:nvGrpSpPr>
        <p:grpSpPr>
          <a:xfrm>
            <a:off x="0" y="0"/>
            <a:ext cx="12195175" cy="4930775"/>
            <a:chOff x="0" y="0"/>
            <a:chExt cx="5028" cy="2711"/>
          </a:xfrm>
        </p:grpSpPr>
        <p:sp>
          <p:nvSpPr>
            <p:cNvPr id="4099" name="Freeform 107"/>
            <p:cNvSpPr/>
            <p:nvPr/>
          </p:nvSpPr>
          <p:spPr>
            <a:xfrm>
              <a:off x="0" y="143"/>
              <a:ext cx="5028" cy="2568"/>
            </a:xfrm>
            <a:custGeom>
              <a:avLst/>
              <a:gdLst>
                <a:gd name="txL" fmla="*/ 0 w 2129"/>
                <a:gd name="txT" fmla="*/ 0 h 1054"/>
                <a:gd name="txR" fmla="*/ 2129 w 2129"/>
                <a:gd name="txB" fmla="*/ 1054 h 1054"/>
              </a:gdLst>
              <a:ahLst/>
              <a:cxnLst>
                <a:cxn ang="0">
                  <a:pos x="2129" y="670"/>
                </a:cxn>
                <a:cxn ang="0">
                  <a:pos x="2129" y="640"/>
                </a:cxn>
                <a:cxn ang="0">
                  <a:pos x="0" y="0"/>
                </a:cxn>
                <a:cxn ang="0">
                  <a:pos x="0" y="688"/>
                </a:cxn>
                <a:cxn ang="0">
                  <a:pos x="1053" y="1054"/>
                </a:cxn>
                <a:cxn ang="0">
                  <a:pos x="2129" y="670"/>
                </a:cxn>
              </a:cxnLst>
              <a:rect l="txL" t="txT" r="txR" b="txB"/>
              <a:pathLst>
                <a:path w="2129" h="1054">
                  <a:moveTo>
                    <a:pt x="2129" y="670"/>
                  </a:moveTo>
                  <a:cubicBezTo>
                    <a:pt x="2129" y="640"/>
                    <a:pt x="2129" y="640"/>
                    <a:pt x="2129" y="640"/>
                  </a:cubicBezTo>
                  <a:cubicBezTo>
                    <a:pt x="1070" y="830"/>
                    <a:pt x="360" y="617"/>
                    <a:pt x="0" y="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310" y="932"/>
                    <a:pt x="661" y="1054"/>
                    <a:pt x="1053" y="1054"/>
                  </a:cubicBezTo>
                  <a:cubicBezTo>
                    <a:pt x="1454" y="1054"/>
                    <a:pt x="1813" y="926"/>
                    <a:pt x="2129" y="670"/>
                  </a:cubicBezTo>
                  <a:close/>
                </a:path>
              </a:pathLst>
            </a:custGeom>
            <a:gradFill rotWithShape="1">
              <a:gsLst>
                <a:gs pos="0">
                  <a:srgbClr val="2B9BD3">
                    <a:alpha val="100000"/>
                  </a:srgbClr>
                </a:gs>
                <a:gs pos="31000">
                  <a:srgbClr val="21D6E0">
                    <a:alpha val="100000"/>
                  </a:srgbClr>
                </a:gs>
                <a:gs pos="76999">
                  <a:srgbClr val="0087E6">
                    <a:alpha val="100000"/>
                  </a:srgbClr>
                </a:gs>
                <a:gs pos="100000">
                  <a:srgbClr val="0087E6">
                    <a:alpha val="100000"/>
                  </a:srgbClr>
                </a:gs>
              </a:gsLst>
              <a:path path="rect">
                <a:fillToRect l="100000" t="100000"/>
              </a:path>
              <a:tileRect/>
            </a:gra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0" name="Freeform 108"/>
            <p:cNvSpPr/>
            <p:nvPr/>
          </p:nvSpPr>
          <p:spPr>
            <a:xfrm>
              <a:off x="0" y="0"/>
              <a:ext cx="5028" cy="2200"/>
            </a:xfrm>
            <a:custGeom>
              <a:avLst/>
              <a:gdLst>
                <a:gd name="txL" fmla="*/ 0 w 2129"/>
                <a:gd name="txT" fmla="*/ 0 h 887"/>
                <a:gd name="txR" fmla="*/ 2129 w 2129"/>
                <a:gd name="txB" fmla="*/ 887 h 887"/>
              </a:gdLst>
              <a:ahLst/>
              <a:cxnLst>
                <a:cxn ang="0">
                  <a:pos x="2129" y="697"/>
                </a:cxn>
                <a:cxn ang="0">
                  <a:pos x="2129" y="623"/>
                </a:cxn>
                <a:cxn ang="0">
                  <a:pos x="1181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2129" y="697"/>
                </a:cxn>
              </a:cxnLst>
              <a:rect l="txL" t="txT" r="txR" b="txB"/>
              <a:pathLst>
                <a:path w="2129" h="887">
                  <a:moveTo>
                    <a:pt x="2129" y="697"/>
                  </a:moveTo>
                  <a:cubicBezTo>
                    <a:pt x="2129" y="623"/>
                    <a:pt x="2129" y="623"/>
                    <a:pt x="2129" y="623"/>
                  </a:cubicBezTo>
                  <a:cubicBezTo>
                    <a:pt x="1448" y="642"/>
                    <a:pt x="1132" y="434"/>
                    <a:pt x="11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0" y="674"/>
                    <a:pt x="1070" y="887"/>
                    <a:pt x="2129" y="697"/>
                  </a:cubicBezTo>
                  <a:close/>
                </a:path>
              </a:pathLst>
            </a:custGeom>
            <a:gradFill rotWithShape="1">
              <a:gsLst>
                <a:gs pos="0">
                  <a:srgbClr val="21D6E0">
                    <a:alpha val="100000"/>
                  </a:srgbClr>
                </a:gs>
                <a:gs pos="17000">
                  <a:srgbClr val="21D6E0">
                    <a:alpha val="100000"/>
                  </a:srgbClr>
                </a:gs>
                <a:gs pos="26999">
                  <a:srgbClr val="0D7AB9">
                    <a:alpha val="100000"/>
                  </a:srgbClr>
                </a:gs>
                <a:gs pos="75000">
                  <a:srgbClr val="0087E6">
                    <a:alpha val="100000"/>
                  </a:srgbClr>
                </a:gs>
                <a:gs pos="100000">
                  <a:srgbClr val="0087E6">
                    <a:alpha val="100000"/>
                  </a:srgbClr>
                </a:gs>
              </a:gsLst>
              <a:lin ang="7200000" scaled="1"/>
              <a:tileRect/>
            </a:gra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1" name="Freeform 109"/>
            <p:cNvSpPr/>
            <p:nvPr/>
          </p:nvSpPr>
          <p:spPr>
            <a:xfrm>
              <a:off x="2653" y="0"/>
              <a:ext cx="2375" cy="1650"/>
            </a:xfrm>
            <a:custGeom>
              <a:avLst/>
              <a:gdLst>
                <a:gd name="txL" fmla="*/ 0 w 997"/>
                <a:gd name="txT" fmla="*/ 0 h 642"/>
                <a:gd name="txR" fmla="*/ 997 w 997"/>
                <a:gd name="txB" fmla="*/ 642 h 642"/>
              </a:gdLst>
              <a:ahLst/>
              <a:cxnLst>
                <a:cxn ang="0">
                  <a:pos x="997" y="623"/>
                </a:cxn>
                <a:cxn ang="0">
                  <a:pos x="997" y="0"/>
                </a:cxn>
                <a:cxn ang="0">
                  <a:pos x="49" y="0"/>
                </a:cxn>
                <a:cxn ang="0">
                  <a:pos x="997" y="623"/>
                </a:cxn>
              </a:cxnLst>
              <a:rect l="txL" t="txT" r="txR" b="txB"/>
              <a:pathLst>
                <a:path w="997" h="642">
                  <a:moveTo>
                    <a:pt x="997" y="623"/>
                  </a:moveTo>
                  <a:cubicBezTo>
                    <a:pt x="997" y="0"/>
                    <a:pt x="997" y="0"/>
                    <a:pt x="99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34"/>
                    <a:pt x="316" y="642"/>
                    <a:pt x="997" y="623"/>
                  </a:cubicBezTo>
                  <a:close/>
                </a:path>
              </a:pathLst>
            </a:custGeom>
            <a:gradFill rotWithShape="1">
              <a:gsLst>
                <a:gs pos="0">
                  <a:srgbClr val="4ABEEE">
                    <a:alpha val="100000"/>
                  </a:srgbClr>
                </a:gs>
                <a:gs pos="17999">
                  <a:srgbClr val="4ABEEE">
                    <a:alpha val="100000"/>
                  </a:srgbClr>
                </a:gs>
                <a:gs pos="75000">
                  <a:srgbClr val="0D7AB9">
                    <a:alpha val="100000"/>
                  </a:srgbClr>
                </a:gs>
                <a:gs pos="100000">
                  <a:srgbClr val="0D7AB9">
                    <a:alpha val="100000"/>
                  </a:srgbClr>
                </a:gs>
              </a:gsLst>
              <a:path path="rect">
                <a:fillToRect l="100000" b="100000"/>
              </a:path>
              <a:tileRect/>
            </a:gra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102" name="Freeform 26"/>
          <p:cNvSpPr/>
          <p:nvPr/>
        </p:nvSpPr>
        <p:spPr>
          <a:xfrm>
            <a:off x="0" y="3968750"/>
            <a:ext cx="12195175" cy="2889250"/>
          </a:xfrm>
          <a:custGeom>
            <a:avLst/>
            <a:gdLst>
              <a:gd name="txL" fmla="*/ 0 w 2861"/>
              <a:gd name="txT" fmla="*/ 0 h 904"/>
              <a:gd name="txR" fmla="*/ 2861 w 2861"/>
              <a:gd name="txB" fmla="*/ 904 h 904"/>
            </a:gdLst>
            <a:ahLst/>
            <a:cxnLst>
              <a:cxn ang="0">
                <a:pos x="2861" y="904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904"/>
              </a:cxn>
              <a:cxn ang="0">
                <a:pos x="2861" y="904"/>
              </a:cxn>
            </a:cxnLst>
            <a:rect l="txL" t="txT" r="txR" b="txB"/>
            <a:pathLst>
              <a:path w="2861" h="904">
                <a:moveTo>
                  <a:pt x="2861" y="904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904"/>
                  <a:pt x="0" y="904"/>
                  <a:pt x="0" y="904"/>
                </a:cubicBezTo>
                <a:cubicBezTo>
                  <a:pt x="2861" y="904"/>
                  <a:pt x="2861" y="904"/>
                  <a:pt x="2861" y="904"/>
                </a:cubicBezTo>
                <a:close/>
              </a:path>
            </a:pathLst>
          </a:custGeom>
          <a:gradFill rotWithShape="1">
            <a:gsLst>
              <a:gs pos="0">
                <a:srgbClr val="BFBFBF">
                  <a:alpha val="100000"/>
                </a:srgbClr>
              </a:gs>
              <a:gs pos="59000">
                <a:srgbClr val="F2F2F2">
                  <a:alpha val="100000"/>
                </a:srgbClr>
              </a:gs>
              <a:gs pos="100000">
                <a:srgbClr val="BFBFBF">
                  <a:alpha val="100000"/>
                </a:srgbClr>
              </a:gs>
            </a:gsLst>
            <a:path path="rect">
              <a:fillToRect l="100000" t="100000"/>
            </a:path>
            <a:tileRect/>
          </a:gra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Freeform 27"/>
          <p:cNvSpPr/>
          <p:nvPr/>
        </p:nvSpPr>
        <p:spPr>
          <a:xfrm>
            <a:off x="0" y="3149600"/>
            <a:ext cx="12195175" cy="1779588"/>
          </a:xfrm>
          <a:custGeom>
            <a:avLst/>
            <a:gdLst>
              <a:gd name="txL" fmla="*/ 0 w 2861"/>
              <a:gd name="txT" fmla="*/ 0 h 557"/>
              <a:gd name="txR" fmla="*/ 2861 w 2861"/>
              <a:gd name="txB" fmla="*/ 557 h 557"/>
            </a:gdLst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txL" t="txT" r="txR" b="tx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Freeform 28"/>
          <p:cNvSpPr/>
          <p:nvPr/>
        </p:nvSpPr>
        <p:spPr>
          <a:xfrm>
            <a:off x="0" y="3841750"/>
            <a:ext cx="12195175" cy="1187450"/>
          </a:xfrm>
          <a:custGeom>
            <a:avLst/>
            <a:gdLst>
              <a:gd name="txL" fmla="*/ 0 w 2861"/>
              <a:gd name="txT" fmla="*/ 0 h 372"/>
              <a:gd name="txR" fmla="*/ 2861 w 2861"/>
              <a:gd name="txB" fmla="*/ 372 h 372"/>
            </a:gdLst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txL" t="txT" r="txR" b="tx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solidFill>
            <a:srgbClr val="97BD4F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5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6713" y="2916238"/>
            <a:ext cx="6402387" cy="3473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6" name="组合 4105"/>
          <p:cNvGrpSpPr/>
          <p:nvPr/>
        </p:nvGrpSpPr>
        <p:grpSpPr>
          <a:xfrm>
            <a:off x="1057275" y="5876925"/>
            <a:ext cx="1936750" cy="495300"/>
            <a:chOff x="0" y="0"/>
            <a:chExt cx="1936145" cy="495514"/>
          </a:xfrm>
        </p:grpSpPr>
        <p:sp>
          <p:nvSpPr>
            <p:cNvPr id="4107" name="Text Box 62"/>
            <p:cNvSpPr/>
            <p:nvPr/>
          </p:nvSpPr>
          <p:spPr>
            <a:xfrm>
              <a:off x="424742" y="78480"/>
              <a:ext cx="1511403" cy="352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7F7F7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作品展示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pic>
          <p:nvPicPr>
            <p:cNvPr id="4108" name="Picture 9" descr="E:\仝德志文件，勿删！\03-参考文档\！PPT图片及版面资源\06-PPT精选插图\05-头像\嘿嘿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95514" cy="49551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109" name="TextBox 10"/>
          <p:cNvSpPr/>
          <p:nvPr/>
        </p:nvSpPr>
        <p:spPr>
          <a:xfrm>
            <a:off x="625475" y="1198563"/>
            <a:ext cx="9417963" cy="120032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线学习考试</a:t>
            </a: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管理系统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11" name="直接连接符 7"/>
          <p:cNvSpPr/>
          <p:nvPr/>
        </p:nvSpPr>
        <p:spPr>
          <a:xfrm flipV="1">
            <a:off x="696913" y="1124744"/>
            <a:ext cx="9145090" cy="10319"/>
          </a:xfrm>
          <a:prstGeom prst="line">
            <a:avLst/>
          </a:prstGeom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2" name="直接连接符 20"/>
          <p:cNvSpPr/>
          <p:nvPr/>
        </p:nvSpPr>
        <p:spPr>
          <a:xfrm flipV="1">
            <a:off x="696913" y="2420888"/>
            <a:ext cx="9217098" cy="50850"/>
          </a:xfrm>
          <a:prstGeom prst="line">
            <a:avLst/>
          </a:prstGeom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bldLvl="0"/>
      <p:bldP spid="4109" grpId="1" bldLvl="0"/>
      <p:bldP spid="4109" grpId="2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/>
          <p:nvPr/>
        </p:nvSpPr>
        <p:spPr>
          <a:xfrm>
            <a:off x="2281238" y="692150"/>
            <a:ext cx="2592213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在线学习考试管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矩形 8"/>
          <p:cNvSpPr/>
          <p:nvPr/>
        </p:nvSpPr>
        <p:spPr>
          <a:xfrm>
            <a:off x="5067483" y="692150"/>
            <a:ext cx="1534160" cy="37020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zh-CN" sz="1800" b="1" dirty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系统简介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10245" name="Freeform 3"/>
          <p:cNvSpPr/>
          <p:nvPr/>
        </p:nvSpPr>
        <p:spPr>
          <a:xfrm>
            <a:off x="4618355" y="3183255"/>
            <a:ext cx="387350" cy="2677160"/>
          </a:xfrm>
          <a:custGeom>
            <a:avLst/>
            <a:gdLst>
              <a:gd name="txL" fmla="*/ 0 w 227"/>
              <a:gd name="txT" fmla="*/ 0 h 2178"/>
              <a:gd name="txR" fmla="*/ 227 w 227"/>
              <a:gd name="txB" fmla="*/ 2178 h 2178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27" h="2178">
                <a:moveTo>
                  <a:pt x="0" y="0"/>
                </a:moveTo>
                <a:lnTo>
                  <a:pt x="227" y="0"/>
                </a:lnTo>
                <a:lnTo>
                  <a:pt x="227" y="2178"/>
                </a:lnTo>
                <a:lnTo>
                  <a:pt x="0" y="2178"/>
                </a:lnTo>
              </a:path>
            </a:pathLst>
          </a:custGeom>
          <a:noFill/>
          <a:ln w="1905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46" name="Line 4"/>
          <p:cNvSpPr/>
          <p:nvPr/>
        </p:nvSpPr>
        <p:spPr>
          <a:xfrm>
            <a:off x="4618038" y="4525963"/>
            <a:ext cx="773112" cy="0"/>
          </a:xfrm>
          <a:prstGeom prst="line">
            <a:avLst/>
          </a:prstGeom>
          <a:ln w="1905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48" name="Freeform 7"/>
          <p:cNvSpPr/>
          <p:nvPr/>
        </p:nvSpPr>
        <p:spPr>
          <a:xfrm rot="10800000">
            <a:off x="7382510" y="3183255"/>
            <a:ext cx="385445" cy="2677160"/>
          </a:xfrm>
          <a:custGeom>
            <a:avLst/>
            <a:gdLst>
              <a:gd name="txL" fmla="*/ 0 w 227"/>
              <a:gd name="txT" fmla="*/ 0 h 2178"/>
              <a:gd name="txR" fmla="*/ 227 w 227"/>
              <a:gd name="txB" fmla="*/ 2178 h 2178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27" h="2178">
                <a:moveTo>
                  <a:pt x="0" y="0"/>
                </a:moveTo>
                <a:lnTo>
                  <a:pt x="227" y="0"/>
                </a:lnTo>
                <a:lnTo>
                  <a:pt x="227" y="2178"/>
                </a:lnTo>
                <a:lnTo>
                  <a:pt x="0" y="2178"/>
                </a:lnTo>
              </a:path>
            </a:pathLst>
          </a:custGeom>
          <a:noFill/>
          <a:ln w="19050" cap="flat" cmpd="sng">
            <a:solidFill>
              <a:srgbClr val="5F5F5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49" name="Line 8"/>
          <p:cNvSpPr/>
          <p:nvPr/>
        </p:nvSpPr>
        <p:spPr>
          <a:xfrm rot="10800000">
            <a:off x="6994525" y="4533900"/>
            <a:ext cx="773113" cy="0"/>
          </a:xfrm>
          <a:prstGeom prst="line">
            <a:avLst/>
          </a:prstGeom>
          <a:ln w="19050" cap="flat" cmpd="sng">
            <a:solidFill>
              <a:srgbClr val="5F5F5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51" name="Rectangle 11"/>
          <p:cNvSpPr/>
          <p:nvPr/>
        </p:nvSpPr>
        <p:spPr>
          <a:xfrm>
            <a:off x="7767955" y="2842260"/>
            <a:ext cx="2362200" cy="767080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0" indent="0" algn="ctr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④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线考试</a:t>
            </a:r>
            <a:r>
              <a:rPr lang="zh-CN" altLang="en-US" sz="2400" b="1" i="1" baseline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管</a:t>
            </a:r>
            <a:r>
              <a:rPr lang="zh-CN" altLang="en-US" sz="2400" b="1" i="1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3" name="Rectangle 13"/>
          <p:cNvSpPr/>
          <p:nvPr/>
        </p:nvSpPr>
        <p:spPr>
          <a:xfrm>
            <a:off x="7794625" y="4186555"/>
            <a:ext cx="2336165" cy="679450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0" indent="0" algn="ctr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⑤论坛交流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4" name="Rectangle 14"/>
          <p:cNvSpPr/>
          <p:nvPr/>
        </p:nvSpPr>
        <p:spPr>
          <a:xfrm>
            <a:off x="7794625" y="5284470"/>
            <a:ext cx="2335530" cy="737235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0" indent="0" algn="ctr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i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微软雅黑" panose="020B0503020204020204" pitchFamily="2" charset="-122"/>
              </a:rPr>
              <a:t>⑥</a:t>
            </a:r>
            <a:r>
              <a:rPr lang="zh-CN" altLang="en-US" sz="2400" b="1" i="1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系统管理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5" name="Rectangle 16"/>
          <p:cNvSpPr/>
          <p:nvPr/>
        </p:nvSpPr>
        <p:spPr>
          <a:xfrm>
            <a:off x="2237105" y="2842260"/>
            <a:ext cx="2334895" cy="767715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0" indent="0" algn="ctr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i="1" baseline="0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微软雅黑" panose="020B0503020204020204" pitchFamily="2" charset="-122"/>
              </a:rPr>
              <a:t>①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微软雅黑" panose="020B0503020204020204" pitchFamily="2" charset="-122"/>
                <a:ea typeface="宋体" panose="02010600030101010101" pitchFamily="2" charset="-122"/>
                <a:cs typeface="宋体" panose="02010600030101010101" pitchFamily="2" charset="-122"/>
                <a:sym typeface="微软雅黑" panose="020B0503020204020204" pitchFamily="2" charset="-122"/>
              </a:rPr>
              <a:t>登录</a:t>
            </a:r>
            <a:r>
              <a:rPr lang="zh-CN" sz="2400" b="1" i="1" baseline="0" dirty="0" smtClean="0">
                <a:solidFill>
                  <a:srgbClr val="000000"/>
                </a:solidFill>
                <a:latin typeface="微软雅黑" panose="020B0503020204020204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管</a:t>
            </a:r>
            <a:r>
              <a:rPr lang="zh-CN" sz="2400" b="1" i="1" baseline="0" dirty="0">
                <a:solidFill>
                  <a:srgbClr val="000000"/>
                </a:solidFill>
                <a:latin typeface="微软雅黑" panose="020B0503020204020204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理</a:t>
            </a:r>
            <a:endParaRPr lang="zh-CN" sz="2400" dirty="0">
              <a:ea typeface="宋体" panose="02010600030101010101" pitchFamily="2" charset="-122"/>
            </a:endParaRPr>
          </a:p>
        </p:txBody>
      </p:sp>
      <p:sp>
        <p:nvSpPr>
          <p:cNvPr id="10257" name="Rectangle 18"/>
          <p:cNvSpPr/>
          <p:nvPr/>
        </p:nvSpPr>
        <p:spPr>
          <a:xfrm>
            <a:off x="2237105" y="4186555"/>
            <a:ext cx="2334895" cy="679450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0" indent="0" algn="ctr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i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宋体" panose="02010600030101010101" pitchFamily="2" charset="-122"/>
                <a:sym typeface="微软雅黑" panose="020B0503020204020204" pitchFamily="2" charset="-122"/>
              </a:rPr>
              <a:t>②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微软雅黑" panose="020B0503020204020204" pitchFamily="2" charset="-122"/>
              </a:rPr>
              <a:t>注册</a:t>
            </a:r>
            <a:r>
              <a:rPr lang="zh-CN" altLang="en-US" sz="2400" b="1" i="1" baseline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管</a:t>
            </a:r>
            <a:r>
              <a:rPr lang="zh-CN" altLang="en-US" sz="2400" b="1" i="1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8" name="Rectangle 19"/>
          <p:cNvSpPr/>
          <p:nvPr/>
        </p:nvSpPr>
        <p:spPr>
          <a:xfrm>
            <a:off x="2237105" y="5284470"/>
            <a:ext cx="2334895" cy="737235"/>
          </a:xfrm>
          <a:prstGeom prst="rect">
            <a:avLst/>
          </a:pr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lvl="0" indent="0" algn="ctr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③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线学习</a:t>
            </a:r>
            <a:r>
              <a:rPr lang="zh-CN" altLang="en-US" sz="2400" b="1" i="1" baseline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管</a:t>
            </a:r>
            <a:r>
              <a:rPr lang="zh-CN" altLang="en-US" sz="2400" b="1" i="1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9" name="Oval 22"/>
          <p:cNvSpPr/>
          <p:nvPr/>
        </p:nvSpPr>
        <p:spPr>
          <a:xfrm>
            <a:off x="5346700" y="3690938"/>
            <a:ext cx="1671638" cy="1646237"/>
          </a:xfrm>
          <a:prstGeom prst="ellipse">
            <a:avLst/>
          </a:prstGeom>
          <a:solidFill>
            <a:srgbClr val="0066CC"/>
          </a:solidFill>
          <a:ln w="9525">
            <a:noFill/>
          </a:ln>
        </p:spPr>
        <p:txBody>
          <a:bodyPr wrap="none"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b="1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0260" name="组合 10259"/>
          <p:cNvGrpSpPr/>
          <p:nvPr/>
        </p:nvGrpSpPr>
        <p:grpSpPr>
          <a:xfrm>
            <a:off x="5456238" y="4987925"/>
            <a:ext cx="1454150" cy="287338"/>
            <a:chOff x="0" y="0"/>
            <a:chExt cx="952" cy="188"/>
          </a:xfrm>
        </p:grpSpPr>
        <p:sp>
          <p:nvSpPr>
            <p:cNvPr id="10261" name="AutoShape 26"/>
            <p:cNvSpPr/>
            <p:nvPr/>
          </p:nvSpPr>
          <p:spPr>
            <a:xfrm rot="3965706" flipH="1" flipV="1">
              <a:off x="596" y="-218"/>
              <a:ext cx="138" cy="574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2" name="AutoShape 27"/>
            <p:cNvSpPr/>
            <p:nvPr/>
          </p:nvSpPr>
          <p:spPr>
            <a:xfrm rot="4780856" flipH="1" flipV="1">
              <a:off x="506" y="-183"/>
              <a:ext cx="138" cy="573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3" name="AutoShape 28"/>
            <p:cNvSpPr/>
            <p:nvPr/>
          </p:nvSpPr>
          <p:spPr>
            <a:xfrm rot="5076502" flipH="1" flipV="1">
              <a:off x="452" y="-175"/>
              <a:ext cx="138" cy="574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4" name="AutoShape 29"/>
            <p:cNvSpPr/>
            <p:nvPr/>
          </p:nvSpPr>
          <p:spPr>
            <a:xfrm rot="5608888" flipH="1" flipV="1">
              <a:off x="387" y="-168"/>
              <a:ext cx="138" cy="574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5" name="AutoShape 30"/>
            <p:cNvSpPr/>
            <p:nvPr/>
          </p:nvSpPr>
          <p:spPr>
            <a:xfrm rot="5319246" flipH="1" flipV="1">
              <a:off x="429" y="-168"/>
              <a:ext cx="138" cy="574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6" name="AutoShape 31"/>
            <p:cNvSpPr/>
            <p:nvPr/>
          </p:nvSpPr>
          <p:spPr>
            <a:xfrm rot="6134398" flipH="1" flipV="1">
              <a:off x="333" y="-169"/>
              <a:ext cx="138" cy="573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7" name="AutoShape 32"/>
            <p:cNvSpPr/>
            <p:nvPr/>
          </p:nvSpPr>
          <p:spPr>
            <a:xfrm rot="6430042" flipH="1" flipV="1">
              <a:off x="278" y="-183"/>
              <a:ext cx="139" cy="574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0268" name="AutoShape 33"/>
            <p:cNvSpPr/>
            <p:nvPr/>
          </p:nvSpPr>
          <p:spPr>
            <a:xfrm rot="6962427" flipH="1" flipV="1">
              <a:off x="218" y="-203"/>
              <a:ext cx="138" cy="574"/>
            </a:xfrm>
            <a:prstGeom prst="moon">
              <a:avLst>
                <a:gd name="adj" fmla="val 49769"/>
              </a:avLst>
            </a:prstGeom>
            <a:solidFill>
              <a:srgbClr val="F8F8F8">
                <a:alpha val="3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269" name="Oval 35"/>
          <p:cNvSpPr/>
          <p:nvPr/>
        </p:nvSpPr>
        <p:spPr>
          <a:xfrm>
            <a:off x="5510213" y="5675313"/>
            <a:ext cx="1346200" cy="346075"/>
          </a:xfrm>
          <a:prstGeom prst="ellipse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445E7A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b="1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270" name="TextBox 5"/>
          <p:cNvSpPr/>
          <p:nvPr/>
        </p:nvSpPr>
        <p:spPr>
          <a:xfrm>
            <a:off x="1863408" y="1586230"/>
            <a:ext cx="7389812" cy="4129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ea typeface="宋体" panose="02010600030101010101" pitchFamily="2" charset="-122"/>
              </a:rPr>
              <a:t>在线学习考试管理系统主要有一下功能：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71" name="TextBox 59"/>
          <p:cNvSpPr/>
          <p:nvPr/>
        </p:nvSpPr>
        <p:spPr>
          <a:xfrm>
            <a:off x="5327650" y="4087813"/>
            <a:ext cx="1700213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在线学习考试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2" dur="75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5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7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5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6" dur="75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5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8" dur="75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5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0" dur="75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5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2" dur="75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5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4" dur="75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 animBg="1"/>
      <p:bldP spid="10246" grpId="0" bldLvl="0" animBg="1"/>
      <p:bldP spid="10248" grpId="0" bldLvl="0" animBg="1"/>
      <p:bldP spid="10249" grpId="0" bldLvl="0" animBg="1"/>
      <p:bldP spid="10251" grpId="0" bldLvl="0" animBg="1"/>
      <p:bldP spid="10253" grpId="0" bldLvl="0" animBg="1"/>
      <p:bldP spid="10254" grpId="0" bldLvl="0" animBg="1"/>
      <p:bldP spid="10255" grpId="0" bldLvl="0" animBg="1"/>
      <p:bldP spid="10257" grpId="0" bldLvl="0" animBg="1"/>
      <p:bldP spid="10258" grpId="0" bldLvl="0" animBg="1"/>
      <p:bldP spid="10259" grpId="0" bldLvl="0" animBg="1"/>
      <p:bldP spid="10269" grpId="0" bldLvl="0" animBg="1"/>
      <p:bldP spid="10270" grpId="0" bldLvl="0"/>
      <p:bldP spid="10271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/>
          <p:nvPr/>
        </p:nvSpPr>
        <p:spPr>
          <a:xfrm>
            <a:off x="2281238" y="692150"/>
            <a:ext cx="266422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线学习考试管理系统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矩形 24"/>
          <p:cNvSpPr/>
          <p:nvPr/>
        </p:nvSpPr>
        <p:spPr>
          <a:xfrm>
            <a:off x="1247775" y="565150"/>
            <a:ext cx="889000" cy="2933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特性一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矩形 8"/>
          <p:cNvSpPr/>
          <p:nvPr/>
        </p:nvSpPr>
        <p:spPr>
          <a:xfrm>
            <a:off x="5063921" y="692150"/>
            <a:ext cx="1969770" cy="37020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登录</a:t>
            </a:r>
            <a:r>
              <a:rPr lang="zh-CN" sz="1800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管</a:t>
            </a:r>
            <a:r>
              <a:rPr lang="zh-CN" sz="1800" b="1" dirty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理</a:t>
            </a:r>
            <a:r>
              <a:rPr lang="zh-CN" altLang="en-US" sz="1800" b="1" baseline="0" dirty="0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7" name="矩形 11"/>
          <p:cNvSpPr/>
          <p:nvPr/>
        </p:nvSpPr>
        <p:spPr>
          <a:xfrm>
            <a:off x="1692275" y="1628800"/>
            <a:ext cx="9829800" cy="4176464"/>
          </a:xfrm>
          <a:prstGeom prst="rect">
            <a:avLst/>
          </a:prstGeom>
          <a:solidFill>
            <a:srgbClr val="366092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TextBox 2"/>
          <p:cNvSpPr/>
          <p:nvPr/>
        </p:nvSpPr>
        <p:spPr>
          <a:xfrm>
            <a:off x="5089525" y="2327275"/>
            <a:ext cx="6121400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lvl="0" indent="457200">
              <a:lnSpc>
                <a:spcPts val="3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“登录管理”主要是为用户提供登录入口，以方便用户使用其他本系统功能。支持使用邮件验证码找回密码。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9" name="Picture 4" descr="D:\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160588" y="1773238"/>
            <a:ext cx="2784475" cy="340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矩形 24"/>
          <p:cNvSpPr/>
          <p:nvPr/>
        </p:nvSpPr>
        <p:spPr>
          <a:xfrm>
            <a:off x="1274445" y="565150"/>
            <a:ext cx="862330" cy="2933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特性二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Line 1557"/>
          <p:cNvSpPr/>
          <p:nvPr/>
        </p:nvSpPr>
        <p:spPr>
          <a:xfrm>
            <a:off x="3279775" y="5929313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5" name="Line 1558"/>
          <p:cNvSpPr/>
          <p:nvPr/>
        </p:nvSpPr>
        <p:spPr>
          <a:xfrm>
            <a:off x="3279775" y="5929313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6" name="Line 1561"/>
          <p:cNvSpPr/>
          <p:nvPr/>
        </p:nvSpPr>
        <p:spPr>
          <a:xfrm>
            <a:off x="3067050" y="6091238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7" name="Line 1562"/>
          <p:cNvSpPr/>
          <p:nvPr/>
        </p:nvSpPr>
        <p:spPr>
          <a:xfrm>
            <a:off x="3067050" y="6091238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8" name="Line 1574"/>
          <p:cNvSpPr/>
          <p:nvPr/>
        </p:nvSpPr>
        <p:spPr>
          <a:xfrm>
            <a:off x="3054350" y="5945188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9" name="Line 1575"/>
          <p:cNvSpPr/>
          <p:nvPr/>
        </p:nvSpPr>
        <p:spPr>
          <a:xfrm>
            <a:off x="3054350" y="5945188"/>
            <a:ext cx="1588" cy="1587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0" name="AutoShape 3030"/>
          <p:cNvSpPr/>
          <p:nvPr/>
        </p:nvSpPr>
        <p:spPr>
          <a:xfrm>
            <a:off x="2235200" y="4608513"/>
            <a:ext cx="1800225" cy="1277937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/>
          <a:p>
            <a:pPr lvl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731" name="组合 30730"/>
          <p:cNvGrpSpPr/>
          <p:nvPr/>
        </p:nvGrpSpPr>
        <p:grpSpPr>
          <a:xfrm>
            <a:off x="2378075" y="3124200"/>
            <a:ext cx="1511300" cy="1755775"/>
            <a:chOff x="0" y="0"/>
            <a:chExt cx="952" cy="1106"/>
          </a:xfrm>
        </p:grpSpPr>
        <p:sp>
          <p:nvSpPr>
            <p:cNvPr id="30732" name="Oval 3055"/>
            <p:cNvSpPr/>
            <p:nvPr/>
          </p:nvSpPr>
          <p:spPr>
            <a:xfrm rot="18828638">
              <a:off x="0" y="0"/>
              <a:ext cx="952" cy="952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wrap="none" anchor="ctr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0733" name="组合 30732"/>
            <p:cNvGrpSpPr/>
            <p:nvPr/>
          </p:nvGrpSpPr>
          <p:grpSpPr>
            <a:xfrm>
              <a:off x="274" y="979"/>
              <a:ext cx="403" cy="127"/>
              <a:chOff x="0" y="0"/>
              <a:chExt cx="576" cy="181"/>
            </a:xfrm>
          </p:grpSpPr>
          <p:sp>
            <p:nvSpPr>
              <p:cNvPr id="30734" name="Oval 3057"/>
              <p:cNvSpPr/>
              <p:nvPr/>
            </p:nvSpPr>
            <p:spPr>
              <a:xfrm>
                <a:off x="0" y="0"/>
                <a:ext cx="576" cy="181"/>
              </a:xfrm>
              <a:prstGeom prst="ellipse">
                <a:avLst/>
              </a:prstGeom>
              <a:solidFill>
                <a:srgbClr val="EEECE1">
                  <a:alpha val="64999"/>
                </a:srgb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735" name="Oval 3058"/>
              <p:cNvSpPr/>
              <p:nvPr/>
            </p:nvSpPr>
            <p:spPr>
              <a:xfrm>
                <a:off x="105" y="33"/>
                <a:ext cx="366" cy="115"/>
              </a:xfrm>
              <a:prstGeom prst="ellipse">
                <a:avLst/>
              </a:prstGeom>
              <a:solidFill>
                <a:srgbClr val="EEECE1">
                  <a:alpha val="64999"/>
                </a:srgb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30737" name="Text Box 3096"/>
          <p:cNvSpPr/>
          <p:nvPr/>
        </p:nvSpPr>
        <p:spPr>
          <a:xfrm>
            <a:off x="2683510" y="3670935"/>
            <a:ext cx="8985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en-US" altLang="x-none" sz="20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Main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30739" name="图片 4"/>
          <p:cNvPicPr>
            <a:picLocks noChangeAspect="1"/>
          </p:cNvPicPr>
          <p:nvPr/>
        </p:nvPicPr>
        <p:blipFill>
          <a:blip r:embed="rId3" cstate="print"/>
          <a:srcRect l="12349" r="12349"/>
          <a:stretch>
            <a:fillRect/>
          </a:stretch>
        </p:blipFill>
        <p:spPr>
          <a:xfrm>
            <a:off x="7969250" y="844550"/>
            <a:ext cx="3825875" cy="5100638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0741" name="TextBox 3"/>
          <p:cNvSpPr/>
          <p:nvPr/>
        </p:nvSpPr>
        <p:spPr>
          <a:xfrm>
            <a:off x="4201795" y="2665413"/>
            <a:ext cx="3714750" cy="10452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“注册管理”是为第一次使用本系统的用户提供注册一个可使用帐号的功能。注册时应该验证邮箱是否正确。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3"/>
          <p:cNvSpPr/>
          <p:nvPr/>
        </p:nvSpPr>
        <p:spPr>
          <a:xfrm>
            <a:off x="2281238" y="692150"/>
            <a:ext cx="2592213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线学习考试</a:t>
            </a:r>
            <a:r>
              <a:rPr lang="zh-CN" altLang="en-US" sz="1800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管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6" name="矩形 8"/>
          <p:cNvSpPr/>
          <p:nvPr/>
        </p:nvSpPr>
        <p:spPr>
          <a:xfrm>
            <a:off x="5063921" y="692150"/>
            <a:ext cx="1969770" cy="38417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注册</a:t>
            </a:r>
            <a:r>
              <a:rPr lang="zh-CN" sz="1800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管</a:t>
            </a:r>
            <a:r>
              <a:rPr lang="zh-CN" sz="1800" b="1" dirty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理</a:t>
            </a:r>
            <a:r>
              <a:rPr lang="zh-CN" altLang="en-US" sz="1800" b="1" baseline="0" dirty="0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 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/>
          <p:nvPr/>
        </p:nvSpPr>
        <p:spPr>
          <a:xfrm>
            <a:off x="2281238" y="692150"/>
            <a:ext cx="252020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线学习考试管理系统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矩形 24"/>
          <p:cNvSpPr/>
          <p:nvPr/>
        </p:nvSpPr>
        <p:spPr>
          <a:xfrm>
            <a:off x="1206500" y="565150"/>
            <a:ext cx="930275" cy="2933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特性三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2" name="矩形 6"/>
          <p:cNvSpPr/>
          <p:nvPr/>
        </p:nvSpPr>
        <p:spPr>
          <a:xfrm>
            <a:off x="4945940" y="692150"/>
            <a:ext cx="1943735" cy="37020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在</a:t>
            </a:r>
            <a:r>
              <a:rPr lang="zh-CN" altLang="en-US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线学习</a:t>
            </a:r>
            <a:r>
              <a:rPr lang="zh-CN" sz="1800" b="1" dirty="0" smtClean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管</a:t>
            </a:r>
            <a:r>
              <a:rPr lang="zh-CN" sz="1800" b="1" dirty="0">
                <a:solidFill>
                  <a:schemeClr val="bg1"/>
                </a:solidFill>
                <a:latin typeface="Arial Unicode MS" panose="020B0604020202020204" pitchFamily="2" charset="-122"/>
                <a:ea typeface="宋体" panose="02010600030101010101" pitchFamily="2" charset="-122"/>
                <a:sym typeface="Arial Unicode MS" panose="020B0604020202020204" pitchFamily="2" charset="-122"/>
              </a:rPr>
              <a:t>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37894" name="TextBox 2"/>
          <p:cNvSpPr/>
          <p:nvPr/>
        </p:nvSpPr>
        <p:spPr>
          <a:xfrm>
            <a:off x="6592570" y="2826385"/>
            <a:ext cx="5266055" cy="18344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“在线学习管理”收录了各种主流题库，并定时更新，以保证题库的权威、准确性。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时有提交错误题目的入口，用户可以举报错误题目，随后系统通知管理员核对正误，并做出相应处理。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5" name="TextBox 3"/>
          <p:cNvSpPr/>
          <p:nvPr/>
        </p:nvSpPr>
        <p:spPr>
          <a:xfrm>
            <a:off x="6592570" y="2035175"/>
            <a:ext cx="5266055" cy="727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“在线学习管理”是本系统的核心功能。主要为各种人士提供一个在线学习的平台。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6" name="直接连接符 3"/>
          <p:cNvSpPr/>
          <p:nvPr/>
        </p:nvSpPr>
        <p:spPr>
          <a:xfrm>
            <a:off x="6592570" y="1891030"/>
            <a:ext cx="5266055" cy="127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oval" w="med" len="med"/>
            <a:tailEnd type="none" w="med" len="med"/>
          </a:ln>
        </p:spPr>
      </p:sp>
      <p:sp>
        <p:nvSpPr>
          <p:cNvPr id="37897" name="直接连接符 17"/>
          <p:cNvSpPr/>
          <p:nvPr/>
        </p:nvSpPr>
        <p:spPr>
          <a:xfrm>
            <a:off x="6592758" y="6007100"/>
            <a:ext cx="5617022" cy="317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oval" w="med" len="med"/>
            <a:tailEnd type="none" w="med" len="med"/>
          </a:ln>
        </p:spPr>
      </p:sp>
      <p:sp>
        <p:nvSpPr>
          <p:cNvPr id="37898" name="直接连接符 18"/>
          <p:cNvSpPr/>
          <p:nvPr/>
        </p:nvSpPr>
        <p:spPr>
          <a:xfrm>
            <a:off x="11858625" y="1774508"/>
            <a:ext cx="0" cy="41243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7899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1085" y="1891030"/>
            <a:ext cx="5414010" cy="41192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14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/>
      <p:bldP spid="37895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Box 3"/>
          <p:cNvSpPr/>
          <p:nvPr/>
        </p:nvSpPr>
        <p:spPr>
          <a:xfrm>
            <a:off x="2281238" y="692150"/>
            <a:ext cx="273622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线学习考试</a:t>
            </a:r>
            <a:r>
              <a:rPr lang="zh-CN" altLang="en-US" sz="1800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管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6" name="矩形 24"/>
          <p:cNvSpPr/>
          <p:nvPr/>
        </p:nvSpPr>
        <p:spPr>
          <a:xfrm>
            <a:off x="1165860" y="565150"/>
            <a:ext cx="970915" cy="2933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特性四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7" name="矩形 8"/>
          <p:cNvSpPr/>
          <p:nvPr/>
        </p:nvSpPr>
        <p:spPr>
          <a:xfrm>
            <a:off x="4903772" y="692150"/>
            <a:ext cx="2273935" cy="37020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Arial Unicode MS" panose="020B0604020202020204" pitchFamily="2" charset="-122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  <a:sym typeface="Arial Unicode MS" panose="020B0604020202020204" pitchFamily="2" charset="-122"/>
              </a:rPr>
              <a:t>在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  <a:sym typeface="Arial Unicode MS" panose="020B0604020202020204" pitchFamily="2" charset="-122"/>
              </a:rPr>
              <a:t>线考试</a:t>
            </a:r>
            <a:r>
              <a:rPr lang="zh-CN" sz="1800" b="1" baseline="0" dirty="0" smtClean="0">
                <a:solidFill>
                  <a:schemeClr val="bg1"/>
                </a:solidFill>
                <a:ea typeface="宋体" panose="02010600030101010101" pitchFamily="2" charset="-122"/>
                <a:sym typeface="Arial Unicode MS" panose="020B0604020202020204" pitchFamily="2" charset="-122"/>
              </a:rPr>
              <a:t>管</a:t>
            </a:r>
            <a:r>
              <a:rPr lang="zh-CN" sz="1800" b="1" baseline="0" dirty="0">
                <a:solidFill>
                  <a:schemeClr val="bg1"/>
                </a:solidFill>
                <a:ea typeface="宋体" panose="02010600030101010101" pitchFamily="2" charset="-122"/>
                <a:sym typeface="Arial Unicode MS" panose="020B0604020202020204" pitchFamily="2" charset="-122"/>
              </a:rPr>
              <a:t>理</a:t>
            </a:r>
            <a:endParaRPr lang="zh-CN" dirty="0">
              <a:ea typeface="宋体" panose="02010600030101010101" pitchFamily="2" charset="-122"/>
            </a:endParaRPr>
          </a:p>
        </p:txBody>
      </p:sp>
      <p:grpSp>
        <p:nvGrpSpPr>
          <p:cNvPr id="51208" name="组合 51207"/>
          <p:cNvGrpSpPr/>
          <p:nvPr/>
        </p:nvGrpSpPr>
        <p:grpSpPr>
          <a:xfrm>
            <a:off x="2139950" y="5229225"/>
            <a:ext cx="6261100" cy="792163"/>
            <a:chOff x="0" y="0"/>
            <a:chExt cx="6261243" cy="792088"/>
          </a:xfrm>
        </p:grpSpPr>
        <p:sp>
          <p:nvSpPr>
            <p:cNvPr id="51209" name="单圆角矩形 16"/>
            <p:cNvSpPr/>
            <p:nvPr/>
          </p:nvSpPr>
          <p:spPr>
            <a:xfrm>
              <a:off x="503248" y="144449"/>
              <a:ext cx="5757995" cy="503189"/>
            </a:xfrm>
            <a:custGeom>
              <a:avLst/>
              <a:gdLst>
                <a:gd name="txL" fmla="*/ 0 w 5757995"/>
                <a:gd name="txT" fmla="*/ 0 h 503189"/>
                <a:gd name="txR" fmla="*/ 5757995 w 5757995"/>
                <a:gd name="txB" fmla="*/ 503189 h 503189"/>
              </a:gdLst>
              <a:ahLst/>
              <a:cxnLst/>
              <a:rect l="txL" t="txT" r="txR" b="txB"/>
              <a:pathLst>
                <a:path w="5757995" h="503189">
                  <a:moveTo>
                    <a:pt x="0" y="0"/>
                  </a:moveTo>
                  <a:lnTo>
                    <a:pt x="5506400" y="0"/>
                  </a:lnTo>
                  <a:arcTo wR="251594" hR="251594" stAng="-5400000" swAng="5400000"/>
                  <a:lnTo>
                    <a:pt x="5757995" y="503189"/>
                  </a:lnTo>
                  <a:lnTo>
                    <a:pt x="0" y="503189"/>
                  </a:lnTo>
                  <a:close/>
                </a:path>
              </a:pathLst>
            </a:custGeom>
            <a:solidFill>
              <a:srgbClr val="BFBFBF"/>
            </a:solidFill>
            <a:ln w="25400">
              <a:noFill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考试成绩是学生努力</a:t>
              </a:r>
              <a:r>
                <a:rPr lang="zh-CN" altLang="en-US" b="1" dirty="0" smtClean="0"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学习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的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动力。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1210" name="椭圆 17"/>
            <p:cNvSpPr/>
            <p:nvPr/>
          </p:nvSpPr>
          <p:spPr>
            <a:xfrm>
              <a:off x="0" y="0"/>
              <a:ext cx="792180" cy="792088"/>
            </a:xfrm>
            <a:prstGeom prst="ellipse">
              <a:avLst/>
            </a:prstGeom>
            <a:solidFill>
              <a:srgbClr val="0066CC"/>
            </a:solidFill>
            <a:ln w="25400">
              <a:noFill/>
            </a:ln>
          </p:spPr>
          <p:txBody>
            <a:bodyPr anchor="ctr"/>
            <a:lstStyle/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一</a:t>
              </a:r>
              <a:endParaRPr lang="en-US" altLang="x-none" dirty="0">
                <a:ea typeface="宋体" panose="02010600030101010101" pitchFamily="2" charset="-122"/>
              </a:endParaRPr>
            </a:p>
          </p:txBody>
        </p:sp>
      </p:grpSp>
      <p:sp>
        <p:nvSpPr>
          <p:cNvPr id="51211" name="TextBox 2"/>
          <p:cNvSpPr/>
          <p:nvPr/>
        </p:nvSpPr>
        <p:spPr>
          <a:xfrm>
            <a:off x="7802563" y="3011805"/>
            <a:ext cx="4198937" cy="8070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支持将考试结果用邮件发送到相关人员邮箱。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12" name="TextBox 3"/>
          <p:cNvSpPr/>
          <p:nvPr/>
        </p:nvSpPr>
        <p:spPr>
          <a:xfrm>
            <a:off x="7802563" y="1896745"/>
            <a:ext cx="4198937" cy="11643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线考试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用于用户对自己所学知识进行考核，以了解自己学习进度和掌握情况。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13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1238" y="1520825"/>
            <a:ext cx="5256212" cy="3495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14" dur="1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 bldLvl="0"/>
      <p:bldP spid="5121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/>
          <p:nvPr/>
        </p:nvSpPr>
        <p:spPr>
          <a:xfrm>
            <a:off x="2281238" y="692150"/>
            <a:ext cx="288024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在线学习考试管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矩形 24"/>
          <p:cNvSpPr/>
          <p:nvPr/>
        </p:nvSpPr>
        <p:spPr>
          <a:xfrm>
            <a:off x="1235075" y="565150"/>
            <a:ext cx="901700" cy="5676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特性五</a:t>
            </a:r>
          </a:p>
          <a:p>
            <a:pPr lvl="0">
              <a:lnSpc>
                <a:spcPct val="10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2" name="矩形 8"/>
          <p:cNvSpPr/>
          <p:nvPr/>
        </p:nvSpPr>
        <p:spPr>
          <a:xfrm>
            <a:off x="4825925" y="692150"/>
            <a:ext cx="2063750" cy="37020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  <a:sym typeface="Arial Unicode MS" panose="020B0604020202020204" pitchFamily="2" charset="-122"/>
              </a:rPr>
              <a:t>论坛交流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4" name="矩形 3"/>
          <p:cNvSpPr/>
          <p:nvPr/>
        </p:nvSpPr>
        <p:spPr>
          <a:xfrm>
            <a:off x="6816725" y="4370388"/>
            <a:ext cx="5184775" cy="8070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“论坛交流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用于用户间交流学习成果或者增进感情。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7415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275" y="2066925"/>
            <a:ext cx="5400675" cy="36004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7416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725" y="692150"/>
            <a:ext cx="5184775" cy="32416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/>
          <p:nvPr/>
        </p:nvSpPr>
        <p:spPr>
          <a:xfrm>
            <a:off x="2281238" y="692150"/>
            <a:ext cx="2592213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在</a:t>
            </a:r>
            <a:r>
              <a:rPr lang="zh-CN" altLang="en-US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线学习考试</a:t>
            </a:r>
            <a:r>
              <a:rPr lang="zh-CN" altLang="en-US" sz="1800" b="1" dirty="0" smtClean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管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矩形 24"/>
          <p:cNvSpPr/>
          <p:nvPr/>
        </p:nvSpPr>
        <p:spPr>
          <a:xfrm>
            <a:off x="1206500" y="565150"/>
            <a:ext cx="930275" cy="2933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特性六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2" name="矩形 6"/>
          <p:cNvSpPr/>
          <p:nvPr/>
        </p:nvSpPr>
        <p:spPr>
          <a:xfrm>
            <a:off x="5049564" y="692150"/>
            <a:ext cx="2416175" cy="370205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zh-CN" sz="1800" b="1" baseline="0">
                <a:solidFill>
                  <a:schemeClr val="bg1"/>
                </a:solidFill>
                <a:ea typeface="微软雅黑" panose="020B0503020204020204" pitchFamily="2" charset="-122"/>
                <a:sym typeface="Arial Unicode MS" panose="020B0604020202020204" pitchFamily="2" charset="-122"/>
              </a:rPr>
              <a:t>系统管理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68613" name="矩形 1"/>
          <p:cNvSpPr/>
          <p:nvPr/>
        </p:nvSpPr>
        <p:spPr>
          <a:xfrm>
            <a:off x="1633538" y="1951038"/>
            <a:ext cx="10152062" cy="3997325"/>
          </a:xfrm>
          <a:prstGeom prst="rect">
            <a:avLst/>
          </a:prstGeom>
          <a:solidFill>
            <a:srgbClr val="DBDBDB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617" name="TextBox 2"/>
          <p:cNvSpPr/>
          <p:nvPr/>
        </p:nvSpPr>
        <p:spPr>
          <a:xfrm>
            <a:off x="7394575" y="3820160"/>
            <a:ext cx="4198938" cy="11643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用户管理</a:t>
            </a:r>
            <a:r>
              <a:rPr 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用于添加、修改、删除和查询系统用户的资料。最重要的是定义用户角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色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pitchFamily="2" charset="-122"/>
            </a:endParaRPr>
          </a:p>
        </p:txBody>
      </p:sp>
      <p:sp>
        <p:nvSpPr>
          <p:cNvPr id="68618" name="TextBox 3"/>
          <p:cNvSpPr/>
          <p:nvPr/>
        </p:nvSpPr>
        <p:spPr>
          <a:xfrm>
            <a:off x="7394575" y="2276475"/>
            <a:ext cx="4198938" cy="115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457200">
              <a:lnSpc>
                <a:spcPct val="129000"/>
              </a:lnSpc>
              <a:spcAft>
                <a:spcPts val="6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系统管理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主要包括维护系统数据安全，保证系统高效运行，系统管理员对系统进行操作。</a:t>
            </a:r>
          </a:p>
        </p:txBody>
      </p:sp>
      <p:pic>
        <p:nvPicPr>
          <p:cNvPr id="68619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0863" y="2143125"/>
            <a:ext cx="5419725" cy="3614738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9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>
                                      <p:cBhvr>
                                        <p:cTn id="14" dur="1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bldLvl="0"/>
      <p:bldP spid="68618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683" name="Picture 2" descr="C:\Documents and Settings\tdz\桌面\新建文件夹\为高手鼓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75" y="4635500"/>
            <a:ext cx="2908300" cy="1819275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1684" name="Picture 3" descr="C:\Documents and Settings\tdz\桌面\新建文件夹\201212817323049203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788" y="4635500"/>
            <a:ext cx="2908300" cy="1819275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1685" name="Picture 4" descr="C:\Documents and Settings\tdz\桌面\新建文件夹\201251185537155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4738" y="4635500"/>
            <a:ext cx="2908300" cy="1819275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1686" name="Oval 60">
            <a:hlinkClick r:id="rId5"/>
          </p:cNvPr>
          <p:cNvSpPr/>
          <p:nvPr/>
        </p:nvSpPr>
        <p:spPr>
          <a:xfrm>
            <a:off x="5965825" y="2757488"/>
            <a:ext cx="44450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87" name="Oval 61">
            <a:hlinkClick r:id="rId6"/>
          </p:cNvPr>
          <p:cNvSpPr/>
          <p:nvPr/>
        </p:nvSpPr>
        <p:spPr>
          <a:xfrm>
            <a:off x="5978525" y="3567113"/>
            <a:ext cx="419100" cy="520700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88" name="矩形​​ 5"/>
          <p:cNvSpPr/>
          <p:nvPr/>
        </p:nvSpPr>
        <p:spPr>
          <a:xfrm>
            <a:off x="0" y="406400"/>
            <a:ext cx="12187238" cy="4079875"/>
          </a:xfrm>
          <a:prstGeom prst="rect">
            <a:avLst/>
          </a:prstGeom>
          <a:solidFill>
            <a:srgbClr val="0070C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89" name="Line 33"/>
          <p:cNvSpPr/>
          <p:nvPr/>
        </p:nvSpPr>
        <p:spPr>
          <a:xfrm flipV="1">
            <a:off x="6186488" y="1671638"/>
            <a:ext cx="1587" cy="2700337"/>
          </a:xfrm>
          <a:prstGeom prst="line">
            <a:avLst/>
          </a:prstGeom>
          <a:ln w="33338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90" name="Line 5"/>
          <p:cNvSpPr/>
          <p:nvPr/>
        </p:nvSpPr>
        <p:spPr>
          <a:xfrm>
            <a:off x="0" y="3914775"/>
            <a:ext cx="1922463" cy="14288"/>
          </a:xfrm>
          <a:prstGeom prst="line">
            <a:avLst/>
          </a:prstGeom>
          <a:ln w="33338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91" name="Line 19"/>
          <p:cNvSpPr/>
          <p:nvPr/>
        </p:nvSpPr>
        <p:spPr>
          <a:xfrm flipH="1">
            <a:off x="1922463" y="2741613"/>
            <a:ext cx="200025" cy="1189037"/>
          </a:xfrm>
          <a:prstGeom prst="line">
            <a:avLst/>
          </a:prstGeom>
          <a:ln w="33338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92" name="Line 21"/>
          <p:cNvSpPr/>
          <p:nvPr/>
        </p:nvSpPr>
        <p:spPr>
          <a:xfrm>
            <a:off x="3135313" y="2562225"/>
            <a:ext cx="7937" cy="1806575"/>
          </a:xfrm>
          <a:prstGeom prst="line">
            <a:avLst/>
          </a:prstGeom>
          <a:ln w="33338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693" name="Oval 22"/>
          <p:cNvSpPr/>
          <p:nvPr/>
        </p:nvSpPr>
        <p:spPr>
          <a:xfrm>
            <a:off x="5678488" y="692150"/>
            <a:ext cx="1008062" cy="979488"/>
          </a:xfrm>
          <a:prstGeom prst="ellipse">
            <a:avLst/>
          </a:prstGeom>
          <a:noFill/>
          <a:ln w="33338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课件制作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71694" name="组合 71693"/>
          <p:cNvGrpSpPr/>
          <p:nvPr/>
        </p:nvGrpSpPr>
        <p:grpSpPr>
          <a:xfrm>
            <a:off x="5905500" y="2757488"/>
            <a:ext cx="565150" cy="523875"/>
            <a:chOff x="0" y="0"/>
            <a:chExt cx="438" cy="440"/>
          </a:xfrm>
        </p:grpSpPr>
        <p:sp>
          <p:nvSpPr>
            <p:cNvPr id="71695" name="Rectangle 28"/>
            <p:cNvSpPr/>
            <p:nvPr/>
          </p:nvSpPr>
          <p:spPr>
            <a:xfrm>
              <a:off x="108" y="138"/>
              <a:ext cx="222" cy="164"/>
            </a:xfrm>
            <a:prstGeom prst="rect">
              <a:avLst/>
            </a:prstGeom>
            <a:solidFill>
              <a:srgbClr val="FFFFFF"/>
            </a:solidFill>
            <a:ln w="11113">
              <a:noFill/>
            </a:ln>
          </p:spPr>
          <p:txBody>
            <a:bodyPr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696" name="Freeform 29"/>
            <p:cNvSpPr/>
            <p:nvPr/>
          </p:nvSpPr>
          <p:spPr>
            <a:xfrm>
              <a:off x="109" y="138"/>
              <a:ext cx="220" cy="110"/>
            </a:xfrm>
            <a:custGeom>
              <a:avLst/>
              <a:gdLst>
                <a:gd name="txL" fmla="*/ 0 w 278"/>
                <a:gd name="txT" fmla="*/ 0 h 140"/>
                <a:gd name="txR" fmla="*/ 278 w 278"/>
                <a:gd name="txB" fmla="*/ 140 h 140"/>
              </a:gdLst>
              <a:ahLst/>
              <a:cxnLst>
                <a:cxn ang="0">
                  <a:pos x="0" y="0"/>
                </a:cxn>
                <a:cxn ang="0">
                  <a:pos x="138" y="140"/>
                </a:cxn>
                <a:cxn ang="0">
                  <a:pos x="278" y="0"/>
                </a:cxn>
                <a:cxn ang="0">
                  <a:pos x="0" y="0"/>
                </a:cxn>
              </a:cxnLst>
              <a:rect l="txL" t="txT" r="txR" b="txB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697" name="Oval 27"/>
            <p:cNvSpPr/>
            <p:nvPr/>
          </p:nvSpPr>
          <p:spPr>
            <a:xfrm>
              <a:off x="0" y="0"/>
              <a:ext cx="438" cy="440"/>
            </a:xfrm>
            <a:prstGeom prst="ellipse">
              <a:avLst/>
            </a:prstGeom>
            <a:solidFill>
              <a:schemeClr val="accent1"/>
            </a:solidFill>
            <a:ln w="33338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698" name="组合 71697"/>
          <p:cNvGrpSpPr/>
          <p:nvPr/>
        </p:nvGrpSpPr>
        <p:grpSpPr>
          <a:xfrm>
            <a:off x="5905500" y="3567113"/>
            <a:ext cx="565150" cy="520700"/>
            <a:chOff x="0" y="0"/>
            <a:chExt cx="438" cy="438"/>
          </a:xfrm>
        </p:grpSpPr>
        <p:sp>
          <p:nvSpPr>
            <p:cNvPr id="71699" name="Freeform 32"/>
            <p:cNvSpPr/>
            <p:nvPr/>
          </p:nvSpPr>
          <p:spPr>
            <a:xfrm>
              <a:off x="100" y="100"/>
              <a:ext cx="240" cy="241"/>
            </a:xfrm>
            <a:custGeom>
              <a:avLst/>
              <a:gdLst>
                <a:gd name="txL" fmla="*/ 0 w 303"/>
                <a:gd name="txT" fmla="*/ 0 h 305"/>
                <a:gd name="txR" fmla="*/ 303 w 303"/>
                <a:gd name="txB" fmla="*/ 305 h 305"/>
              </a:gdLst>
              <a:ahLst/>
              <a:cxnLst>
                <a:cxn ang="0">
                  <a:pos x="303" y="263"/>
                </a:cxn>
                <a:cxn ang="0">
                  <a:pos x="171" y="131"/>
                </a:cxn>
                <a:cxn ang="0">
                  <a:pos x="223" y="77"/>
                </a:cxn>
                <a:cxn ang="0">
                  <a:pos x="0" y="0"/>
                </a:cxn>
                <a:cxn ang="0">
                  <a:pos x="76" y="224"/>
                </a:cxn>
                <a:cxn ang="0">
                  <a:pos x="129" y="170"/>
                </a:cxn>
                <a:cxn ang="0">
                  <a:pos x="262" y="305"/>
                </a:cxn>
                <a:cxn ang="0">
                  <a:pos x="303" y="263"/>
                </a:cxn>
              </a:cxnLst>
              <a:rect l="txL" t="txT" r="txR" b="txB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chemeClr val="bg1"/>
            </a:solidFill>
            <a:ln w="11113">
              <a:noFill/>
            </a:ln>
          </p:spPr>
          <p:txBody>
            <a:bodyPr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700" name="Oval 30"/>
            <p:cNvSpPr/>
            <p:nvPr/>
          </p:nvSpPr>
          <p:spPr>
            <a:xfrm>
              <a:off x="0" y="0"/>
              <a:ext cx="438" cy="438"/>
            </a:xfrm>
            <a:prstGeom prst="ellipse">
              <a:avLst/>
            </a:prstGeom>
            <a:solidFill>
              <a:schemeClr val="accent1"/>
            </a:solidFill>
            <a:ln w="33338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1701" name="Freeform 11"/>
          <p:cNvSpPr/>
          <p:nvPr/>
        </p:nvSpPr>
        <p:spPr>
          <a:xfrm>
            <a:off x="1154113" y="2738438"/>
            <a:ext cx="981075" cy="198437"/>
          </a:xfrm>
          <a:custGeom>
            <a:avLst/>
            <a:gdLst>
              <a:gd name="txL" fmla="*/ 0 w 618"/>
              <a:gd name="txT" fmla="*/ 0 h 167"/>
              <a:gd name="txR" fmla="*/ 618 w 618"/>
              <a:gd name="txB" fmla="*/ 167 h 167"/>
            </a:gdLst>
            <a:ahLst/>
            <a:cxnLst>
              <a:cxn ang="0">
                <a:pos x="0" y="167"/>
              </a:cxn>
              <a:cxn ang="0">
                <a:pos x="616" y="20"/>
              </a:cxn>
              <a:cxn ang="0">
                <a:pos x="618" y="0"/>
              </a:cxn>
              <a:cxn ang="0">
                <a:pos x="2" y="153"/>
              </a:cxn>
            </a:cxnLst>
            <a:rect l="txL" t="txT" r="txR" b="txB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02" name="Freeform 13"/>
          <p:cNvSpPr/>
          <p:nvPr/>
        </p:nvSpPr>
        <p:spPr>
          <a:xfrm>
            <a:off x="2103438" y="2460625"/>
            <a:ext cx="1566862" cy="309563"/>
          </a:xfrm>
          <a:custGeom>
            <a:avLst/>
            <a:gdLst>
              <a:gd name="txL" fmla="*/ 0 w 987"/>
              <a:gd name="txT" fmla="*/ 0 h 260"/>
              <a:gd name="txR" fmla="*/ 987 w 987"/>
              <a:gd name="txB" fmla="*/ 260 h 260"/>
            </a:gdLst>
            <a:ahLst/>
            <a:cxnLst>
              <a:cxn ang="0">
                <a:pos x="0" y="260"/>
              </a:cxn>
              <a:cxn ang="0">
                <a:pos x="985" y="19"/>
              </a:cxn>
              <a:cxn ang="0">
                <a:pos x="987" y="0"/>
              </a:cxn>
              <a:cxn ang="0">
                <a:pos x="8" y="238"/>
              </a:cxn>
            </a:cxnLst>
            <a:rect l="txL" t="txT" r="txR" b="txB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03" name="Freeform 15"/>
          <p:cNvSpPr/>
          <p:nvPr/>
        </p:nvSpPr>
        <p:spPr>
          <a:xfrm>
            <a:off x="1260475" y="946150"/>
            <a:ext cx="2540000" cy="846138"/>
          </a:xfrm>
          <a:custGeom>
            <a:avLst/>
            <a:gdLst>
              <a:gd name="txL" fmla="*/ 0 w 1002"/>
              <a:gd name="txT" fmla="*/ 0 h 396"/>
              <a:gd name="txR" fmla="*/ 1002 w 1002"/>
              <a:gd name="txB" fmla="*/ 396 h 396"/>
            </a:gdLst>
            <a:ahLst/>
            <a:cxnLst>
              <a:cxn ang="0">
                <a:pos x="1002" y="3"/>
              </a:cxn>
              <a:cxn ang="0">
                <a:pos x="997" y="12"/>
              </a:cxn>
              <a:cxn ang="0">
                <a:pos x="993" y="11"/>
              </a:cxn>
              <a:cxn ang="0">
                <a:pos x="982" y="9"/>
              </a:cxn>
              <a:cxn ang="0">
                <a:pos x="967" y="9"/>
              </a:cxn>
              <a:cxn ang="0">
                <a:pos x="953" y="11"/>
              </a:cxn>
              <a:cxn ang="0">
                <a:pos x="939" y="16"/>
              </a:cxn>
              <a:cxn ang="0">
                <a:pos x="424" y="224"/>
              </a:cxn>
              <a:cxn ang="0">
                <a:pos x="376" y="244"/>
              </a:cxn>
              <a:cxn ang="0">
                <a:pos x="1" y="396"/>
              </a:cxn>
              <a:cxn ang="0">
                <a:pos x="0" y="390"/>
              </a:cxn>
              <a:cxn ang="0">
                <a:pos x="377" y="237"/>
              </a:cxn>
              <a:cxn ang="0">
                <a:pos x="424" y="218"/>
              </a:cxn>
              <a:cxn ang="0">
                <a:pos x="938" y="8"/>
              </a:cxn>
              <a:cxn ang="0">
                <a:pos x="954" y="3"/>
              </a:cxn>
              <a:cxn ang="0">
                <a:pos x="971" y="1"/>
              </a:cxn>
              <a:cxn ang="0">
                <a:pos x="987" y="0"/>
              </a:cxn>
              <a:cxn ang="0">
                <a:pos x="1000" y="3"/>
              </a:cxn>
              <a:cxn ang="0">
                <a:pos x="1002" y="3"/>
              </a:cxn>
            </a:cxnLst>
            <a:rect l="txL" t="txT" r="txR" b="txB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04" name="Freeform 16"/>
          <p:cNvSpPr/>
          <p:nvPr/>
        </p:nvSpPr>
        <p:spPr>
          <a:xfrm>
            <a:off x="938213" y="1779588"/>
            <a:ext cx="325437" cy="1190625"/>
          </a:xfrm>
          <a:custGeom>
            <a:avLst/>
            <a:gdLst>
              <a:gd name="txL" fmla="*/ 0 w 128"/>
              <a:gd name="txT" fmla="*/ 0 h 558"/>
              <a:gd name="txR" fmla="*/ 128 w 128"/>
              <a:gd name="txB" fmla="*/ 558 h 558"/>
            </a:gdLst>
            <a:ahLst/>
            <a:cxnLst>
              <a:cxn ang="0">
                <a:pos x="128" y="6"/>
              </a:cxn>
              <a:cxn ang="0">
                <a:pos x="124" y="7"/>
              </a:cxn>
              <a:cxn ang="0">
                <a:pos x="118" y="11"/>
              </a:cxn>
              <a:cxn ang="0">
                <a:pos x="112" y="17"/>
              </a:cxn>
              <a:cxn ang="0">
                <a:pos x="108" y="24"/>
              </a:cxn>
              <a:cxn ang="0">
                <a:pos x="106" y="31"/>
              </a:cxn>
              <a:cxn ang="0">
                <a:pos x="64" y="240"/>
              </a:cxn>
              <a:cxn ang="0">
                <a:pos x="55" y="287"/>
              </a:cxn>
              <a:cxn ang="0">
                <a:pos x="7" y="530"/>
              </a:cxn>
              <a:cxn ang="0">
                <a:pos x="6" y="539"/>
              </a:cxn>
              <a:cxn ang="0">
                <a:pos x="8" y="545"/>
              </a:cxn>
              <a:cxn ang="0">
                <a:pos x="13" y="549"/>
              </a:cxn>
              <a:cxn ang="0">
                <a:pos x="19" y="550"/>
              </a:cxn>
              <a:cxn ang="0">
                <a:pos x="86" y="535"/>
              </a:cxn>
              <a:cxn ang="0">
                <a:pos x="85" y="543"/>
              </a:cxn>
              <a:cxn ang="0">
                <a:pos x="17" y="558"/>
              </a:cxn>
              <a:cxn ang="0">
                <a:pos x="9" y="557"/>
              </a:cxn>
              <a:cxn ang="0">
                <a:pos x="3" y="552"/>
              </a:cxn>
              <a:cxn ang="0">
                <a:pos x="0" y="543"/>
              </a:cxn>
              <a:cxn ang="0">
                <a:pos x="1" y="531"/>
              </a:cxn>
              <a:cxn ang="0">
                <a:pos x="49" y="289"/>
              </a:cxn>
              <a:cxn ang="0">
                <a:pos x="58" y="242"/>
              </a:cxn>
              <a:cxn ang="0">
                <a:pos x="100" y="33"/>
              </a:cxn>
              <a:cxn ang="0">
                <a:pos x="104" y="23"/>
              </a:cxn>
              <a:cxn ang="0">
                <a:pos x="110" y="14"/>
              </a:cxn>
              <a:cxn ang="0">
                <a:pos x="117" y="6"/>
              </a:cxn>
              <a:cxn ang="0">
                <a:pos x="126" y="1"/>
              </a:cxn>
              <a:cxn ang="0">
                <a:pos x="127" y="0"/>
              </a:cxn>
              <a:cxn ang="0">
                <a:pos x="128" y="6"/>
              </a:cxn>
            </a:cxnLst>
            <a:rect l="txL" t="txT" r="txR" b="txB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05" name="Freeform 17"/>
          <p:cNvSpPr/>
          <p:nvPr/>
        </p:nvSpPr>
        <p:spPr>
          <a:xfrm>
            <a:off x="3673475" y="952500"/>
            <a:ext cx="1306513" cy="1528763"/>
          </a:xfrm>
          <a:custGeom>
            <a:avLst/>
            <a:gdLst>
              <a:gd name="txL" fmla="*/ 0 w 516"/>
              <a:gd name="txT" fmla="*/ 0 h 716"/>
              <a:gd name="txR" fmla="*/ 516 w 516"/>
              <a:gd name="txB" fmla="*/ 716 h 716"/>
            </a:gdLst>
            <a:ahLst/>
            <a:cxnLst>
              <a:cxn ang="0">
                <a:pos x="46" y="9"/>
              </a:cxn>
              <a:cxn ang="0">
                <a:pos x="485" y="148"/>
              </a:cxn>
              <a:cxn ang="0">
                <a:pos x="496" y="154"/>
              </a:cxn>
              <a:cxn ang="0">
                <a:pos x="501" y="164"/>
              </a:cxn>
              <a:cxn ang="0">
                <a:pos x="501" y="175"/>
              </a:cxn>
              <a:cxn ang="0">
                <a:pos x="494" y="187"/>
              </a:cxn>
              <a:cxn ang="0">
                <a:pos x="113" y="656"/>
              </a:cxn>
              <a:cxn ang="0">
                <a:pos x="100" y="668"/>
              </a:cxn>
              <a:cxn ang="0">
                <a:pos x="84" y="679"/>
              </a:cxn>
              <a:cxn ang="0">
                <a:pos x="66" y="689"/>
              </a:cxn>
              <a:cxn ang="0">
                <a:pos x="49" y="694"/>
              </a:cxn>
              <a:cxn ang="0">
                <a:pos x="0" y="705"/>
              </a:cxn>
              <a:cxn ang="0">
                <a:pos x="0" y="716"/>
              </a:cxn>
              <a:cxn ang="0">
                <a:pos x="50" y="705"/>
              </a:cxn>
              <a:cxn ang="0">
                <a:pos x="69" y="699"/>
              </a:cxn>
              <a:cxn ang="0">
                <a:pos x="89" y="689"/>
              </a:cxn>
              <a:cxn ang="0">
                <a:pos x="108" y="676"/>
              </a:cxn>
              <a:cxn ang="0">
                <a:pos x="122" y="661"/>
              </a:cxn>
              <a:cxn ang="0">
                <a:pos x="506" y="190"/>
              </a:cxn>
              <a:cxn ang="0">
                <a:pos x="515" y="174"/>
              </a:cxn>
              <a:cxn ang="0">
                <a:pos x="515" y="159"/>
              </a:cxn>
              <a:cxn ang="0">
                <a:pos x="508" y="147"/>
              </a:cxn>
              <a:cxn ang="0">
                <a:pos x="493" y="138"/>
              </a:cxn>
              <a:cxn ang="0">
                <a:pos x="51" y="0"/>
              </a:cxn>
              <a:cxn ang="0">
                <a:pos x="46" y="9"/>
              </a:cxn>
            </a:cxnLst>
            <a:rect l="txL" t="txT" r="txR" b="txB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06" name="Line 51"/>
          <p:cNvSpPr/>
          <p:nvPr/>
        </p:nvSpPr>
        <p:spPr>
          <a:xfrm>
            <a:off x="3128963" y="4367213"/>
            <a:ext cx="3070225" cy="1587"/>
          </a:xfrm>
          <a:prstGeom prst="line">
            <a:avLst/>
          </a:prstGeom>
          <a:ln w="33338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07" name="Text Box 52"/>
          <p:cNvSpPr/>
          <p:nvPr/>
        </p:nvSpPr>
        <p:spPr>
          <a:xfrm>
            <a:off x="6784975" y="2060575"/>
            <a:ext cx="4619625" cy="352425"/>
          </a:xfrm>
          <a:prstGeom prst="rect">
            <a:avLst/>
          </a:prstGeom>
          <a:noFill/>
          <a:ln w="9525">
            <a:noFill/>
          </a:ln>
        </p:spPr>
        <p:txBody>
          <a:bodyPr lIns="91417" tIns="45708" rIns="91417" bIns="45708" anchor="ctr"/>
          <a:lstStyle/>
          <a:p>
            <a:pPr lv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   长： 何   强 </a:t>
            </a:r>
          </a:p>
        </p:txBody>
      </p:sp>
      <p:sp>
        <p:nvSpPr>
          <p:cNvPr id="71708" name="Text Box 54">
            <a:hlinkClick r:id="rId5"/>
          </p:cNvPr>
          <p:cNvSpPr/>
          <p:nvPr/>
        </p:nvSpPr>
        <p:spPr>
          <a:xfrm>
            <a:off x="6745659" y="2846388"/>
            <a:ext cx="4473575" cy="350837"/>
          </a:xfrm>
          <a:prstGeom prst="rect">
            <a:avLst/>
          </a:prstGeom>
          <a:noFill/>
          <a:ln w="9525">
            <a:noFill/>
          </a:ln>
        </p:spPr>
        <p:txBody>
          <a:bodyPr lIns="91417" tIns="45708" rIns="91417" bIns="45708" anchor="ctr"/>
          <a:lstStyle/>
          <a:p>
            <a:pPr lv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</a:rPr>
              <a:t>小组成员：范中波   </a:t>
            </a:r>
            <a:r>
              <a:rPr lang="zh-CN" altLang="en-US" sz="2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何强</a:t>
            </a:r>
            <a:endParaRPr lang="zh-CN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10" name="Text Box 62"/>
          <p:cNvSpPr/>
          <p:nvPr/>
        </p:nvSpPr>
        <p:spPr>
          <a:xfrm>
            <a:off x="6784975" y="882650"/>
            <a:ext cx="4762500" cy="598488"/>
          </a:xfrm>
          <a:prstGeom prst="rect">
            <a:avLst/>
          </a:prstGeom>
          <a:noFill/>
          <a:ln w="9525">
            <a:noFill/>
          </a:ln>
        </p:spPr>
        <p:txBody>
          <a:bodyPr lIns="91417" tIns="45708" rIns="91417" bIns="45708" anchor="ctr"/>
          <a:lstStyle/>
          <a:p>
            <a:pPr lvl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课件制作</a:t>
            </a:r>
            <a:r>
              <a:rPr lang="zh-CN" altLang="en-US" sz="20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：</a:t>
            </a:r>
            <a:r>
              <a:rPr lang="zh-CN" altLang="en-US" sz="20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2" charset="-122"/>
              </a:rPr>
              <a:t>范中波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11" name="TextBox 29"/>
          <p:cNvSpPr/>
          <p:nvPr/>
        </p:nvSpPr>
        <p:spPr>
          <a:xfrm rot="20445247">
            <a:off x="1390650" y="1492250"/>
            <a:ext cx="2954338" cy="923925"/>
          </a:xfrm>
          <a:prstGeom prst="rect">
            <a:avLst/>
          </a:prstGeom>
          <a:noFill/>
          <a:ln w="9525">
            <a:noFill/>
          </a:ln>
        </p:spPr>
        <p:txBody>
          <a:bodyPr wrap="none" lIns="91417" tIns="45708" rIns="91417" bIns="45708">
            <a:sp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谢谢观看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1713" name="Picture 9" descr="E:\仝德志文件，勿删！\03-参考文档\！PPT图片及版面资源\06-PPT精选插图\05-头像\嘿嘿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3100" y="728663"/>
            <a:ext cx="852488" cy="852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4" name="Picture 4" descr="C:\Documents and Settings\tdz\桌面\新建文件夹\欢迎0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91625" y="4635500"/>
            <a:ext cx="2908300" cy="1819275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71716" name="组合 71715"/>
          <p:cNvGrpSpPr/>
          <p:nvPr/>
        </p:nvGrpSpPr>
        <p:grpSpPr>
          <a:xfrm>
            <a:off x="5905500" y="1965325"/>
            <a:ext cx="565150" cy="523875"/>
            <a:chOff x="0" y="0"/>
            <a:chExt cx="564102" cy="523876"/>
          </a:xfrm>
        </p:grpSpPr>
        <p:sp>
          <p:nvSpPr>
            <p:cNvPr id="71717" name="Oval 25"/>
            <p:cNvSpPr/>
            <p:nvPr/>
          </p:nvSpPr>
          <p:spPr>
            <a:xfrm>
              <a:off x="0" y="0"/>
              <a:ext cx="564102" cy="523876"/>
            </a:xfrm>
            <a:prstGeom prst="ellipse">
              <a:avLst/>
            </a:prstGeom>
            <a:solidFill>
              <a:schemeClr val="accent1"/>
            </a:solidFill>
            <a:ln w="33338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71718" name="Picture 4" descr="C:\Users\user\Desktop\未标题-5 拷贝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53" y="55905"/>
              <a:ext cx="448164" cy="40126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3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4" dur="125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13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125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1" dur="125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59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63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67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1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5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9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3" dur="500"/>
                                        <p:tgtEl>
                                          <p:spTgt spid="71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7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9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4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2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1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bldLvl="0" animBg="1"/>
      <p:bldP spid="71688" grpId="1" bldLvl="0" animBg="1"/>
      <p:bldP spid="71689" grpId="0" bldLvl="0" animBg="1"/>
      <p:bldP spid="71690" grpId="0" bldLvl="0" animBg="1"/>
      <p:bldP spid="71691" grpId="0" bldLvl="0" animBg="1"/>
      <p:bldP spid="71692" grpId="0" bldLvl="0" animBg="1"/>
      <p:bldP spid="71693" grpId="0" bldLvl="0" animBg="1"/>
      <p:bldP spid="71701" grpId="0" bldLvl="0" animBg="1"/>
      <p:bldP spid="71702" grpId="0" bldLvl="0" animBg="1"/>
      <p:bldP spid="71703" grpId="0" bldLvl="0" animBg="1"/>
      <p:bldP spid="71704" grpId="0" bldLvl="0" animBg="1"/>
      <p:bldP spid="71705" grpId="0" bldLvl="0" animBg="1"/>
      <p:bldP spid="71706" grpId="0" bldLvl="0" animBg="1"/>
      <p:bldP spid="71707" grpId="0" bldLvl="0"/>
      <p:bldP spid="71708" grpId="0" bldLvl="0"/>
      <p:bldP spid="71710" grpId="0" bldLvl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619</Words>
  <Application>Microsoft Office PowerPoint</Application>
  <PresentationFormat>自定义</PresentationFormat>
  <Paragraphs>48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默认设计模板_2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3025</cp:revision>
  <dcterms:created xsi:type="dcterms:W3CDTF">2012-10-06T16:28:00Z</dcterms:created>
  <dcterms:modified xsi:type="dcterms:W3CDTF">2018-01-14T04:59:27Z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