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5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2"/>
  </p:notesMasterIdLst>
  <p:handoutMasterIdLst>
    <p:handoutMasterId r:id="rId13"/>
  </p:handoutMasterIdLst>
  <p:sldIdLst>
    <p:sldId id="1297" r:id="rId4"/>
    <p:sldId id="1296" r:id="rId5"/>
    <p:sldId id="1292" r:id="rId6"/>
    <p:sldId id="1308" r:id="rId7"/>
    <p:sldId id="1303" r:id="rId8"/>
    <p:sldId id="1301" r:id="rId9"/>
    <p:sldId id="1304" r:id="rId10"/>
    <p:sldId id="1295" r:id="rId11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9" userDrawn="1">
          <p15:clr>
            <a:srgbClr val="A4A3A4"/>
          </p15:clr>
        </p15:guide>
        <p15:guide id="2" pos="5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FBE"/>
    <a:srgbClr val="323D95"/>
    <a:srgbClr val="002ED6"/>
    <a:srgbClr val="0031E6"/>
    <a:srgbClr val="0022A7"/>
    <a:srgbClr val="002DD0"/>
    <a:srgbClr val="0030E2"/>
    <a:srgbClr val="0033EE"/>
    <a:srgbClr val="002BC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028" y="488"/>
      </p:cViewPr>
      <p:guideLst>
        <p:guide orient="horz" pos="2889"/>
        <p:guide pos="50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321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6" y="6763972"/>
            <a:ext cx="12192636" cy="106055"/>
          </a:xfrm>
          <a:prstGeom prst="rect">
            <a:avLst/>
          </a:prstGeom>
        </p:spPr>
      </p:pic>
      <p:pic>
        <p:nvPicPr>
          <p:cNvPr id="10" name="图片 9" descr="横板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8741" y="6424963"/>
            <a:ext cx="1165740" cy="307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321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6" y="6763972"/>
            <a:ext cx="12192636" cy="106055"/>
          </a:xfrm>
          <a:prstGeom prst="rect">
            <a:avLst/>
          </a:prstGeom>
        </p:spPr>
      </p:pic>
      <p:pic>
        <p:nvPicPr>
          <p:cNvPr id="10" name="图片 9" descr="横板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8741" y="6424963"/>
            <a:ext cx="1165740" cy="3079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D874-D073-4AE2-B031-A5F9C2B80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F5A-55AA-4E55-88D1-4234FCDE33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E2D8-A3F6-4055-911D-AE148CFAE9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4AF6-A4AD-4660-9C59-C0570F96E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svg"/><Relationship Id="rId8" Type="http://schemas.openxmlformats.org/officeDocument/2006/relationships/image" Target="../media/image14.png"/><Relationship Id="rId7" Type="http://schemas.openxmlformats.org/officeDocument/2006/relationships/image" Target="../media/image13.svg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27394" y="1887037"/>
            <a:ext cx="7218680" cy="1720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54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颗粒宽温筛选测试方案</a:t>
            </a:r>
            <a:endParaRPr lang="zh-CN" altLang="en-US" sz="554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en-US" altLang="zh-CN" sz="328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8572" y="4022715"/>
            <a:ext cx="1911350" cy="1002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邹飞</a:t>
            </a:r>
            <a:endParaRPr lang="zh-CN" sz="24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sz="24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2023.09.27</a:t>
            </a:r>
            <a:endParaRPr lang="en-US" sz="24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741003" y="4140675"/>
            <a:ext cx="217674" cy="1681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5"/>
          </a:p>
        </p:txBody>
      </p:sp>
      <p:sp>
        <p:nvSpPr>
          <p:cNvPr id="20" name="椭圆 19"/>
          <p:cNvSpPr/>
          <p:nvPr/>
        </p:nvSpPr>
        <p:spPr>
          <a:xfrm>
            <a:off x="793140" y="4438510"/>
            <a:ext cx="92369" cy="923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5"/>
          </a:p>
        </p:txBody>
      </p:sp>
      <p:sp>
        <p:nvSpPr>
          <p:cNvPr id="21" name="椭圆 20"/>
          <p:cNvSpPr/>
          <p:nvPr/>
        </p:nvSpPr>
        <p:spPr>
          <a:xfrm>
            <a:off x="787275" y="4618384"/>
            <a:ext cx="92369" cy="923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5"/>
          </a:p>
        </p:txBody>
      </p:sp>
      <p:sp>
        <p:nvSpPr>
          <p:cNvPr id="22" name="椭圆 21"/>
          <p:cNvSpPr/>
          <p:nvPr/>
        </p:nvSpPr>
        <p:spPr>
          <a:xfrm>
            <a:off x="787927" y="4800865"/>
            <a:ext cx="92369" cy="923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5"/>
          </a:p>
        </p:txBody>
      </p:sp>
      <p:sp>
        <p:nvSpPr>
          <p:cNvPr id="23" name="文本框 22"/>
          <p:cNvSpPr txBox="1"/>
          <p:nvPr/>
        </p:nvSpPr>
        <p:spPr>
          <a:xfrm>
            <a:off x="738134" y="5998721"/>
            <a:ext cx="3929077" cy="59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8530">
              <a:lnSpc>
                <a:spcPct val="114000"/>
              </a:lnSpc>
              <a:defRPr/>
            </a:pPr>
            <a:r>
              <a:rPr lang="zh-CN" altLang="en-US" sz="184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四川云海芯科微电子科技有限公司</a:t>
            </a:r>
            <a:endParaRPr lang="zh-CN" altLang="en-US" sz="184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defTabSz="938530">
              <a:lnSpc>
                <a:spcPct val="114000"/>
              </a:lnSpc>
              <a:defRPr/>
            </a:pPr>
            <a:r>
              <a:rPr lang="zh-CN" altLang="en-US" sz="102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Sichuan Yunhight Microelectronics Technology Co., Ltd</a:t>
            </a:r>
            <a:endParaRPr lang="zh-CN" altLang="en-US" sz="102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3580235" y="2145913"/>
            <a:ext cx="3741524" cy="45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主标题：微软雅黑 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54</a:t>
            </a: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------</a:t>
            </a:r>
            <a:endParaRPr lang="en-US" altLang="zh-CN" sz="2055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-3580235" y="2851836"/>
            <a:ext cx="3741524" cy="45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副标题：微软雅黑 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------</a:t>
            </a:r>
            <a:endParaRPr lang="en-US" altLang="zh-CN" sz="2055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3444399" y="4359161"/>
            <a:ext cx="3654326" cy="45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落款：微软雅黑 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  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------</a:t>
            </a:r>
            <a:endParaRPr lang="en-US" altLang="zh-CN" sz="2055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-3252534" y="70256"/>
            <a:ext cx="198002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封面设计：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2444969" cy="6858000"/>
          </a:xfrm>
          <a:prstGeom prst="rect">
            <a:avLst/>
          </a:prstGeom>
          <a:solidFill>
            <a:srgbClr val="323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5"/>
          </a:p>
        </p:txBody>
      </p:sp>
      <p:sp>
        <p:nvSpPr>
          <p:cNvPr id="3" name="矩形 2"/>
          <p:cNvSpPr/>
          <p:nvPr/>
        </p:nvSpPr>
        <p:spPr>
          <a:xfrm>
            <a:off x="0" y="1515010"/>
            <a:ext cx="2707200" cy="691507"/>
          </a:xfrm>
          <a:prstGeom prst="rect">
            <a:avLst/>
          </a:prstGeom>
          <a:solidFill>
            <a:srgbClr val="404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5" dirty="0"/>
          </a:p>
        </p:txBody>
      </p:sp>
      <p:sp>
        <p:nvSpPr>
          <p:cNvPr id="4" name="等腰三角形 3"/>
          <p:cNvSpPr/>
          <p:nvPr/>
        </p:nvSpPr>
        <p:spPr>
          <a:xfrm rot="18652354">
            <a:off x="2286607" y="2161809"/>
            <a:ext cx="409883" cy="224281"/>
          </a:xfrm>
          <a:prstGeom prst="triangle">
            <a:avLst/>
          </a:prstGeom>
          <a:solidFill>
            <a:srgbClr val="404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5"/>
          </a:p>
        </p:txBody>
      </p:sp>
      <p:sp>
        <p:nvSpPr>
          <p:cNvPr id="5" name="文本框 4"/>
          <p:cNvSpPr txBox="1"/>
          <p:nvPr/>
        </p:nvSpPr>
        <p:spPr>
          <a:xfrm>
            <a:off x="3488919" y="1574852"/>
            <a:ext cx="2861183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600" b="1" dirty="0">
                <a:solidFill>
                  <a:srgbClr val="323D95"/>
                </a:solidFill>
                <a:latin typeface="微软雅黑" panose="020B0503020204020204" charset="-122"/>
                <a:ea typeface="微软雅黑" panose="020B0503020204020204" charset="-122"/>
              </a:rPr>
              <a:t>PART ONE</a:t>
            </a:r>
            <a:endParaRPr lang="en-US" sz="3600" b="1" dirty="0">
              <a:solidFill>
                <a:srgbClr val="323D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48356" y="2283493"/>
            <a:ext cx="5059680" cy="977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rgbClr val="323D95"/>
                </a:solidFill>
                <a:latin typeface="微软雅黑" panose="020B0503020204020204" charset="-122"/>
                <a:ea typeface="微软雅黑" panose="020B0503020204020204" charset="-122"/>
              </a:rPr>
              <a:t>颗粒宽温筛选测试</a:t>
            </a:r>
            <a:endParaRPr lang="en-US" sz="4800" b="1" dirty="0">
              <a:solidFill>
                <a:srgbClr val="323D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80591" y="931339"/>
            <a:ext cx="3187089" cy="3299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475" b="1" dirty="0">
                <a:solidFill>
                  <a:srgbClr val="323D95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sz="18475" b="1" dirty="0">
              <a:solidFill>
                <a:srgbClr val="323D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728" y="1556659"/>
            <a:ext cx="1828706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745" y="2837180"/>
            <a:ext cx="18999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NAND</a:t>
            </a:r>
            <a:r>
              <a:rPr 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测试方案</a:t>
            </a:r>
            <a:endParaRPr 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745" y="3663315"/>
            <a:ext cx="18999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DRAM</a:t>
            </a:r>
            <a:r>
              <a:rPr 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测试方案</a:t>
            </a:r>
            <a:endParaRPr 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3237013" y="1627286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框选标题：微软雅黑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3216437" y="2921806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待选标题：微软雅黑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3252534" y="70256"/>
            <a:ext cx="2339102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过渡页设计：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38601" y="-212257"/>
            <a:ext cx="198002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内页设计：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315" y="274955"/>
            <a:ext cx="5392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NAND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宽温可靠性测试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238601" y="365376"/>
            <a:ext cx="3121367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3399022" y="3193997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3399022" y="4190115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正文内容：微软雅黑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44532" y="359766"/>
            <a:ext cx="691435" cy="402371"/>
          </a:xfrm>
          <a:prstGeom prst="triangle">
            <a:avLst>
              <a:gd name="adj" fmla="val 53043"/>
            </a:avLst>
          </a:prstGeom>
          <a:solidFill>
            <a:srgbClr val="323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2590" y="5292725"/>
            <a:ext cx="11044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测试结果判定：</a:t>
            </a:r>
            <a:endParaRPr lang="zh-CN" altLang="en-US"/>
          </a:p>
          <a:p>
            <a:pPr algn="l"/>
            <a:r>
              <a:rPr lang="zh-CN" altLang="en-US"/>
              <a:t>设定</a:t>
            </a:r>
            <a:r>
              <a:rPr lang="en-US" altLang="zh-CN"/>
              <a:t>FBC</a:t>
            </a:r>
            <a:r>
              <a:rPr lang="zh-CN" altLang="en-US"/>
              <a:t>阈值、坏块总数阈值；对</a:t>
            </a:r>
            <a:r>
              <a:rPr lang="en-US" altLang="zh-CN"/>
              <a:t>FBC</a:t>
            </a:r>
            <a:r>
              <a:rPr lang="zh-CN" altLang="en-US"/>
              <a:t>超出阈值、</a:t>
            </a:r>
            <a:r>
              <a:rPr lang="zh-CN" altLang="en-US">
                <a:sym typeface="+mn-ea"/>
              </a:rPr>
              <a:t>擦写失败</a:t>
            </a:r>
            <a:r>
              <a:rPr lang="zh-CN" altLang="en-US"/>
              <a:t>的块标记为坏块，单</a:t>
            </a:r>
            <a:r>
              <a:rPr lang="en-US" altLang="zh-CN"/>
              <a:t>Die</a:t>
            </a:r>
            <a:r>
              <a:rPr lang="zh-CN" altLang="en-US"/>
              <a:t>坏块总数（包括原始坏块）超出阈值即不合格。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956945"/>
            <a:ext cx="8717280" cy="4335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19870" y="1314450"/>
            <a:ext cx="2707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主要用于测试颗粒个体的可靠性，</a:t>
            </a:r>
            <a:r>
              <a:rPr lang="zh-CN" altLang="en-US">
                <a:sym typeface="+mn-ea"/>
              </a:rPr>
              <a:t>筛选宽温、标温颗粒。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94110" y="6539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38601" y="-212257"/>
            <a:ext cx="198002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内页设计：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315" y="274955"/>
            <a:ext cx="5392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NAND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寿命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可靠性测试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238601" y="365376"/>
            <a:ext cx="3121367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3399022" y="3193997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3399022" y="4190115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正文内容：微软雅黑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44532" y="359766"/>
            <a:ext cx="691435" cy="402371"/>
          </a:xfrm>
          <a:prstGeom prst="triangle">
            <a:avLst>
              <a:gd name="adj" fmla="val 53043"/>
            </a:avLst>
          </a:prstGeom>
          <a:solidFill>
            <a:srgbClr val="323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2590" y="4737735"/>
            <a:ext cx="11044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测试结果判定：</a:t>
            </a:r>
            <a:endParaRPr lang="zh-CN" altLang="en-US"/>
          </a:p>
          <a:p>
            <a:pPr algn="l"/>
            <a:r>
              <a:rPr lang="zh-CN" altLang="en-US"/>
              <a:t>设定</a:t>
            </a:r>
            <a:r>
              <a:rPr lang="en-US" altLang="zh-CN"/>
              <a:t>FBC</a:t>
            </a:r>
            <a:r>
              <a:rPr lang="zh-CN" altLang="en-US"/>
              <a:t>阈值、坏块总数阈值；对</a:t>
            </a:r>
            <a:r>
              <a:rPr lang="en-US" altLang="zh-CN"/>
              <a:t>FBC</a:t>
            </a:r>
            <a:r>
              <a:rPr lang="zh-CN" altLang="en-US"/>
              <a:t>超出阈值、</a:t>
            </a:r>
            <a:r>
              <a:rPr lang="zh-CN" altLang="en-US">
                <a:sym typeface="+mn-ea"/>
              </a:rPr>
              <a:t>擦写失败</a:t>
            </a:r>
            <a:r>
              <a:rPr lang="zh-CN" altLang="en-US"/>
              <a:t>的块标记为坏块，单</a:t>
            </a:r>
            <a:r>
              <a:rPr lang="en-US" altLang="zh-CN"/>
              <a:t>Die</a:t>
            </a:r>
            <a:r>
              <a:rPr lang="zh-CN" altLang="en-US"/>
              <a:t>坏块总数（包括原始坏块）超出阈值即不合格。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55940" y="1644650"/>
            <a:ext cx="270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主要用于测试、评估某一款颗粒总体的寿命情况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1243330"/>
            <a:ext cx="713232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38601" y="-212257"/>
            <a:ext cx="198002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内页设计：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315" y="274955"/>
            <a:ext cx="5392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NAND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颗粒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测试要点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238601" y="365376"/>
            <a:ext cx="3121367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3399022" y="3193997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3399022" y="4190115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正文内容：微软雅黑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44532" y="359766"/>
            <a:ext cx="691435" cy="402371"/>
          </a:xfrm>
          <a:prstGeom prst="triangle">
            <a:avLst>
              <a:gd name="adj" fmla="val 53043"/>
            </a:avLst>
          </a:prstGeom>
          <a:solidFill>
            <a:srgbClr val="323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8315" y="1085850"/>
            <a:ext cx="11146155" cy="5450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测试二：高温写，低温下选块进行</a:t>
            </a:r>
            <a:r>
              <a:rPr lang="en-US" altLang="zh-CN"/>
              <a:t>SPRD/BLRD</a:t>
            </a:r>
            <a:r>
              <a:rPr lang="zh-CN" altLang="en-US"/>
              <a:t>测试（时间允许的话可分为两轮测试进行），完成后进行读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测试三：低温写，高温下选块进行</a:t>
            </a:r>
            <a:r>
              <a:rPr lang="en-US" altLang="zh-CN">
                <a:sym typeface="+mn-ea"/>
              </a:rPr>
              <a:t>SPRD/BLRD</a:t>
            </a:r>
            <a:r>
              <a:rPr lang="zh-CN" altLang="en-US">
                <a:sym typeface="+mn-ea"/>
              </a:rPr>
              <a:t>测试，完成后进行读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测试四：高温下进行读写，写数据后等待一定时长后</a:t>
            </a:r>
            <a:r>
              <a:rPr lang="zh-CN" altLang="en-US">
                <a:sym typeface="+mn-ea"/>
              </a:rPr>
              <a:t>（根据颗粒规格进行温度时长换算）</a:t>
            </a:r>
            <a:r>
              <a:rPr lang="zh-CN" altLang="en-US">
                <a:sym typeface="+mn-ea"/>
              </a:rPr>
              <a:t>，进行读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测试五：</a:t>
            </a:r>
            <a:r>
              <a:rPr lang="zh-CN" altLang="en-US">
                <a:sym typeface="+mn-ea"/>
              </a:rPr>
              <a:t>高温下</a:t>
            </a:r>
            <a:r>
              <a:rPr lang="en-US" altLang="zh-CN">
                <a:sym typeface="+mn-ea"/>
              </a:rPr>
              <a:t>open blk</a:t>
            </a:r>
            <a:r>
              <a:rPr lang="zh-CN" altLang="en-US">
                <a:sym typeface="+mn-ea"/>
              </a:rPr>
              <a:t>方式进行读写，写数据后等待一定时长后，进行读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注意点：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SLC</a:t>
            </a:r>
            <a:r>
              <a:rPr lang="zh-CN" altLang="en-US"/>
              <a:t>模式：当筛选航天级高可靠颗粒时，可能会以</a:t>
            </a:r>
            <a:r>
              <a:rPr lang="en-US" altLang="zh-CN"/>
              <a:t>SLC</a:t>
            </a:r>
            <a:r>
              <a:rPr lang="zh-CN" altLang="en-US"/>
              <a:t>模式使用，这种情况下需测试</a:t>
            </a:r>
            <a:r>
              <a:rPr lang="en-US" altLang="zh-CN"/>
              <a:t>SLC</a:t>
            </a:r>
            <a:r>
              <a:rPr lang="zh-CN" altLang="en-US"/>
              <a:t>模式下的情况。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、测试温度：在各个温度极值点进行读写测试，注意颗粒工作时，其结温会高于环境温度。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Best Read</a:t>
            </a:r>
            <a:r>
              <a:rPr lang="zh-CN" altLang="en-US">
                <a:sym typeface="+mn-ea"/>
              </a:rPr>
              <a:t>：读取数据时，以最优读电压读出的</a:t>
            </a:r>
            <a:r>
              <a:rPr lang="en-US" altLang="zh-CN">
                <a:sym typeface="+mn-ea"/>
              </a:rPr>
              <a:t>FBC</a:t>
            </a:r>
            <a:r>
              <a:rPr lang="zh-CN" altLang="en-US">
                <a:sym typeface="+mn-ea"/>
              </a:rPr>
              <a:t>为测试结果。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选取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SPRD</a:t>
            </a:r>
            <a:r>
              <a:rPr lang="zh-CN"/>
              <a:t>若对全部</a:t>
            </a:r>
            <a:r>
              <a:rPr lang="en-US" altLang="zh-CN"/>
              <a:t>block</a:t>
            </a:r>
            <a:r>
              <a:rPr lang="zh-CN" altLang="en-US"/>
              <a:t>进行测试时间可能较长，考虑选部分</a:t>
            </a:r>
            <a:r>
              <a:rPr lang="en-US" altLang="zh-CN"/>
              <a:t>block</a:t>
            </a:r>
            <a:r>
              <a:rPr lang="zh-CN" altLang="en-US"/>
              <a:t>进行测试，选块方案一是可参考物理排布，二是提前进行一轮读写，选取</a:t>
            </a:r>
            <a:r>
              <a:rPr lang="en-US" altLang="zh-CN"/>
              <a:t>weak block</a:t>
            </a:r>
            <a:r>
              <a:rPr lang="zh-CN" altLang="en-US"/>
              <a:t>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5</a:t>
            </a:r>
            <a:r>
              <a:rPr lang="zh-CN" altLang="en-US"/>
              <a:t>、选取</a:t>
            </a:r>
            <a:r>
              <a:rPr lang="en-US" altLang="zh-CN"/>
              <a:t>page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SPRD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open block</a:t>
            </a:r>
            <a:r>
              <a:rPr lang="zh-CN" altLang="en-US">
                <a:sym typeface="+mn-ea"/>
              </a:rPr>
              <a:t>测试注意优先选取</a:t>
            </a:r>
            <a:r>
              <a:rPr lang="en-US" altLang="zh-CN">
                <a:sym typeface="+mn-ea"/>
              </a:rPr>
              <a:t>weak page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Data Retention</a:t>
            </a:r>
            <a:r>
              <a:rPr lang="zh-CN" altLang="en-US">
                <a:sym typeface="+mn-ea"/>
              </a:rPr>
              <a:t>时长：根据颗粒规格以及阿伦尼乌斯公式进行等效换算。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38601" y="-212257"/>
            <a:ext cx="198002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内页设计：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315" y="274955"/>
            <a:ext cx="498221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DRAM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宽温可靠性测试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238601" y="365376"/>
            <a:ext cx="3121367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3399022" y="3193997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3399022" y="4190115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正文内容：微软雅黑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44532" y="359766"/>
            <a:ext cx="691435" cy="402371"/>
          </a:xfrm>
          <a:prstGeom prst="triangle">
            <a:avLst>
              <a:gd name="adj" fmla="val 53043"/>
            </a:avLst>
          </a:prstGeom>
          <a:solidFill>
            <a:srgbClr val="323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1216025"/>
            <a:ext cx="6278880" cy="3710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315" y="5012055"/>
            <a:ext cx="11044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测试结果判定：</a:t>
            </a:r>
            <a:endParaRPr lang="zh-CN" altLang="en-US"/>
          </a:p>
          <a:p>
            <a:pPr algn="l"/>
            <a:r>
              <a:rPr lang="zh-CN" altLang="en-US"/>
              <a:t>设定</a:t>
            </a:r>
            <a:r>
              <a:rPr lang="en-US" altLang="zh-CN"/>
              <a:t>FBC</a:t>
            </a:r>
            <a:r>
              <a:rPr lang="zh-CN" altLang="en-US"/>
              <a:t>阈值（允许的比特翻转数）。测试结果超出该阈值即认定其不合格。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38601" y="-212257"/>
            <a:ext cx="198002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内页设计：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315" y="274955"/>
            <a:ext cx="498348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DRAM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颗粒测试要点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238601" y="365376"/>
            <a:ext cx="3121367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3399022" y="3193997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正文标题：微软雅黑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3399022" y="4190115"/>
            <a:ext cx="33522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正文内容：微软雅黑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44532" y="359766"/>
            <a:ext cx="691435" cy="402371"/>
          </a:xfrm>
          <a:prstGeom prst="triangle">
            <a:avLst>
              <a:gd name="adj" fmla="val 53043"/>
            </a:avLst>
          </a:prstGeom>
          <a:solidFill>
            <a:srgbClr val="323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9745" y="1240790"/>
            <a:ext cx="1135253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、在各个温度极值点进行读写测试，注意颗粒工作时，其结温会高于环境温度。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、测试时可首先选取随机数据</a:t>
            </a:r>
            <a:r>
              <a:rPr lang="en-US" altLang="zh-CN"/>
              <a:t>pattern</a:t>
            </a:r>
            <a:r>
              <a:rPr lang="zh-CN" altLang="en-US"/>
              <a:t>及其反数，可以设置多轮测试。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、也可采取特殊</a:t>
            </a:r>
            <a:r>
              <a:rPr lang="en-US" altLang="zh-CN"/>
              <a:t>pattern</a:t>
            </a:r>
            <a:r>
              <a:rPr lang="zh-CN" altLang="en-US"/>
              <a:t>进行测试：</a:t>
            </a:r>
            <a:endParaRPr lang="zh-CN" altLang="en-US"/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由 0 和 1 交替组成的 pattern，可以用于检查存储单元之间的干扰情况。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 algn="l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注意：读写数据时，</a:t>
            </a:r>
            <a:r>
              <a:rPr lang="zh-CN">
                <a:solidFill>
                  <a:schemeClr val="tx1"/>
                </a:solidFill>
              </a:rPr>
              <a:t>以预设</a:t>
            </a:r>
            <a:r>
              <a:rPr lang="zh-CN" altLang="en-US">
                <a:solidFill>
                  <a:schemeClr val="tx1"/>
                </a:solidFill>
              </a:rPr>
              <a:t>burst length为单位对</a:t>
            </a:r>
            <a:r>
              <a:rPr lang="en-US" altLang="zh-CN">
                <a:solidFill>
                  <a:schemeClr val="tx1"/>
                </a:solidFill>
              </a:rPr>
              <a:t>DRAM</a:t>
            </a:r>
            <a:r>
              <a:rPr lang="zh-CN" altLang="en-US">
                <a:solidFill>
                  <a:schemeClr val="tx1"/>
                </a:solidFill>
              </a:rPr>
              <a:t>进行遍历，最好不要以地址升序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降序方式进行顺序遍历。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3315" y="646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38601" y="-212257"/>
            <a:ext cx="198002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封底设计：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-187981"/>
            <a:ext cx="12192001" cy="7038546"/>
          </a:xfrm>
          <a:prstGeom prst="rect">
            <a:avLst/>
          </a:prstGeom>
          <a:solidFill>
            <a:srgbClr val="333D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5"/>
          </a:p>
        </p:txBody>
      </p:sp>
      <p:sp>
        <p:nvSpPr>
          <p:cNvPr id="5" name="文本框 4"/>
          <p:cNvSpPr txBox="1"/>
          <p:nvPr/>
        </p:nvSpPr>
        <p:spPr>
          <a:xfrm>
            <a:off x="971031" y="2370009"/>
            <a:ext cx="3312445" cy="835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you.</a:t>
            </a:r>
            <a:endParaRPr 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92985" y="3863761"/>
            <a:ext cx="1225015" cy="29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18108021603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3248126" y="2399917"/>
            <a:ext cx="3382657" cy="439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标题：微软雅黑 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44</a:t>
            </a: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------</a:t>
            </a:r>
            <a:endParaRPr lang="en-US" altLang="zh-CN" sz="2055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248126" y="4292335"/>
            <a:ext cx="3382657" cy="439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落款：微软雅黑 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------</a:t>
            </a:r>
            <a:endParaRPr lang="en-US" altLang="zh-CN" sz="2055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2985" y="4115491"/>
            <a:ext cx="1803892" cy="29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service@yunhight.cn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92985" y="4389795"/>
            <a:ext cx="1535549" cy="29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www.yunhight.cn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92985" y="4675631"/>
            <a:ext cx="3248005" cy="29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成都市高新区天府大道北段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28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号茂业中心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座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15955850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8525" y="1497688"/>
            <a:ext cx="2097226" cy="56699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908290" y="2950845"/>
            <a:ext cx="3805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Building reliable data storage for the intelligent world.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08525" y="2554435"/>
            <a:ext cx="337478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为智能世界存好每一份数据。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4621" y="5143239"/>
            <a:ext cx="2824106" cy="29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All rights reserved for YUNHIGHT.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3248126" y="3158062"/>
            <a:ext cx="3382657" cy="439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正文：微软雅黑 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sz="2055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------</a:t>
            </a:r>
            <a:endParaRPr lang="en-US" altLang="zh-CN" sz="2055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形 16" descr="信封 纯色填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303" y="4161264"/>
            <a:ext cx="203598" cy="203598"/>
          </a:xfrm>
          <a:prstGeom prst="rect">
            <a:avLst/>
          </a:prstGeom>
        </p:spPr>
      </p:pic>
      <p:pic>
        <p:nvPicPr>
          <p:cNvPr id="19" name="图形 18" descr="标记 纯色填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149" y="4705709"/>
            <a:ext cx="251321" cy="251321"/>
          </a:xfrm>
          <a:prstGeom prst="rect">
            <a:avLst/>
          </a:prstGeom>
        </p:spPr>
      </p:pic>
      <p:pic>
        <p:nvPicPr>
          <p:cNvPr id="23" name="图形 22" descr="免提电话 纯色填充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4255" y="3883187"/>
            <a:ext cx="256293" cy="256293"/>
          </a:xfrm>
          <a:prstGeom prst="rect">
            <a:avLst/>
          </a:prstGeom>
        </p:spPr>
      </p:pic>
      <p:pic>
        <p:nvPicPr>
          <p:cNvPr id="25" name="图形 24" descr="原子 纯色填充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9382" y="4421010"/>
            <a:ext cx="232714" cy="23271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63b7db3-2972-4d30-868e-60a4ece854d2"/>
  <p:tag name="COMMONDATA" val="eyJoZGlkIjoiMzcyODMxYTE0ZTc0ZGU3Y2QwODc3MzYzN2Q1YmNiM2E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1687</Words>
  <Application>WPS 演示</Application>
  <PresentationFormat>宽屏</PresentationFormat>
  <Paragraphs>141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Calibri Light</vt:lpstr>
      <vt:lpstr>Franklin Gothic Book</vt:lpstr>
      <vt:lpstr>隶书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86158</cp:lastModifiedBy>
  <cp:revision>268</cp:revision>
  <dcterms:created xsi:type="dcterms:W3CDTF">2023-06-09T07:46:00Z</dcterms:created>
  <dcterms:modified xsi:type="dcterms:W3CDTF">2023-10-10T07:51:05Z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KSORubyTemplateID">
    <vt:lpwstr>13</vt:lpwstr>
  </property>
  <property fmtid="{D5CDD505-2E9C-101B-9397-08002B2CF9AE}" pid="4" name="ICV">
    <vt:lpwstr>5E692B832BBE4C5A888B19DC24AC8602_13</vt:lpwstr>
  </property>
</Properties>
</file>