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831" r:id="rId3"/>
    <p:sldId id="1832" r:id="rId5"/>
    <p:sldId id="1825" r:id="rId6"/>
    <p:sldId id="1820" r:id="rId7"/>
    <p:sldId id="1822" r:id="rId8"/>
    <p:sldId id="1823" r:id="rId9"/>
    <p:sldId id="1824" r:id="rId10"/>
    <p:sldId id="1816" r:id="rId11"/>
    <p:sldId id="1798" r:id="rId12"/>
  </p:sldIdLst>
  <p:sldSz cx="9906000" cy="61214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7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9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165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4730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1930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8495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5695" algn="l" defTabSz="913765" rtl="0" eaLnBrk="1" latinLnBrk="0" hangingPunct="1">
      <a:defRPr sz="1400" b="1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00"/>
    <a:srgbClr val="FFFF66"/>
    <a:srgbClr val="008080"/>
    <a:srgbClr val="006666"/>
    <a:srgbClr val="FF99CC"/>
    <a:srgbClr val="FFCC66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9672" autoAdjust="0"/>
  </p:normalViewPr>
  <p:slideViewPr>
    <p:cSldViewPr snapToGrid="0">
      <p:cViewPr varScale="1">
        <p:scale>
          <a:sx n="130" d="100"/>
          <a:sy n="130" d="100"/>
        </p:scale>
        <p:origin x="1074" y="96"/>
      </p:cViewPr>
      <p:guideLst>
        <p:guide orient="horz" pos="434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22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5163" y="692150"/>
            <a:ext cx="552767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37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09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16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47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5638" y="685800"/>
            <a:ext cx="5546725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dirty="0" smtClean="0">
                <a:solidFill>
                  <a:srgbClr val="FF0000"/>
                </a:solidFill>
              </a:rPr>
              <a:t>欢迎你，我们的新同学。通过这门微课，希望能帮助大家学会如何做好职业发展规划：让自己在有明确目标的基础上，对工作有更好的认识和计划。另外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也让同学们了解下</a:t>
            </a:r>
            <a:r>
              <a:rPr lang="en-US" altLang="zh-CN" b="0" dirty="0" smtClean="0">
                <a:solidFill>
                  <a:srgbClr val="FF0000"/>
                </a:solidFill>
              </a:rPr>
              <a:t>ND</a:t>
            </a:r>
            <a:r>
              <a:rPr lang="zh-CN" altLang="en-US" b="0" dirty="0" smtClean="0">
                <a:solidFill>
                  <a:srgbClr val="FF0000"/>
                </a:solidFill>
              </a:rPr>
              <a:t>能够给大家提供什么样的平台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从而设定自己在公司的职业发展路径。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1901603"/>
            <a:ext cx="8420100" cy="1312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6" y="3468793"/>
            <a:ext cx="69342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0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2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FCA16EF7-DF03-46F8-AF7E-E8D83DE783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03AA13F7-C804-41B2-B986-BA8CBA9976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45144"/>
            <a:ext cx="2228850" cy="52230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45144"/>
            <a:ext cx="6521450" cy="52230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2DDC835-BED5-45FE-A921-A8F859FE43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989063"/>
            <a:ext cx="4381500" cy="22572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382360"/>
            <a:ext cx="4381500" cy="2258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3933569"/>
            <a:ext cx="84201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594511"/>
            <a:ext cx="84201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8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5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30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7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29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607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8DBC7048-4233-4A8B-91D8-1C8E8933F6F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7CC13C1-C66E-41D6-B9D3-F593EF9892D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1" y="1370232"/>
            <a:ext cx="437687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5035" indent="0">
              <a:buNone/>
              <a:defRPr sz="1800" b="1"/>
            </a:lvl3pPr>
            <a:lvl4pPr marL="1372870" indent="0">
              <a:buNone/>
              <a:defRPr sz="1600" b="1"/>
            </a:lvl4pPr>
            <a:lvl5pPr marL="1830705" indent="0">
              <a:buNone/>
              <a:defRPr sz="1600" b="1"/>
            </a:lvl5pPr>
            <a:lvl6pPr marL="2287905" indent="0">
              <a:buNone/>
              <a:defRPr sz="1600" b="1"/>
            </a:lvl6pPr>
            <a:lvl7pPr marL="2745740" indent="0">
              <a:buNone/>
              <a:defRPr sz="1600" b="1"/>
            </a:lvl7pPr>
            <a:lvl8pPr marL="3202940" indent="0">
              <a:buNone/>
              <a:defRPr sz="1600" b="1"/>
            </a:lvl8pPr>
            <a:lvl9pPr marL="366077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1" y="1941278"/>
            <a:ext cx="437687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6" y="1370232"/>
            <a:ext cx="43785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5035" indent="0">
              <a:buNone/>
              <a:defRPr sz="1800" b="1"/>
            </a:lvl3pPr>
            <a:lvl4pPr marL="1372870" indent="0">
              <a:buNone/>
              <a:defRPr sz="1600" b="1"/>
            </a:lvl4pPr>
            <a:lvl5pPr marL="1830705" indent="0">
              <a:buNone/>
              <a:defRPr sz="1600" b="1"/>
            </a:lvl5pPr>
            <a:lvl6pPr marL="2287905" indent="0">
              <a:buNone/>
              <a:defRPr sz="1600" b="1"/>
            </a:lvl6pPr>
            <a:lvl7pPr marL="2745740" indent="0">
              <a:buNone/>
              <a:defRPr sz="1600" b="1"/>
            </a:lvl7pPr>
            <a:lvl8pPr marL="3202940" indent="0">
              <a:buNone/>
              <a:defRPr sz="1600" b="1"/>
            </a:lvl8pPr>
            <a:lvl9pPr marL="366077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6" y="1941278"/>
            <a:ext cx="43785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F8EEEE86-97B8-402B-9EF3-A87D6B245C7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25399A47-00F7-44E5-A0C7-05504ACC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035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50ADEA0E-23A9-456B-9717-115344457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43722"/>
            <a:ext cx="3259006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7" y="243726"/>
            <a:ext cx="5537729" cy="522444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280961"/>
            <a:ext cx="3259006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835" indent="0">
              <a:buNone/>
              <a:defRPr sz="1200"/>
            </a:lvl2pPr>
            <a:lvl3pPr marL="915035" indent="0">
              <a:buNone/>
              <a:defRPr sz="1000"/>
            </a:lvl3pPr>
            <a:lvl4pPr marL="1372870" indent="0">
              <a:buNone/>
              <a:defRPr sz="900"/>
            </a:lvl4pPr>
            <a:lvl5pPr marL="1830705" indent="0">
              <a:buNone/>
              <a:defRPr sz="900"/>
            </a:lvl5pPr>
            <a:lvl6pPr marL="2287905" indent="0">
              <a:buNone/>
              <a:defRPr sz="900"/>
            </a:lvl6pPr>
            <a:lvl7pPr marL="2745740" indent="0">
              <a:buNone/>
              <a:defRPr sz="900"/>
            </a:lvl7pPr>
            <a:lvl8pPr marL="3202940" indent="0">
              <a:buNone/>
              <a:defRPr sz="900"/>
            </a:lvl8pPr>
            <a:lvl9pPr marL="366077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C96B52DF-36E1-408F-929F-3191F1B6DD2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284981"/>
            <a:ext cx="59436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546959"/>
            <a:ext cx="5943600" cy="367284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57835" indent="0">
              <a:buNone/>
              <a:defRPr sz="2800"/>
            </a:lvl2pPr>
            <a:lvl3pPr marL="915035" indent="0">
              <a:buNone/>
              <a:defRPr sz="2400"/>
            </a:lvl3pPr>
            <a:lvl4pPr marL="1372870" indent="0">
              <a:buNone/>
              <a:defRPr sz="2000"/>
            </a:lvl4pPr>
            <a:lvl5pPr marL="1830705" indent="0">
              <a:buNone/>
              <a:defRPr sz="2000"/>
            </a:lvl5pPr>
            <a:lvl6pPr marL="2287905" indent="0">
              <a:buNone/>
              <a:defRPr sz="2000"/>
            </a:lvl6pPr>
            <a:lvl7pPr marL="2745740" indent="0">
              <a:buNone/>
              <a:defRPr sz="2000"/>
            </a:lvl7pPr>
            <a:lvl8pPr marL="3202940" indent="0">
              <a:buNone/>
              <a:defRPr sz="2000"/>
            </a:lvl8pPr>
            <a:lvl9pPr marL="366077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4790847"/>
            <a:ext cx="59436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835" indent="0">
              <a:buNone/>
              <a:defRPr sz="1200"/>
            </a:lvl2pPr>
            <a:lvl3pPr marL="915035" indent="0">
              <a:buNone/>
              <a:defRPr sz="1000"/>
            </a:lvl3pPr>
            <a:lvl4pPr marL="1372870" indent="0">
              <a:buNone/>
              <a:defRPr sz="900"/>
            </a:lvl4pPr>
            <a:lvl5pPr marL="1830705" indent="0">
              <a:buNone/>
              <a:defRPr sz="900"/>
            </a:lvl5pPr>
            <a:lvl6pPr marL="2287905" indent="0">
              <a:buNone/>
              <a:defRPr sz="900"/>
            </a:lvl6pPr>
            <a:lvl7pPr marL="2745740" indent="0">
              <a:buNone/>
              <a:defRPr sz="900"/>
            </a:lvl7pPr>
            <a:lvl8pPr marL="3202940" indent="0">
              <a:buNone/>
              <a:defRPr sz="900"/>
            </a:lvl8pPr>
            <a:lvl9pPr marL="366077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035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035" rtl="0">
              <a:defRPr/>
            </a:lvl1pPr>
          </a:lstStyle>
          <a:p>
            <a:pPr>
              <a:defRPr/>
            </a:pPr>
            <a:fld id="{A47EB65B-B4A0-4069-8C78-ECEED5810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476250" y="1028700"/>
            <a:ext cx="8877300" cy="15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4249" y="383265"/>
            <a:ext cx="8914527" cy="4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4249" y="1167332"/>
            <a:ext cx="8914527" cy="40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09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l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993" y="5673366"/>
            <a:ext cx="3136026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ctr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9484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r" defTabSz="915035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82CA37-9F09-4F24-9B2A-880D511BA3A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815060"/>
            <a:ext cx="9906000" cy="809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21" tIns="45761" rIns="91521" bIns="45761" anchor="ctr"/>
          <a:lstStyle/>
          <a:p>
            <a:pPr algn="ctr" defTabSz="915035" rtl="0">
              <a:defRPr/>
            </a:pPr>
            <a:endParaRPr lang="zh-CN" altLang="en-US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8327895" y="5659652"/>
            <a:ext cx="511842" cy="4617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21" tIns="45761" rIns="91521" bIns="45761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915035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baseline="0" dirty="0" smtClean="0">
                <a:solidFill>
                  <a:srgbClr val="00B0F0"/>
                </a:solidFill>
                <a:latin typeface="Impact" panose="020B0806030902050204" pitchFamily="34" charset="0"/>
                <a:cs typeface="+mn-cs"/>
              </a:rPr>
              <a:t>      </a:t>
            </a:r>
            <a:endParaRPr lang="zh-CN" altLang="en-US" sz="2400" kern="1200" dirty="0" smtClean="0">
              <a:solidFill>
                <a:srgbClr val="00B0F0"/>
              </a:solidFill>
              <a:latin typeface="Impact" panose="020B0806030902050204" pitchFamily="34" charset="0"/>
              <a:cs typeface="+mn-cs"/>
            </a:endParaRPr>
          </a:p>
        </p:txBody>
      </p:sp>
      <p:sp>
        <p:nvSpPr>
          <p:cNvPr id="14" name="TextBox 42"/>
          <p:cNvSpPr txBox="1">
            <a:spLocks noChangeArrowheads="1"/>
          </p:cNvSpPr>
          <p:nvPr userDrawn="1"/>
        </p:nvSpPr>
        <p:spPr bwMode="auto">
          <a:xfrm>
            <a:off x="7653338" y="835025"/>
            <a:ext cx="404919" cy="319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0" dirty="0" smtClean="0">
                <a:solidFill>
                  <a:srgbClr val="00B0F0"/>
                </a:solidFill>
                <a:latin typeface="Impact" panose="020B0806030902050204" pitchFamily="34" charset="0"/>
              </a:rPr>
              <a:t>ND</a:t>
            </a:r>
            <a:endParaRPr lang="zh-CN" altLang="en-US" sz="1400" b="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2" descr="C:\Users\ADMINI~1\AppData\Local\Temp\logo-017f187571-0119-4541-80ff-24552e61bcbe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7046" y="5408551"/>
            <a:ext cx="658829" cy="93192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5035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915035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07035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813435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220470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626870" algn="l" defTabSz="915035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270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1470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28600" algn="l" defTabSz="91503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7140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4340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2175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9375" indent="-228600" algn="l" defTabSz="915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7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70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790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74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294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77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875" y="2873451"/>
            <a:ext cx="4144010" cy="1727200"/>
          </a:xfrm>
          <a:prstGeom prst="rect">
            <a:avLst/>
          </a:prstGeom>
          <a:noFill/>
        </p:spPr>
        <p:txBody>
          <a:bodyPr wrap="none" lIns="81343" tIns="40671" rIns="81343" bIns="40671">
            <a:spAutoFit/>
          </a:bodyPr>
          <a:lstStyle/>
          <a:p>
            <a:pPr algn="ctr" defTabSz="915035">
              <a:lnSpc>
                <a:spcPct val="150000"/>
              </a:lnSpc>
              <a:defRPr/>
            </a:pPr>
            <a:r>
              <a:rPr lang="zh-CN" altLang="en-US" sz="4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员工晋升陈述</a:t>
            </a:r>
            <a:endParaRPr lang="en-US" altLang="zh-CN" sz="48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5035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严火荣申请：软件工程师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(P5)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7748784" y="1708491"/>
            <a:ext cx="1279656" cy="129273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09" tIns="45755" rIns="91509" bIns="4575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5035" eaLnBrk="1" hangingPunct="1"/>
            <a:r>
              <a:rPr lang="en-US" altLang="zh-CN" sz="7800" dirty="0" smtClean="0">
                <a:solidFill>
                  <a:prstClr val="white"/>
                </a:solidFill>
                <a:latin typeface="Impact" panose="020B0806030902050204" pitchFamily="34" charset="0"/>
              </a:rPr>
              <a:t>ND</a:t>
            </a:r>
            <a:endParaRPr lang="zh-CN" altLang="en-US" sz="78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2100" y="3811270"/>
            <a:ext cx="3714750" cy="266802"/>
          </a:xfrm>
          <a:prstGeom prst="rect">
            <a:avLst/>
          </a:prstGeom>
        </p:spPr>
        <p:txBody>
          <a:bodyPr wrap="square" lIns="81343" tIns="40671" rIns="81343" bIns="40671">
            <a:spAutoFit/>
          </a:bodyPr>
          <a:lstStyle/>
          <a:p>
            <a:pPr algn="dist" defTabSz="915035">
              <a:defRPr/>
            </a:pPr>
            <a:r>
              <a:rPr lang="en-US" altLang="zh-CN" sz="1200" dirty="0" smtClean="0">
                <a:solidFill>
                  <a:prstClr val="white">
                    <a:lumMod val="65000"/>
                  </a:prstClr>
                </a:solidFill>
                <a:latin typeface="Calibri" panose="020F0502020204030204" pitchFamily="34" charset="0"/>
              </a:rPr>
              <a:t>Promotion Presentation</a:t>
            </a:r>
            <a:endParaRPr lang="zh-CN" altLang="en-US" sz="1200" dirty="0">
              <a:solidFill>
                <a:prstClr val="white">
                  <a:lumMod val="65000"/>
                </a:prst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19250"/>
            <a:ext cx="38766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05275" y="904876"/>
            <a:ext cx="5800725" cy="42219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63" tIns="45781" rIns="91563" bIns="457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5039369" y="1836498"/>
            <a:ext cx="2904481" cy="23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63" tIns="45781" rIns="91563" bIns="4578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专业陈述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7035" indent="-4070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职涯规划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048386" y="1643857"/>
            <a:ext cx="2724005" cy="13576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/>
              <a:t>目录</a:t>
            </a:r>
            <a:br>
              <a:rPr lang="en-US" altLang="zh-CN" sz="2800" dirty="0" smtClean="0"/>
            </a:br>
            <a:r>
              <a:rPr lang="zh-CN" altLang="en-US" sz="2800" dirty="0" smtClean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7" y="236321"/>
            <a:ext cx="8915400" cy="611404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  <a:endParaRPr lang="zh-CN" altLang="en-US" sz="2800" dirty="0" smtClean="0"/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1021281" y="1409778"/>
          <a:ext cx="7956468" cy="3902096"/>
        </p:xfrm>
        <a:graphic>
          <a:graphicData uri="http://schemas.openxmlformats.org/drawingml/2006/table">
            <a:tbl>
              <a:tblPr/>
              <a:tblGrid>
                <a:gridCol w="1662177"/>
                <a:gridCol w="2219383"/>
                <a:gridCol w="1917059"/>
                <a:gridCol w="2157849"/>
              </a:tblGrid>
              <a:tr h="627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       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严火荣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       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工程院五部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1991-09-29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毕业学校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福州大学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入司年月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2015-11-12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最高学历和专业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本科（软件工程）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8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直接上级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潘建安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本岗位任职时间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一年五个月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  职  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软件工程师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申请职位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软件工程师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  职  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申请职级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92" y="341096"/>
            <a:ext cx="8915400" cy="382588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培训、绩效、奖惩</a:t>
            </a:r>
            <a:endParaRPr lang="zh-CN" altLang="en-US" sz="2800" dirty="0" smtClean="0"/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527050" y="1524000"/>
          <a:ext cx="8787884" cy="3738772"/>
        </p:xfrm>
        <a:graphic>
          <a:graphicData uri="http://schemas.openxmlformats.org/drawingml/2006/table">
            <a:tbl>
              <a:tblPr/>
              <a:tblGrid>
                <a:gridCol w="1139825"/>
                <a:gridCol w="1496640"/>
                <a:gridCol w="4726379"/>
                <a:gridCol w="1425040"/>
              </a:tblGrid>
              <a:tr h="296716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培训经历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参加时间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培训项目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培训考核结果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具体分数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)】</a:t>
                      </a:r>
                      <a:endParaRPr kumimoji="0" lang="en-US" altLang="zh-CN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1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06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064">
                <a:tc vMerge="1"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绩效考核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上一年度：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月：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" panose="05000000000000000000" pitchFamily="2" charset="2"/>
                        </a:rPr>
                        <a:t>说明：请写出上一年度及前</a:t>
                      </a:r>
                      <a:r>
                        <a:rPr kumimoji="0" lang="en-US" altLang="zh-CN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" panose="05000000000000000000" pitchFamily="2" charset="2"/>
                        </a:rPr>
                        <a:t>6</a:t>
                      </a:r>
                      <a:r>
                        <a:rPr kumimoji="0" lang="zh-CN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Wingdings" panose="05000000000000000000" pitchFamily="2" charset="2"/>
                        </a:rPr>
                        <a:t>个月绩效考核结果</a:t>
                      </a:r>
                      <a:endParaRPr kumimoji="0" lang="zh-CN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8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被表彰事件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：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被投诉事件：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说明：从大到小、自公司级至部门级、由近及远描述，描述需具体至时间、事件</a:t>
                      </a:r>
                      <a:endParaRPr kumimoji="0" lang="zh-CN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92" y="350621"/>
            <a:ext cx="8915400" cy="382588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工作经验</a:t>
            </a:r>
            <a:endParaRPr lang="zh-CN" altLang="en-US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6931" y="1190625"/>
          <a:ext cx="8754988" cy="444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369"/>
                <a:gridCol w="609600"/>
                <a:gridCol w="7054019"/>
              </a:tblGrid>
              <a:tr h="71817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本职位通道关键经验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50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在组织内部被认为是技术开发类的工程师(Engineer)。熟练掌握技术开发知识及方法论，精通某个特定领域，能够独立完成中小型项目的模块开发工作，或指导中小规模团队（5-10人）完成模块开发工作。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9625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员工情况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062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附：个人工作经历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14139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工作年限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工作经历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6670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说明：请填写自工作以来的时间总和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 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至今 ， 网龙网络公司工程院八部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后端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软件开发工程师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2014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 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- 2015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 ， 万达信息股份有限公司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软件开发工程师</a:t>
                      </a:r>
                      <a:endParaRPr kumimoji="0" lang="zh-CN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4" y="273719"/>
            <a:ext cx="8242300" cy="510117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专业能力</a:t>
            </a:r>
            <a:endParaRPr lang="zh-CN" altLang="en-US" sz="2800" dirty="0" smtClean="0">
              <a:latin typeface="+mj-ea"/>
            </a:endParaRPr>
          </a:p>
        </p:txBody>
      </p:sp>
      <p:graphicFrame>
        <p:nvGraphicFramePr>
          <p:cNvPr id="2441616" name="Group 400"/>
          <p:cNvGraphicFramePr>
            <a:graphicFrameLocks noGrp="1"/>
          </p:cNvGraphicFramePr>
          <p:nvPr>
            <p:ph sz="half" idx="2"/>
          </p:nvPr>
        </p:nvGraphicFramePr>
        <p:xfrm>
          <a:off x="316427" y="1133475"/>
          <a:ext cx="9274134" cy="3168890"/>
        </p:xfrm>
        <a:graphic>
          <a:graphicData uri="http://schemas.openxmlformats.org/drawingml/2006/table">
            <a:tbl>
              <a:tblPr/>
              <a:tblGrid>
                <a:gridCol w="693223"/>
                <a:gridCol w="1301337"/>
                <a:gridCol w="908463"/>
                <a:gridCol w="5551713"/>
                <a:gridCol w="819398"/>
              </a:tblGrid>
              <a:tr h="67243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专业能力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自我评价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（填写行为表现层级即可）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关键事件（即最佳实践举证）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9518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185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软件设计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185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调试与优化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185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编程语言与系统知识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185">
                <a:tc v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测试支持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1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▲根据自身技能方向填写</a:t>
                      </a:r>
                      <a:endParaRPr kumimoji="0" lang="zh-CN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</a:fld>
            <a:endParaRPr lang="en-US" altLang="zh-CN"/>
          </a:p>
        </p:txBody>
      </p:sp>
      <p:sp>
        <p:nvSpPr>
          <p:cNvPr id="8196" name="Text Box 48"/>
          <p:cNvSpPr txBox="1">
            <a:spLocks noChangeArrowheads="1"/>
          </p:cNvSpPr>
          <p:nvPr/>
        </p:nvSpPr>
        <p:spPr bwMode="auto">
          <a:xfrm>
            <a:off x="242211" y="5420662"/>
            <a:ext cx="9369631" cy="40006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392" tIns="45696" rIns="91392" bIns="45696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本职位工作所需专业能力要求，自评专业能力层级，并针对该能力层级要求列举</a:t>
            </a:r>
            <a:r>
              <a:rPr lang="en-US" altLang="zh-CN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项个人在网龙任职期间内的关键事件，以证明自己已达到所申请的任职资格专业能力标准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2.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可对照当前职位职级，用不同颜色标识出差异部分进行重点陈述。</a:t>
            </a:r>
            <a:endParaRPr lang="zh-CN" altLang="en-US" sz="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9579" y="283244"/>
            <a:ext cx="8242300" cy="510117"/>
          </a:xfrm>
          <a:noFill/>
          <a:ln>
            <a:miter lim="800000"/>
          </a:ln>
        </p:spPr>
        <p:txBody>
          <a:bodyPr vert="horz" wrap="square" lIns="91392" tIns="45696" rIns="91392" bIns="45696" numCol="1" anchor="t" anchorCtr="0" compatLnSpc="1"/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素质能力</a:t>
            </a:r>
            <a:endParaRPr lang="zh-CN" altLang="en-US" sz="2800" dirty="0" smtClean="0">
              <a:latin typeface="+mj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257" name="Text Box 42"/>
          <p:cNvSpPr txBox="1">
            <a:spLocks noChangeArrowheads="1"/>
          </p:cNvSpPr>
          <p:nvPr/>
        </p:nvSpPr>
        <p:spPr bwMode="auto">
          <a:xfrm>
            <a:off x="341675" y="5407133"/>
            <a:ext cx="8507050" cy="40006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91392" tIns="45696" rIns="91392" bIns="45696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本职位工作所需管理能力要求，自评管理能力层级，并针对该能力层级要求列举</a:t>
            </a:r>
            <a:r>
              <a:rPr lang="en-US" altLang="zh-CN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项个人在网龙任职期间内的关键事件，以证明自己已达到所申请的任职资格管理能力标准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2.</a:t>
            </a:r>
            <a:r>
              <a:rPr lang="zh-CN" altLang="en-US" sz="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可对照当前职位职级，用不同颜色标识出差异部分进行重点陈述。</a:t>
            </a:r>
            <a:endParaRPr lang="zh-CN" altLang="en-US" sz="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74"/>
          <p:cNvGraphicFramePr>
            <a:graphicFrameLocks noGrp="1"/>
          </p:cNvGraphicFramePr>
          <p:nvPr/>
        </p:nvGraphicFramePr>
        <p:xfrm>
          <a:off x="383350" y="1292677"/>
          <a:ext cx="9046399" cy="3412673"/>
        </p:xfrm>
        <a:graphic>
          <a:graphicData uri="http://schemas.openxmlformats.org/drawingml/2006/table">
            <a:tbl>
              <a:tblPr/>
              <a:tblGrid>
                <a:gridCol w="681498"/>
                <a:gridCol w="954452"/>
                <a:gridCol w="981075"/>
                <a:gridCol w="5309132"/>
                <a:gridCol w="1120242"/>
              </a:tblGrid>
              <a:tr h="657468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管理能力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自我评价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（填写行为表现层级即可）</a:t>
                      </a:r>
                      <a:endParaRPr kumimoji="0" lang="zh-CN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关键事件（即最佳实践举证）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8825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合作精神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抽象设计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 vMerge="1"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价值判断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主动提升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 vMerge="1">
                  <a:tcPr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沟通影响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400054" y="311815"/>
            <a:ext cx="8915400" cy="426514"/>
          </a:xfrm>
          <a:noFill/>
          <a:ln>
            <a:miter lim="800000"/>
          </a:ln>
        </p:spPr>
        <p:txBody>
          <a:bodyPr vert="horz" wrap="square" lIns="91392" tIns="45696" rIns="91392" bIns="45696" numCol="1" anchor="ctr" anchorCtr="0" compatLnSpc="1"/>
          <a:lstStyle/>
          <a:p>
            <a:r>
              <a:rPr lang="zh-CN" altLang="en-US" sz="2800" dirty="0" smtClean="0"/>
              <a:t>职涯规划</a:t>
            </a:r>
            <a:endParaRPr lang="zh-CN" altLang="en-US" sz="2800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44500" y="1231909"/>
            <a:ext cx="8813800" cy="39817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长远规划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年以上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中期规划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近期规划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271218" y="2395795"/>
            <a:ext cx="3329607" cy="1527847"/>
            <a:chOff x="3547443" y="2205295"/>
            <a:chExt cx="3329607" cy="1527847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547443" y="2205295"/>
              <a:ext cx="332960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6600" b="1" dirty="0">
                  <a:solidFill>
                    <a:srgbClr val="00B0F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Thanks!</a:t>
              </a:r>
              <a:endParaRPr lang="zh-CN" altLang="en-US" sz="66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3984" y="342536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谢谢观赏！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>自定义</PresentationFormat>
  <Paragraphs>246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</vt:lpstr>
      <vt:lpstr>Impact</vt:lpstr>
      <vt:lpstr>微软雅黑</vt:lpstr>
      <vt:lpstr>幼圆</vt:lpstr>
      <vt:lpstr>Times New Roman</vt:lpstr>
      <vt:lpstr>Aharoni</vt:lpstr>
      <vt:lpstr>1_Office 主题​​</vt:lpstr>
      <vt:lpstr>PowerPoint 演示文稿</vt:lpstr>
      <vt:lpstr>目录  CONTENTS</vt:lpstr>
      <vt:lpstr>个人信息-基础信息</vt:lpstr>
      <vt:lpstr>个人信息-培训、绩效、奖惩</vt:lpstr>
      <vt:lpstr>个人信息-工作经验</vt:lpstr>
      <vt:lpstr>专业陈述-专业能力</vt:lpstr>
      <vt:lpstr>专业陈述-素质能力</vt:lpstr>
      <vt:lpstr>职涯规划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dc:creator>Administrator</dc:creator>
  <cp:lastModifiedBy>YHR</cp:lastModifiedBy>
  <cp:revision>2495</cp:revision>
  <dcterms:created xsi:type="dcterms:W3CDTF">2003-04-16T07:50:00Z</dcterms:created>
  <dcterms:modified xsi:type="dcterms:W3CDTF">2017-04-06T14:04:22Z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