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3"/>
  </p:handoutMasterIdLst>
  <p:sldIdLst>
    <p:sldId id="1831" r:id="rId3"/>
    <p:sldId id="1832" r:id="rId5"/>
    <p:sldId id="1825" r:id="rId6"/>
    <p:sldId id="1820" r:id="rId7"/>
    <p:sldId id="1822" r:id="rId8"/>
    <p:sldId id="1840" r:id="rId9"/>
    <p:sldId id="1841" r:id="rId10"/>
    <p:sldId id="1816" r:id="rId11"/>
    <p:sldId id="1798" r:id="rId12"/>
  </p:sldIdLst>
  <p:sldSz cx="9906000" cy="6121400"/>
  <p:notesSz cx="6858000" cy="9144000"/>
  <p:kinsoku lang="zh-CN" invalStChars="!),.:;?]}、。—ˇ¨〃々～‖…’”〕〉》」』〗】∶！＂＇），．：；？］｀｜｝·" invalEndChars="([{‘“〔〈《「『〖【（［｛．·"/>
  <p:defaultTextStyle>
    <a:defPPr>
      <a:defRPr lang="zh-CN"/>
    </a:defPPr>
    <a:lvl1pPr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2pPr>
    <a:lvl3pPr marL="9137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3pPr>
    <a:lvl4pPr marL="13709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4pPr>
    <a:lvl5pPr marL="1828165" algn="l" rtl="0" fontAlgn="base">
      <a:spcBef>
        <a:spcPct val="0"/>
      </a:spcBef>
      <a:spcAft>
        <a:spcPct val="0"/>
      </a:spcAft>
      <a:defRPr sz="1400" b="1" kern="1200">
        <a:solidFill>
          <a:schemeClr val="bg1"/>
        </a:solidFill>
        <a:latin typeface="Arial" panose="020B0604020202020204" pitchFamily="34" charset="0"/>
        <a:ea typeface="宋体" panose="02010600030101010101" pitchFamily="2" charset="-122"/>
        <a:cs typeface="+mn-cs"/>
      </a:defRPr>
    </a:lvl5pPr>
    <a:lvl6pPr marL="22847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6pPr>
    <a:lvl7pPr marL="2741930"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7pPr>
    <a:lvl8pPr marL="31984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8pPr>
    <a:lvl9pPr marL="3655695" algn="l" defTabSz="913765" rtl="0" eaLnBrk="1" latinLnBrk="0" hangingPunct="1">
      <a:defRPr sz="1400" b="1" kern="1200">
        <a:solidFill>
          <a:schemeClr val="bg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000"/>
    <a:srgbClr val="FFFF66"/>
    <a:srgbClr val="008080"/>
    <a:srgbClr val="006666"/>
    <a:srgbClr val="FF99CC"/>
    <a:srgbClr val="FFCC66"/>
    <a:srgbClr val="99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25" autoAdjust="0"/>
    <p:restoredTop sz="99672" autoAdjust="0"/>
  </p:normalViewPr>
  <p:slideViewPr>
    <p:cSldViewPr snapToGrid="0">
      <p:cViewPr varScale="1">
        <p:scale>
          <a:sx n="130" d="100"/>
          <a:sy n="130" d="100"/>
        </p:scale>
        <p:origin x="1074" y="96"/>
      </p:cViewPr>
      <p:guideLst>
        <p:guide orient="horz" pos="434"/>
        <p:guide pos="3120"/>
        <p:guide pos="31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3222"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idx="2"/>
          </p:nvPr>
        </p:nvSpPr>
        <p:spPr bwMode="auto">
          <a:xfrm>
            <a:off x="665163" y="692150"/>
            <a:ext cx="5527675" cy="3416300"/>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685800" y="4343400"/>
            <a:ext cx="5486400" cy="4114800"/>
          </a:xfrm>
          <a:prstGeom prst="rect">
            <a:avLst/>
          </a:prstGeom>
          <a:noFill/>
          <a:ln w="12700">
            <a:noFill/>
            <a:miter lim="800000"/>
          </a:ln>
          <a:effectLst/>
        </p:spPr>
        <p:txBody>
          <a:bodyPr vert="horz" wrap="square" lIns="90488" tIns="44450" rIns="90488" bIns="4445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165"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930"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655638" y="685800"/>
            <a:ext cx="5546725"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marR="0" indent="0" algn="l" defTabSz="1028700" rtl="0" eaLnBrk="1" fontAlgn="base" latinLnBrk="0" hangingPunct="1">
              <a:lnSpc>
                <a:spcPct val="100000"/>
              </a:lnSpc>
              <a:spcBef>
                <a:spcPct val="0"/>
              </a:spcBef>
              <a:spcAft>
                <a:spcPct val="0"/>
              </a:spcAft>
              <a:buClrTx/>
              <a:buSzTx/>
              <a:buFontTx/>
              <a:buNone/>
              <a:defRPr/>
            </a:pPr>
            <a:r>
              <a:rPr lang="zh-CN" altLang="en-US" b="0" dirty="0" smtClean="0">
                <a:solidFill>
                  <a:srgbClr val="FF0000"/>
                </a:solidFill>
              </a:rPr>
              <a:t>欢迎你，我们的新同学。通过这门微课，希望能帮助大家学会如何做好职业发展规划：让自己在有明确目标的基础上，对工作有更好的认识和计划。另外</a:t>
            </a:r>
            <a:r>
              <a:rPr lang="en-US" altLang="zh-CN" b="0" dirty="0" smtClean="0">
                <a:solidFill>
                  <a:srgbClr val="FF0000"/>
                </a:solidFill>
              </a:rPr>
              <a:t>,</a:t>
            </a:r>
            <a:r>
              <a:rPr lang="zh-CN" altLang="en-US" b="0" dirty="0" smtClean="0">
                <a:solidFill>
                  <a:srgbClr val="FF0000"/>
                </a:solidFill>
              </a:rPr>
              <a:t>也让同学们了解下</a:t>
            </a:r>
            <a:r>
              <a:rPr lang="en-US" altLang="zh-CN" b="0" dirty="0" smtClean="0">
                <a:solidFill>
                  <a:srgbClr val="FF0000"/>
                </a:solidFill>
              </a:rPr>
              <a:t>ND</a:t>
            </a:r>
            <a:r>
              <a:rPr lang="zh-CN" altLang="en-US" b="0" dirty="0" smtClean="0">
                <a:solidFill>
                  <a:srgbClr val="FF0000"/>
                </a:solidFill>
              </a:rPr>
              <a:t>能够给大家提供什么样的平台</a:t>
            </a:r>
            <a:r>
              <a:rPr lang="en-US" altLang="zh-CN" b="0" dirty="0" smtClean="0">
                <a:solidFill>
                  <a:srgbClr val="FF0000"/>
                </a:solidFill>
              </a:rPr>
              <a:t>,</a:t>
            </a:r>
            <a:r>
              <a:rPr lang="zh-CN" altLang="en-US" b="0" dirty="0" smtClean="0">
                <a:solidFill>
                  <a:srgbClr val="FF0000"/>
                </a:solidFill>
              </a:rPr>
              <a:t>从而设定自己在公司的职业发展路径。</a:t>
            </a:r>
            <a:endParaRPr lang="en-US" altLang="zh-CN" b="0" dirty="0" smtClean="0">
              <a:solidFill>
                <a:srgbClr val="FF0000"/>
              </a:solidFill>
            </a:endParaRPr>
          </a:p>
          <a:p>
            <a:pPr eaLnBrk="1" hangingPunct="1">
              <a:spcBef>
                <a:spcPct val="0"/>
              </a:spcBef>
            </a:pPr>
            <a:endParaRPr lang="zh-CN" altLang="en-US" dirty="0" smtClean="0"/>
          </a:p>
        </p:txBody>
      </p:sp>
      <p:sp>
        <p:nvSpPr>
          <p:cNvPr id="54276"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A39408AF-377F-4F54-922D-FF2A98196521}" type="slidenum">
              <a:rPr lang="zh-CN" altLang="en-US" sz="1200" smtClean="0"/>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1901603"/>
            <a:ext cx="8420100" cy="1312133"/>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6" y="3468793"/>
            <a:ext cx="6934200" cy="1564358"/>
          </a:xfrm>
        </p:spPr>
        <p:txBody>
          <a:bodyPr/>
          <a:lstStyle>
            <a:lvl1pPr marL="0" indent="0" algn="ctr">
              <a:buNone/>
              <a:defRPr>
                <a:solidFill>
                  <a:schemeClr val="tx1">
                    <a:tint val="75000"/>
                  </a:schemeClr>
                </a:solidFill>
              </a:defRPr>
            </a:lvl1pPr>
            <a:lvl2pPr marL="457835" indent="0" algn="ctr">
              <a:buNone/>
              <a:defRPr>
                <a:solidFill>
                  <a:schemeClr val="tx1">
                    <a:tint val="75000"/>
                  </a:schemeClr>
                </a:solidFill>
              </a:defRPr>
            </a:lvl2pPr>
            <a:lvl3pPr marL="915035" indent="0" algn="ctr">
              <a:buNone/>
              <a:defRPr>
                <a:solidFill>
                  <a:schemeClr val="tx1">
                    <a:tint val="75000"/>
                  </a:schemeClr>
                </a:solidFill>
              </a:defRPr>
            </a:lvl3pPr>
            <a:lvl4pPr marL="1372870" indent="0" algn="ctr">
              <a:buNone/>
              <a:defRPr>
                <a:solidFill>
                  <a:schemeClr val="tx1">
                    <a:tint val="75000"/>
                  </a:schemeClr>
                </a:solidFill>
              </a:defRPr>
            </a:lvl4pPr>
            <a:lvl5pPr marL="1830705" indent="0" algn="ctr">
              <a:buNone/>
              <a:defRPr>
                <a:solidFill>
                  <a:schemeClr val="tx1">
                    <a:tint val="75000"/>
                  </a:schemeClr>
                </a:solidFill>
              </a:defRPr>
            </a:lvl5pPr>
            <a:lvl6pPr marL="2287905" indent="0" algn="ctr">
              <a:buNone/>
              <a:defRPr>
                <a:solidFill>
                  <a:schemeClr val="tx1">
                    <a:tint val="75000"/>
                  </a:schemeClr>
                </a:solidFill>
              </a:defRPr>
            </a:lvl6pPr>
            <a:lvl7pPr marL="2745740" indent="0" algn="ctr">
              <a:buNone/>
              <a:defRPr>
                <a:solidFill>
                  <a:schemeClr val="tx1">
                    <a:tint val="75000"/>
                  </a:schemeClr>
                </a:solidFill>
              </a:defRPr>
            </a:lvl7pPr>
            <a:lvl8pPr marL="3202940" indent="0" algn="ctr">
              <a:buNone/>
              <a:defRPr>
                <a:solidFill>
                  <a:schemeClr val="tx1">
                    <a:tint val="75000"/>
                  </a:schemeClr>
                </a:solidFill>
              </a:defRPr>
            </a:lvl8pPr>
            <a:lvl9pPr marL="366077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FCA16EF7-DF03-46F8-AF7E-E8D83DE783F9}"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03AA13F7-C804-41B2-B986-BA8CBA9976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45144"/>
            <a:ext cx="2228850" cy="52230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45144"/>
            <a:ext cx="6521450" cy="52230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A2DDC835-BED5-45FE-A921-A8F859FE43D6}"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19675" y="989063"/>
            <a:ext cx="4381500" cy="2257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19675" y="3382360"/>
            <a:ext cx="4381500" cy="225868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C75DAC87-D3A5-4E95-B963-E076CC3ADEA5}"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4" y="245140"/>
            <a:ext cx="8915400" cy="102023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57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19675" y="989064"/>
            <a:ext cx="4381500" cy="46519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sldNum" sz="quarter" idx="10"/>
          </p:nvPr>
        </p:nvSpPr>
        <p:spPr>
          <a:xfrm>
            <a:off x="8840788" y="5566892"/>
            <a:ext cx="571500" cy="277730"/>
          </a:xfrm>
          <a:prstGeom prst="rect">
            <a:avLst/>
          </a:prstGeom>
        </p:spPr>
        <p:txBody>
          <a:bodyPr/>
          <a:lstStyle>
            <a:lvl1pPr>
              <a:defRPr/>
            </a:lvl1pPr>
          </a:lstStyle>
          <a:p>
            <a:pPr>
              <a:defRPr/>
            </a:pPr>
            <a:fld id="{BBF8ECC8-F017-48FD-B788-2E99C529034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3933569"/>
            <a:ext cx="8420100" cy="1215778"/>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594511"/>
            <a:ext cx="8420100" cy="1339056"/>
          </a:xfrm>
        </p:spPr>
        <p:txBody>
          <a:bodyPr anchor="b"/>
          <a:lstStyle>
            <a:lvl1pPr marL="0" indent="0">
              <a:buNone/>
              <a:defRPr sz="2000">
                <a:solidFill>
                  <a:schemeClr val="tx1">
                    <a:tint val="75000"/>
                  </a:schemeClr>
                </a:solidFill>
              </a:defRPr>
            </a:lvl1pPr>
            <a:lvl2pPr marL="457835" indent="0">
              <a:buNone/>
              <a:defRPr sz="1800">
                <a:solidFill>
                  <a:schemeClr val="tx1">
                    <a:tint val="75000"/>
                  </a:schemeClr>
                </a:solidFill>
              </a:defRPr>
            </a:lvl2pPr>
            <a:lvl3pPr marL="915035" indent="0">
              <a:buNone/>
              <a:defRPr sz="1600">
                <a:solidFill>
                  <a:schemeClr val="tx1">
                    <a:tint val="75000"/>
                  </a:schemeClr>
                </a:solidFill>
              </a:defRPr>
            </a:lvl3pPr>
            <a:lvl4pPr marL="1372870" indent="0">
              <a:buNone/>
              <a:defRPr sz="1400">
                <a:solidFill>
                  <a:schemeClr val="tx1">
                    <a:tint val="75000"/>
                  </a:schemeClr>
                </a:solidFill>
              </a:defRPr>
            </a:lvl4pPr>
            <a:lvl5pPr marL="1830705" indent="0">
              <a:buNone/>
              <a:defRPr sz="1400">
                <a:solidFill>
                  <a:schemeClr val="tx1">
                    <a:tint val="75000"/>
                  </a:schemeClr>
                </a:solidFill>
              </a:defRPr>
            </a:lvl5pPr>
            <a:lvl6pPr marL="2287905" indent="0">
              <a:buNone/>
              <a:defRPr sz="1400">
                <a:solidFill>
                  <a:schemeClr val="tx1">
                    <a:tint val="75000"/>
                  </a:schemeClr>
                </a:solidFill>
              </a:defRPr>
            </a:lvl6pPr>
            <a:lvl7pPr marL="2745740" indent="0">
              <a:buNone/>
              <a:defRPr sz="1400">
                <a:solidFill>
                  <a:schemeClr val="tx1">
                    <a:tint val="75000"/>
                  </a:schemeClr>
                </a:solidFill>
              </a:defRPr>
            </a:lvl7pPr>
            <a:lvl8pPr marL="3202940" indent="0">
              <a:buNone/>
              <a:defRPr sz="1400">
                <a:solidFill>
                  <a:schemeClr val="tx1">
                    <a:tint val="75000"/>
                  </a:schemeClr>
                </a:solidFill>
              </a:defRPr>
            </a:lvl8pPr>
            <a:lvl9pPr marL="366077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12"/>
          </p:nvPr>
        </p:nvSpPr>
        <p:spPr/>
        <p:txBody>
          <a:bodyPr/>
          <a:lstStyle>
            <a:lvl1pPr algn="r" defTabSz="915035" rtl="0">
              <a:defRPr/>
            </a:lvl1pPr>
          </a:lstStyle>
          <a:p>
            <a:pPr>
              <a:defRPr/>
            </a:pPr>
            <a:fld id="{8DBC7048-4233-4A8B-91D8-1C8E8933F6F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35550" y="1428333"/>
            <a:ext cx="4375150" cy="40398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7CC13C1-C66E-41D6-B9D3-F593EF9892D2}"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1" y="1370232"/>
            <a:ext cx="437687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1" y="1941278"/>
            <a:ext cx="437687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116" y="1370232"/>
            <a:ext cx="4378590" cy="571047"/>
          </a:xfrm>
        </p:spPr>
        <p:txBody>
          <a:bodyPr anchor="b"/>
          <a:lstStyle>
            <a:lvl1pPr marL="0" indent="0">
              <a:buNone/>
              <a:defRPr sz="2400" b="1"/>
            </a:lvl1pPr>
            <a:lvl2pPr marL="457835" indent="0">
              <a:buNone/>
              <a:defRPr sz="2000" b="1"/>
            </a:lvl2pPr>
            <a:lvl3pPr marL="915035" indent="0">
              <a:buNone/>
              <a:defRPr sz="1800"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2940" indent="0">
              <a:buNone/>
              <a:defRPr sz="1600" b="1"/>
            </a:lvl8pPr>
            <a:lvl9pPr marL="366077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116" y="1941278"/>
            <a:ext cx="4378590" cy="352689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8"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lgn="r" defTabSz="915035" rtl="0">
              <a:defRPr/>
            </a:lvl1pPr>
          </a:lstStyle>
          <a:p>
            <a:pPr>
              <a:defRPr/>
            </a:pPr>
            <a:fld id="{F8EEEE86-97B8-402B-9EF3-A87D6B245C7E}"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4"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lgn="r" defTabSz="915035" rtl="0">
              <a:defRPr/>
            </a:lvl1pPr>
          </a:lstStyle>
          <a:p>
            <a:pPr>
              <a:defRPr/>
            </a:pPr>
            <a:fld id="{25399A47-00F7-44E5-A0C7-05504ACC6638}"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lgn="l" defTabSz="915035" rtl="0">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3"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lgn="r" defTabSz="915035" rtl="0">
              <a:defRPr/>
            </a:lvl1pPr>
          </a:lstStyle>
          <a:p>
            <a:pPr>
              <a:defRPr/>
            </a:pPr>
            <a:fld id="{50ADEA0E-23A9-456B-9717-115344457D6D}"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43722"/>
            <a:ext cx="3259006" cy="10372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7" y="243726"/>
            <a:ext cx="5537729" cy="5224446"/>
          </a:xfrm>
        </p:spPr>
        <p:txBody>
          <a:bodyPr/>
          <a:lstStyle>
            <a:lvl1pPr>
              <a:defRPr sz="33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280961"/>
            <a:ext cx="3259006" cy="4187208"/>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C96B52DF-36E1-408F-929F-3191F1B6DD27}"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284981"/>
            <a:ext cx="5943600" cy="50586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546959"/>
            <a:ext cx="5943600" cy="3672840"/>
          </a:xfrm>
        </p:spPr>
        <p:txBody>
          <a:bodyPr rtlCol="0">
            <a:normAutofit/>
          </a:bodyPr>
          <a:lstStyle>
            <a:lvl1pPr marL="0" indent="0">
              <a:buNone/>
              <a:defRPr sz="33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2940" indent="0">
              <a:buNone/>
              <a:defRPr sz="2000"/>
            </a:lvl8pPr>
            <a:lvl9pPr marL="3660775" indent="0">
              <a:buNone/>
              <a:defRPr sz="2000"/>
            </a:lvl9pPr>
          </a:lstStyle>
          <a:p>
            <a:pPr lvl="0"/>
            <a:endParaRPr lang="zh-CN" altLang="en-US" noProof="0"/>
          </a:p>
        </p:txBody>
      </p:sp>
      <p:sp>
        <p:nvSpPr>
          <p:cNvPr id="4" name="文本占位符 3"/>
          <p:cNvSpPr>
            <a:spLocks noGrp="1"/>
          </p:cNvSpPr>
          <p:nvPr>
            <p:ph type="body" sz="half" idx="2"/>
          </p:nvPr>
        </p:nvSpPr>
        <p:spPr>
          <a:xfrm>
            <a:off x="1941645" y="4790847"/>
            <a:ext cx="5943600" cy="718414"/>
          </a:xfrm>
        </p:spPr>
        <p:txBody>
          <a:bodyPr/>
          <a:lstStyle>
            <a:lvl1pPr marL="0" indent="0">
              <a:buNone/>
              <a:defRPr sz="1400"/>
            </a:lvl1pPr>
            <a:lvl2pPr marL="457835" indent="0">
              <a:buNone/>
              <a:defRPr sz="1200"/>
            </a:lvl2pPr>
            <a:lvl3pPr marL="915035" indent="0">
              <a:buNone/>
              <a:defRPr sz="1000"/>
            </a:lvl3pPr>
            <a:lvl4pPr marL="1372870" indent="0">
              <a:buNone/>
              <a:defRPr sz="900"/>
            </a:lvl4pPr>
            <a:lvl5pPr marL="1830705" indent="0">
              <a:buNone/>
              <a:defRPr sz="900"/>
            </a:lvl5pPr>
            <a:lvl6pPr marL="2287905" indent="0">
              <a:buNone/>
              <a:defRPr sz="900"/>
            </a:lvl6pPr>
            <a:lvl7pPr marL="2745740" indent="0">
              <a:buNone/>
              <a:defRPr sz="900"/>
            </a:lvl7pPr>
            <a:lvl8pPr marL="3202940" indent="0">
              <a:buNone/>
              <a:defRPr sz="900"/>
            </a:lvl8pPr>
            <a:lvl9pPr marL="3660775" indent="0">
              <a:buNone/>
              <a:defRPr sz="900"/>
            </a:lvl9pPr>
          </a:lstStyle>
          <a:p>
            <a:pPr lvl="0"/>
            <a:r>
              <a:rPr lang="zh-CN" altLang="en-US" smtClean="0"/>
              <a:t>单击此处编辑母版文本样式</a:t>
            </a:r>
            <a:endParaRPr lang="zh-CN" altLang="en-US" smtClean="0"/>
          </a:p>
        </p:txBody>
      </p:sp>
      <p:sp>
        <p:nvSpPr>
          <p:cNvPr id="6" name="页脚占位符 4"/>
          <p:cNvSpPr>
            <a:spLocks noGrp="1"/>
          </p:cNvSpPr>
          <p:nvPr>
            <p:ph type="ftr" sz="quarter" idx="11"/>
          </p:nvPr>
        </p:nvSpPr>
        <p:spPr/>
        <p:txBody>
          <a:bodyPr/>
          <a:lstStyle>
            <a:lvl1pPr algn="ctr" defTabSz="915035" rtl="0">
              <a:defRPr/>
            </a:lvl1pPr>
          </a:lstStyle>
          <a:p>
            <a:pPr>
              <a:defRPr/>
            </a:pP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lgn="r" defTabSz="915035" rtl="0">
              <a:defRPr/>
            </a:lvl1pPr>
          </a:lstStyle>
          <a:p>
            <a:pPr>
              <a:defRPr/>
            </a:pPr>
            <a:fld id="{A47EB65B-B4A0-4069-8C78-ECEED581018F}"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6" name="直接连接符 15"/>
          <p:cNvCxnSpPr/>
          <p:nvPr userDrawn="1"/>
        </p:nvCxnSpPr>
        <p:spPr>
          <a:xfrm>
            <a:off x="476250" y="1028700"/>
            <a:ext cx="8877300" cy="1588"/>
          </a:xfrm>
          <a:prstGeom prst="line">
            <a:avLst/>
          </a:prstGeom>
          <a:ln w="19050">
            <a:prstDash val="sysDot"/>
          </a:ln>
        </p:spPr>
        <p:style>
          <a:lnRef idx="1">
            <a:schemeClr val="accent5"/>
          </a:lnRef>
          <a:fillRef idx="0">
            <a:schemeClr val="accent5"/>
          </a:fillRef>
          <a:effectRef idx="0">
            <a:schemeClr val="accent5"/>
          </a:effectRef>
          <a:fontRef idx="minor">
            <a:schemeClr val="tx1"/>
          </a:fontRef>
        </p:style>
      </p:cxnSp>
      <p:sp>
        <p:nvSpPr>
          <p:cNvPr id="1026" name="标题占位符 1"/>
          <p:cNvSpPr>
            <a:spLocks noGrp="1"/>
          </p:cNvSpPr>
          <p:nvPr>
            <p:ph type="title"/>
          </p:nvPr>
        </p:nvSpPr>
        <p:spPr bwMode="auto">
          <a:xfrm>
            <a:off x="454249" y="383265"/>
            <a:ext cx="8914527" cy="48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4249" y="1167332"/>
            <a:ext cx="8914527" cy="403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521" tIns="45761" rIns="91521" bIns="4576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95009" y="5568591"/>
            <a:ext cx="2311982" cy="326583"/>
          </a:xfrm>
          <a:prstGeom prst="rect">
            <a:avLst/>
          </a:prstGeom>
        </p:spPr>
        <p:txBody>
          <a:bodyPr vert="horz" lIns="91521" tIns="45761" rIns="91521" bIns="45761" rtlCol="0" anchor="ctr"/>
          <a:lstStyle>
            <a:lvl1pPr algn="l" defTabSz="915035" rtl="0" fontAlgn="auto">
              <a:spcBef>
                <a:spcPts val="0"/>
              </a:spcBef>
              <a:spcAft>
                <a:spcPts val="0"/>
              </a:spcAft>
              <a:defRPr sz="1200">
                <a:solidFill>
                  <a:schemeClr val="tx1">
                    <a:tint val="75000"/>
                  </a:schemeClr>
                </a:solidFill>
                <a:latin typeface="+mn-lt"/>
                <a:ea typeface="+mn-ea"/>
              </a:defRPr>
            </a:lvl1pPr>
          </a:lstStyle>
          <a:p>
            <a:pPr>
              <a:defRPr/>
            </a:pPr>
            <a:r>
              <a:rPr lang="en-US" altLang="zh-CN" smtClean="0">
                <a:solidFill>
                  <a:prstClr val="black">
                    <a:tint val="75000"/>
                  </a:prstClr>
                </a:solidFill>
              </a:rPr>
              <a:t>2015/8/21</a:t>
            </a:r>
            <a:endParaRPr lang="zh-CN" altLang="en-US" dirty="0">
              <a:solidFill>
                <a:prstClr val="black">
                  <a:tint val="75000"/>
                </a:prstClr>
              </a:solidFill>
            </a:endParaRPr>
          </a:p>
        </p:txBody>
      </p:sp>
      <p:sp>
        <p:nvSpPr>
          <p:cNvPr id="5" name="页脚占位符 4"/>
          <p:cNvSpPr>
            <a:spLocks noGrp="1"/>
          </p:cNvSpPr>
          <p:nvPr>
            <p:ph type="ftr" sz="quarter" idx="3"/>
          </p:nvPr>
        </p:nvSpPr>
        <p:spPr>
          <a:xfrm>
            <a:off x="3384993" y="5673366"/>
            <a:ext cx="3136026" cy="326583"/>
          </a:xfrm>
          <a:prstGeom prst="rect">
            <a:avLst/>
          </a:prstGeom>
        </p:spPr>
        <p:txBody>
          <a:bodyPr vert="horz" lIns="91521" tIns="45761" rIns="91521" bIns="45761" rtlCol="0" anchor="ctr"/>
          <a:lstStyle>
            <a:lvl1pPr algn="ctr" defTabSz="915035" rtl="0" fontAlgn="auto">
              <a:spcBef>
                <a:spcPts val="0"/>
              </a:spcBef>
              <a:spcAft>
                <a:spcPts val="0"/>
              </a:spcAft>
              <a:defRPr sz="1200">
                <a:solidFill>
                  <a:schemeClr val="tx1">
                    <a:tint val="75000"/>
                  </a:schemeClr>
                </a:solidFill>
                <a:latin typeface="+mn-lt"/>
                <a:ea typeface="+mn-ea"/>
              </a:defRPr>
            </a:lvl1pPr>
          </a:lstStyle>
          <a:p>
            <a:pPr>
              <a:defRPr/>
            </a:pP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7089484" y="5568591"/>
            <a:ext cx="2311982" cy="326583"/>
          </a:xfrm>
          <a:prstGeom prst="rect">
            <a:avLst/>
          </a:prstGeom>
        </p:spPr>
        <p:txBody>
          <a:bodyPr vert="horz" lIns="91521" tIns="45761" rIns="91521" bIns="45761" rtlCol="0" anchor="ctr"/>
          <a:lstStyle>
            <a:lvl1pPr algn="r" defTabSz="915035" rtl="0" fontAlgn="auto">
              <a:spcBef>
                <a:spcPts val="0"/>
              </a:spcBef>
              <a:spcAft>
                <a:spcPts val="0"/>
              </a:spcAft>
              <a:defRPr sz="1200">
                <a:solidFill>
                  <a:schemeClr val="tx1">
                    <a:tint val="75000"/>
                  </a:schemeClr>
                </a:solidFill>
                <a:latin typeface="+mn-lt"/>
                <a:ea typeface="+mn-ea"/>
              </a:defRPr>
            </a:lvl1pPr>
          </a:lstStyle>
          <a:p>
            <a:pPr>
              <a:defRPr/>
            </a:pPr>
            <a:fld id="{CA82CA37-9F09-4F24-9B2A-880D511BA3AD}" type="slidenum">
              <a:rPr lang="zh-CN" altLang="en-US" smtClean="0">
                <a:solidFill>
                  <a:prstClr val="black">
                    <a:tint val="75000"/>
                  </a:prstClr>
                </a:solidFill>
              </a:rPr>
            </a:fld>
            <a:endParaRPr lang="zh-CN" altLang="en-US" dirty="0">
              <a:solidFill>
                <a:prstClr val="black">
                  <a:tint val="75000"/>
                </a:prstClr>
              </a:solidFill>
            </a:endParaRPr>
          </a:p>
        </p:txBody>
      </p:sp>
      <p:sp>
        <p:nvSpPr>
          <p:cNvPr id="7" name="矩形 6"/>
          <p:cNvSpPr/>
          <p:nvPr userDrawn="1"/>
        </p:nvSpPr>
        <p:spPr>
          <a:xfrm>
            <a:off x="0" y="5815060"/>
            <a:ext cx="9906000" cy="8097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21" tIns="45761" rIns="91521" bIns="45761" anchor="ctr"/>
          <a:lstStyle/>
          <a:p>
            <a:pPr algn="ctr" defTabSz="915035" rtl="0">
              <a:defRPr/>
            </a:pPr>
            <a:endParaRPr lang="zh-CN" altLang="en-US" kern="1200" dirty="0">
              <a:solidFill>
                <a:prstClr val="white"/>
              </a:solidFill>
              <a:latin typeface="Calibri" panose="020F0502020204030204"/>
              <a:ea typeface="宋体" panose="02010600030101010101" pitchFamily="2" charset="-122"/>
              <a:cs typeface="+mn-cs"/>
            </a:endParaRPr>
          </a:p>
        </p:txBody>
      </p:sp>
      <p:sp>
        <p:nvSpPr>
          <p:cNvPr id="1032" name="TextBox 7"/>
          <p:cNvSpPr txBox="1">
            <a:spLocks noChangeArrowheads="1"/>
          </p:cNvSpPr>
          <p:nvPr userDrawn="1"/>
        </p:nvSpPr>
        <p:spPr bwMode="auto">
          <a:xfrm>
            <a:off x="8327895" y="5659652"/>
            <a:ext cx="511842" cy="461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21" tIns="45761" rIns="91521" bIns="45761">
            <a:spAutoFit/>
          </a:bodyPr>
          <a:lstStyle>
            <a:lvl1pPr>
              <a:defRPr sz="2000">
                <a:solidFill>
                  <a:schemeClr val="tx1"/>
                </a:solidFill>
                <a:latin typeface="Calibri" panose="020F0502020204030204" pitchFamily="34" charset="0"/>
                <a:ea typeface="宋体" panose="02010600030101010101" pitchFamily="2" charset="-122"/>
              </a:defRPr>
            </a:lvl1pPr>
            <a:lvl2pPr marL="742950" indent="-285750">
              <a:defRPr sz="2000">
                <a:solidFill>
                  <a:schemeClr val="tx1"/>
                </a:solidFill>
                <a:latin typeface="Calibri" panose="020F0502020204030204" pitchFamily="34" charset="0"/>
                <a:ea typeface="宋体" panose="02010600030101010101" pitchFamily="2" charset="-122"/>
              </a:defRPr>
            </a:lvl2pPr>
            <a:lvl3pPr marL="1143000" indent="-228600">
              <a:defRPr sz="2000">
                <a:solidFill>
                  <a:schemeClr val="tx1"/>
                </a:solidFill>
                <a:latin typeface="Calibri" panose="020F0502020204030204" pitchFamily="34" charset="0"/>
                <a:ea typeface="宋体" panose="02010600030101010101" pitchFamily="2" charset="-122"/>
              </a:defRPr>
            </a:lvl3pPr>
            <a:lvl4pPr marL="1600200" indent="-228600">
              <a:defRPr sz="2000">
                <a:solidFill>
                  <a:schemeClr val="tx1"/>
                </a:solidFill>
                <a:latin typeface="Calibri" panose="020F0502020204030204" pitchFamily="34" charset="0"/>
                <a:ea typeface="宋体" panose="02010600030101010101" pitchFamily="2" charset="-122"/>
              </a:defRPr>
            </a:lvl4pPr>
            <a:lvl5pPr>
              <a:defRPr sz="2000">
                <a:solidFill>
                  <a:schemeClr val="tx1"/>
                </a:solidFill>
                <a:latin typeface="Calibri" panose="020F0502020204030204" pitchFamily="34" charset="0"/>
                <a:ea typeface="宋体" panose="02010600030101010101" pitchFamily="2" charset="-122"/>
              </a:defRPr>
            </a:lvl5pPr>
            <a:lvl6pPr marL="25146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fontAlgn="base">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l" defTabSz="915035" rtl="0" fontAlgn="base">
              <a:spcBef>
                <a:spcPct val="0"/>
              </a:spcBef>
              <a:spcAft>
                <a:spcPct val="0"/>
              </a:spcAft>
              <a:defRPr/>
            </a:pPr>
            <a:r>
              <a:rPr lang="en-US" altLang="zh-CN" sz="2400" kern="1200" baseline="0" dirty="0" smtClean="0">
                <a:solidFill>
                  <a:srgbClr val="00B0F0"/>
                </a:solidFill>
                <a:latin typeface="Impact" panose="020B0806030902050204" pitchFamily="34" charset="0"/>
                <a:cs typeface="+mn-cs"/>
              </a:rPr>
              <a:t>      </a:t>
            </a:r>
            <a:endParaRPr lang="zh-CN" altLang="en-US" sz="2400" kern="1200" dirty="0" smtClean="0">
              <a:solidFill>
                <a:srgbClr val="00B0F0"/>
              </a:solidFill>
              <a:latin typeface="Impact" panose="020B0806030902050204" pitchFamily="34" charset="0"/>
              <a:cs typeface="+mn-cs"/>
            </a:endParaRPr>
          </a:p>
        </p:txBody>
      </p:sp>
      <p:sp>
        <p:nvSpPr>
          <p:cNvPr id="14" name="TextBox 42"/>
          <p:cNvSpPr txBox="1">
            <a:spLocks noChangeArrowheads="1"/>
          </p:cNvSpPr>
          <p:nvPr userDrawn="1"/>
        </p:nvSpPr>
        <p:spPr bwMode="auto">
          <a:xfrm>
            <a:off x="7653338" y="835025"/>
            <a:ext cx="404919" cy="3193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400" b="0" dirty="0" smtClean="0">
                <a:solidFill>
                  <a:srgbClr val="00B0F0"/>
                </a:solidFill>
                <a:latin typeface="Impact" panose="020B0806030902050204" pitchFamily="34" charset="0"/>
              </a:rPr>
              <a:t>ND</a:t>
            </a:r>
            <a:endParaRPr lang="zh-CN" altLang="en-US" sz="1400" b="0" dirty="0">
              <a:solidFill>
                <a:srgbClr val="00B0F0"/>
              </a:solidFill>
              <a:latin typeface="Impact" panose="020B0806030902050204" pitchFamily="34" charset="0"/>
            </a:endParaRPr>
          </a:p>
        </p:txBody>
      </p:sp>
      <p:pic>
        <p:nvPicPr>
          <p:cNvPr id="2" name="Picture 2" descr="C:\Users\ADMINI~1\AppData\Local\Temp\logo-017f187571-0119-4541-80ff-24552e61bcbe.png"/>
          <p:cNvPicPr>
            <a:picLocks noChangeAspect="1" noChangeArrowheads="1"/>
          </p:cNvPicPr>
          <p:nvPr userDrawn="1"/>
        </p:nvPicPr>
        <p:blipFill>
          <a:blip r:embed="rId14" cstate="print"/>
          <a:srcRect/>
          <a:stretch>
            <a:fillRect/>
          </a:stretch>
        </p:blipFill>
        <p:spPr bwMode="auto">
          <a:xfrm>
            <a:off x="8247046" y="5408551"/>
            <a:ext cx="658829" cy="93192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5035" rtl="0" eaLnBrk="0" fontAlgn="base" hangingPunct="0">
        <a:spcBef>
          <a:spcPct val="0"/>
        </a:spcBef>
        <a:spcAft>
          <a:spcPct val="0"/>
        </a:spcAft>
        <a:defRPr sz="2400" b="1" kern="1200">
          <a:solidFill>
            <a:srgbClr val="00B0F0"/>
          </a:solidFill>
          <a:latin typeface="微软雅黑" panose="020B0503020204020204" pitchFamily="34" charset="-122"/>
          <a:ea typeface="微软雅黑" panose="020B0503020204020204" pitchFamily="34" charset="-122"/>
          <a:cs typeface="+mj-cs"/>
        </a:defRPr>
      </a:lvl1pPr>
      <a:lvl2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2pPr>
      <a:lvl3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3pPr>
      <a:lvl4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4pPr>
      <a:lvl5pPr algn="l" defTabSz="915035" rtl="0" eaLnBrk="0" fontAlgn="base" hangingPunct="0">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5pPr>
      <a:lvl6pPr marL="4070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6pPr>
      <a:lvl7pPr marL="813435"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7pPr>
      <a:lvl8pPr marL="12204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8pPr>
      <a:lvl9pPr marL="1626870" algn="l" defTabSz="915035" rtl="0" fontAlgn="base">
        <a:spcBef>
          <a:spcPct val="0"/>
        </a:spcBef>
        <a:spcAft>
          <a:spcPct val="0"/>
        </a:spcAft>
        <a:defRPr sz="2400" b="1">
          <a:solidFill>
            <a:srgbClr val="00B0F0"/>
          </a:solidFill>
          <a:latin typeface="微软雅黑" panose="020B0503020204020204" pitchFamily="34" charset="-122"/>
          <a:ea typeface="微软雅黑" panose="020B0503020204020204" pitchFamily="34" charset="-122"/>
        </a:defRPr>
      </a:lvl9pPr>
    </p:titleStyle>
    <p:bodyStyle>
      <a:lvl1pPr marL="342900" indent="-342900" algn="l" defTabSz="915035"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1pPr>
      <a:lvl2pPr marL="742950" indent="-285115" algn="l" defTabSz="915035"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4270" indent="-228600" algn="l" defTabSz="915035"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1470"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9305" indent="-228600" algn="l" defTabSz="915035"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71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4340"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321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9375" indent="-228600" algn="l" defTabSz="91503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5035" rtl="0" eaLnBrk="1" latinLnBrk="0" hangingPunct="1">
        <a:defRPr sz="1800" kern="1200">
          <a:solidFill>
            <a:schemeClr val="tx1"/>
          </a:solidFill>
          <a:latin typeface="+mn-lt"/>
          <a:ea typeface="+mn-ea"/>
          <a:cs typeface="+mn-cs"/>
        </a:defRPr>
      </a:lvl1pPr>
      <a:lvl2pPr marL="457835" algn="l" defTabSz="915035" rtl="0" eaLnBrk="1" latinLnBrk="0" hangingPunct="1">
        <a:defRPr sz="1800" kern="1200">
          <a:solidFill>
            <a:schemeClr val="tx1"/>
          </a:solidFill>
          <a:latin typeface="+mn-lt"/>
          <a:ea typeface="+mn-ea"/>
          <a:cs typeface="+mn-cs"/>
        </a:defRPr>
      </a:lvl2pPr>
      <a:lvl3pPr marL="915035" algn="l" defTabSz="915035" rtl="0" eaLnBrk="1" latinLnBrk="0" hangingPunct="1">
        <a:defRPr sz="1800" kern="1200">
          <a:solidFill>
            <a:schemeClr val="tx1"/>
          </a:solidFill>
          <a:latin typeface="+mn-lt"/>
          <a:ea typeface="+mn-ea"/>
          <a:cs typeface="+mn-cs"/>
        </a:defRPr>
      </a:lvl3pPr>
      <a:lvl4pPr marL="1372870" algn="l" defTabSz="915035" rtl="0" eaLnBrk="1" latinLnBrk="0" hangingPunct="1">
        <a:defRPr sz="1800" kern="1200">
          <a:solidFill>
            <a:schemeClr val="tx1"/>
          </a:solidFill>
          <a:latin typeface="+mn-lt"/>
          <a:ea typeface="+mn-ea"/>
          <a:cs typeface="+mn-cs"/>
        </a:defRPr>
      </a:lvl4pPr>
      <a:lvl5pPr marL="1830705" algn="l" defTabSz="915035" rtl="0" eaLnBrk="1" latinLnBrk="0" hangingPunct="1">
        <a:defRPr sz="1800" kern="1200">
          <a:solidFill>
            <a:schemeClr val="tx1"/>
          </a:solidFill>
          <a:latin typeface="+mn-lt"/>
          <a:ea typeface="+mn-ea"/>
          <a:cs typeface="+mn-cs"/>
        </a:defRPr>
      </a:lvl5pPr>
      <a:lvl6pPr marL="2287905" algn="l" defTabSz="915035" rtl="0" eaLnBrk="1" latinLnBrk="0" hangingPunct="1">
        <a:defRPr sz="1800" kern="1200">
          <a:solidFill>
            <a:schemeClr val="tx1"/>
          </a:solidFill>
          <a:latin typeface="+mn-lt"/>
          <a:ea typeface="+mn-ea"/>
          <a:cs typeface="+mn-cs"/>
        </a:defRPr>
      </a:lvl6pPr>
      <a:lvl7pPr marL="2745740" algn="l" defTabSz="915035" rtl="0" eaLnBrk="1" latinLnBrk="0" hangingPunct="1">
        <a:defRPr sz="1800" kern="1200">
          <a:solidFill>
            <a:schemeClr val="tx1"/>
          </a:solidFill>
          <a:latin typeface="+mn-lt"/>
          <a:ea typeface="+mn-ea"/>
          <a:cs typeface="+mn-cs"/>
        </a:defRPr>
      </a:lvl7pPr>
      <a:lvl8pPr marL="3202940" algn="l" defTabSz="915035" rtl="0" eaLnBrk="1" latinLnBrk="0" hangingPunct="1">
        <a:defRPr sz="1800" kern="1200">
          <a:solidFill>
            <a:schemeClr val="tx1"/>
          </a:solidFill>
          <a:latin typeface="+mn-lt"/>
          <a:ea typeface="+mn-ea"/>
          <a:cs typeface="+mn-cs"/>
        </a:defRPr>
      </a:lvl8pPr>
      <a:lvl9pPr marL="3660775" algn="l" defTabSz="91503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5149875" y="2873451"/>
            <a:ext cx="4144010" cy="1727200"/>
          </a:xfrm>
          <a:prstGeom prst="rect">
            <a:avLst/>
          </a:prstGeom>
          <a:noFill/>
        </p:spPr>
        <p:txBody>
          <a:bodyPr wrap="none" lIns="81343" tIns="40671" rIns="81343" bIns="40671">
            <a:spAutoFit/>
          </a:bodyPr>
          <a:lstStyle/>
          <a:p>
            <a:pPr algn="ctr" defTabSz="915035">
              <a:lnSpc>
                <a:spcPct val="150000"/>
              </a:lnSpc>
              <a:defRPr/>
            </a:pPr>
            <a:r>
              <a:rPr lang="zh-CN" altLang="en-US" sz="4800" dirty="0" smtClean="0">
                <a:solidFill>
                  <a:prstClr val="black">
                    <a:lumMod val="50000"/>
                    <a:lumOff val="50000"/>
                  </a:prstClr>
                </a:solidFill>
                <a:latin typeface="微软雅黑" panose="020B0503020204020204" pitchFamily="34" charset="-122"/>
                <a:ea typeface="微软雅黑" panose="020B0503020204020204" pitchFamily="34" charset="-122"/>
              </a:rPr>
              <a:t>员工晋升陈述</a:t>
            </a:r>
            <a:endParaRPr lang="en-US" altLang="zh-CN" sz="4800" dirty="0" smtClean="0">
              <a:solidFill>
                <a:prstClr val="black">
                  <a:lumMod val="50000"/>
                  <a:lumOff val="50000"/>
                </a:prstClr>
              </a:solidFill>
              <a:latin typeface="微软雅黑" panose="020B0503020204020204" pitchFamily="34" charset="-122"/>
              <a:ea typeface="微软雅黑" panose="020B0503020204020204" pitchFamily="34" charset="-122"/>
            </a:endParaRPr>
          </a:p>
          <a:p>
            <a:pPr algn="ctr" defTabSz="915035">
              <a:lnSpc>
                <a:spcPct val="150000"/>
              </a:lnSpc>
              <a:defRPr/>
            </a:pPr>
            <a:r>
              <a:rPr lang="zh-CN" altLang="en-US" sz="2400" dirty="0" smtClean="0">
                <a:solidFill>
                  <a:schemeClr val="tx1">
                    <a:lumMod val="65000"/>
                    <a:lumOff val="35000"/>
                  </a:schemeClr>
                </a:solidFill>
                <a:latin typeface="幼圆" pitchFamily="49" charset="-122"/>
                <a:ea typeface="幼圆" pitchFamily="49" charset="-122"/>
              </a:rPr>
              <a:t>严火荣申请：软件工程师</a:t>
            </a:r>
            <a:r>
              <a:rPr lang="en-US" altLang="zh-CN" sz="2400" dirty="0" smtClean="0">
                <a:solidFill>
                  <a:schemeClr val="tx1">
                    <a:lumMod val="65000"/>
                    <a:lumOff val="35000"/>
                  </a:schemeClr>
                </a:solidFill>
                <a:latin typeface="幼圆" pitchFamily="49" charset="-122"/>
                <a:ea typeface="幼圆" pitchFamily="49" charset="-122"/>
              </a:rPr>
              <a:t>(P5)</a:t>
            </a:r>
            <a:endParaRPr lang="zh-CN" altLang="en-US" sz="2400" dirty="0">
              <a:solidFill>
                <a:schemeClr val="tx1">
                  <a:lumMod val="65000"/>
                  <a:lumOff val="35000"/>
                </a:schemeClr>
              </a:solidFill>
              <a:latin typeface="幼圆" pitchFamily="49" charset="-122"/>
              <a:ea typeface="幼圆" pitchFamily="49" charset="-122"/>
            </a:endParaRPr>
          </a:p>
        </p:txBody>
      </p:sp>
      <p:sp>
        <p:nvSpPr>
          <p:cNvPr id="2051" name="TextBox 42"/>
          <p:cNvSpPr txBox="1">
            <a:spLocks noChangeArrowheads="1"/>
          </p:cNvSpPr>
          <p:nvPr/>
        </p:nvSpPr>
        <p:spPr bwMode="auto">
          <a:xfrm>
            <a:off x="7748784" y="1708491"/>
            <a:ext cx="1279656" cy="1292732"/>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509" tIns="45755" rIns="91509" bIns="45755">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defTabSz="915035" eaLnBrk="1" hangingPunct="1"/>
            <a:r>
              <a:rPr lang="en-US" altLang="zh-CN" sz="7800" dirty="0" smtClean="0">
                <a:solidFill>
                  <a:prstClr val="white"/>
                </a:solidFill>
                <a:latin typeface="Impact" panose="020B0806030902050204" pitchFamily="34" charset="0"/>
              </a:rPr>
              <a:t>ND</a:t>
            </a:r>
            <a:endParaRPr lang="zh-CN" altLang="en-US" sz="7800" dirty="0">
              <a:solidFill>
                <a:prstClr val="white"/>
              </a:solidFill>
              <a:latin typeface="Impact" panose="020B0806030902050204" pitchFamily="34" charset="0"/>
            </a:endParaRPr>
          </a:p>
        </p:txBody>
      </p:sp>
      <p:sp>
        <p:nvSpPr>
          <p:cNvPr id="7" name="矩形 6"/>
          <p:cNvSpPr/>
          <p:nvPr/>
        </p:nvSpPr>
        <p:spPr>
          <a:xfrm>
            <a:off x="5372100" y="3811270"/>
            <a:ext cx="3714750" cy="266802"/>
          </a:xfrm>
          <a:prstGeom prst="rect">
            <a:avLst/>
          </a:prstGeom>
        </p:spPr>
        <p:txBody>
          <a:bodyPr wrap="square" lIns="81343" tIns="40671" rIns="81343" bIns="40671">
            <a:spAutoFit/>
          </a:bodyPr>
          <a:lstStyle/>
          <a:p>
            <a:pPr algn="dist" defTabSz="915035">
              <a:defRPr/>
            </a:pPr>
            <a:r>
              <a:rPr lang="en-US" altLang="zh-CN" sz="1200" dirty="0" smtClean="0">
                <a:solidFill>
                  <a:prstClr val="white">
                    <a:lumMod val="65000"/>
                  </a:prstClr>
                </a:solidFill>
                <a:latin typeface="Calibri" panose="020F0502020204030204" pitchFamily="34" charset="0"/>
              </a:rPr>
              <a:t>Promotion Presentation</a:t>
            </a:r>
            <a:endParaRPr lang="zh-CN" altLang="en-US" sz="1200" dirty="0">
              <a:solidFill>
                <a:prstClr val="white">
                  <a:lumMod val="65000"/>
                </a:prst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descr="www_tuweimei_comComp_19616934_YZBFmp5yO6dT7ctEW4h4YrFQlFUD1DyP.jpg"/>
          <p:cNvPicPr>
            <a:picLocks noGrp="1" noChangeAspect="1"/>
          </p:cNvPicPr>
          <p:nvPr isPhoto="1"/>
        </p:nvPicPr>
        <p:blipFill>
          <a:blip r:embed="rId1">
            <a:extLst>
              <a:ext uri="{28A0092B-C50C-407E-A947-70E740481C1C}">
                <a14:useLocalDpi xmlns:a14="http://schemas.microsoft.com/office/drawing/2010/main" val="0"/>
              </a:ext>
            </a:extLst>
          </a:blip>
          <a:srcRect/>
          <a:stretch>
            <a:fillRect/>
          </a:stretch>
        </p:blipFill>
        <p:spPr bwMode="auto">
          <a:xfrm>
            <a:off x="28574" y="1619250"/>
            <a:ext cx="38766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5275" y="904876"/>
            <a:ext cx="5800725" cy="42219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563" tIns="45781" rIns="91563" bIns="45781" anchor="ctr"/>
          <a:lstStyle/>
          <a:p>
            <a:pPr algn="ctr" fontAlgn="auto">
              <a:spcBef>
                <a:spcPts val="0"/>
              </a:spcBef>
              <a:spcAft>
                <a:spcPts val="0"/>
              </a:spcAft>
              <a:defRPr/>
            </a:pPr>
            <a:endParaRPr lang="zh-CN" altLang="en-US" dirty="0">
              <a:solidFill>
                <a:schemeClr val="tx1">
                  <a:lumMod val="85000"/>
                  <a:lumOff val="15000"/>
                </a:schemeClr>
              </a:solidFill>
            </a:endParaRPr>
          </a:p>
        </p:txBody>
      </p:sp>
      <p:sp>
        <p:nvSpPr>
          <p:cNvPr id="3076" name="Text Box 7"/>
          <p:cNvSpPr txBox="1">
            <a:spLocks noChangeArrowheads="1"/>
          </p:cNvSpPr>
          <p:nvPr/>
        </p:nvSpPr>
        <p:spPr bwMode="auto">
          <a:xfrm>
            <a:off x="5039369" y="1836498"/>
            <a:ext cx="2904481" cy="23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563" tIns="45781" rIns="91563" bIns="45781">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个人信息</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b="1" dirty="0" smtClean="0">
                <a:solidFill>
                  <a:schemeClr val="bg1"/>
                </a:solidFill>
                <a:latin typeface="微软雅黑" panose="020B0503020204020204" pitchFamily="34" charset="-122"/>
                <a:ea typeface="微软雅黑" panose="020B0503020204020204" pitchFamily="34" charset="-122"/>
              </a:rPr>
              <a:t>专业陈述</a:t>
            </a:r>
            <a:endParaRPr lang="en-US" altLang="zh-CN" sz="3200" b="1" dirty="0" smtClean="0">
              <a:solidFill>
                <a:schemeClr val="bg1"/>
              </a:solidFill>
              <a:latin typeface="微软雅黑" panose="020B0503020204020204" pitchFamily="34" charset="-122"/>
              <a:ea typeface="微软雅黑" panose="020B0503020204020204" pitchFamily="34" charset="-122"/>
            </a:endParaRPr>
          </a:p>
          <a:p>
            <a:pPr marL="407035" indent="-407035">
              <a:lnSpc>
                <a:spcPct val="150000"/>
              </a:lnSpc>
              <a:buFont typeface="Arial" panose="020B0604020202020204" pitchFamily="34" charset="0"/>
              <a:buChar char="•"/>
            </a:pPr>
            <a:r>
              <a:rPr lang="zh-CN" altLang="en-US" sz="3200" dirty="0" smtClean="0">
                <a:solidFill>
                  <a:schemeClr val="bg1"/>
                </a:solidFill>
                <a:latin typeface="微软雅黑" panose="020B0503020204020204" pitchFamily="34" charset="-122"/>
                <a:ea typeface="微软雅黑" panose="020B0503020204020204" pitchFamily="34" charset="-122"/>
              </a:rPr>
              <a:t>职涯规划</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
        <p:nvSpPr>
          <p:cNvPr id="12" name="标题 1"/>
          <p:cNvSpPr>
            <a:spLocks noGrp="1"/>
          </p:cNvSpPr>
          <p:nvPr>
            <p:ph type="title"/>
          </p:nvPr>
        </p:nvSpPr>
        <p:spPr>
          <a:xfrm>
            <a:off x="2048386" y="1643857"/>
            <a:ext cx="2724005" cy="1357612"/>
          </a:xfrm>
        </p:spPr>
        <p:txBody>
          <a:bodyPr rtlCol="0">
            <a:normAutofit/>
          </a:bodyPr>
          <a:lstStyle/>
          <a:p>
            <a:pPr eaLnBrk="1" fontAlgn="auto" hangingPunct="1">
              <a:spcAft>
                <a:spcPts val="0"/>
              </a:spcAft>
              <a:defRPr/>
            </a:pPr>
            <a:r>
              <a:rPr lang="zh-CN" altLang="en-US" sz="4800" dirty="0" smtClean="0"/>
              <a:t>目录</a:t>
            </a:r>
            <a:br>
              <a:rPr lang="en-US" altLang="zh-CN" sz="2800" dirty="0" smtClean="0"/>
            </a:br>
            <a:r>
              <a:rPr lang="zh-CN" altLang="en-US" sz="2800" dirty="0" smtClean="0"/>
              <a:t> </a:t>
            </a:r>
            <a:r>
              <a:rPr lang="en-US" altLang="zh-CN" b="0" dirty="0" smtClean="0">
                <a:solidFill>
                  <a:schemeClr val="bg1">
                    <a:lumMod val="50000"/>
                  </a:schemeClr>
                </a:solidFill>
                <a:latin typeface="Impact" panose="020B0806030902050204" pitchFamily="34" charset="0"/>
              </a:rPr>
              <a:t>CONTENTS</a:t>
            </a:r>
            <a:endParaRPr lang="zh-CN" altLang="en-US" b="0" dirty="0">
              <a:solidFill>
                <a:schemeClr val="bg1">
                  <a:lumMod val="50000"/>
                </a:schemeClr>
              </a:solidFill>
              <a:latin typeface="Impact" panose="020B0806030902050204" pitchFamily="34" charset="0"/>
            </a:endParaRPr>
          </a:p>
        </p:txBody>
      </p:sp>
      <p:sp>
        <p:nvSpPr>
          <p:cNvPr id="7" name="灯片编号占位符 6"/>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28617" y="236321"/>
            <a:ext cx="8915400" cy="611404"/>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基础信息</a:t>
            </a:r>
            <a:endParaRPr lang="zh-CN" altLang="en-US" sz="2800" dirty="0" smtClean="0"/>
          </a:p>
        </p:txBody>
      </p:sp>
      <p:graphicFrame>
        <p:nvGraphicFramePr>
          <p:cNvPr id="4" name="Group 161"/>
          <p:cNvGraphicFramePr>
            <a:graphicFrameLocks noGrp="1"/>
          </p:cNvGraphicFramePr>
          <p:nvPr>
            <p:ph sz="quarter" idx="2"/>
          </p:nvPr>
        </p:nvGraphicFramePr>
        <p:xfrm>
          <a:off x="1021281" y="1409778"/>
          <a:ext cx="7956468" cy="3902096"/>
        </p:xfrm>
        <a:graphic>
          <a:graphicData uri="http://schemas.openxmlformats.org/drawingml/2006/table">
            <a:tbl>
              <a:tblPr/>
              <a:tblGrid>
                <a:gridCol w="1662177"/>
                <a:gridCol w="2219383"/>
                <a:gridCol w="1917059"/>
                <a:gridCol w="2157849"/>
              </a:tblGrid>
              <a:tr h="62740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姓       名</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严火荣</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部       门</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工程院后端开发处</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87087">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出生年月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1991-09-29</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400" b="1" dirty="0" smtClean="0">
                          <a:latin typeface="微软雅黑" panose="020B0503020204020204" pitchFamily="34" charset="-122"/>
                          <a:ea typeface="微软雅黑" panose="020B0503020204020204" pitchFamily="34" charset="-122"/>
                        </a:rPr>
                        <a:t>毕业学校</a:t>
                      </a:r>
                      <a:endParaRPr lang="zh-CN" altLang="en-US" sz="1400" b="1"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a:lnSpc>
                          <a:spcPct val="100000"/>
                        </a:lnSpc>
                      </a:pPr>
                      <a:r>
                        <a:rPr lang="zh-CN" altLang="en-US" sz="1200" b="0" dirty="0">
                          <a:latin typeface="微软雅黑" panose="020B0503020204020204" pitchFamily="34" charset="-122"/>
                          <a:ea typeface="微软雅黑" panose="020B0503020204020204" pitchFamily="34" charset="-122"/>
                        </a:rPr>
                        <a:t>福州大学</a:t>
                      </a:r>
                      <a:endParaRPr lang="zh-CN" altLang="en-US" sz="1200" b="0" dirty="0">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2">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入司年月</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2015-11-12</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最高学历和专业</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本科（软件工程）</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46886">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直接上级</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潘建安</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本岗位任职时间</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一年五个月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38870">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申请职位</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软件工程师</a:t>
                      </a:r>
                      <a:endParaRPr kumimoji="0" lang="zh-CN"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662979">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原  职  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P4</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申请职级</a:t>
                      </a:r>
                      <a:endPar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P5</a:t>
                      </a:r>
                      <a:endParaRPr kumimoji="0" lang="en-US" altLang="zh-CN" sz="1200" b="0"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Rectangle 2"/>
          <p:cNvSpPr>
            <a:spLocks noGrp="1" noChangeArrowheads="1"/>
          </p:cNvSpPr>
          <p:nvPr>
            <p:ph type="title"/>
          </p:nvPr>
        </p:nvSpPr>
        <p:spPr bwMode="auto">
          <a:xfrm>
            <a:off x="395292" y="341096"/>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培训、绩效、奖惩</a:t>
            </a:r>
            <a:endParaRPr lang="zh-CN" altLang="en-US" sz="2800" dirty="0" smtClean="0"/>
          </a:p>
        </p:txBody>
      </p:sp>
      <p:graphicFrame>
        <p:nvGraphicFramePr>
          <p:cNvPr id="4" name="Group 161"/>
          <p:cNvGraphicFramePr>
            <a:graphicFrameLocks noGrp="1"/>
          </p:cNvGraphicFramePr>
          <p:nvPr>
            <p:ph sz="quarter" idx="2"/>
          </p:nvPr>
        </p:nvGraphicFramePr>
        <p:xfrm>
          <a:off x="527050" y="1524000"/>
          <a:ext cx="8787884" cy="3738772"/>
        </p:xfrm>
        <a:graphic>
          <a:graphicData uri="http://schemas.openxmlformats.org/drawingml/2006/table">
            <a:tbl>
              <a:tblPr/>
              <a:tblGrid>
                <a:gridCol w="1139825"/>
                <a:gridCol w="1496640"/>
                <a:gridCol w="4726379"/>
                <a:gridCol w="1425040"/>
              </a:tblGrid>
              <a:tr h="296716">
                <a:tc rowSpan="4">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培训经历</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参加时间</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培训项目</a:t>
                      </a:r>
                      <a:r>
                        <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课程名称</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培训考核结果</a:t>
                      </a:r>
                      <a:endParaRPr kumimoji="0" lang="en-US" altLang="zh-CN" sz="12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具体分数</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r>
                        <a:rPr kumimoji="0" lang="zh-CN" altLang="en-US"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不通过</a:t>
                      </a:r>
                      <a:r>
                        <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rPr>
                        <a:t>)】</a:t>
                      </a:r>
                      <a:endParaRPr kumimoji="0" lang="en-US" altLang="zh-CN" sz="800" b="1" i="0" u="none" strike="noStrike" cap="none" normalizeH="0" baseline="0" dirty="0" smtClean="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chemeClr val="bg1">
                        <a:lumMod val="85000"/>
                      </a:schemeClr>
                    </a:solidFill>
                  </a:tcPr>
                </a:tc>
              </a:tr>
              <a:tr h="40381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2015/12/13</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新员工入职培训</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2015/1/5</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OEC-</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在线教育认证项目认证</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9064">
                <a:tc vMerge="1">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2017/2/15</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java</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初级认证考试</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
                          <a:srgbClr val="3F6985"/>
                        </a:buClr>
                        <a:buSzTx/>
                        <a:buFont typeface="Wingdings" panose="05000000000000000000" pitchFamily="2" charset="2"/>
                        <a:buNone/>
                      </a:pPr>
                      <a:r>
                        <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通过</a:t>
                      </a: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81744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绩效考核</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数据</a:t>
                      </a:r>
                      <a:endParaRPr kumimoji="0" lang="en-US" altLang="zh-CN"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algn="l">
                        <a:lnSpc>
                          <a:spcPct val="150000"/>
                        </a:lnSpc>
                      </a:pPr>
                      <a:r>
                        <a:rPr lang="zh-CN" altLang="en-US" sz="1200" b="0" dirty="0" smtClean="0">
                          <a:latin typeface="微软雅黑" panose="020B0503020204020204" pitchFamily="34" charset="-122"/>
                          <a:ea typeface="微软雅黑" panose="020B0503020204020204" pitchFamily="34" charset="-122"/>
                        </a:rPr>
                        <a:t>上一年度：</a:t>
                      </a:r>
                      <a:r>
                        <a:rPr lang="en-US" altLang="zh-CN" sz="1200" b="0" dirty="0" smtClean="0">
                          <a:latin typeface="微软雅黑" panose="020B0503020204020204" pitchFamily="34" charset="-122"/>
                          <a:ea typeface="微软雅黑" panose="020B0503020204020204" pitchFamily="34" charset="-122"/>
                        </a:rPr>
                        <a:t>B-</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2016</a:t>
                      </a:r>
                      <a:r>
                        <a:rPr lang="zh-CN" altLang="en-US" sz="1200" b="0" dirty="0" smtClean="0">
                          <a:latin typeface="微软雅黑" panose="020B0503020204020204" pitchFamily="34" charset="-122"/>
                          <a:ea typeface="微软雅黑" panose="020B0503020204020204" pitchFamily="34" charset="-122"/>
                        </a:rPr>
                        <a:t>年</a:t>
                      </a:r>
                      <a:r>
                        <a:rPr lang="en-US" altLang="zh-CN" sz="1200" b="0" dirty="0" smtClean="0">
                          <a:latin typeface="微软雅黑" panose="020B0503020204020204" pitchFamily="34" charset="-122"/>
                          <a:ea typeface="微软雅黑" panose="020B0503020204020204" pitchFamily="34" charset="-122"/>
                        </a:rPr>
                        <a:t>9</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10</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2016</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-B+</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1</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t>
                      </a:r>
                      <a:r>
                        <a:rPr lang="zh-CN" altLang="en-US" sz="1200" b="0" dirty="0" smtClean="0">
                          <a:latin typeface="微软雅黑" panose="020B0503020204020204" pitchFamily="34" charset="-122"/>
                          <a:ea typeface="微软雅黑" panose="020B0503020204020204" pitchFamily="34" charset="-122"/>
                        </a:rPr>
                        <a:t> </a:t>
                      </a:r>
                      <a:r>
                        <a:rPr lang="en-US" altLang="zh-CN" sz="1200" b="0" dirty="0" smtClean="0">
                          <a:latin typeface="微软雅黑" panose="020B0503020204020204" pitchFamily="34" charset="-122"/>
                          <a:ea typeface="微软雅黑" panose="020B0503020204020204" pitchFamily="34" charset="-122"/>
                        </a:rPr>
                        <a:t>A-</a:t>
                      </a:r>
                      <a:r>
                        <a:rPr lang="zh-CN" altLang="en-US" sz="1200" b="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sym typeface="+mn-ea"/>
                        </a:rPr>
                        <a:t>2017</a:t>
                      </a:r>
                      <a:r>
                        <a:rPr lang="zh-CN" altLang="en-US" sz="1200" dirty="0" smtClean="0">
                          <a:latin typeface="微软雅黑" panose="020B0503020204020204" pitchFamily="34" charset="-122"/>
                          <a:ea typeface="微软雅黑" panose="020B0503020204020204" pitchFamily="34" charset="-122"/>
                          <a:sym typeface="+mn-ea"/>
                        </a:rPr>
                        <a:t>年</a:t>
                      </a:r>
                      <a:r>
                        <a:rPr lang="en-US" altLang="zh-CN" sz="1200" b="0" dirty="0" smtClean="0">
                          <a:latin typeface="微软雅黑" panose="020B0503020204020204" pitchFamily="34" charset="-122"/>
                          <a:ea typeface="微软雅黑" panose="020B0503020204020204" pitchFamily="34" charset="-122"/>
                        </a:rPr>
                        <a:t>2</a:t>
                      </a:r>
                      <a:r>
                        <a:rPr lang="zh-CN" altLang="en-US" sz="1200" b="0" dirty="0" smtClean="0">
                          <a:latin typeface="微软雅黑" panose="020B0503020204020204" pitchFamily="34" charset="-122"/>
                          <a:ea typeface="微软雅黑" panose="020B0503020204020204" pitchFamily="34" charset="-122"/>
                        </a:rPr>
                        <a:t>月</a:t>
                      </a:r>
                      <a:r>
                        <a:rPr lang="en-US" altLang="zh-CN" sz="1200" b="0" dirty="0" smtClean="0">
                          <a:latin typeface="微软雅黑" panose="020B0503020204020204" pitchFamily="34" charset="-122"/>
                          <a:ea typeface="微软雅黑" panose="020B0503020204020204" pitchFamily="34" charset="-122"/>
                        </a:rPr>
                        <a:t>-A</a:t>
                      </a:r>
                      <a:endParaRPr lang="en-US" altLang="zh-CN" sz="1200" b="0" dirty="0" smtClean="0">
                        <a:latin typeface="微软雅黑" panose="020B0503020204020204" pitchFamily="34" charset="-122"/>
                        <a:ea typeface="微软雅黑" panose="020B0503020204020204" pitchFamily="34" charset="-122"/>
                      </a:endParaRPr>
                    </a:p>
                    <a:p>
                      <a:pPr algn="l">
                        <a:lnSpc>
                          <a:spcPct val="150000"/>
                        </a:lnSpc>
                      </a:pPr>
                      <a:endParaRPr kumimoji="0" lang="zh-CN" altLang="zh-CN" sz="800" b="0" i="0" u="none" strike="noStrike" kern="1200"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mn-cs"/>
                        <a:sym typeface="Wingdings" panose="05000000000000000000" pitchFamily="2" charset="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7891">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lang="zh-CN" altLang="en-US" sz="1400" b="1" dirty="0" smtClean="0">
                          <a:solidFill>
                            <a:schemeClr val="bg1"/>
                          </a:solidFill>
                          <a:latin typeface="微软雅黑" panose="020B0503020204020204" pitchFamily="34" charset="-122"/>
                          <a:ea typeface="微软雅黑" panose="020B0503020204020204" pitchFamily="34" charset="-122"/>
                        </a:rPr>
                        <a:t>奖惩情况</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gridSpan="3">
                  <a:txBody>
                    <a:bodyPr/>
                    <a:lstStyle/>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被表彰事件</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sym typeface="Wingdings" panose="05000000000000000000" pitchFamily="2" charset="2"/>
                        </a:rPr>
                        <a:t>：</a:t>
                      </a:r>
                      <a:endParaRPr kumimoji="0" lang="en-US" altLang="zh-CN" sz="1200" b="0"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sym typeface="Wingdings" panose="05000000000000000000" pitchFamily="2" charset="2"/>
                      </a:endParaRPr>
                    </a:p>
                    <a:p>
                      <a:pPr marL="0" marR="0" lvl="0" indent="0" algn="l" defTabSz="914400" rtl="0" eaLnBrk="0" fontAlgn="base" latinLnBrk="0" hangingPunct="0">
                        <a:lnSpc>
                          <a:spcPct val="15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月部门优秀员工</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灯片编号占位符 4"/>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1" name="Rectangle 2"/>
          <p:cNvSpPr>
            <a:spLocks noGrp="1" noChangeArrowheads="1"/>
          </p:cNvSpPr>
          <p:nvPr>
            <p:ph type="title"/>
          </p:nvPr>
        </p:nvSpPr>
        <p:spPr bwMode="auto">
          <a:xfrm>
            <a:off x="357192" y="350621"/>
            <a:ext cx="8915400" cy="382588"/>
          </a:xfrm>
          <a:noFill/>
          <a:ln>
            <a:miter lim="800000"/>
          </a:ln>
        </p:spPr>
        <p:txBody>
          <a:bodyPr vert="horz" wrap="square" lIns="91392" tIns="45696" rIns="91392" bIns="45696" numCol="1" anchor="ctr" anchorCtr="0" compatLnSpc="1"/>
          <a:lstStyle/>
          <a:p>
            <a:r>
              <a:rPr lang="zh-CN" altLang="en-US" sz="2800" dirty="0" smtClean="0"/>
              <a:t>个人信息</a:t>
            </a:r>
            <a:r>
              <a:rPr lang="en-US" altLang="zh-CN" sz="2800" dirty="0" smtClean="0"/>
              <a:t>-</a:t>
            </a:r>
            <a:r>
              <a:rPr lang="zh-CN" altLang="en-US" sz="2800" dirty="0" smtClean="0"/>
              <a:t>工作经验</a:t>
            </a:r>
            <a:endParaRPr lang="zh-CN" altLang="en-US" sz="2800" dirty="0" smtClean="0"/>
          </a:p>
        </p:txBody>
      </p:sp>
      <p:sp>
        <p:nvSpPr>
          <p:cNvPr id="4" name="灯片编号占位符 3"/>
          <p:cNvSpPr>
            <a:spLocks noGrp="1"/>
          </p:cNvSpPr>
          <p:nvPr>
            <p:ph type="sldNum" sz="quarter" idx="10"/>
          </p:nvPr>
        </p:nvSpPr>
        <p:spPr/>
        <p:txBody>
          <a:bodyPr/>
          <a:lstStyle/>
          <a:p>
            <a:pPr>
              <a:defRPr/>
            </a:pPr>
            <a:fld id="{C75DAC87-D3A5-4E95-B963-E076CC3ADEA5}" type="slidenum">
              <a:rPr lang="en-US" altLang="zh-CN" smtClean="0"/>
            </a:fld>
            <a:endParaRPr lang="en-US" altLang="zh-CN"/>
          </a:p>
        </p:txBody>
      </p:sp>
      <p:graphicFrame>
        <p:nvGraphicFramePr>
          <p:cNvPr id="6" name="表格 5"/>
          <p:cNvGraphicFramePr>
            <a:graphicFrameLocks noGrp="1"/>
          </p:cNvGraphicFramePr>
          <p:nvPr/>
        </p:nvGraphicFramePr>
        <p:xfrm>
          <a:off x="546735" y="1166495"/>
          <a:ext cx="8754745" cy="4844415"/>
        </p:xfrm>
        <a:graphic>
          <a:graphicData uri="http://schemas.openxmlformats.org/drawingml/2006/table">
            <a:tbl>
              <a:tblPr firstRow="1" bandRow="1">
                <a:tableStyleId>{5C22544A-7EE6-4342-B048-85BDC9FD1C3A}</a:tableStyleId>
              </a:tblPr>
              <a:tblGrid>
                <a:gridCol w="1091565"/>
                <a:gridCol w="609600"/>
                <a:gridCol w="7053580"/>
              </a:tblGrid>
              <a:tr h="1180465">
                <a:tc rowSpan="2">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本职位通道关键经验</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lnSpc>
                          <a:spcPct val="150000"/>
                        </a:lnSpc>
                      </a:pPr>
                      <a:r>
                        <a:rPr lang="zh-CN" altLang="en-US" sz="1400" b="1" dirty="0" smtClean="0">
                          <a:solidFill>
                            <a:schemeClr val="bg1"/>
                          </a:solidFill>
                          <a:latin typeface="微软雅黑" panose="020B0503020204020204" pitchFamily="34" charset="-122"/>
                          <a:ea typeface="微软雅黑" panose="020B0503020204020204" pitchFamily="34" charset="-122"/>
                        </a:rPr>
                        <a:t>要求</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（1）在组织内部被认为是技术开发类的工程师(Engineer)。熟练掌握技术开发知识及方法论，精通某个特定领域，能够独立完成中小型项目的模块开发工作，或指导中小规模团队（5-10人）完成模块开发工作。</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（2）本科及以上学历，计算机相关专业</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（3）3年以上工作经验</a:t>
                      </a:r>
                      <a:endParaRPr lang="en-US" altLang="zh-CN" sz="1200" b="0" dirty="0" smtClean="0">
                        <a:solidFill>
                          <a:schemeClr val="dk1"/>
                        </a:solidFill>
                      </a:endParaRPr>
                    </a:p>
                    <a:p>
                      <a:pPr marL="0" marR="0" algn="l" defTabSz="915035" rtl="0" eaLnBrk="1" fontAlgn="auto" latinLnBrk="0" hangingPunct="1">
                        <a:lnSpc>
                          <a:spcPct val="100000"/>
                        </a:lnSpc>
                        <a:spcBef>
                          <a:spcPts val="0"/>
                        </a:spcBef>
                        <a:buFontTx/>
                        <a:buNone/>
                      </a:pPr>
                      <a:r>
                        <a:rPr lang="en-US" altLang="zh-CN" sz="1200" b="0" dirty="0" smtClean="0">
                          <a:solidFill>
                            <a:schemeClr val="dk1"/>
                          </a:solidFill>
                        </a:rPr>
                        <a:t>（4）参与过至少一个中型软件和系统的模块开发，或若干小型软件和系统的模块开发</a:t>
                      </a:r>
                      <a:endParaRPr lang="en-US" altLang="zh-CN" sz="1200" b="0" dirty="0" smtClean="0">
                        <a:solidFill>
                          <a:schemeClr val="dk1"/>
                        </a:solidFill>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136334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zh-CN" altLang="en-US" sz="1400" b="1" dirty="0" smtClean="0">
                          <a:solidFill>
                            <a:schemeClr val="bg1"/>
                          </a:solidFill>
                          <a:latin typeface="微软雅黑" panose="020B0503020204020204" pitchFamily="34" charset="-122"/>
                          <a:ea typeface="微软雅黑" panose="020B0503020204020204" pitchFamily="34" charset="-122"/>
                        </a:rPr>
                        <a:t>员工情况</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r>
                        <a:rPr lang="en-US" altLang="zh-CN" sz="1200" dirty="0" smtClean="0">
                          <a:sym typeface="+mn-ea"/>
                        </a:rPr>
                        <a:t>1.</a:t>
                      </a:r>
                      <a:r>
                        <a:rPr lang="zh-CN" altLang="en-US" sz="1200" dirty="0" smtClean="0">
                          <a:sym typeface="+mn-ea"/>
                        </a:rPr>
                        <a:t>在网龙期间参与</a:t>
                      </a:r>
                      <a:r>
                        <a:rPr lang="zh-CN" altLang="en-US" sz="1200" smtClean="0">
                          <a:sym typeface="+mn-ea"/>
                        </a:rPr>
                        <a:t>中国</a:t>
                      </a:r>
                      <a:r>
                        <a:rPr lang="zh-CN" altLang="en-US" sz="1200" dirty="0" smtClean="0">
                          <a:sym typeface="+mn-ea"/>
                        </a:rPr>
                        <a:t>好党员，</a:t>
                      </a:r>
                      <a:r>
                        <a:rPr lang="en-US" altLang="zh-CN" sz="1200" dirty="0" smtClean="0">
                          <a:sym typeface="+mn-ea"/>
                        </a:rPr>
                        <a:t>101</a:t>
                      </a:r>
                      <a:r>
                        <a:rPr lang="zh-CN" altLang="en-US" sz="1200" dirty="0" smtClean="0">
                          <a:sym typeface="+mn-ea"/>
                        </a:rPr>
                        <a:t>教育平台项目开发。</a:t>
                      </a:r>
                      <a:endParaRPr lang="en-US" altLang="zh-CN" sz="1200" dirty="0" smtClean="0">
                        <a:sym typeface="+mn-ea"/>
                      </a:endParaRPr>
                    </a:p>
                    <a:p>
                      <a:r>
                        <a:rPr lang="en-US" altLang="zh-CN" sz="1200" dirty="0" smtClean="0">
                          <a:sym typeface="+mn-ea"/>
                        </a:rPr>
                        <a:t>2.</a:t>
                      </a:r>
                      <a:r>
                        <a:rPr lang="zh-CN" altLang="en-US" sz="1200" dirty="0" smtClean="0">
                          <a:sym typeface="+mn-ea"/>
                        </a:rPr>
                        <a:t>目前主要负责我的学习组件、证书组件和报表统计的开发工作</a:t>
                      </a:r>
                      <a:r>
                        <a:rPr lang="en-US" altLang="zh-CN" sz="1200" dirty="0" smtClean="0">
                          <a:sym typeface="+mn-ea"/>
                        </a:rPr>
                        <a:t>;</a:t>
                      </a:r>
                      <a:endParaRPr lang="en-US" altLang="zh-CN" sz="1200" dirty="0" smtClean="0">
                        <a:sym typeface="+mn-ea"/>
                      </a:endParaRPr>
                    </a:p>
                    <a:p>
                      <a:r>
                        <a:rPr lang="en-US" altLang="zh-CN" sz="1200" dirty="0" smtClean="0">
                          <a:sym typeface="+mn-ea"/>
                        </a:rPr>
                        <a:t>3.</a:t>
                      </a:r>
                      <a:r>
                        <a:rPr lang="zh-CN" altLang="en-US" sz="1200" dirty="0" smtClean="0">
                          <a:sym typeface="+mn-ea"/>
                        </a:rPr>
                        <a:t>参与报表统计从开始的设计最后的一系列开发工作，并参与了我的学习后期重构版本的设计和开发；</a:t>
                      </a:r>
                      <a:endParaRPr lang="zh-CN" altLang="en-US" sz="1200" dirty="0" smtClean="0">
                        <a:sym typeface="+mn-ea"/>
                      </a:endParaRPr>
                    </a:p>
                    <a:p>
                      <a:r>
                        <a:rPr lang="en-US" altLang="zh-CN" sz="1200" dirty="0" smtClean="0">
                          <a:sym typeface="+mn-ea"/>
                        </a:rPr>
                        <a:t>4.</a:t>
                      </a:r>
                      <a:r>
                        <a:rPr lang="zh-CN" altLang="en-US" sz="1200" dirty="0" smtClean="0">
                          <a:sym typeface="+mn-ea"/>
                        </a:rPr>
                        <a:t>担任负责组件的版本管理、发布工作。</a:t>
                      </a:r>
                      <a:endParaRPr lang="zh-CN" altLang="en-US" sz="1200" dirty="0" smtClean="0">
                        <a:sym typeface="+mn-ea"/>
                      </a:endParaRPr>
                    </a:p>
                    <a:p>
                      <a:r>
                        <a:rPr lang="en-US" altLang="zh-CN" sz="1200" dirty="0"/>
                        <a:t>5.</a:t>
                      </a:r>
                      <a:r>
                        <a:rPr lang="zh-CN" altLang="en-US" sz="1200" dirty="0"/>
                        <a:t>熟练使用</a:t>
                      </a:r>
                      <a:r>
                        <a:rPr lang="en-US" altLang="zh-CN" sz="1200" dirty="0"/>
                        <a:t>spring boot</a:t>
                      </a:r>
                      <a:r>
                        <a:rPr lang="zh-CN" altLang="en-US" sz="1200" dirty="0"/>
                        <a:t>及相关的中间件</a:t>
                      </a:r>
                      <a:r>
                        <a:rPr lang="en-US" altLang="zh-CN" sz="1200" dirty="0"/>
                        <a:t> ;</a:t>
                      </a:r>
                      <a:r>
                        <a:rPr lang="zh-CN" altLang="en-US" sz="1200" dirty="0"/>
                        <a:t>了解其自动注入的原理</a:t>
                      </a:r>
                      <a:r>
                        <a:rPr lang="en-US" altLang="zh-CN" sz="1200" dirty="0"/>
                        <a:t>,</a:t>
                      </a:r>
                      <a:r>
                        <a:rPr lang="zh-CN" altLang="en-US" sz="1200" dirty="0"/>
                        <a:t>并能很好的使用</a:t>
                      </a:r>
                      <a:r>
                        <a:rPr lang="en-US" altLang="zh-CN" sz="1200" dirty="0"/>
                        <a:t>spring data jpa </a:t>
                      </a:r>
                      <a:r>
                        <a:rPr lang="zh-CN" altLang="en-US" sz="1200" dirty="0"/>
                        <a:t>的数据访问</a:t>
                      </a:r>
                      <a:r>
                        <a:rPr lang="en-US" altLang="zh-CN" sz="1200" dirty="0"/>
                        <a:t>,</a:t>
                      </a:r>
                      <a:r>
                        <a:rPr lang="zh-CN" altLang="en-US" sz="1200" dirty="0"/>
                        <a:t>根据需求自定义自己的</a:t>
                      </a:r>
                      <a:r>
                        <a:rPr lang="en-US" altLang="zh-CN" sz="1200" dirty="0"/>
                        <a:t>spring jpa</a:t>
                      </a:r>
                      <a:r>
                        <a:rPr lang="zh-CN" altLang="en-US" sz="1200" dirty="0"/>
                        <a:t>实现</a:t>
                      </a:r>
                      <a:r>
                        <a:rPr lang="en-US" altLang="zh-CN" sz="1200" dirty="0"/>
                        <a:t>;</a:t>
                      </a:r>
                      <a:endParaRPr lang="en-US" altLang="zh-CN" sz="1200" dirty="0"/>
                    </a:p>
                    <a:p>
                      <a:r>
                        <a:rPr lang="en-US" altLang="zh-CN" sz="1200" dirty="0"/>
                        <a:t>6.</a:t>
                      </a:r>
                      <a:r>
                        <a:rPr lang="zh-CN" altLang="en-US" sz="1200" dirty="0"/>
                        <a:t>根据具体的应用场景很好的将分布式缓存</a:t>
                      </a:r>
                      <a:r>
                        <a:rPr lang="en-US" altLang="zh-CN" sz="1200" dirty="0"/>
                        <a:t>redis</a:t>
                      </a:r>
                      <a:r>
                        <a:rPr lang="zh-CN" altLang="en-US" sz="1200" dirty="0"/>
                        <a:t>及分布式消息服务</a:t>
                      </a:r>
                      <a:r>
                        <a:rPr lang="en-US" altLang="zh-CN" sz="1200" dirty="0"/>
                        <a:t>rabbit MQ</a:t>
                      </a:r>
                      <a:r>
                        <a:rPr lang="zh-CN" altLang="en-US" sz="1200" dirty="0"/>
                        <a:t>用于到组件中</a:t>
                      </a:r>
                      <a:r>
                        <a:rPr lang="en-US" altLang="zh-CN" sz="1200" dirty="0"/>
                        <a:t>;</a:t>
                      </a:r>
                      <a:endParaRPr lang="en-US" altLang="zh-CN" sz="1200" dirty="0"/>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r h="309245">
                <a:tc gridSpan="3">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附：个人工作经历</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T="40809" marB="40809"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tc>
              </a:tr>
              <a:tr h="33972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工作年限</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工作经历</a:t>
                      </a:r>
                      <a:endParaRPr kumimoji="0"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r>
              <a:tr h="1651635">
                <a:tc grid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年</a:t>
                      </a:r>
                      <a:r>
                        <a:rPr kumimoji="0" lang="en-US"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9</a:t>
                      </a:r>
                      <a:r>
                        <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endParaRPr kumimoji="0" lang="zh-CN" altLang="en-US"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11</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至今 ， 网龙网络公司工程院</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后端软件开发工程师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2014</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7</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- 2015</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年</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月 ， 万达信息股份有限公司</a:t>
                      </a:r>
                      <a:r>
                        <a:rPr kumimoji="0" lang="en-US" altLang="zh-CN"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a:t>
                      </a:r>
                      <a:r>
                        <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rPr>
                        <a:t>软件开发工程师</a:t>
                      </a:r>
                      <a:endParaRPr kumimoji="0" lang="zh-CN" altLang="en-US" sz="1200" b="0" i="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lstStyle/>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8" name="Group 400"/>
          <p:cNvGraphicFramePr>
            <a:graphicFrameLocks noGrp="1"/>
          </p:cNvGraphicFramePr>
          <p:nvPr>
            <p:ph sz="half" idx="2"/>
          </p:nvPr>
        </p:nvGraphicFramePr>
        <p:xfrm>
          <a:off x="316230" y="1085215"/>
          <a:ext cx="9274175" cy="4788535"/>
        </p:xfrm>
        <a:graphic>
          <a:graphicData uri="http://schemas.openxmlformats.org/drawingml/2006/table">
            <a:tbl>
              <a:tblPr/>
              <a:tblGrid>
                <a:gridCol w="693420"/>
                <a:gridCol w="1301115"/>
                <a:gridCol w="908685"/>
                <a:gridCol w="5551805"/>
                <a:gridCol w="819150"/>
              </a:tblGrid>
              <a:tr h="683260">
                <a:tc gridSpan="2">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1214755">
                <a:tc rowSpan="2">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分析能力</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参与需求评审，结合自身的经验，进行了模型设计（从性能上、可扩展性考虑设计思路，留存</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ER</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图及设计文档）。</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defRPr/>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根据一个新需求，</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负责手机端</a:t>
                      </a:r>
                      <a:r>
                        <a:rPr kumimoji="0" lang="en-US" altLang="zh-CN" sz="14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api</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接口设计，在满足手机端现有业务要求前提下，尽量满足接口的复用性。</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2702560">
                <a:tc vMerge="1">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软件设计</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参与我的学习重构设计，旧我的学习服务跟别的服务（如培训、公开课、考试等等）之间的通信都是采用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http</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的方式，我的学习的一个接口里面会封装多个接口调用，每个接口自身的响应时间，加上</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http</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远程调用的性能损耗，每次请求一个我的学习的接口响应时间就异常的久（高达</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7</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8s</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），导致体验性特别差，通过重构采用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rabbit MQ</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通信的方式在我的学习采用通用的数据结构本地冗余一份用户学习数据，这样直接查询本地数据库，一条</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select</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语句，性能直接提升到</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100ms</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左右；</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参与设计报表统计，本服务设计自己的表结构，采用增量的方式同步用户相关数据，全量的方式同步业务对象数据；</a:t>
                      </a:r>
                      <a:endPar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9" name="灯片编号占位符 8"/>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2"/>
          <p:cNvSpPr>
            <a:spLocks noGrp="1" noChangeArrowheads="1"/>
          </p:cNvSpPr>
          <p:nvPr>
            <p:ph type="title"/>
          </p:nvPr>
        </p:nvSpPr>
        <p:spPr bwMode="auto">
          <a:xfrm>
            <a:off x="438154" y="273719"/>
            <a:ext cx="8242300" cy="510117"/>
          </a:xfrm>
          <a:noFill/>
          <a:ln>
            <a:miter lim="800000"/>
          </a:ln>
        </p:spPr>
        <p:txBody>
          <a:bodyPr vert="horz" wrap="square" lIns="91392" tIns="45696" rIns="91392" bIns="45696" numCol="1" anchor="ctr" anchorCtr="0" compatLnSpc="1"/>
          <a:p>
            <a:r>
              <a:rPr lang="zh-CN" altLang="en-US" sz="2800" dirty="0" smtClean="0">
                <a:latin typeface="+mj-ea"/>
              </a:rPr>
              <a:t>专业陈述</a:t>
            </a:r>
            <a:r>
              <a:rPr lang="en-US" altLang="zh-CN" sz="2800" dirty="0" smtClean="0">
                <a:latin typeface="+mj-ea"/>
              </a:rPr>
              <a:t>-</a:t>
            </a:r>
            <a:r>
              <a:rPr lang="zh-CN" altLang="en-US" sz="2800" dirty="0" smtClean="0">
                <a:latin typeface="+mj-ea"/>
              </a:rPr>
              <a:t>专业能力</a:t>
            </a:r>
            <a:endParaRPr lang="zh-CN" altLang="en-US" sz="2800" dirty="0" smtClean="0">
              <a:latin typeface="+mj-ea"/>
            </a:endParaRPr>
          </a:p>
        </p:txBody>
      </p:sp>
      <p:graphicFrame>
        <p:nvGraphicFramePr>
          <p:cNvPr id="2441616" name="Group 400"/>
          <p:cNvGraphicFramePr>
            <a:graphicFrameLocks noGrp="1"/>
          </p:cNvGraphicFramePr>
          <p:nvPr>
            <p:ph sz="half" idx="2"/>
          </p:nvPr>
        </p:nvGraphicFramePr>
        <p:xfrm>
          <a:off x="316427" y="1133475"/>
          <a:ext cx="9274134" cy="4761495"/>
        </p:xfrm>
        <a:graphic>
          <a:graphicData uri="http://schemas.openxmlformats.org/drawingml/2006/table">
            <a:tbl>
              <a:tblPr/>
              <a:tblGrid>
                <a:gridCol w="693223"/>
                <a:gridCol w="1301337"/>
                <a:gridCol w="908463"/>
                <a:gridCol w="5551713"/>
                <a:gridCol w="819398"/>
              </a:tblGrid>
              <a:tr h="672435">
                <a:tc gridSpan="2">
                  <a:txBody>
                    <a:bodyPr/>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专业能力</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hMerge="1">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自我评价</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关键事件</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marL="0" marR="0" lvl="0" indent="0" algn="ctr" defTabSz="914400" rtl="0" eaLnBrk="0" fontAlgn="ctr"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备注</a:t>
                      </a:r>
                      <a:endParaRPr kumimoji="0" lang="zh-CN" altLang="en-US" sz="1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L="90000" marR="90000" marT="41773" marB="41773" anchor="ctr" anchorCtr="1"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r>
              <a:tr h="401260">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单项锁定技能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项目管理</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新版本的开发流程，对外，积极提前进行接口是否可以使用及是否满足本身的需求；对内，根据版本时间沟通好前后端联调时间，保证版本在预定的时间提测；并在时间充足的情况下进行充足的自测，保证提测后</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bug</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数</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尽可能的少。</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负责项目版本管理，利用</a:t>
                      </a:r>
                      <a:r>
                        <a:rPr kumimoji="0" lang="en-US" altLang="zh-CN" sz="14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git</a:t>
                      </a:r>
                      <a:r>
                        <a:rPr kumimoji="0" lang="zh-CN" altLang="en-US" sz="14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命令行</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管理多版本分支，对于新加入开发组的同事进行</a:t>
                      </a:r>
                      <a:r>
                        <a:rPr kumimoji="0" lang="en-US"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git</a:t>
                      </a:r>
                      <a:r>
                        <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的使用培训及使用规范；</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endParaRPr lang="zh-CN" altLang="en-US" sz="1200" dirty="0"/>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r h="395185">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组合锁定技能</a:t>
                      </a:r>
                      <a:endParaRPr kumimoji="0" lang="zh-CN" altLang="zh-CN" sz="12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solidFill>
                      <a:srgbClr val="00B0F0"/>
                    </a:solidFill>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服务端开发</a:t>
                      </a:r>
                      <a:endParaRPr kumimoji="0" lang="zh-CN"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p>
                      <a:pPr marL="0" marR="0" lvl="0" indent="0" algn="ctr"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使用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boot </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作为服务端框架，快速构建微服务。</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关于接口响应时间大于</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1s</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的，首先根据</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sql</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语句进行优化，创建索引等；如若对于性能没有质的提升，则使用本地缓存和</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redis</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缓存</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分级缓存方案实现性能优化，实现接口响应时间缩短</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1/3</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服务之间的通信采用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feginclient</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方法进行方法间的调用，也采用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rabbit MQ</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消息机制进行通信；</a:t>
                      </a:r>
                      <a:endParaRPr kumimoji="0" lang="zh-CN" altLang="en-US"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4. </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采用</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data jpa </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作为数据访问层，</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spring data solr</a:t>
                      </a:r>
                      <a:r>
                        <a:rPr lang="zh-CN" altLang="en-US"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作为检索引擎</a:t>
                      </a:r>
                      <a:r>
                        <a:rPr lang="en-US" altLang="zh-CN" sz="140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zh-CN" sz="14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20000"/>
                        </a:lnSpc>
                        <a:spcBef>
                          <a:spcPct val="10000"/>
                        </a:spcBef>
                        <a:spcAft>
                          <a:spcPct val="0"/>
                        </a:spcAft>
                        <a:buClr>
                          <a:srgbClr val="3F6985"/>
                        </a:buClr>
                        <a:buSzTx/>
                        <a:buFont typeface="Wingdings" panose="05000000000000000000" pitchFamily="2" charset="2"/>
                        <a:buNone/>
                      </a:pPr>
                      <a:endParaRPr kumimoji="0" lang="zh-CN" altLang="zh-CN" sz="12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T="40809" marB="40809" anchor="ctr" horzOverflow="overflow">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a:noFill/>
                    </a:lnTlToBr>
                    <a:lnBlToTr>
                      <a:noFill/>
                    </a:lnBlToTr>
                    <a:noFill/>
                  </a:tcPr>
                </a:tc>
              </a:tr>
            </a:tbl>
          </a:graphicData>
        </a:graphic>
      </p:graphicFrame>
      <p:sp>
        <p:nvSpPr>
          <p:cNvPr id="6" name="灯片编号占位符 5"/>
          <p:cNvSpPr>
            <a:spLocks noGrp="1"/>
          </p:cNvSpPr>
          <p:nvPr>
            <p:ph type="sldNum" sz="quarter" idx="10"/>
          </p:nvPr>
        </p:nvSpPr>
        <p:spPr/>
        <p:txBody>
          <a:bodyPr/>
          <a:p>
            <a:pPr>
              <a:defRPr/>
            </a:pPr>
            <a:fld id="{BBF8ECC8-F017-48FD-B788-2E99C5290340}" type="slidenum">
              <a:rPr lang="en-US" altLang="zh-CN"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bwMode="auto">
          <a:xfrm>
            <a:off x="400054" y="311815"/>
            <a:ext cx="8915400" cy="426514"/>
          </a:xfrm>
          <a:noFill/>
          <a:ln>
            <a:miter lim="800000"/>
          </a:ln>
        </p:spPr>
        <p:txBody>
          <a:bodyPr vert="horz" wrap="square" lIns="91392" tIns="45696" rIns="91392" bIns="45696" numCol="1" anchor="ctr" anchorCtr="0" compatLnSpc="1"/>
          <a:lstStyle/>
          <a:p>
            <a:r>
              <a:rPr lang="zh-CN" altLang="en-US" sz="2800" dirty="0" smtClean="0"/>
              <a:t>职涯规划</a:t>
            </a:r>
            <a:endParaRPr lang="zh-CN" altLang="en-US" sz="2800" dirty="0" smtClean="0"/>
          </a:p>
        </p:txBody>
      </p:sp>
      <p:sp>
        <p:nvSpPr>
          <p:cNvPr id="15363" name="内容占位符 2"/>
          <p:cNvSpPr>
            <a:spLocks noGrp="1"/>
          </p:cNvSpPr>
          <p:nvPr>
            <p:ph idx="1"/>
          </p:nvPr>
        </p:nvSpPr>
        <p:spPr>
          <a:xfrm>
            <a:off x="444500" y="1231909"/>
            <a:ext cx="8813800" cy="3981744"/>
          </a:xfrm>
        </p:spPr>
        <p:txBody>
          <a:bodyPr/>
          <a:lstStyle/>
          <a:p>
            <a:pPr>
              <a:lnSpc>
                <a:spcPct val="150000"/>
              </a:lnSpc>
              <a:buClr>
                <a:srgbClr val="00B0F0"/>
              </a:buClr>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长远规划</a:t>
            </a:r>
            <a:r>
              <a:rPr lang="en-US" altLang="zh-CN" sz="2400" dirty="0" smtClean="0">
                <a:latin typeface="微软雅黑" panose="020B0503020204020204" pitchFamily="34" charset="-122"/>
                <a:ea typeface="微软雅黑" panose="020B0503020204020204" pitchFamily="34" charset="-122"/>
              </a:rPr>
              <a:t>[</a:t>
            </a:r>
            <a:r>
              <a:rPr lang="en-US" altLang="zh-CN" sz="2400" dirty="0" smtClean="0">
                <a:solidFill>
                  <a:srgbClr val="FF0000"/>
                </a:solidFill>
                <a:latin typeface="微软雅黑" panose="020B0503020204020204" pitchFamily="34" charset="-122"/>
                <a:ea typeface="微软雅黑" panose="020B0503020204020204" pitchFamily="34" charset="-122"/>
              </a:rPr>
              <a:t>5</a:t>
            </a:r>
            <a:r>
              <a:rPr lang="zh-CN" altLang="en-US" sz="2400" dirty="0" smtClean="0">
                <a:solidFill>
                  <a:srgbClr val="FF0000"/>
                </a:solidFill>
                <a:latin typeface="微软雅黑" panose="020B0503020204020204" pitchFamily="34" charset="-122"/>
                <a:ea typeface="微软雅黑" panose="020B0503020204020204" pitchFamily="34" charset="-122"/>
              </a:rPr>
              <a:t>年以上</a:t>
            </a:r>
            <a:r>
              <a:rPr lang="en-US" altLang="zh-CN" sz="2400" dirty="0" smtClean="0">
                <a:solidFill>
                  <a:srgbClr val="FF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：架构师</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中期规划</a:t>
            </a:r>
            <a:r>
              <a:rPr lang="en-US" altLang="zh-CN" sz="2000" dirty="0" smtClean="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2-3</a:t>
            </a:r>
            <a:r>
              <a:rPr lang="zh-CN" altLang="en-US" sz="2000" dirty="0" smtClean="0">
                <a:solidFill>
                  <a:srgbClr val="FF0000"/>
                </a:solidFill>
                <a:latin typeface="微软雅黑" panose="020B0503020204020204" pitchFamily="34" charset="-122"/>
                <a:ea typeface="微软雅黑" panose="020B0503020204020204" pitchFamily="34" charset="-122"/>
              </a:rPr>
              <a:t>年</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：高级软件工程师</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r>
              <a:rPr lang="zh-CN" altLang="en-US" sz="1800" dirty="0" smtClean="0">
                <a:latin typeface="微软雅黑" panose="020B0503020204020204" pitchFamily="34" charset="-122"/>
                <a:ea typeface="微软雅黑" panose="020B0503020204020204" pitchFamily="34" charset="-122"/>
              </a:rPr>
              <a:t>近期规划</a:t>
            </a:r>
            <a:r>
              <a:rPr lang="en-US" altLang="zh-CN" sz="1800" dirty="0" smtClean="0">
                <a:latin typeface="微软雅黑" panose="020B0503020204020204" pitchFamily="34" charset="-122"/>
                <a:ea typeface="微软雅黑" panose="020B0503020204020204" pitchFamily="34" charset="-122"/>
              </a:rPr>
              <a:t>[</a:t>
            </a:r>
            <a:r>
              <a:rPr lang="en-US" altLang="zh-CN" sz="1800" dirty="0" smtClean="0">
                <a:solidFill>
                  <a:srgbClr val="FF0000"/>
                </a:solidFill>
                <a:latin typeface="微软雅黑" panose="020B0503020204020204" pitchFamily="34" charset="-122"/>
                <a:ea typeface="微软雅黑" panose="020B0503020204020204" pitchFamily="34" charset="-122"/>
              </a:rPr>
              <a:t>1</a:t>
            </a:r>
            <a:r>
              <a:rPr lang="zh-CN" altLang="en-US" sz="1800" dirty="0" smtClean="0">
                <a:solidFill>
                  <a:srgbClr val="FF0000"/>
                </a:solidFill>
                <a:latin typeface="微软雅黑" panose="020B0503020204020204" pitchFamily="34" charset="-122"/>
                <a:ea typeface="微软雅黑" panose="020B0503020204020204" pitchFamily="34" charset="-122"/>
              </a:rPr>
              <a:t>年</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：熟读各个框架的源码，了解技术的深度，提升自己在设计和架构上的能力</a:t>
            </a:r>
            <a:endParaRPr lang="en-US" altLang="zh-CN" sz="1800" dirty="0" smtClean="0">
              <a:latin typeface="微软雅黑" panose="020B0503020204020204" pitchFamily="34" charset="-122"/>
              <a:ea typeface="微软雅黑" panose="020B0503020204020204" pitchFamily="34" charset="-122"/>
            </a:endParaRPr>
          </a:p>
          <a:p>
            <a:pPr>
              <a:lnSpc>
                <a:spcPct val="150000"/>
              </a:lnSpc>
              <a:buClr>
                <a:srgbClr val="00B0F0"/>
              </a:buClr>
              <a:buFont typeface="Wingdings" panose="05000000000000000000" pitchFamily="2" charset="2"/>
              <a:buChar char="l"/>
            </a:pPr>
            <a:endParaRPr lang="en-US" altLang="zh-CN" sz="1800" dirty="0" smtClean="0">
              <a:solidFill>
                <a:srgbClr val="FF0000"/>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pPr>
              <a:defRPr/>
            </a:pPr>
            <a:fld id="{399481D1-FBB7-47A6-9DA0-B2DC666E375B}" type="slidenum">
              <a:rPr lang="zh-CN" altLang="en-US" smtClean="0">
                <a:solidFill>
                  <a:prstClr val="black">
                    <a:tint val="75000"/>
                  </a:prstClr>
                </a:solidFill>
              </a:rPr>
            </a:fld>
            <a:endParaRPr lang="zh-CN" altLang="en-US" dirty="0">
              <a:solidFill>
                <a:prstClr val="black">
                  <a:tint val="75000"/>
                </a:prst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F8ECC8-F017-48FD-B788-2E99C5290340}" type="slidenum">
              <a:rPr lang="en-US" altLang="zh-CN" smtClean="0"/>
            </a:fld>
            <a:endParaRPr lang="en-US" altLang="zh-CN"/>
          </a:p>
        </p:txBody>
      </p:sp>
      <p:grpSp>
        <p:nvGrpSpPr>
          <p:cNvPr id="8" name="组合 7"/>
          <p:cNvGrpSpPr/>
          <p:nvPr/>
        </p:nvGrpSpPr>
        <p:grpSpPr>
          <a:xfrm>
            <a:off x="3271218" y="2395795"/>
            <a:ext cx="3329607" cy="1527847"/>
            <a:chOff x="3547443" y="2205295"/>
            <a:chExt cx="3329607" cy="1527847"/>
          </a:xfrm>
        </p:grpSpPr>
        <p:sp>
          <p:nvSpPr>
            <p:cNvPr id="6" name="TextBox 3"/>
            <p:cNvSpPr txBox="1">
              <a:spLocks noChangeArrowheads="1"/>
            </p:cNvSpPr>
            <p:nvPr/>
          </p:nvSpPr>
          <p:spPr bwMode="auto">
            <a:xfrm>
              <a:off x="3547443" y="2205295"/>
              <a:ext cx="33296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b="1" dirty="0">
                  <a:solidFill>
                    <a:srgbClr val="00B0F0"/>
                  </a:solidFill>
                  <a:latin typeface="Aharoni" panose="02010803020104030203" pitchFamily="2" charset="-79"/>
                  <a:cs typeface="Aharoni" panose="02010803020104030203" pitchFamily="2" charset="-79"/>
                </a:rPr>
                <a:t>Thanks!</a:t>
              </a:r>
              <a:endParaRPr lang="zh-CN" altLang="en-US" sz="6600" b="1" dirty="0">
                <a:solidFill>
                  <a:srgbClr val="00B0F0"/>
                </a:solidFill>
                <a:latin typeface="Aharoni" panose="02010803020104030203" pitchFamily="2" charset="-79"/>
                <a:cs typeface="Aharoni" panose="02010803020104030203" pitchFamily="2" charset="-79"/>
              </a:endParaRPr>
            </a:p>
          </p:txBody>
        </p:sp>
        <p:sp>
          <p:nvSpPr>
            <p:cNvPr id="7" name="TextBox 6"/>
            <p:cNvSpPr txBox="1"/>
            <p:nvPr/>
          </p:nvSpPr>
          <p:spPr>
            <a:xfrm>
              <a:off x="4683984" y="3425365"/>
              <a:ext cx="1082348" cy="307777"/>
            </a:xfrm>
            <a:prstGeom prst="rect">
              <a:avLst/>
            </a:prstGeom>
            <a:noFill/>
          </p:spPr>
          <p:txBody>
            <a:bodyPr wrap="none" rtlCol="0">
              <a:spAutoFit/>
            </a:bodyPr>
            <a:lstStyle/>
            <a:p>
              <a:pPr algn="ctr"/>
              <a:r>
                <a:rPr lang="zh-CN" altLang="en-US" dirty="0" smtClean="0">
                  <a:solidFill>
                    <a:schemeClr val="bg1">
                      <a:lumMod val="65000"/>
                    </a:schemeClr>
                  </a:solidFill>
                  <a:latin typeface="微软雅黑" panose="020B0503020204020204" pitchFamily="34" charset="-122"/>
                  <a:ea typeface="微软雅黑" panose="020B0503020204020204" pitchFamily="34" charset="-122"/>
                </a:rPr>
                <a:t>谢谢观赏！</a:t>
              </a:r>
              <a:endParaRPr lang="zh-CN" altLang="en-US" dirty="0">
                <a:solidFill>
                  <a:schemeClr val="bg1">
                    <a:lumMod val="6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2229</Words>
  <Application>WPS 演示</Application>
  <PresentationFormat>自定义</PresentationFormat>
  <Paragraphs>257</Paragraphs>
  <Slides>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Calibri</vt:lpstr>
      <vt:lpstr>Calibri</vt:lpstr>
      <vt:lpstr>Impact</vt:lpstr>
      <vt:lpstr>微软雅黑</vt:lpstr>
      <vt:lpstr>幼圆</vt:lpstr>
      <vt:lpstr>Times New Roman</vt:lpstr>
      <vt:lpstr>Aharoni</vt:lpstr>
      <vt:lpstr>1_Office 主题​​</vt:lpstr>
      <vt:lpstr>PowerPoint 演示文稿</vt:lpstr>
      <vt:lpstr>目录  CONTENTS</vt:lpstr>
      <vt:lpstr>个人信息-基础信息</vt:lpstr>
      <vt:lpstr>个人信息-培训、绩效、奖惩</vt:lpstr>
      <vt:lpstr>个人信息-工作经验</vt:lpstr>
      <vt:lpstr>专业陈述-专业能力</vt:lpstr>
      <vt:lpstr>专业陈述-专业能力</vt:lpstr>
      <vt:lpstr>职涯规划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网龙管理部晋升述职PPT</dc:title>
  <dc:creator>Administrator</dc:creator>
  <cp:lastModifiedBy>YHR</cp:lastModifiedBy>
  <cp:revision>2537</cp:revision>
  <dcterms:created xsi:type="dcterms:W3CDTF">2003-04-16T07:50:00Z</dcterms:created>
  <dcterms:modified xsi:type="dcterms:W3CDTF">2017-04-08T08:39:58Z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