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831" r:id="rId3"/>
    <p:sldId id="1832" r:id="rId5"/>
    <p:sldId id="1825" r:id="rId6"/>
    <p:sldId id="1820" r:id="rId7"/>
    <p:sldId id="1822" r:id="rId8"/>
    <p:sldId id="1823" r:id="rId9"/>
    <p:sldId id="1824" r:id="rId10"/>
    <p:sldId id="1816" r:id="rId11"/>
    <p:sldId id="1798" r:id="rId12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84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56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37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7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2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835" indent="0">
              <a:buNone/>
              <a:defRPr sz="2800"/>
            </a:lvl2pPr>
            <a:lvl3pPr marL="915035" indent="0">
              <a:buNone/>
              <a:defRPr sz="2400"/>
            </a:lvl3pPr>
            <a:lvl4pPr marL="1372870" indent="0">
              <a:buNone/>
              <a:defRPr sz="2000"/>
            </a:lvl4pPr>
            <a:lvl5pPr marL="1830705" indent="0">
              <a:buNone/>
              <a:defRPr sz="2000"/>
            </a:lvl5pPr>
            <a:lvl6pPr marL="2287905" indent="0">
              <a:buNone/>
              <a:defRPr sz="2000"/>
            </a:lvl6pPr>
            <a:lvl7pPr marL="2745740" indent="0">
              <a:buNone/>
              <a:defRPr sz="2000"/>
            </a:lvl7pPr>
            <a:lvl8pPr marL="3202940" indent="0">
              <a:buNone/>
              <a:defRPr sz="2000"/>
            </a:lvl8pPr>
            <a:lvl9pPr marL="366077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035" rtl="0">
              <a:defRPr/>
            </a:pPr>
            <a:endParaRPr lang="zh-CN" altLang="en-US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5035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anose="020B0806030902050204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anose="020B0806030902050204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anose="020B0806030902050204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03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070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8134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2204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6268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2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1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3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1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3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7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9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7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29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77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875" y="2873451"/>
            <a:ext cx="4144010" cy="172720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35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5035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严火荣申请：软件工程师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(P5)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5035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anose="020B0806030902050204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35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       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严火荣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       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工程院后端开发处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1991-09-29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福州大学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2015-11-12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最高学历和专业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本科（软件工程）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本岗位任职时间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一年五个月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27050" y="1524000"/>
          <a:ext cx="8787884" cy="3738772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)】</a:t>
                      </a: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2015/12/13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新员工入职培训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2015/1/5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OEC-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在线教育认证项目认证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2017/2/15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初级认证考试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上一年度：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-B+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-B+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月部门优秀员工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735" y="1166495"/>
          <a:ext cx="8754745" cy="48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565"/>
                <a:gridCol w="609600"/>
                <a:gridCol w="7053580"/>
              </a:tblGrid>
              <a:tr h="118046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</a:rPr>
                        <a:t>（1）在组织内部被认为是技术开发类的工程师(Engineer)。熟练掌握技术开发知识及方法论，精通某个特定领域，能够独立完成中小型项目的模块开发工作，或指导中小规模团队（5-10人）完成模块开发工作。</a:t>
                      </a:r>
                      <a:endParaRPr lang="en-US" altLang="zh-CN" sz="12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</a:rPr>
                        <a:t>（2）本科及以上学历，计算机相关专业</a:t>
                      </a:r>
                      <a:endParaRPr lang="en-US" altLang="zh-CN" sz="12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</a:rPr>
                        <a:t>（3）3年以上工作经验</a:t>
                      </a:r>
                      <a:endParaRPr lang="en-US" altLang="zh-CN" sz="12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</a:rPr>
                        <a:t>（4）参与过至少一个中型软件和系统的模块开发，或若干小型软件和系统的模块开发</a:t>
                      </a:r>
                      <a:endParaRPr lang="en-US" altLang="zh-CN" sz="1200" b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3345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ym typeface="+mn-ea"/>
                        </a:rPr>
                        <a:t>1.</a:t>
                      </a:r>
                      <a:r>
                        <a:rPr lang="zh-CN" altLang="en-US" sz="1200" dirty="0" smtClean="0">
                          <a:sym typeface="+mn-ea"/>
                        </a:rPr>
                        <a:t>在网龙期间参与</a:t>
                      </a:r>
                      <a:r>
                        <a:rPr lang="zh-CN" altLang="en-US" sz="1200" smtClean="0">
                          <a:sym typeface="+mn-ea"/>
                        </a:rPr>
                        <a:t>中国</a:t>
                      </a:r>
                      <a:r>
                        <a:rPr lang="zh-CN" altLang="en-US" sz="1200" dirty="0" smtClean="0">
                          <a:sym typeface="+mn-ea"/>
                        </a:rPr>
                        <a:t>好党员，</a:t>
                      </a:r>
                      <a:r>
                        <a:rPr lang="en-US" altLang="zh-CN" sz="1200" dirty="0" smtClean="0">
                          <a:sym typeface="+mn-ea"/>
                        </a:rPr>
                        <a:t>101</a:t>
                      </a:r>
                      <a:r>
                        <a:rPr lang="zh-CN" altLang="en-US" sz="1200" dirty="0" smtClean="0">
                          <a:sym typeface="+mn-ea"/>
                        </a:rPr>
                        <a:t>教育平台</a:t>
                      </a:r>
                      <a:r>
                        <a:rPr lang="zh-CN" altLang="en-US" sz="1200" dirty="0" smtClean="0">
                          <a:sym typeface="+mn-ea"/>
                        </a:rPr>
                        <a:t>项目开发。</a:t>
                      </a:r>
                      <a:endParaRPr lang="en-US" altLang="zh-CN" sz="1200" dirty="0" smtClean="0">
                        <a:sym typeface="+mn-ea"/>
                      </a:endParaRPr>
                    </a:p>
                    <a:p>
                      <a:r>
                        <a:rPr lang="en-US" altLang="zh-CN" sz="1200" dirty="0" smtClean="0">
                          <a:sym typeface="+mn-ea"/>
                        </a:rPr>
                        <a:t>2.</a:t>
                      </a:r>
                      <a:r>
                        <a:rPr lang="zh-CN" altLang="en-US" sz="1200" dirty="0" smtClean="0">
                          <a:sym typeface="+mn-ea"/>
                        </a:rPr>
                        <a:t>目前主要负责我的学习组件、证书组件和报表统计的开发工作</a:t>
                      </a:r>
                      <a:r>
                        <a:rPr lang="en-US" altLang="zh-CN" sz="1200" dirty="0" smtClean="0">
                          <a:sym typeface="+mn-ea"/>
                        </a:rPr>
                        <a:t>;</a:t>
                      </a:r>
                      <a:endParaRPr lang="en-US" altLang="zh-CN" sz="1200" dirty="0" smtClean="0">
                        <a:sym typeface="+mn-ea"/>
                      </a:endParaRPr>
                    </a:p>
                    <a:p>
                      <a:r>
                        <a:rPr lang="en-US" altLang="zh-CN" sz="1200" dirty="0" smtClean="0">
                          <a:sym typeface="+mn-ea"/>
                        </a:rPr>
                        <a:t>3.</a:t>
                      </a:r>
                      <a:r>
                        <a:rPr lang="zh-CN" altLang="en-US" sz="1200" dirty="0" smtClean="0">
                          <a:sym typeface="+mn-ea"/>
                        </a:rPr>
                        <a:t>参与报表统计从开始的设计最后的一系列开发工作，并参与了我的学习后期重构版本的设计和开发；</a:t>
                      </a:r>
                      <a:endParaRPr lang="zh-CN" altLang="en-US" sz="1200" dirty="0" smtClean="0">
                        <a:sym typeface="+mn-ea"/>
                      </a:endParaRPr>
                    </a:p>
                    <a:p>
                      <a:r>
                        <a:rPr lang="en-US" altLang="zh-CN" sz="1200" dirty="0" smtClean="0">
                          <a:sym typeface="+mn-ea"/>
                        </a:rPr>
                        <a:t>4.</a:t>
                      </a:r>
                      <a:r>
                        <a:rPr lang="zh-CN" altLang="en-US" sz="1200" dirty="0" smtClean="0">
                          <a:sym typeface="+mn-ea"/>
                        </a:rPr>
                        <a:t>担任负责组件的</a:t>
                      </a:r>
                      <a:r>
                        <a:rPr lang="zh-CN" altLang="en-US" sz="1200" dirty="0" smtClean="0">
                          <a:sym typeface="+mn-ea"/>
                        </a:rPr>
                        <a:t>版本管理、发布工作。</a:t>
                      </a:r>
                      <a:endParaRPr lang="zh-CN" altLang="en-US" sz="1200" dirty="0" smtClean="0">
                        <a:sym typeface="+mn-ea"/>
                      </a:endParaRPr>
                    </a:p>
                    <a:p>
                      <a:r>
                        <a:rPr lang="en-US" altLang="zh-CN" sz="1200" dirty="0"/>
                        <a:t>5.</a:t>
                      </a:r>
                      <a:r>
                        <a:rPr lang="zh-CN" altLang="en-US" sz="1200" dirty="0"/>
                        <a:t>熟练使用</a:t>
                      </a:r>
                      <a:r>
                        <a:rPr lang="en-US" altLang="zh-CN" sz="1200" dirty="0"/>
                        <a:t>spring boot</a:t>
                      </a:r>
                      <a:r>
                        <a:rPr lang="zh-CN" altLang="en-US" sz="1200" dirty="0"/>
                        <a:t>及相关的中间件</a:t>
                      </a:r>
                      <a:r>
                        <a:rPr lang="en-US" altLang="zh-CN" sz="1200" dirty="0"/>
                        <a:t> ;</a:t>
                      </a:r>
                      <a:r>
                        <a:rPr lang="zh-CN" altLang="en-US" sz="1200" dirty="0"/>
                        <a:t>了解其自动注入的原理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并能很好的使用</a:t>
                      </a:r>
                      <a:r>
                        <a:rPr lang="en-US" altLang="zh-CN" sz="1200" dirty="0"/>
                        <a:t>spring data jpa </a:t>
                      </a:r>
                      <a:r>
                        <a:rPr lang="zh-CN" altLang="en-US" sz="1200" dirty="0"/>
                        <a:t>的数据访问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根据需求自定义自己的</a:t>
                      </a:r>
                      <a:r>
                        <a:rPr lang="en-US" altLang="zh-CN" sz="1200" dirty="0"/>
                        <a:t>spring jpa</a:t>
                      </a:r>
                      <a:r>
                        <a:rPr lang="zh-CN" altLang="en-US" sz="1200" dirty="0"/>
                        <a:t>实现</a:t>
                      </a:r>
                      <a:r>
                        <a:rPr lang="en-US" altLang="zh-CN" sz="1200" dirty="0"/>
                        <a:t>;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6.</a:t>
                      </a:r>
                      <a:r>
                        <a:rPr lang="zh-CN" altLang="en-US" sz="1200" dirty="0"/>
                        <a:t>根据具体的应用场景</a:t>
                      </a:r>
                      <a:r>
                        <a:rPr lang="zh-CN" altLang="en-US" sz="1200" dirty="0"/>
                        <a:t>很好的将分布式缓存</a:t>
                      </a:r>
                      <a:r>
                        <a:rPr lang="en-US" altLang="zh-CN" sz="1200" dirty="0"/>
                        <a:t>redis</a:t>
                      </a:r>
                      <a:r>
                        <a:rPr lang="zh-CN" altLang="en-US" sz="1200" dirty="0"/>
                        <a:t>及分布式消息服务</a:t>
                      </a:r>
                      <a:r>
                        <a:rPr lang="en-US" altLang="zh-CN" sz="1200" dirty="0"/>
                        <a:t>rabbit MQ</a:t>
                      </a:r>
                      <a:r>
                        <a:rPr lang="zh-CN" altLang="en-US" sz="1200" dirty="0"/>
                        <a:t>用于到组件中</a:t>
                      </a:r>
                      <a:r>
                        <a:rPr lang="en-US" altLang="zh-CN" sz="1200" dirty="0"/>
                        <a:t>;</a:t>
                      </a:r>
                      <a:endParaRPr lang="en-US" altLang="zh-CN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24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工作年限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6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至今 ， 网龙网络公司工程院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后端软件开发工程师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， 万达信息股份有限公司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  <a:endParaRPr lang="zh-CN" altLang="en-US" sz="2800" dirty="0" smtClean="0">
              <a:latin typeface="+mj-ea"/>
            </a:endParaRP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438150" y="784225"/>
          <a:ext cx="9274175" cy="5248275"/>
        </p:xfrm>
        <a:graphic>
          <a:graphicData uri="http://schemas.openxmlformats.org/drawingml/2006/table">
            <a:tbl>
              <a:tblPr/>
              <a:tblGrid>
                <a:gridCol w="693420"/>
                <a:gridCol w="1301115"/>
                <a:gridCol w="908685"/>
                <a:gridCol w="5551805"/>
                <a:gridCol w="819150"/>
              </a:tblGrid>
              <a:tr h="7366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32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参与我的学习重构设计，旧我的学习服务跟别的服务（如培训、公开课、考试等等）之间的通信都是采用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的方式，有时候我的学习的一个接口里面会封装多个接口调用，每个接口本来有自己的响应时间，加上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远程调用的性能损耗，每次请求一个我的学习的接口响应时间就异常的久（高达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8s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），导致体验性特别差，通过重构采用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rabbit MQ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的方式在我的学习采用通用的数据结构本地冗余一份用户学习数据，这样就可以直接查询本地数据库，一条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语句，性能直接提升到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100ms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左右；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参与设计报表统计，本服务设计自己的表结构，采用增量的方式同步用户相关数据，全量的方式同步业务对象数据；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调试与优化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编程语言与系统知识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测试支持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服务端开发</a:t>
                      </a:r>
                      <a:endParaRPr kumimoji="0" lang="zh-CN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spring boot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作为服务端框架，快速构建微服务。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关于接口响应时间大于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1s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的，首先根据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语句进行优化，创建索引等；如若对于性能没有质的提升，则使用本地缓存和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缓存</a:t>
                      </a:r>
                      <a:r>
                        <a:rPr lang="zh-CN" altLang="en-US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分级缓存方案实现性能优化，实现接口响应时间缩短</a:t>
                      </a:r>
                      <a:r>
                        <a:rPr lang="en-US" altLang="zh-CN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1/3</a:t>
                      </a:r>
                      <a:r>
                        <a:rPr lang="zh-CN" altLang="en-US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服务之间的通信采用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spring feginclient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方法进行方法间的调用，也采用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rabbit MQ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消息机制进行通信；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spring data jpa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作为数据访问层，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spring data solr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作为检索引擎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9579" y="283244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t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素质能力</a:t>
            </a:r>
            <a:endParaRPr lang="zh-CN" altLang="en-US" sz="2800" dirty="0" smtClean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383540" y="1292860"/>
          <a:ext cx="9046210" cy="4078605"/>
        </p:xfrm>
        <a:graphic>
          <a:graphicData uri="http://schemas.openxmlformats.org/drawingml/2006/table">
            <a:tbl>
              <a:tblPr/>
              <a:tblGrid>
                <a:gridCol w="681355"/>
                <a:gridCol w="954405"/>
                <a:gridCol w="1080135"/>
                <a:gridCol w="5210175"/>
                <a:gridCol w="1120140"/>
              </a:tblGrid>
              <a:tr h="76136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9024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合作精神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1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 vMerge="1"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价值判断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主动提升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53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职涯规划</a:t>
            </a:r>
            <a:endParaRPr lang="zh-CN" altLang="en-US" sz="2800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：架构师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：高级软件工程师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近期规划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：熟读各个框架的源码，了解技术的深度，提升自己在设计和架构上的能力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自定义</PresentationFormat>
  <Paragraphs>279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</vt:lpstr>
      <vt:lpstr>Impact</vt:lpstr>
      <vt:lpstr>微软雅黑</vt:lpstr>
      <vt:lpstr>幼圆</vt:lpstr>
      <vt:lpstr>Times New Roman</vt:lpstr>
      <vt:lpstr>Aharoni</vt:lpstr>
      <vt:lpstr>Arial Unicode MS</vt:lpstr>
      <vt:lpstr>1_Office 主题​​</vt:lpstr>
      <vt:lpstr>PowerPoint 演示文稿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专业陈述-素质能力</vt:lpstr>
      <vt:lpstr>职涯规划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YHR</cp:lastModifiedBy>
  <cp:revision>2529</cp:revision>
  <dcterms:created xsi:type="dcterms:W3CDTF">2003-04-16T07:50:00Z</dcterms:created>
  <dcterms:modified xsi:type="dcterms:W3CDTF">2017-04-08T08:08:52Z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