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1"/>
  </p:sldMasterIdLst>
  <p:notesMasterIdLst>
    <p:notesMasterId r:id="rId11"/>
  </p:notesMasterIdLst>
  <p:handoutMasterIdLst>
    <p:handoutMasterId r:id="rId12"/>
  </p:handoutMasterIdLst>
  <p:sldIdLst>
    <p:sldId id="1831" r:id="rId2"/>
    <p:sldId id="1832" r:id="rId3"/>
    <p:sldId id="1825" r:id="rId4"/>
    <p:sldId id="1820" r:id="rId5"/>
    <p:sldId id="1822" r:id="rId6"/>
    <p:sldId id="1823" r:id="rId7"/>
    <p:sldId id="1834" r:id="rId8"/>
    <p:sldId id="1816" r:id="rId9"/>
    <p:sldId id="1798" r:id="rId10"/>
  </p:sldIdLst>
  <p:sldSz cx="9906000" cy="6121400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1pPr>
    <a:lvl2pPr marL="456968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2pPr>
    <a:lvl3pPr marL="913934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3pPr>
    <a:lvl4pPr marL="1370902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4pPr>
    <a:lvl5pPr marL="1827868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5pPr>
    <a:lvl6pPr marL="2284835" algn="l" defTabSz="913934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6pPr>
    <a:lvl7pPr marL="2741803" algn="l" defTabSz="913934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7pPr>
    <a:lvl8pPr marL="3198770" algn="l" defTabSz="913934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8pPr>
    <a:lvl9pPr marL="3655736" algn="l" defTabSz="913934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4">
          <p15:clr>
            <a:srgbClr val="A4A3A4"/>
          </p15:clr>
        </p15:guide>
        <p15:guide id="2" pos="3117">
          <p15:clr>
            <a:srgbClr val="A4A3A4"/>
          </p15:clr>
        </p15:guide>
        <p15:guide id="3" pos="31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F0000"/>
    <a:srgbClr val="FFFF66"/>
    <a:srgbClr val="008080"/>
    <a:srgbClr val="006666"/>
    <a:srgbClr val="FF99CC"/>
    <a:srgbClr val="FFCC66"/>
    <a:srgbClr val="99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5" autoAdjust="0"/>
    <p:restoredTop sz="99672" autoAdjust="0"/>
  </p:normalViewPr>
  <p:slideViewPr>
    <p:cSldViewPr snapToGrid="0">
      <p:cViewPr varScale="1">
        <p:scale>
          <a:sx n="130" d="100"/>
          <a:sy n="130" d="100"/>
        </p:scale>
        <p:origin x="1074" y="96"/>
      </p:cViewPr>
      <p:guideLst>
        <p:guide orient="horz" pos="434"/>
        <p:guide pos="3117"/>
        <p:guide pos="31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-3222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678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65163" y="692150"/>
            <a:ext cx="552767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6387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696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393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090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786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4835" algn="l" defTabSz="9139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803" algn="l" defTabSz="9139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70" algn="l" defTabSz="9139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736" algn="l" defTabSz="9139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867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55638" y="685800"/>
            <a:ext cx="55467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FF0000"/>
                </a:solidFill>
              </a:rPr>
              <a:t>欢迎你，我们的新同学。通过这门微课，希望能帮助大家学会如何做好职业发展规划：让自己在有明确目标的基础上，对工作有更好的认识和计划。另外</a:t>
            </a:r>
            <a:r>
              <a:rPr lang="en-US" altLang="zh-CN" b="0" dirty="0" smtClean="0">
                <a:solidFill>
                  <a:srgbClr val="FF0000"/>
                </a:solidFill>
              </a:rPr>
              <a:t>,</a:t>
            </a:r>
            <a:r>
              <a:rPr lang="zh-CN" altLang="en-US" b="0" dirty="0" smtClean="0">
                <a:solidFill>
                  <a:srgbClr val="FF0000"/>
                </a:solidFill>
              </a:rPr>
              <a:t>也让同学们了解下</a:t>
            </a:r>
            <a:r>
              <a:rPr lang="en-US" altLang="zh-CN" b="0" dirty="0" smtClean="0">
                <a:solidFill>
                  <a:srgbClr val="FF0000"/>
                </a:solidFill>
              </a:rPr>
              <a:t>ND</a:t>
            </a:r>
            <a:r>
              <a:rPr lang="zh-CN" altLang="en-US" b="0" dirty="0" smtClean="0">
                <a:solidFill>
                  <a:srgbClr val="FF0000"/>
                </a:solidFill>
              </a:rPr>
              <a:t>能够给大家提供什么样的平台</a:t>
            </a:r>
            <a:r>
              <a:rPr lang="en-US" altLang="zh-CN" b="0" dirty="0" smtClean="0">
                <a:solidFill>
                  <a:srgbClr val="FF0000"/>
                </a:solidFill>
              </a:rPr>
              <a:t>,</a:t>
            </a:r>
            <a:r>
              <a:rPr lang="zh-CN" altLang="en-US" b="0" dirty="0" smtClean="0">
                <a:solidFill>
                  <a:srgbClr val="FF0000"/>
                </a:solidFill>
              </a:rPr>
              <a:t>从而设定自己在公司的职业发展路径。</a:t>
            </a:r>
            <a:endParaRPr lang="en-US" altLang="zh-CN" b="0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39408AF-377F-4F54-922D-FF2A98196521}" type="slidenum">
              <a:rPr lang="zh-CN" altLang="en-US" sz="1200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926630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1901603"/>
            <a:ext cx="8420100" cy="13121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6" y="3468793"/>
            <a:ext cx="6934200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5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2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0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8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5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3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0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213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213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213" rtl="0">
              <a:defRPr/>
            </a:lvl1pPr>
          </a:lstStyle>
          <a:p>
            <a:pPr>
              <a:defRPr/>
            </a:pPr>
            <a:fld id="{FCA16EF7-DF03-46F8-AF7E-E8D83DE783F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02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213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213" rtl="0">
              <a:defRPr/>
            </a:lvl1pPr>
          </a:lstStyle>
          <a:p>
            <a:pPr>
              <a:defRPr/>
            </a:pPr>
            <a:fld id="{03AA13F7-C804-41B2-B986-BA8CBA9976D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64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45144"/>
            <a:ext cx="2228850" cy="52230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45144"/>
            <a:ext cx="6521450" cy="522302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213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213" rtl="0">
              <a:defRPr/>
            </a:lvl1pPr>
          </a:lstStyle>
          <a:p>
            <a:pPr>
              <a:defRPr/>
            </a:pPr>
            <a:fld id="{A2DDC835-BED5-45FE-A921-A8F859FE43D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589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4" y="245140"/>
            <a:ext cx="8915400" cy="102023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5775" y="989064"/>
            <a:ext cx="4381500" cy="46519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19675" y="989063"/>
            <a:ext cx="4381500" cy="225726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19675" y="3382360"/>
            <a:ext cx="4381500" cy="2258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40788" y="5566892"/>
            <a:ext cx="571500" cy="27773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DAC87-D3A5-4E95-B963-E076CC3ADE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4" y="245140"/>
            <a:ext cx="8915400" cy="102023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5775" y="989064"/>
            <a:ext cx="4381500" cy="46519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19675" y="989064"/>
            <a:ext cx="4381500" cy="46519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40788" y="5566892"/>
            <a:ext cx="571500" cy="27773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8ECC8-F017-48FD-B788-2E99C52903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213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213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213" rtl="0">
              <a:defRPr/>
            </a:lvl1pPr>
          </a:lstStyle>
          <a:p>
            <a:pPr>
              <a:defRPr/>
            </a:pPr>
            <a:fld id="{399481D1-FBB7-47A6-9DA0-B2DC666E37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11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3933569"/>
            <a:ext cx="8420100" cy="12157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594511"/>
            <a:ext cx="8420100" cy="13390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6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52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304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8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56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3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60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213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213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213" rtl="0">
              <a:defRPr/>
            </a:lvl1pPr>
          </a:lstStyle>
          <a:p>
            <a:pPr>
              <a:defRPr/>
            </a:pPr>
            <a:fld id="{8DBC7048-4233-4A8B-91D8-1C8E8933F6F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23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428333"/>
            <a:ext cx="4375150" cy="40398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428333"/>
            <a:ext cx="4375150" cy="40398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213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213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213" rtl="0">
              <a:defRPr/>
            </a:lvl1pPr>
          </a:lstStyle>
          <a:p>
            <a:pPr>
              <a:defRPr/>
            </a:pPr>
            <a:fld id="{A7CC13C1-C66E-41D6-B9D3-F593EF9892D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73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1" y="1370232"/>
            <a:ext cx="4376870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606" indent="0">
              <a:buNone/>
              <a:defRPr sz="2000" b="1"/>
            </a:lvl2pPr>
            <a:lvl3pPr marL="915213" indent="0">
              <a:buNone/>
              <a:defRPr sz="1800" b="1"/>
            </a:lvl3pPr>
            <a:lvl4pPr marL="1372816" indent="0">
              <a:buNone/>
              <a:defRPr sz="1600" b="1"/>
            </a:lvl4pPr>
            <a:lvl5pPr marL="1830423" indent="0">
              <a:buNone/>
              <a:defRPr sz="1600" b="1"/>
            </a:lvl5pPr>
            <a:lvl6pPr marL="2288029" indent="0">
              <a:buNone/>
              <a:defRPr sz="1600" b="1"/>
            </a:lvl6pPr>
            <a:lvl7pPr marL="2745633" indent="0">
              <a:buNone/>
              <a:defRPr sz="1600" b="1"/>
            </a:lvl7pPr>
            <a:lvl8pPr marL="3203240" indent="0">
              <a:buNone/>
              <a:defRPr sz="1600" b="1"/>
            </a:lvl8pPr>
            <a:lvl9pPr marL="3660846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1" y="1941278"/>
            <a:ext cx="4376870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6" y="1370232"/>
            <a:ext cx="4378590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606" indent="0">
              <a:buNone/>
              <a:defRPr sz="2000" b="1"/>
            </a:lvl2pPr>
            <a:lvl3pPr marL="915213" indent="0">
              <a:buNone/>
              <a:defRPr sz="1800" b="1"/>
            </a:lvl3pPr>
            <a:lvl4pPr marL="1372816" indent="0">
              <a:buNone/>
              <a:defRPr sz="1600" b="1"/>
            </a:lvl4pPr>
            <a:lvl5pPr marL="1830423" indent="0">
              <a:buNone/>
              <a:defRPr sz="1600" b="1"/>
            </a:lvl5pPr>
            <a:lvl6pPr marL="2288029" indent="0">
              <a:buNone/>
              <a:defRPr sz="1600" b="1"/>
            </a:lvl6pPr>
            <a:lvl7pPr marL="2745633" indent="0">
              <a:buNone/>
              <a:defRPr sz="1600" b="1"/>
            </a:lvl7pPr>
            <a:lvl8pPr marL="3203240" indent="0">
              <a:buNone/>
              <a:defRPr sz="1600" b="1"/>
            </a:lvl8pPr>
            <a:lvl9pPr marL="3660846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6" y="1941278"/>
            <a:ext cx="4378590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213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213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213" rtl="0">
              <a:defRPr/>
            </a:lvl1pPr>
          </a:lstStyle>
          <a:p>
            <a:pPr>
              <a:defRPr/>
            </a:pPr>
            <a:fld id="{F8EEEE86-97B8-402B-9EF3-A87D6B245C7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00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213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213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213" rtl="0">
              <a:defRPr/>
            </a:lvl1pPr>
          </a:lstStyle>
          <a:p>
            <a:pPr>
              <a:defRPr/>
            </a:pPr>
            <a:fld id="{25399A47-00F7-44E5-A0C7-05504ACC663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71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defTabSz="915213" rtl="0"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213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213" rtl="0">
              <a:defRPr/>
            </a:lvl1pPr>
          </a:lstStyle>
          <a:p>
            <a:pPr>
              <a:defRPr/>
            </a:pPr>
            <a:fld id="{50ADEA0E-23A9-456B-9717-115344457D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41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43722"/>
            <a:ext cx="3259006" cy="1037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7" y="243726"/>
            <a:ext cx="5537729" cy="5224446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280961"/>
            <a:ext cx="3259006" cy="4187208"/>
          </a:xfrm>
        </p:spPr>
        <p:txBody>
          <a:bodyPr/>
          <a:lstStyle>
            <a:lvl1pPr marL="0" indent="0">
              <a:buNone/>
              <a:defRPr sz="1400"/>
            </a:lvl1pPr>
            <a:lvl2pPr marL="457606" indent="0">
              <a:buNone/>
              <a:defRPr sz="1200"/>
            </a:lvl2pPr>
            <a:lvl3pPr marL="915213" indent="0">
              <a:buNone/>
              <a:defRPr sz="1000"/>
            </a:lvl3pPr>
            <a:lvl4pPr marL="1372816" indent="0">
              <a:buNone/>
              <a:defRPr sz="900"/>
            </a:lvl4pPr>
            <a:lvl5pPr marL="1830423" indent="0">
              <a:buNone/>
              <a:defRPr sz="900"/>
            </a:lvl5pPr>
            <a:lvl6pPr marL="2288029" indent="0">
              <a:buNone/>
              <a:defRPr sz="900"/>
            </a:lvl6pPr>
            <a:lvl7pPr marL="2745633" indent="0">
              <a:buNone/>
              <a:defRPr sz="900"/>
            </a:lvl7pPr>
            <a:lvl8pPr marL="3203240" indent="0">
              <a:buNone/>
              <a:defRPr sz="900"/>
            </a:lvl8pPr>
            <a:lvl9pPr marL="3660846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213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213" rtl="0">
              <a:defRPr/>
            </a:lvl1pPr>
          </a:lstStyle>
          <a:p>
            <a:pPr>
              <a:defRPr/>
            </a:pPr>
            <a:fld id="{C96B52DF-36E1-408F-929F-3191F1B6DD2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13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5" y="4284981"/>
            <a:ext cx="5943600" cy="5058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5" y="546959"/>
            <a:ext cx="5943600" cy="3672840"/>
          </a:xfrm>
        </p:spPr>
        <p:txBody>
          <a:bodyPr rtlCol="0">
            <a:normAutofit/>
          </a:bodyPr>
          <a:lstStyle>
            <a:lvl1pPr marL="0" indent="0">
              <a:buNone/>
              <a:defRPr sz="3300"/>
            </a:lvl1pPr>
            <a:lvl2pPr marL="457606" indent="0">
              <a:buNone/>
              <a:defRPr sz="2800"/>
            </a:lvl2pPr>
            <a:lvl3pPr marL="915213" indent="0">
              <a:buNone/>
              <a:defRPr sz="2400"/>
            </a:lvl3pPr>
            <a:lvl4pPr marL="1372816" indent="0">
              <a:buNone/>
              <a:defRPr sz="2000"/>
            </a:lvl4pPr>
            <a:lvl5pPr marL="1830423" indent="0">
              <a:buNone/>
              <a:defRPr sz="2000"/>
            </a:lvl5pPr>
            <a:lvl6pPr marL="2288029" indent="0">
              <a:buNone/>
              <a:defRPr sz="2000"/>
            </a:lvl6pPr>
            <a:lvl7pPr marL="2745633" indent="0">
              <a:buNone/>
              <a:defRPr sz="2000"/>
            </a:lvl7pPr>
            <a:lvl8pPr marL="3203240" indent="0">
              <a:buNone/>
              <a:defRPr sz="2000"/>
            </a:lvl8pPr>
            <a:lvl9pPr marL="3660846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5" y="4790847"/>
            <a:ext cx="5943600" cy="718414"/>
          </a:xfrm>
        </p:spPr>
        <p:txBody>
          <a:bodyPr/>
          <a:lstStyle>
            <a:lvl1pPr marL="0" indent="0">
              <a:buNone/>
              <a:defRPr sz="1400"/>
            </a:lvl1pPr>
            <a:lvl2pPr marL="457606" indent="0">
              <a:buNone/>
              <a:defRPr sz="1200"/>
            </a:lvl2pPr>
            <a:lvl3pPr marL="915213" indent="0">
              <a:buNone/>
              <a:defRPr sz="1000"/>
            </a:lvl3pPr>
            <a:lvl4pPr marL="1372816" indent="0">
              <a:buNone/>
              <a:defRPr sz="900"/>
            </a:lvl4pPr>
            <a:lvl5pPr marL="1830423" indent="0">
              <a:buNone/>
              <a:defRPr sz="900"/>
            </a:lvl5pPr>
            <a:lvl6pPr marL="2288029" indent="0">
              <a:buNone/>
              <a:defRPr sz="900"/>
            </a:lvl6pPr>
            <a:lvl7pPr marL="2745633" indent="0">
              <a:buNone/>
              <a:defRPr sz="900"/>
            </a:lvl7pPr>
            <a:lvl8pPr marL="3203240" indent="0">
              <a:buNone/>
              <a:defRPr sz="900"/>
            </a:lvl8pPr>
            <a:lvl9pPr marL="3660846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915213" rtl="0"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defTabSz="915213" rtl="0">
              <a:defRPr/>
            </a:lvl1pPr>
          </a:lstStyle>
          <a:p>
            <a:pPr>
              <a:defRPr/>
            </a:pPr>
            <a:fld id="{A47EB65B-B4A0-4069-8C78-ECEED581018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73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 userDrawn="1"/>
        </p:nvCxnSpPr>
        <p:spPr>
          <a:xfrm>
            <a:off x="476250" y="1028700"/>
            <a:ext cx="8877300" cy="1588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4249" y="383265"/>
            <a:ext cx="8914527" cy="48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521" tIns="45761" rIns="91521" bIns="457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4249" y="1167332"/>
            <a:ext cx="8914527" cy="403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009" y="5568591"/>
            <a:ext cx="2311982" cy="326583"/>
          </a:xfrm>
          <a:prstGeom prst="rect">
            <a:avLst/>
          </a:prstGeom>
        </p:spPr>
        <p:txBody>
          <a:bodyPr vert="horz" lIns="91521" tIns="45761" rIns="91521" bIns="45761" rtlCol="0" anchor="ctr"/>
          <a:lstStyle>
            <a:lvl1pPr algn="l" defTabSz="915213" rtl="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2015/8/21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993" y="5673366"/>
            <a:ext cx="3136026" cy="326583"/>
          </a:xfrm>
          <a:prstGeom prst="rect">
            <a:avLst/>
          </a:prstGeom>
        </p:spPr>
        <p:txBody>
          <a:bodyPr vert="horz" lIns="91521" tIns="45761" rIns="91521" bIns="45761" rtlCol="0" anchor="ctr"/>
          <a:lstStyle>
            <a:lvl1pPr algn="ctr" defTabSz="915213" rtl="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89484" y="5568591"/>
            <a:ext cx="2311982" cy="326583"/>
          </a:xfrm>
          <a:prstGeom prst="rect">
            <a:avLst/>
          </a:prstGeom>
        </p:spPr>
        <p:txBody>
          <a:bodyPr vert="horz" lIns="91521" tIns="45761" rIns="91521" bIns="45761" rtlCol="0" anchor="ctr"/>
          <a:lstStyle>
            <a:lvl1pPr algn="r" defTabSz="915213" rtl="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A82CA37-9F09-4F24-9B2A-880D511BA3A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815060"/>
            <a:ext cx="9906000" cy="809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21" tIns="45761" rIns="91521" bIns="45761" anchor="ctr"/>
          <a:lstStyle/>
          <a:p>
            <a:pPr algn="ctr" defTabSz="915213" rtl="0">
              <a:defRPr/>
            </a:pPr>
            <a:endParaRPr lang="zh-CN" altLang="en-US" kern="1200" dirty="0">
              <a:solidFill>
                <a:prstClr val="white"/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1032" name="TextBox 7"/>
          <p:cNvSpPr txBox="1">
            <a:spLocks noChangeArrowheads="1"/>
          </p:cNvSpPr>
          <p:nvPr userDrawn="1"/>
        </p:nvSpPr>
        <p:spPr bwMode="auto">
          <a:xfrm>
            <a:off x="8327895" y="5659652"/>
            <a:ext cx="511842" cy="46174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21" tIns="45761" rIns="91521" bIns="45761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defTabSz="915213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kern="1200" baseline="0" dirty="0" smtClean="0">
                <a:solidFill>
                  <a:srgbClr val="00B0F0"/>
                </a:solidFill>
                <a:latin typeface="Impact" pitchFamily="34" charset="0"/>
                <a:cs typeface="+mn-cs"/>
              </a:rPr>
              <a:t>      </a:t>
            </a:r>
            <a:endParaRPr lang="zh-CN" altLang="en-US" sz="2400" kern="1200" dirty="0" smtClean="0">
              <a:solidFill>
                <a:srgbClr val="00B0F0"/>
              </a:solidFill>
              <a:latin typeface="Impact" pitchFamily="34" charset="0"/>
              <a:cs typeface="+mn-cs"/>
            </a:endParaRPr>
          </a:p>
        </p:txBody>
      </p:sp>
      <p:sp>
        <p:nvSpPr>
          <p:cNvPr id="14" name="TextBox 42"/>
          <p:cNvSpPr txBox="1">
            <a:spLocks noChangeArrowheads="1"/>
          </p:cNvSpPr>
          <p:nvPr userDrawn="1"/>
        </p:nvSpPr>
        <p:spPr bwMode="auto">
          <a:xfrm>
            <a:off x="7653338" y="835025"/>
            <a:ext cx="404919" cy="3193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 b="0" dirty="0" smtClean="0">
                <a:solidFill>
                  <a:srgbClr val="00B0F0"/>
                </a:solidFill>
                <a:latin typeface="Impact" pitchFamily="34" charset="0"/>
              </a:rPr>
              <a:t>ND</a:t>
            </a:r>
            <a:endParaRPr lang="zh-CN" altLang="en-US" sz="1400" b="0" dirty="0">
              <a:solidFill>
                <a:srgbClr val="00B0F0"/>
              </a:solidFill>
              <a:latin typeface="Impact" pitchFamily="34" charset="0"/>
            </a:endParaRPr>
          </a:p>
        </p:txBody>
      </p:sp>
      <p:pic>
        <p:nvPicPr>
          <p:cNvPr id="2" name="Picture 2" descr="C:\Users\ADMINI~1\AppData\Local\Temp\logo-017f187571-0119-4541-80ff-24552e61bcbe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247046" y="5408551"/>
            <a:ext cx="658829" cy="93192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5213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00B0F0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defTabSz="915213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2pPr>
      <a:lvl3pPr algn="l" defTabSz="915213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3pPr>
      <a:lvl4pPr algn="l" defTabSz="915213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4pPr>
      <a:lvl5pPr algn="l" defTabSz="915213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5pPr>
      <a:lvl6pPr marL="406760" algn="l" defTabSz="915213" rtl="0" fontAlgn="base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6pPr>
      <a:lvl7pPr marL="813520" algn="l" defTabSz="915213" rtl="0" fontAlgn="base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7pPr>
      <a:lvl8pPr marL="1220282" algn="l" defTabSz="915213" rtl="0" fontAlgn="base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8pPr>
      <a:lvl9pPr marL="1627043" algn="l" defTabSz="915213" rtl="0" fontAlgn="base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3205" indent="-343205" algn="l" defTabSz="9152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02" indent="-285298" algn="l" defTabSz="9152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015" indent="-228803" algn="l" defTabSz="9152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1621" indent="-228803" algn="l" defTabSz="9152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9226" indent="-228803" algn="l" defTabSz="9152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6832" indent="-228803" algn="l" defTabSz="915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4437" indent="-228803" algn="l" defTabSz="915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32041" indent="-228803" algn="l" defTabSz="915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9650" indent="-228803" algn="l" defTabSz="9152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5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606" algn="l" defTabSz="915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5213" algn="l" defTabSz="915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816" algn="l" defTabSz="915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0423" algn="l" defTabSz="915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8029" algn="l" defTabSz="915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5633" algn="l" defTabSz="915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3240" algn="l" defTabSz="915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60846" algn="l" defTabSz="9152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17792" y="2873451"/>
            <a:ext cx="4808175" cy="1744130"/>
          </a:xfrm>
          <a:prstGeom prst="rect">
            <a:avLst/>
          </a:prstGeom>
          <a:noFill/>
        </p:spPr>
        <p:txBody>
          <a:bodyPr wrap="none" lIns="81343" tIns="40671" rIns="81343" bIns="40671">
            <a:spAutoFit/>
          </a:bodyPr>
          <a:lstStyle/>
          <a:p>
            <a:pPr algn="ctr" defTabSz="915096">
              <a:lnSpc>
                <a:spcPct val="150000"/>
              </a:lnSpc>
              <a:defRPr/>
            </a:pPr>
            <a:r>
              <a:rPr lang="zh-CN" altLang="en-US" sz="4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员工晋升陈述</a:t>
            </a:r>
            <a:endParaRPr lang="en-US" altLang="zh-CN" sz="4800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5096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itchFamily="49" charset="-122"/>
                <a:ea typeface="幼圆" pitchFamily="49" charset="-122"/>
              </a:rPr>
              <a:t>叶剑华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itchFamily="49" charset="-122"/>
                <a:ea typeface="幼圆" pitchFamily="49" charset="-122"/>
              </a:rPr>
              <a:t>申请：软件开发工程师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itchFamily="49" charset="-122"/>
                <a:ea typeface="幼圆" pitchFamily="49" charset="-122"/>
              </a:rPr>
              <a:t>(P6)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051" name="TextBox 42"/>
          <p:cNvSpPr txBox="1">
            <a:spLocks noChangeArrowheads="1"/>
          </p:cNvSpPr>
          <p:nvPr/>
        </p:nvSpPr>
        <p:spPr bwMode="auto">
          <a:xfrm>
            <a:off x="7748784" y="1708491"/>
            <a:ext cx="1279656" cy="129273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09" tIns="45755" rIns="91509" bIns="4575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defTabSz="915096" eaLnBrk="1" hangingPunct="1"/>
            <a:r>
              <a:rPr lang="en-US" altLang="zh-CN" sz="7800" dirty="0" smtClean="0">
                <a:solidFill>
                  <a:prstClr val="white"/>
                </a:solidFill>
                <a:latin typeface="Impact" pitchFamily="34" charset="0"/>
              </a:rPr>
              <a:t>ND</a:t>
            </a:r>
            <a:endParaRPr lang="zh-CN" altLang="en-US" sz="7800" dirty="0">
              <a:solidFill>
                <a:prstClr val="white"/>
              </a:solidFill>
              <a:latin typeface="Impact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72100" y="3811270"/>
            <a:ext cx="3714750" cy="266802"/>
          </a:xfrm>
          <a:prstGeom prst="rect">
            <a:avLst/>
          </a:prstGeom>
        </p:spPr>
        <p:txBody>
          <a:bodyPr wrap="square" lIns="81343" tIns="40671" rIns="81343" bIns="40671">
            <a:spAutoFit/>
          </a:bodyPr>
          <a:lstStyle/>
          <a:p>
            <a:pPr algn="dist" defTabSz="915096">
              <a:defRPr/>
            </a:pPr>
            <a:r>
              <a:rPr lang="en-US" altLang="zh-CN" sz="1200" dirty="0" smtClean="0">
                <a:solidFill>
                  <a:prstClr val="white">
                    <a:lumMod val="65000"/>
                  </a:prstClr>
                </a:solidFill>
                <a:latin typeface="Calibri" pitchFamily="34" charset="0"/>
              </a:rPr>
              <a:t>Promotion Presentation</a:t>
            </a:r>
            <a:endParaRPr lang="zh-CN" altLang="en-US" sz="1200" dirty="0">
              <a:solidFill>
                <a:prstClr val="white">
                  <a:lumMod val="65000"/>
                </a:prst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 descr="www_tuweimei_comComp_19616934_YZBFmp5yO6dT7ctEW4h4YrFQlFUD1DyP.jpg"/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" y="1619250"/>
            <a:ext cx="38766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105275" y="904876"/>
            <a:ext cx="5800725" cy="42219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63" tIns="45781" rIns="91563" bIns="4578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5039369" y="1836498"/>
            <a:ext cx="2904481" cy="2308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563" tIns="45781" rIns="91563" bIns="45781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406947" indent="-406947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个人信息</a:t>
            </a:r>
            <a:endParaRPr lang="en-US" altLang="zh-CN" sz="3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06947" indent="-406947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专业陈述</a:t>
            </a:r>
            <a:endParaRPr lang="en-US" altLang="zh-CN" sz="3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06947" indent="-406947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职涯规划</a:t>
            </a:r>
            <a:endParaRPr lang="en-US" altLang="zh-CN" sz="3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048386" y="1643857"/>
            <a:ext cx="2724005" cy="13576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/>
              <a:t>目录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 </a:t>
            </a:r>
            <a:r>
              <a:rPr lang="en-US" altLang="zh-CN" b="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</a:rPr>
              <a:t>CONTENTS</a:t>
            </a:r>
            <a:endParaRPr lang="zh-CN" altLang="en-US" b="0" dirty="0">
              <a:solidFill>
                <a:schemeClr val="bg1">
                  <a:lumMod val="50000"/>
                </a:schemeClr>
              </a:solidFill>
              <a:latin typeface="Impact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481D1-FBB7-47A6-9DA0-B2DC666E37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617" y="236321"/>
            <a:ext cx="8915400" cy="611404"/>
          </a:xfrm>
          <a:noFill/>
          <a:ln>
            <a:miter lim="800000"/>
            <a:headEnd/>
            <a:tailEnd/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个人信息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基础信息</a:t>
            </a:r>
          </a:p>
        </p:txBody>
      </p:sp>
      <p:graphicFrame>
        <p:nvGraphicFramePr>
          <p:cNvPr id="4" name="Group 161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910328179"/>
              </p:ext>
            </p:extLst>
          </p:nvPr>
        </p:nvGraphicFramePr>
        <p:xfrm>
          <a:off x="1021281" y="1409778"/>
          <a:ext cx="7956468" cy="3902096"/>
        </p:xfrm>
        <a:graphic>
          <a:graphicData uri="http://schemas.openxmlformats.org/drawingml/2006/table">
            <a:tbl>
              <a:tblPr/>
              <a:tblGrid>
                <a:gridCol w="1662177"/>
                <a:gridCol w="2219383"/>
                <a:gridCol w="1917059"/>
                <a:gridCol w="2157849"/>
              </a:tblGrid>
              <a:tr h="6274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姓       名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叶剑华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       门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工程院技术开发部后端开发处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出生年月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1983.07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毕业学校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福建师范大学</a:t>
                      </a:r>
                      <a:endParaRPr lang="zh-CN" altLang="en-US" sz="12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8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入司年月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2014.07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最高学历和专业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本科、计算机科学与技术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8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直接上级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潘建安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本岗位任职时间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21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个月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8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原  职  位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软件开发工程师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申请职位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软件开发工程师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29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原  职  级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P5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申请职级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P6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DAC87-D3A5-4E95-B963-E076CC3ADEA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92" y="341096"/>
            <a:ext cx="8915400" cy="382588"/>
          </a:xfrm>
          <a:noFill/>
          <a:ln>
            <a:miter lim="800000"/>
            <a:headEnd/>
            <a:tailEnd/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个人信息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培训、绩效、奖惩</a:t>
            </a:r>
          </a:p>
        </p:txBody>
      </p:sp>
      <p:graphicFrame>
        <p:nvGraphicFramePr>
          <p:cNvPr id="4" name="Group 161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187553981"/>
              </p:ext>
            </p:extLst>
          </p:nvPr>
        </p:nvGraphicFramePr>
        <p:xfrm>
          <a:off x="527050" y="1524000"/>
          <a:ext cx="8787884" cy="3738772"/>
        </p:xfrm>
        <a:graphic>
          <a:graphicData uri="http://schemas.openxmlformats.org/drawingml/2006/table">
            <a:tbl>
              <a:tblPr/>
              <a:tblGrid>
                <a:gridCol w="1139825"/>
                <a:gridCol w="1496640"/>
                <a:gridCol w="4726379"/>
                <a:gridCol w="1425040"/>
              </a:tblGrid>
              <a:tr h="296716"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培训经历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参加时间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培训项目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课程名称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培训考核结果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【</a:t>
                      </a: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具体分数</a:t>
                      </a:r>
                      <a:r>
                        <a:rPr kumimoji="0" lang="en-US" altLang="zh-CN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通过</a:t>
                      </a:r>
                      <a:r>
                        <a:rPr kumimoji="0" lang="en-US" altLang="zh-CN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kumimoji="0" lang="zh-CN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不通过</a:t>
                      </a:r>
                      <a:r>
                        <a:rPr kumimoji="0" lang="en-US" altLang="zh-CN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)】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3814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2014-09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UML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基础和有效分析与设计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通过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9064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2014-09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安全技术认证项目考试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通过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9064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2014-07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微星人召集令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-3-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设计架构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通过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74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绩效考核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上一年度：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季度：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-A-</a:t>
                      </a: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   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-B+</a:t>
                      </a: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   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-A-</a:t>
                      </a: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   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-A-</a:t>
                      </a: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   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11</a:t>
                      </a: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-A-</a:t>
                      </a: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   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-A-</a:t>
                      </a:r>
                      <a:r>
                        <a:rPr lang="zh-CN" altLang="en-US" sz="1200" b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endParaRPr lang="en-US" altLang="zh-CN" sz="1200" b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78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奖惩情况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被表彰事件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Wingdings" pitchFamily="2" charset="2"/>
                        </a:rPr>
                        <a:t>：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Wingdings" pitchFamily="2" charset="2"/>
                        </a:rPr>
                        <a:t>2016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Wingdings" pitchFamily="2" charset="2"/>
                        </a:rPr>
                        <a:t>年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Wingdings" pitchFamily="2" charset="2"/>
                        </a:rPr>
                        <a:t>2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Wingdings" pitchFamily="2" charset="2"/>
                        </a:rPr>
                        <a:t>月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Wingdings" pitchFamily="2" charset="2"/>
                        </a:rPr>
                        <a:t>MVP 2015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Wingdings" pitchFamily="2" charset="2"/>
                        </a:rPr>
                        <a:t>年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Wingdings" pitchFamily="2" charset="2"/>
                        </a:rPr>
                        <a:t>6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Wingdings" pitchFamily="2" charset="2"/>
                        </a:rPr>
                        <a:t>月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Wingdings" pitchFamily="2" charset="2"/>
                        </a:rPr>
                        <a:t>MVP 2014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Wingdings" pitchFamily="2" charset="2"/>
                        </a:rPr>
                        <a:t>年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Wingdings" pitchFamily="2" charset="2"/>
                        </a:rPr>
                        <a:t>12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Wingdings" pitchFamily="2" charset="2"/>
                        </a:rPr>
                        <a:t>月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Wingdings" pitchFamily="2" charset="2"/>
                        </a:rPr>
                        <a:t>MVP </a:t>
                      </a:r>
                      <a:r>
                        <a:rPr kumimoji="0" lang="zh-CN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Wingdings" pitchFamily="2" charset="2"/>
                        </a:rPr>
                        <a:t>                                  </a:t>
                      </a:r>
                      <a:endParaRPr kumimoji="0" lang="zh-CN" altLang="zh-CN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DAC87-D3A5-4E95-B963-E076CC3ADEA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92" y="350621"/>
            <a:ext cx="8915400" cy="382588"/>
          </a:xfrm>
          <a:noFill/>
          <a:ln>
            <a:miter lim="800000"/>
            <a:headEnd/>
            <a:tailEnd/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个人信息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工作经验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DAC87-D3A5-4E95-B963-E076CC3ADEA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899183"/>
              </p:ext>
            </p:extLst>
          </p:nvPr>
        </p:nvGraphicFramePr>
        <p:xfrm>
          <a:off x="546931" y="1190625"/>
          <a:ext cx="8754988" cy="4192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369"/>
                <a:gridCol w="609600"/>
                <a:gridCol w="7054019"/>
              </a:tblGrid>
              <a:tr h="905814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本职位通道关键经验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要求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在组织内部被认为是技术开发类的工程师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(Engineer)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。熟练掌握技术开发知识及方法论，精通某个特定领域，能够独立完成中小型项目的模块开发工作，或指导中小规模团队（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5-10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人）完成模块开发工作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本科及以上学历，计算机相关专业，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985/211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院校优先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应届研究生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年以上工作经验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参与过至少一个中型软件和系统的模块开发，或若干小型软件和系统的模块开发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T="40809" marB="4080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72132">
                <a:tc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员工情况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1.</a:t>
                      </a:r>
                      <a:r>
                        <a:rPr lang="zh-CN" altLang="en-US" sz="1200" dirty="0" smtClean="0"/>
                        <a:t>在网龙期间参与非学历</a:t>
                      </a:r>
                      <a:r>
                        <a:rPr lang="zh-CN" altLang="en-US" sz="1200" dirty="0" smtClean="0"/>
                        <a:t>、</a:t>
                      </a:r>
                      <a:r>
                        <a:rPr lang="en-US" altLang="zh-CN" sz="1200" dirty="0" smtClean="0"/>
                        <a:t>91Up</a:t>
                      </a:r>
                      <a:r>
                        <a:rPr lang="zh-CN" altLang="en-US" sz="1200" smtClean="0"/>
                        <a:t>、中国</a:t>
                      </a:r>
                      <a:r>
                        <a:rPr lang="zh-CN" altLang="en-US" sz="1200" dirty="0" smtClean="0"/>
                        <a:t>好党员项目开发。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2.</a:t>
                      </a:r>
                      <a:r>
                        <a:rPr lang="zh-CN" altLang="en-US" sz="1200" dirty="0" smtClean="0"/>
                        <a:t>在中国好党员项目后端开发担任核心开发人员。</a:t>
                      </a:r>
                    </a:p>
                    <a:p>
                      <a:r>
                        <a:rPr lang="en-US" altLang="zh-CN" sz="1200" dirty="0" smtClean="0"/>
                        <a:t>3.</a:t>
                      </a:r>
                      <a:r>
                        <a:rPr lang="zh-CN" altLang="en-US" sz="1200" dirty="0" smtClean="0"/>
                        <a:t>独立完成中国好党员视频、文档、练习、考试等教育学习模块开发；</a:t>
                      </a:r>
                    </a:p>
                    <a:p>
                      <a:r>
                        <a:rPr lang="zh-CN" altLang="en-US" sz="1200" dirty="0" smtClean="0"/>
                        <a:t>   独立完成中国好党员学习计划、学习任务、学时排行等模块开发。</a:t>
                      </a:r>
                    </a:p>
                    <a:p>
                      <a:r>
                        <a:rPr lang="en-US" altLang="zh-CN" sz="1200" dirty="0" smtClean="0"/>
                        <a:t>4.</a:t>
                      </a:r>
                      <a:r>
                        <a:rPr lang="zh-CN" altLang="en-US" sz="1200" dirty="0" smtClean="0"/>
                        <a:t>担任开发小组版本管理、发布工作。</a:t>
                      </a:r>
                      <a:endParaRPr lang="zh-CN" altLang="en-US" sz="1200" dirty="0"/>
                    </a:p>
                  </a:txBody>
                  <a:tcPr marT="40809" marB="4080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8263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附：个人工作经历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907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工作年限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工作经历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8983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2014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07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-2016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03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月，网龙公司工程院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软件开发工程师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2011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05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-2014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07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月，福建爱楼控股集团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软件开发工程师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2008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-2011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05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月，福建新鼎基信息技术有限公司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软件开发工程师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2007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01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-2008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月，北大青鸟福州立德培训中心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-</a:t>
                      </a:r>
                      <a:r>
                        <a:rPr kumimoji="0" lang="zh-CN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培训讲师</a:t>
                      </a:r>
                      <a:endParaRPr kumimoji="0" lang="zh-CN" altLang="zh-CN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8154" y="273719"/>
            <a:ext cx="8242300" cy="510117"/>
          </a:xfrm>
          <a:noFill/>
          <a:ln>
            <a:miter lim="800000"/>
            <a:headEnd/>
            <a:tailEnd/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latin typeface="+mj-ea"/>
              </a:rPr>
              <a:t>专业陈述</a:t>
            </a:r>
            <a:r>
              <a:rPr lang="en-US" altLang="zh-CN" sz="2800" dirty="0" smtClean="0">
                <a:latin typeface="+mj-ea"/>
              </a:rPr>
              <a:t>-</a:t>
            </a:r>
            <a:r>
              <a:rPr lang="zh-CN" altLang="en-US" sz="2800" dirty="0" smtClean="0">
                <a:latin typeface="+mj-ea"/>
              </a:rPr>
              <a:t>专业能力</a:t>
            </a:r>
          </a:p>
        </p:txBody>
      </p:sp>
      <p:graphicFrame>
        <p:nvGraphicFramePr>
          <p:cNvPr id="2441616" name="Group 40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99317572"/>
              </p:ext>
            </p:extLst>
          </p:nvPr>
        </p:nvGraphicFramePr>
        <p:xfrm>
          <a:off x="316427" y="1133475"/>
          <a:ext cx="9274134" cy="4228095"/>
        </p:xfrm>
        <a:graphic>
          <a:graphicData uri="http://schemas.openxmlformats.org/drawingml/2006/table">
            <a:tbl>
              <a:tblPr/>
              <a:tblGrid>
                <a:gridCol w="693223"/>
                <a:gridCol w="1301337"/>
                <a:gridCol w="908463"/>
                <a:gridCol w="5551713"/>
                <a:gridCol w="819398"/>
              </a:tblGrid>
              <a:tr h="67243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专业能力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自我评价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关键事件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备注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9518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单项锁定技能</a:t>
                      </a: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分析能力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1.2015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年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月成立中国好党员项目，发现视频、文档、练习功能与原有项目类似，通过分析好党员的需求，剥离原有项目代码，进行重构，快速实现好党员需求，节省开发成本。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2.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参与了需求评审，结合自身的经验，进行了模型设计（从性能上、可扩展性考虑设计思路，留存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ER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图及设计文档）。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3.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负责手机端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api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接口设计，在满足手机端现有业务要求前提下，尽量满足接口的复用性。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1568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软件设计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1.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设计实现中国好党员项目大用户量学时排行功能，设计用户学时和时间加权算法，利用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redis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存储排名权值实现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实时排行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。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2.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设计实现中国好党员学时上报功能，要求上报时按课程所属的学习计划关联更新相应学习计划、任务的必修、选修学时，设计以增量方式统计学时，满足关联业务学时变更的实时性，同时避免学时全量统计消耗大量资源。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8ECC8-F017-48FD-B788-2E99C5290340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8154" y="273719"/>
            <a:ext cx="8242300" cy="510117"/>
          </a:xfrm>
          <a:noFill/>
          <a:ln>
            <a:miter lim="800000"/>
            <a:headEnd/>
            <a:tailEnd/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>
                <a:latin typeface="+mj-ea"/>
              </a:rPr>
              <a:t>专业陈述</a:t>
            </a:r>
            <a:r>
              <a:rPr lang="en-US" altLang="zh-CN" sz="2800" dirty="0" smtClean="0">
                <a:latin typeface="+mj-ea"/>
              </a:rPr>
              <a:t>-</a:t>
            </a:r>
            <a:r>
              <a:rPr lang="zh-CN" altLang="en-US" sz="2800" dirty="0" smtClean="0">
                <a:latin typeface="+mj-ea"/>
              </a:rPr>
              <a:t>专业能力</a:t>
            </a:r>
          </a:p>
        </p:txBody>
      </p:sp>
      <p:graphicFrame>
        <p:nvGraphicFramePr>
          <p:cNvPr id="2441616" name="Group 40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57644401"/>
              </p:ext>
            </p:extLst>
          </p:nvPr>
        </p:nvGraphicFramePr>
        <p:xfrm>
          <a:off x="316427" y="1133475"/>
          <a:ext cx="9274134" cy="4761495"/>
        </p:xfrm>
        <a:graphic>
          <a:graphicData uri="http://schemas.openxmlformats.org/drawingml/2006/table">
            <a:tbl>
              <a:tblPr/>
              <a:tblGrid>
                <a:gridCol w="693223"/>
                <a:gridCol w="1301337"/>
                <a:gridCol w="908463"/>
                <a:gridCol w="5551713"/>
                <a:gridCol w="819398"/>
              </a:tblGrid>
              <a:tr h="67243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专业能力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自我评价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关键事件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备注</a:t>
                      </a:r>
                    </a:p>
                  </a:txBody>
                  <a:tcPr marL="90000" marR="90000" marT="41773" marB="41773" anchor="ctr" anchorCtr="1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4012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单项锁定技能</a:t>
                      </a: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项目管理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1.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观察到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qa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发布测试环境依赖开发人员，利用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jenkins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搭建多套持续集成测试环境，以便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qa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可自行重构和多版本同时测试。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2.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观察到发布效率低易出错，编写自动发布工具对接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jenkins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boss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系统、华渔基础平台实现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自动发布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，自动更新静态站版本号，提高预发布环境和正式环境发布效率，避免手动操作出错。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3.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负责项目版本管理，利用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git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管理多版本分支，为小组成员培训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git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使用。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18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组合锁定技能</a:t>
                      </a: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服务端开发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1.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利用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Nhibernate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接口实现拦截器，在用户课程学习记录变动时触发学时统计，精简视频、文档、练习资源学习上报接口。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2.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对好党员考试答题及学习上报接口性能优化，利用本地缓存和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redis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缓存分级缓存方案实现性能优化，实现接口响应时间缩短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1/3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。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3.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中国好党员数据统计中心功能需每日统计用户学习占比、各单位学习分析、各职级学习进度分析、排名等数据，利用增量方式仅对当日活跃用户和组织统计，实现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分钟左右在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1800W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原始数据中完成统计。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0809" marB="40809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8ECC8-F017-48FD-B788-2E99C5290340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56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 bwMode="auto">
          <a:xfrm>
            <a:off x="400054" y="311815"/>
            <a:ext cx="8915400" cy="426514"/>
          </a:xfrm>
          <a:noFill/>
          <a:ln>
            <a:miter lim="800000"/>
            <a:headEnd/>
            <a:tailEnd/>
          </a:ln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职涯规划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44500" y="1231909"/>
            <a:ext cx="8813800" cy="3981744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长远规划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年以上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：架构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  <a:sym typeface="黑体" pitchFamily="49" charset="-122"/>
              </a:rPr>
              <a:t>师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l"/>
            </a:pP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中期规划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2-3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  <a:sym typeface="黑体" pitchFamily="49" charset="-122"/>
              </a:rPr>
              <a:t>高级软件开发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  <a:sym typeface="黑体" pitchFamily="49" charset="-122"/>
              </a:rPr>
              <a:t>工程师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l"/>
            </a:pP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l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近期规划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：继续钻研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  <a:sym typeface="黑体" pitchFamily="49" charset="-122"/>
              </a:rPr>
              <a:t>技术，提升</a:t>
            </a:r>
            <a:r>
              <a:rPr lang="zh-CN" altLang="en-US" sz="1800">
                <a:latin typeface="黑体" pitchFamily="49" charset="-122"/>
                <a:ea typeface="黑体" pitchFamily="49" charset="-122"/>
                <a:sym typeface="黑体" pitchFamily="49" charset="-122"/>
              </a:rPr>
              <a:t>自己</a:t>
            </a:r>
            <a:r>
              <a:rPr lang="zh-CN" altLang="en-US" sz="1800" smtClean="0">
                <a:latin typeface="黑体" pitchFamily="49" charset="-122"/>
                <a:ea typeface="黑体" pitchFamily="49" charset="-122"/>
                <a:sym typeface="黑体" pitchFamily="49" charset="-122"/>
              </a:rPr>
              <a:t>软件开发能力</a:t>
            </a:r>
            <a:endParaRPr lang="en-US" altLang="zh-CN" sz="1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481D1-FBB7-47A6-9DA0-B2DC666E37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8ECC8-F017-48FD-B788-2E99C5290340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3271218" y="2395795"/>
            <a:ext cx="3329607" cy="1527847"/>
            <a:chOff x="3547443" y="2205295"/>
            <a:chExt cx="3329607" cy="1527847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3547443" y="2205295"/>
              <a:ext cx="3329607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6600" b="1" dirty="0">
                  <a:solidFill>
                    <a:srgbClr val="00B0F0"/>
                  </a:solidFill>
                  <a:latin typeface="Aharoni" pitchFamily="2" charset="-79"/>
                  <a:cs typeface="Aharoni" pitchFamily="2" charset="-79"/>
                </a:rPr>
                <a:t>Thanks!</a:t>
              </a:r>
              <a:endParaRPr lang="zh-CN" altLang="en-US" sz="6600" b="1" dirty="0">
                <a:solidFill>
                  <a:srgbClr val="00B0F0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83984" y="3425365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谢谢观赏！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21132</TotalTime>
  <Words>1060</Words>
  <Application>Microsoft Office PowerPoint</Application>
  <PresentationFormat>自定义</PresentationFormat>
  <Paragraphs>125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黑体</vt:lpstr>
      <vt:lpstr>宋体</vt:lpstr>
      <vt:lpstr>微软雅黑</vt:lpstr>
      <vt:lpstr>幼圆</vt:lpstr>
      <vt:lpstr>Aharoni</vt:lpstr>
      <vt:lpstr>Arial</vt:lpstr>
      <vt:lpstr>Calibri</vt:lpstr>
      <vt:lpstr>Impact</vt:lpstr>
      <vt:lpstr>Times New Roman</vt:lpstr>
      <vt:lpstr>Wingdings</vt:lpstr>
      <vt:lpstr>1_Office 主题​​</vt:lpstr>
      <vt:lpstr>PowerPoint 演示文稿</vt:lpstr>
      <vt:lpstr>目录  CONTENTS</vt:lpstr>
      <vt:lpstr>个人信息-基础信息</vt:lpstr>
      <vt:lpstr>个人信息-培训、绩效、奖惩</vt:lpstr>
      <vt:lpstr>个人信息-工作经验</vt:lpstr>
      <vt:lpstr>专业陈述-专业能力</vt:lpstr>
      <vt:lpstr>专业陈述-专业能力</vt:lpstr>
      <vt:lpstr>职涯规划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网龙管理部晋升述职PPT</dc:title>
  <cp:lastModifiedBy>admin</cp:lastModifiedBy>
  <cp:revision>2812</cp:revision>
  <dcterms:created xsi:type="dcterms:W3CDTF">2003-04-16T07:50:28Z</dcterms:created>
  <dcterms:modified xsi:type="dcterms:W3CDTF">2016-04-06T03:45:38Z</dcterms:modified>
</cp:coreProperties>
</file>