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18"/>
  </p:notesMasterIdLst>
  <p:handoutMasterIdLst>
    <p:handoutMasterId r:id="rId19"/>
  </p:handoutMasterIdLst>
  <p:sldIdLst>
    <p:sldId id="1826" r:id="rId3"/>
    <p:sldId id="1793" r:id="rId4"/>
    <p:sldId id="1827" r:id="rId5"/>
    <p:sldId id="1832" r:id="rId6"/>
    <p:sldId id="1820" r:id="rId7"/>
    <p:sldId id="1825" r:id="rId8"/>
    <p:sldId id="1780" r:id="rId9"/>
    <p:sldId id="1829" r:id="rId10"/>
    <p:sldId id="1830" r:id="rId11"/>
    <p:sldId id="1831" r:id="rId12"/>
    <p:sldId id="1823" r:id="rId13"/>
    <p:sldId id="1819" r:id="rId14"/>
    <p:sldId id="1824" r:id="rId15"/>
    <p:sldId id="1816" r:id="rId16"/>
    <p:sldId id="1798" r:id="rId17"/>
  </p:sldIdLst>
  <p:sldSz cx="9906000" cy="6858000" type="A4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5" clrIdx="0"/>
  <p:cmAuthor id="1" name="User" initials="U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0000"/>
    <a:srgbClr val="FFFF66"/>
    <a:srgbClr val="008080"/>
    <a:srgbClr val="006666"/>
    <a:srgbClr val="FF99CC"/>
    <a:srgbClr val="FFCC66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9672" autoAdjust="0"/>
  </p:normalViewPr>
  <p:slideViewPr>
    <p:cSldViewPr snapToGrid="0">
      <p:cViewPr>
        <p:scale>
          <a:sx n="80" d="100"/>
          <a:sy n="80" d="100"/>
        </p:scale>
        <p:origin x="-900" y="-564"/>
      </p:cViewPr>
      <p:guideLst>
        <p:guide orient="horz" pos="486"/>
        <p:guide pos="3117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0T09:11:58.696" idx="5">
    <p:pos x="696" y="905"/>
    <p:text>技能上说明有多少年编程经验，擅长是什么？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0T09:09:51.803" idx="4">
    <p:pos x="741" y="3523"/>
    <p:text>这边最好要说明你的下属有多少人，p4,p5,p6?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2025" y="692150"/>
            <a:ext cx="493395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/>
            <a:r>
              <a:rPr lang="en-US" altLang="zh-CN" sz="12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41E5B-61B2-47DB-9BBC-B492E59E81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3752B-EC5E-48C2-AA23-2F5A9B830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0263" y="274638"/>
            <a:ext cx="2230437" cy="6045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542088" cy="6045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3F88B-82B4-4EB3-BE6F-C466842CE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19675" y="1108075"/>
            <a:ext cx="4381500" cy="2528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19675" y="3789363"/>
            <a:ext cx="4381500" cy="2530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AC87-D3A5-4E95-B963-E076CC3AD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ECC8-F017-48FD-B788-2E99C5290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6D12F-1825-4058-A7FB-69399E974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F7CDA-FA9A-4B3F-9C7F-B0E1F245E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924C-517E-47F1-A9A2-FB8E42B8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E13A9-9859-44F9-9402-F10E33434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43C76-2E11-4AE2-8BDC-79DA3B6A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C7121-B39E-48EE-BBC3-906E2610C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AF73-4BFD-4A81-A7E4-4FFDC682C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84F4C-5F6F-4502-8782-8436DA30D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E8BE4-AEF7-468A-9D1D-B070CB6005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370BD-C322-41B1-8DB1-82D20FDD09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10D9E-9014-422B-ABF6-5BB7380AA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F7704-09CB-4E6F-B729-26A88E350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2BFD-9739-45A1-9BE1-945BBBF22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9675" y="1108075"/>
            <a:ext cx="43815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1531-191B-4E50-9509-9DE66AC5C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F79D5-DCAB-4A15-93DA-E6F6A6D0D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3886-EF77-49D7-AC28-58660E24A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CE459-9CC9-4240-BAFD-665BE55CD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E4A64-527B-45AA-9828-DB21397BDE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3C357-C523-4E1D-BC59-B83D2224B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108075"/>
            <a:ext cx="8915400" cy="521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</a:t>
            </a: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884238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0788" y="6492875"/>
            <a:ext cx="5715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464C34E-A966-4E86-B47D-0986BD8B5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13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1029"/>
          <p:cNvSpPr>
            <a:spLocks noChangeArrowheads="1"/>
          </p:cNvSpPr>
          <p:nvPr/>
        </p:nvSpPr>
        <p:spPr bwMode="auto">
          <a:xfrm>
            <a:off x="4114800" y="3114675"/>
            <a:ext cx="9906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zh-CN" altLang="en-US"/>
          </a:p>
        </p:txBody>
      </p:sp>
      <p:pic>
        <p:nvPicPr>
          <p:cNvPr id="8" name="Picture 2" descr="D:\接收\陈驰_850517\9191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740239" y="-1"/>
            <a:ext cx="1165761" cy="87258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Clr>
          <a:srgbClr val="3F6985"/>
        </a:buClr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450850" indent="6350" algn="l" rtl="0" eaLnBrk="0" fontAlgn="base" hangingPunct="0">
        <a:lnSpc>
          <a:spcPct val="120000"/>
        </a:lnSpc>
        <a:spcBef>
          <a:spcPct val="10000"/>
        </a:spcBef>
        <a:spcAft>
          <a:spcPct val="0"/>
        </a:spcAft>
        <a:buSzPct val="100000"/>
        <a:buChar char="–"/>
        <a:defRPr sz="1600" b="1">
          <a:solidFill>
            <a:schemeClr val="tx1"/>
          </a:solidFill>
          <a:latin typeface="+mn-lt"/>
          <a:ea typeface="+mn-ea"/>
        </a:defRPr>
      </a:lvl2pPr>
      <a:lvl3pPr marL="900113" indent="14288" algn="l" rtl="0" eaLnBrk="0" fontAlgn="base" hangingPunct="0">
        <a:lnSpc>
          <a:spcPct val="115000"/>
        </a:lnSpc>
        <a:spcBef>
          <a:spcPct val="1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47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7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E4B3267-144C-47DB-A0D8-B61632F28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4"/>
          <p:cNvGrpSpPr>
            <a:grpSpLocks/>
          </p:cNvGrpSpPr>
          <p:nvPr/>
        </p:nvGrpSpPr>
        <p:grpSpPr bwMode="auto">
          <a:xfrm>
            <a:off x="651975" y="2705100"/>
            <a:ext cx="8646391" cy="704850"/>
            <a:chOff x="104" y="1654"/>
            <a:chExt cx="6021" cy="494"/>
          </a:xfrm>
        </p:grpSpPr>
        <p:sp>
          <p:nvSpPr>
            <p:cNvPr id="3078" name="Rectangle 2"/>
            <p:cNvSpPr>
              <a:spLocks noChangeArrowheads="1"/>
            </p:cNvSpPr>
            <p:nvPr/>
          </p:nvSpPr>
          <p:spPr bwMode="auto">
            <a:xfrm>
              <a:off x="104" y="1901"/>
              <a:ext cx="576" cy="247"/>
            </a:xfrm>
            <a:prstGeom prst="rect">
              <a:avLst/>
            </a:prstGeom>
            <a:solidFill>
              <a:srgbClr val="800000"/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  <p:sp>
          <p:nvSpPr>
            <p:cNvPr id="3079" name="Line 3"/>
            <p:cNvSpPr>
              <a:spLocks noChangeShapeType="1"/>
            </p:cNvSpPr>
            <p:nvPr/>
          </p:nvSpPr>
          <p:spPr bwMode="auto">
            <a:xfrm>
              <a:off x="104" y="2148"/>
              <a:ext cx="602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104" y="1654"/>
              <a:ext cx="576" cy="247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 bwMode="auto">
          <a:xfrm>
            <a:off x="1661750" y="2579250"/>
            <a:ext cx="6847034" cy="900113"/>
          </a:xfrm>
          <a:ln w="12700"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员工晋升申请陈述材料</a:t>
            </a:r>
            <a:r>
              <a:rPr lang="en-US" altLang="zh-CN" sz="2400" b="1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—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</a:rPr>
              <a:t>软件工程师职位</a:t>
            </a:r>
            <a:endParaRPr lang="zh-CN" altLang="en-US" sz="24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7" name="Rectangle 1061"/>
          <p:cNvSpPr>
            <a:spLocks noChangeArrowheads="1"/>
          </p:cNvSpPr>
          <p:nvPr/>
        </p:nvSpPr>
        <p:spPr bwMode="auto">
          <a:xfrm>
            <a:off x="5865950" y="4141788"/>
            <a:ext cx="342106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部门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：应用软件二部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姓名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：林睿</a:t>
            </a: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eaLnBrk="0" hangingPunct="0">
              <a:spcBef>
                <a:spcPct val="50000"/>
              </a:spcBef>
              <a:buClr>
                <a:srgbClr val="3F6985"/>
              </a:buClr>
            </a:pPr>
            <a:r>
              <a:rPr lang="zh-CN" altLang="en-US" sz="180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日期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2013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年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9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Arial" charset="0"/>
              </a:rPr>
              <a:t>日</a:t>
            </a:r>
            <a:endParaRPr lang="en-US" altLang="zh-CN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  <a:p>
            <a:pPr algn="ctr" eaLnBrk="0" hangingPunct="0">
              <a:spcBef>
                <a:spcPct val="50000"/>
              </a:spcBef>
              <a:buClr>
                <a:srgbClr val="3F6985"/>
              </a:buClr>
            </a:pPr>
            <a:endParaRPr lang="zh-CN" altLang="en-US" sz="1800" dirty="0">
              <a:solidFill>
                <a:schemeClr val="tx1"/>
              </a:solidFill>
              <a:latin typeface="华文中宋" pitchFamily="2" charset="-122"/>
              <a:ea typeface="华文中宋" pitchFamily="2" charset="-122"/>
              <a:cs typeface="Arial" charset="0"/>
            </a:endParaRPr>
          </a:p>
        </p:txBody>
      </p:sp>
      <p:pic>
        <p:nvPicPr>
          <p:cNvPr id="9" name="Picture 2" descr="D:\接收\陈驰_850517\919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15044" cy="120888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77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关键差异点</a:t>
            </a:r>
            <a:r>
              <a:rPr lang="en-US" altLang="zh-CN" sz="2800" b="1" dirty="0" smtClean="0"/>
              <a:t>3-</a:t>
            </a:r>
            <a:r>
              <a:rPr lang="zh-CN" altLang="en-US" sz="2800" dirty="0" smtClean="0"/>
              <a:t>价值贡献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1401" y="1163782"/>
            <a:ext cx="8990733" cy="5272644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差异要求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  <a:defRPr/>
            </a:pPr>
            <a:r>
              <a:rPr lang="zh-CN" altLang="en-US" sz="2000" b="0" dirty="0" smtClean="0"/>
              <a:t>有团队及公司共同认可的突出的技术创新，且该技术创新给项目前期、当前及未来有很高的价值；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ü"/>
              <a:defRPr/>
            </a:pPr>
            <a:endParaRPr lang="en-US" altLang="zh-CN" sz="2000" b="0" dirty="0" smtClean="0">
              <a:latin typeface="+mj-ea"/>
              <a:ea typeface="+mj-ea"/>
              <a:cs typeface="+mj-cs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工作表现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b="0" dirty="0" smtClean="0"/>
              <a:t>UAP</a:t>
            </a:r>
            <a:r>
              <a:rPr lang="zh-CN" altLang="en-US" sz="2000" b="0" dirty="0" smtClean="0"/>
              <a:t>项目为</a:t>
            </a:r>
            <a:r>
              <a:rPr lang="en-US" altLang="zh-CN" sz="2000" b="0" dirty="0" smtClean="0"/>
              <a:t>91SDK</a:t>
            </a:r>
            <a:r>
              <a:rPr lang="zh-CN" altLang="en-US" sz="2000" b="0" dirty="0" smtClean="0"/>
              <a:t>、应软等多个项目提供数据接口服务，系统总用户数超过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亿，每日接口调用量维持在</a:t>
            </a:r>
            <a:r>
              <a:rPr lang="en-US" altLang="zh-CN" sz="2000" b="0" dirty="0" smtClean="0"/>
              <a:t>7000</a:t>
            </a:r>
            <a:r>
              <a:rPr lang="zh-CN" altLang="en-US" sz="2000" b="0" dirty="0" smtClean="0"/>
              <a:t>万左右。在项目初期，</a:t>
            </a:r>
            <a:r>
              <a:rPr lang="en-US" altLang="zh-CN" sz="2000" b="0" dirty="0" smtClean="0"/>
              <a:t>91</a:t>
            </a:r>
            <a:r>
              <a:rPr lang="zh-CN" altLang="en-US" sz="2000" b="0" dirty="0" smtClean="0"/>
              <a:t>通用平台反馈接口响应普遍较慢且系统波动较大，严重影响</a:t>
            </a:r>
            <a:r>
              <a:rPr lang="en-US" altLang="zh-CN" sz="2000" b="0" dirty="0" smtClean="0"/>
              <a:t>91</a:t>
            </a:r>
            <a:r>
              <a:rPr lang="zh-CN" altLang="en-US" sz="2000" b="0" dirty="0" smtClean="0"/>
              <a:t>系统的稳定运行。设计并开发业务分析系统，通过新增定时业务拨测，慢日志效率节点统计，分应用接口统计等方式，准确反映系统状态，及时定位系统瓶颈。在第一时间获取</a:t>
            </a:r>
            <a:r>
              <a:rPr lang="zh-CN" altLang="en-US" sz="2000" b="0" dirty="0" smtClean="0"/>
              <a:t>系统状态异常信息，</a:t>
            </a:r>
            <a:r>
              <a:rPr lang="zh-CN" altLang="en-US" sz="2000" b="0" dirty="0" smtClean="0"/>
              <a:t>为后续的处理提供宝贵时间。且该系统采用数据异步统计方式，通用性较高，能快速投入到其它项目中使用。如黄历天气项目，就通过该系统</a:t>
            </a:r>
            <a:r>
              <a:rPr lang="zh-CN" altLang="en-US" sz="2000" b="0" dirty="0" smtClean="0"/>
              <a:t>，优化系统处理能力。</a:t>
            </a:r>
            <a:r>
              <a:rPr lang="zh-CN" altLang="en-US" sz="1600" b="0" dirty="0" smtClean="0">
                <a:latin typeface="+mj-ea"/>
                <a:ea typeface="+mj-ea"/>
              </a:rPr>
              <a:t>    </a:t>
            </a:r>
            <a:endParaRPr lang="en-US" altLang="zh-CN" sz="1800" b="0" dirty="0" smtClean="0">
              <a:latin typeface="+mj-ea"/>
              <a:ea typeface="+mj-ea"/>
              <a:cs typeface="+mj-cs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j-ea"/>
              <a:ea typeface="+mj-ea"/>
              <a:cs typeface="+mj-cs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600" b="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   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</a:t>
            </a:r>
            <a:endParaRPr lang="en-US" altLang="zh-CN" sz="1800" b="0" dirty="0" smtClean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9AB55F-A5CF-457D-82B5-633D2D7C2F34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352425" y="215900"/>
            <a:ext cx="8915400" cy="592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行业现状及发展趋势分析 </a:t>
            </a:r>
            <a:endParaRPr lang="zh-CN" altLang="en-US" sz="1200" dirty="0" smtClean="0"/>
          </a:p>
        </p:txBody>
      </p:sp>
      <p:sp>
        <p:nvSpPr>
          <p:cNvPr id="5" name="标题 1"/>
          <p:cNvSpPr>
            <a:spLocks/>
          </p:cNvSpPr>
          <p:nvPr/>
        </p:nvSpPr>
        <p:spPr bwMode="auto">
          <a:xfrm>
            <a:off x="517525" y="1306513"/>
            <a:ext cx="8270875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 sz="1600" b="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1268" name="标题 1"/>
          <p:cNvSpPr>
            <a:spLocks/>
          </p:cNvSpPr>
          <p:nvPr/>
        </p:nvSpPr>
        <p:spPr bwMode="auto">
          <a:xfrm>
            <a:off x="420175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请结合本职责领域及所服务部门的行业现状、发展趋势进行分析。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91885" y="1056905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的熟人社区。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5013" y="1223158"/>
            <a:ext cx="875211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  <a:ea typeface="+mn-ea"/>
              </a:rPr>
              <a:t>	      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目前正在研发的中国梦项目结合即时通讯、微博、应用等功能，打造基于熟人社区的各种社交手段。当前类似功能的互联网产品非常多，也包括很多大公司的产品，如微信、易信等，竞争将非常激烈。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  <a:ea typeface="+mn-ea"/>
              </a:rPr>
              <a:t>	      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与这些产品有所不同，中国梦主要面向教育行业，所以产品的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用户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具有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天然的实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名认证和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lt"/>
                <a:ea typeface="+mn-ea"/>
              </a:rPr>
              <a:t>saas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等特点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。由现实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学校班级关系将老师、家长和学生紧密地关联在一起。引入各种应用不断提高用户的粘度，目标是打造成全国知名的熟人社区。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/>
          </p:cNvSpPr>
          <p:nvPr/>
        </p:nvSpPr>
        <p:spPr bwMode="auto">
          <a:xfrm>
            <a:off x="495300" y="274638"/>
            <a:ext cx="69818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 sz="3600" b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内容占位符 2"/>
          <p:cNvSpPr>
            <a:spLocks/>
          </p:cNvSpPr>
          <p:nvPr/>
        </p:nvSpPr>
        <p:spPr bwMode="auto">
          <a:xfrm>
            <a:off x="485775" y="1108075"/>
            <a:ext cx="8915400" cy="51383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Wingdings" pitchFamily="2" charset="2"/>
              <a:buChar char="n"/>
            </a:pPr>
            <a:r>
              <a:rPr lang="zh-CN" altLang="en-US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目标</a:t>
            </a:r>
            <a:endParaRPr lang="en-US" altLang="zh-CN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</a:pPr>
            <a:r>
              <a:rPr lang="en-US" altLang="zh-CN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构建架构稳定、功能完善的中国梦服务端</a:t>
            </a:r>
            <a:endParaRPr lang="en-US" altLang="zh-CN" sz="16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关键</a:t>
            </a:r>
            <a:r>
              <a:rPr lang="zh-CN" altLang="en-US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举措：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Arial" pitchFamily="34" charset="0"/>
              <a:buChar char="•"/>
            </a:pPr>
            <a:r>
              <a:rPr lang="zh-CN" altLang="en-US" sz="1600" b="0" dirty="0" smtClean="0">
                <a:solidFill>
                  <a:schemeClr val="tx1"/>
                </a:solidFill>
              </a:rPr>
              <a:t>完成各基础功能开发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Arial" pitchFamily="34" charset="0"/>
              <a:buChar char="•"/>
            </a:pPr>
            <a:r>
              <a:rPr lang="zh-CN" altLang="en-US" sz="1600" b="0" dirty="0" smtClean="0">
                <a:solidFill>
                  <a:schemeClr val="tx1"/>
                </a:solidFill>
              </a:rPr>
              <a:t>参考</a:t>
            </a:r>
            <a:r>
              <a:rPr lang="en-US" altLang="zh-CN" sz="1600" b="0" dirty="0" err="1" smtClean="0">
                <a:solidFill>
                  <a:schemeClr val="tx1"/>
                </a:solidFill>
              </a:rPr>
              <a:t>OAuth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模型，实现应用接入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Arial" pitchFamily="34" charset="0"/>
              <a:buChar char="•"/>
            </a:pPr>
            <a:r>
              <a:rPr lang="zh-CN" altLang="en-US" sz="1600" b="0" dirty="0" smtClean="0">
                <a:solidFill>
                  <a:schemeClr val="tx1"/>
                </a:solidFill>
              </a:rPr>
              <a:t>搭建开发者平台，丰富平台应用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Wingdings" pitchFamily="2" charset="2"/>
              <a:buNone/>
            </a:pPr>
            <a:endParaRPr lang="zh-CN" altLang="en-US" sz="16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实施计划</a:t>
            </a:r>
            <a:r>
              <a:rPr lang="zh-CN" altLang="en-US" sz="16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  <a:buFont typeface="Wingdings" pitchFamily="2" charset="2"/>
              <a:buNone/>
            </a:pPr>
            <a:endParaRPr lang="zh-CN" altLang="en-US" sz="16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Group 83"/>
          <p:cNvGraphicFramePr>
            <a:graphicFrameLocks noGrp="1"/>
          </p:cNvGraphicFramePr>
          <p:nvPr/>
        </p:nvGraphicFramePr>
        <p:xfrm>
          <a:off x="604899" y="3045814"/>
          <a:ext cx="8588375" cy="2243456"/>
        </p:xfrm>
        <a:graphic>
          <a:graphicData uri="http://schemas.openxmlformats.org/drawingml/2006/table">
            <a:tbl>
              <a:tblPr/>
              <a:tblGrid>
                <a:gridCol w="3394075"/>
                <a:gridCol w="431800"/>
                <a:gridCol w="433388"/>
                <a:gridCol w="433387"/>
                <a:gridCol w="431800"/>
                <a:gridCol w="433388"/>
                <a:gridCol w="433387"/>
                <a:gridCol w="433388"/>
                <a:gridCol w="431800"/>
                <a:gridCol w="433387"/>
                <a:gridCol w="433388"/>
                <a:gridCol w="431800"/>
                <a:gridCol w="433387"/>
              </a:tblGrid>
              <a:tr h="3508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关键举措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实施月份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81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6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10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12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完成各基础功能开发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√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342900" indent="-342900" algn="just" defTabSz="914400" rtl="0" eaLnBrk="0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Arial" pitchFamily="34" charset="0"/>
                        <a:buNone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参考</a:t>
                      </a:r>
                      <a:r>
                        <a:rPr lang="en-US" altLang="zh-CN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模型，实现应用接入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√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√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indent="-342900" ea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buClr>
                          <a:srgbClr val="3F6985"/>
                        </a:buClr>
                        <a:buFont typeface="Arial" pitchFamily="34" charset="0"/>
                        <a:buNone/>
                      </a:pPr>
                      <a:r>
                        <a:rPr lang="zh-CN" altLang="en-US" sz="1800" b="0" dirty="0" smtClean="0">
                          <a:solidFill>
                            <a:schemeClr val="tx1"/>
                          </a:solidFill>
                        </a:rPr>
                        <a:t>搭建开发者平台，丰富平台应用</a:t>
                      </a:r>
                      <a:endParaRPr lang="en-US" altLang="zh-CN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√</a:t>
                      </a:r>
                    </a:p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90" name="标题 1"/>
          <p:cNvSpPr>
            <a:spLocks/>
          </p:cNvSpPr>
          <p:nvPr/>
        </p:nvSpPr>
        <p:spPr bwMode="auto">
          <a:xfrm>
            <a:off x="585788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备注：员工只需针对其所在层级组织进行分析。</a:t>
            </a:r>
          </a:p>
        </p:txBody>
      </p:sp>
      <p:sp>
        <p:nvSpPr>
          <p:cNvPr id="13391" name="标题 1"/>
          <p:cNvSpPr>
            <a:spLocks noGrp="1"/>
          </p:cNvSpPr>
          <p:nvPr>
            <p:ph type="title"/>
          </p:nvPr>
        </p:nvSpPr>
        <p:spPr bwMode="auto">
          <a:xfrm>
            <a:off x="492125" y="250825"/>
            <a:ext cx="8915400" cy="592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未来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个月工作计划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j-ea"/>
                <a:ea typeface="+mj-ea"/>
              </a:rPr>
              <a:t>专业</a:t>
            </a:r>
            <a:r>
              <a:rPr lang="zh-CN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陈述</a:t>
            </a:r>
            <a:r>
              <a:rPr lang="en-US" altLang="zh-CN" sz="280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+mj-ea"/>
                <a:ea typeface="+mj-ea"/>
              </a:rPr>
              <a:t>存在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  <a:ea typeface="+mj-ea"/>
              </a:rPr>
              <a:t>的问题及所需支持</a:t>
            </a:r>
            <a:endParaRPr lang="zh-CN" altLang="en-US" sz="2800" b="0" kern="0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标题 1"/>
          <p:cNvSpPr>
            <a:spLocks/>
          </p:cNvSpPr>
          <p:nvPr/>
        </p:nvSpPr>
        <p:spPr bwMode="auto">
          <a:xfrm>
            <a:off x="528638" y="1508125"/>
            <a:ext cx="827087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zh-CN" altLang="en-US" sz="1600" b="0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1891" y="1235034"/>
            <a:ext cx="8775865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中国梦平台需求还需要进一步细化。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rgbClr val="3F6985"/>
              </a:buClr>
            </a:pPr>
            <a:r>
              <a:rPr lang="en-US" altLang="zh-CN" sz="2000" b="0" dirty="0" smtClean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sz="2000" b="0" dirty="0" smtClean="0">
                <a:solidFill>
                  <a:schemeClr val="tx1"/>
                </a:solidFill>
                <a:latin typeface="+mn-lt"/>
                <a:ea typeface="+mn-ea"/>
              </a:rPr>
              <a:t>中国梦平台中同时包含用户的社会属性（昵称体系）和单位属性（实名体系），并同时提供了即时通讯和微博功能。如何避免用户在社会属性和单位属性之间，或多个单位属性之间跳跃，给用户操作带来困惑。这需要策划、应用客户端和服务端开发人员共同努力，寻找最佳的解决方案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479425" y="227013"/>
            <a:ext cx="8915400" cy="592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kern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综合自</a:t>
            </a:r>
            <a:r>
              <a:rPr lang="zh-CN" altLang="en-US" sz="2800" kern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rPr>
              <a:t>评</a:t>
            </a:r>
            <a:r>
              <a:rPr lang="en-US" altLang="zh-CN" sz="2800" b="0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-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职业</a:t>
            </a:r>
            <a:r>
              <a:rPr lang="zh-CN" altLang="en-US" sz="28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生涯规划</a:t>
            </a:r>
            <a:endParaRPr lang="zh-CN" altLang="en-US" sz="2800" b="0" kern="0" dirty="0">
              <a:solidFill>
                <a:schemeClr val="tx1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0200" y="1049338"/>
            <a:ext cx="9027556" cy="52683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长远规划：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年以上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追踪互联网前沿技术，根据系统功能和性能要求，灵活选择架构及技术实现方案，重视项目管理和技术分享</a:t>
            </a:r>
            <a:r>
              <a:rPr lang="zh-CN" altLang="en-US" sz="1800" b="0" smtClean="0"/>
              <a:t>。</a:t>
            </a:r>
            <a:r>
              <a:rPr lang="zh-CN" altLang="en-US" sz="1800" b="0" smtClean="0"/>
              <a:t>（系统架构师）</a:t>
            </a:r>
            <a:endParaRPr lang="en-US" altLang="zh-CN" sz="18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中期规划：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2-3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深入了解几个普遍应用的互联网应用技术，分析比较各个技术的优劣，重视各种技术的异常处理方案，全面掌握相关技术的使用和维护。（软件工程师）</a:t>
            </a:r>
            <a:endParaRPr lang="en-US" altLang="zh-CN" sz="18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b="0" dirty="0" smtClean="0">
                <a:latin typeface="黑体" pitchFamily="2" charset="-122"/>
                <a:ea typeface="黑体" pitchFamily="2" charset="-122"/>
              </a:rPr>
              <a:t>近期规划：</a:t>
            </a:r>
            <a:r>
              <a:rPr lang="en-US" altLang="zh-CN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年</a:t>
            </a: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b="0" dirty="0" smtClean="0"/>
              <a:t>	</a:t>
            </a:r>
            <a:r>
              <a:rPr lang="zh-CN" altLang="en-US" sz="1800" b="0" dirty="0" smtClean="0"/>
              <a:t>比较借鉴其它项目成熟的平台架构，结合自身项目特点，确定中国梦系统整体系统架构，不断完善相关功能，提高系统的稳定性、扩展性和可维护性。（软件工程师）</a:t>
            </a:r>
            <a:endParaRPr lang="en-US" altLang="zh-CN" sz="18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2"/>
          <p:cNvSpPr>
            <a:spLocks noGrp="1"/>
          </p:cNvSpPr>
          <p:nvPr>
            <p:ph type="body" sz="half" idx="1"/>
          </p:nvPr>
        </p:nvSpPr>
        <p:spPr>
          <a:xfrm>
            <a:off x="1935163" y="2501900"/>
            <a:ext cx="6151562" cy="3103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8000" smtClean="0">
                <a:solidFill>
                  <a:srgbClr val="C00000"/>
                </a:solidFill>
              </a:rPr>
              <a:t>Thank you!</a:t>
            </a:r>
            <a:endParaRPr lang="zh-CN" altLang="en-US" sz="800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>
          <a:xfrm>
            <a:off x="338138" y="309563"/>
            <a:ext cx="8915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1387475" y="1617663"/>
            <a:ext cx="5227638" cy="29892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个人信息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专业陈述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综合自评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9AAF73-4BFD-4A81-A7E4-4FFDC682C74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/>
              <a:t>个人信息</a:t>
            </a:r>
            <a:r>
              <a:rPr lang="en-US" altLang="zh-CN" sz="2800" b="1" smtClean="0"/>
              <a:t>-</a:t>
            </a:r>
            <a:r>
              <a:rPr lang="zh-CN" altLang="en-US" sz="2800" smtClean="0"/>
              <a:t>基础信息</a:t>
            </a:r>
            <a:endParaRPr lang="zh-CN" altLang="en-US" sz="2800" b="1" smtClean="0"/>
          </a:p>
        </p:txBody>
      </p:sp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1021281" y="1579419"/>
          <a:ext cx="7956468" cy="4227614"/>
        </p:xfrm>
        <a:graphic>
          <a:graphicData uri="http://schemas.openxmlformats.org/drawingml/2006/table">
            <a:tbl>
              <a:tblPr/>
              <a:tblGrid>
                <a:gridCol w="1662177"/>
                <a:gridCol w="2219383"/>
                <a:gridCol w="1954945"/>
                <a:gridCol w="2119963"/>
              </a:tblGrid>
              <a:tr h="7028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姓名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林睿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部门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应用软件二部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出生年月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1974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latin typeface="黑体" pitchFamily="2" charset="-122"/>
                          <a:ea typeface="黑体" pitchFamily="2" charset="-122"/>
                        </a:rPr>
                        <a:t>毕业学校</a:t>
                      </a:r>
                      <a:endParaRPr lang="zh-CN" altLang="en-US" sz="1400" b="1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电子科技大学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7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入司年月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最高学历和专业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本科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6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直接上级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杜建强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本岗位任职时间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个月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7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原职位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软件工程师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软件工程师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7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原职级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P6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申请职级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P7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61"/>
          <p:cNvGraphicFramePr>
            <a:graphicFrameLocks noGrp="1"/>
          </p:cNvGraphicFramePr>
          <p:nvPr>
            <p:ph sz="quarter" idx="2"/>
          </p:nvPr>
        </p:nvGraphicFramePr>
        <p:xfrm>
          <a:off x="630485" y="914441"/>
          <a:ext cx="8466755" cy="5747664"/>
        </p:xfrm>
        <a:graphic>
          <a:graphicData uri="http://schemas.openxmlformats.org/drawingml/2006/table">
            <a:tbl>
              <a:tblPr/>
              <a:tblGrid>
                <a:gridCol w="902173"/>
                <a:gridCol w="7564582"/>
              </a:tblGrid>
              <a:tr h="4419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工作年限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工作经历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793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年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2011.11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至今     </a:t>
                      </a:r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网龙公司应用产品二部  软件工程师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长期负责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UAP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的开发和维护工作，着力于系统性能和维护手段完善。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负责中国梦服务端接口设计和开发，整合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91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教育、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UAP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、微博和相册等功能，负责收集需求，重新划分各子系统的功能，制定各系统的迭代计划，参与各个子系统的设计和开发。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2005.10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2011.10  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福富公司互联网业务部  项目经理  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负责短信增值业务系统项目管理，对外负责与客户的需求汇总、方案建议、工程推进、信息交互，对内管理多个开发小团队，参与方案讨论、设计评审，把控项目质量和开发进度。并负责大部分方案的整理编写。期间涉及众多项目，如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生产系统、彩信中心、智能短信、短信过滤、短信自营平台和种子短信系统。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2004.5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2005.9    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华融公司</a:t>
                      </a: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技术负责人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负责软件开发管理。主要负责个人实盘外汇买卖系统开发和实施。行业客户包括兴业银行、中国民生银行、中国工商银行、中国交通银行等。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2003.11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2004.4   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网龙公司游戏部        服务端程序员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参与征服游戏服务端部分需求功能开发。</a:t>
                      </a:r>
                    </a:p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1997.7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2003.11   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华融公司              程序员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  参与农信和城信账务系统开发，负责储蓄卡系统、个人实盘外汇买卖系统设计、程序开发和项目实施及推广工作。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个人信息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工作经历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79388"/>
            <a:ext cx="8915400" cy="4286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个人信息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培训、绩效、奖惩</a:t>
            </a:r>
          </a:p>
        </p:txBody>
      </p:sp>
      <p:graphicFrame>
        <p:nvGraphicFramePr>
          <p:cNvPr id="6" name="Group 161"/>
          <p:cNvGraphicFramePr>
            <a:graphicFrameLocks noGrp="1"/>
          </p:cNvGraphicFramePr>
          <p:nvPr>
            <p:ph sz="quarter" idx="2"/>
          </p:nvPr>
        </p:nvGraphicFramePr>
        <p:xfrm>
          <a:off x="546100" y="1328738"/>
          <a:ext cx="8787884" cy="4261494"/>
        </p:xfrm>
        <a:graphic>
          <a:graphicData uri="http://schemas.openxmlformats.org/drawingml/2006/table">
            <a:tbl>
              <a:tblPr/>
              <a:tblGrid>
                <a:gridCol w="926418"/>
                <a:gridCol w="1710047"/>
                <a:gridCol w="6151419"/>
              </a:tblGrid>
              <a:tr h="725693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培训经历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参加时间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培训项目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课程名称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0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2011,7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技术服务管理高尔夫实战培训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8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8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月度绩效考核数据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/>
                        <a:t>2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B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3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4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en-US" altLang="zh-CN" sz="1400" b="0" baseline="0" dirty="0" smtClean="0"/>
                        <a:t> </a:t>
                      </a:r>
                      <a:r>
                        <a:rPr lang="zh-CN" altLang="en-US" sz="1400" b="0" dirty="0" smtClean="0"/>
                        <a:t>  </a:t>
                      </a:r>
                      <a:r>
                        <a:rPr lang="en-US" altLang="zh-CN" sz="1400" b="0" dirty="0" smtClean="0"/>
                        <a:t>5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6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r>
                        <a:rPr lang="en-US" altLang="zh-CN" sz="1400" b="0" dirty="0" smtClean="0"/>
                        <a:t>7</a:t>
                      </a:r>
                      <a:r>
                        <a:rPr lang="zh-CN" altLang="en-US" sz="1400" b="0" dirty="0" smtClean="0"/>
                        <a:t>月：</a:t>
                      </a:r>
                      <a:r>
                        <a:rPr lang="en-US" altLang="zh-CN" sz="1400" b="0" dirty="0" smtClean="0"/>
                        <a:t>A</a:t>
                      </a:r>
                      <a:r>
                        <a:rPr lang="zh-CN" altLang="en-US" sz="1400" b="0" dirty="0" smtClean="0"/>
                        <a:t>   </a:t>
                      </a:r>
                      <a:endParaRPr lang="en-US" altLang="zh-CN" sz="1400" b="0" dirty="0" smtClean="0"/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2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黑体" pitchFamily="2" charset="-122"/>
                          <a:ea typeface="黑体" pitchFamily="2" charset="-122"/>
                        </a:rPr>
                        <a:t>奖惩情况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被表彰事件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sym typeface="Wingdings" pitchFamily="2" charset="2"/>
                        </a:rPr>
                        <a:t>：无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被投诉事件：无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257175" y="192088"/>
            <a:ext cx="89154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/>
              <a:t>专业陈述</a:t>
            </a:r>
            <a:r>
              <a:rPr lang="en-US" altLang="zh-CN" sz="2800" smtClean="0"/>
              <a:t>-</a:t>
            </a:r>
            <a:r>
              <a:rPr lang="zh-CN" altLang="en-US" sz="2800" smtClean="0"/>
              <a:t>主要业绩总括</a:t>
            </a:r>
          </a:p>
        </p:txBody>
      </p:sp>
      <p:graphicFrame>
        <p:nvGraphicFramePr>
          <p:cNvPr id="7" name="Group 51"/>
          <p:cNvGraphicFramePr>
            <a:graphicFrameLocks noGrp="1"/>
          </p:cNvGraphicFramePr>
          <p:nvPr>
            <p:ph sz="half" idx="4294967295"/>
          </p:nvPr>
        </p:nvGraphicFramePr>
        <p:xfrm>
          <a:off x="557213" y="1106488"/>
          <a:ext cx="8681522" cy="3703018"/>
        </p:xfrm>
        <a:graphic>
          <a:graphicData uri="http://schemas.openxmlformats.org/drawingml/2006/table">
            <a:tbl>
              <a:tblPr/>
              <a:tblGrid>
                <a:gridCol w="1805709"/>
                <a:gridCol w="5094782"/>
                <a:gridCol w="1781031"/>
              </a:tblGrid>
              <a:tr h="5204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项目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时间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主要工作成果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相关附件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5222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2011.11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维护和完善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UAP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系统功能。新增业务分析系统，按接入应用、服务类型等多维度、多视角分析系统业务数据，挖掘业务内在关联。不断提高业务拨测和监控能力。目前该系统已应用到其它项目中，并取得良好效果。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0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中国梦服务端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2013.7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该项目将整合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教育系统、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UAP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、微博系统和相册等功能，打造成基于个人的实名社区。负责收集需求，重新划分各子系统的功能，制定各系统的迭代计划，参与各个子系统的设计和开发。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F6985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5DAC87-D3A5-4E95-B963-E076CC3ADEA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352425" y="192088"/>
            <a:ext cx="8915400" cy="592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专业陈述</a:t>
            </a:r>
            <a:r>
              <a:rPr lang="en-US" altLang="zh-CN" sz="2800" b="1" dirty="0" smtClean="0"/>
              <a:t>-</a:t>
            </a:r>
            <a:r>
              <a:rPr lang="zh-CN" altLang="en-US" sz="2800" dirty="0" smtClean="0"/>
              <a:t>技能展现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0243" name="文本占位符 4"/>
          <p:cNvSpPr>
            <a:spLocks noGrp="1"/>
          </p:cNvSpPr>
          <p:nvPr>
            <p:ph type="body" sz="half" idx="1"/>
          </p:nvPr>
        </p:nvSpPr>
        <p:spPr>
          <a:xfrm>
            <a:off x="427038" y="1096963"/>
            <a:ext cx="9085097" cy="5211762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altLang="zh-CN" sz="2000" dirty="0" smtClean="0">
                <a:latin typeface="+mj-ea"/>
                <a:ea typeface="+mj-ea"/>
                <a:cs typeface="+mj-cs"/>
              </a:rPr>
              <a:t>UAP</a:t>
            </a:r>
            <a:r>
              <a:rPr lang="zh-CN" altLang="en-US" sz="2000" dirty="0" smtClean="0">
                <a:latin typeface="+mj-ea"/>
                <a:ea typeface="+mj-ea"/>
                <a:cs typeface="+mj-cs"/>
              </a:rPr>
              <a:t>项目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>
              <a:buNone/>
              <a:defRPr/>
            </a:pPr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丰富的系统优化经验，及时根据状态进行系统调优</a:t>
            </a:r>
            <a:endParaRPr lang="en-US" altLang="zh-CN" sz="2000" b="0" dirty="0" smtClean="0"/>
          </a:p>
          <a:p>
            <a:pPr>
              <a:lnSpc>
                <a:spcPts val="2400"/>
              </a:lnSpc>
              <a:spcBef>
                <a:spcPct val="0"/>
              </a:spcBef>
              <a:buNone/>
              <a:defRPr/>
            </a:pPr>
            <a:endParaRPr lang="en-US" altLang="zh-CN" sz="2000" b="0" dirty="0" smtClean="0">
              <a:latin typeface="+mj-ea"/>
              <a:ea typeface="+mj-ea"/>
              <a:cs typeface="+mj-cs"/>
            </a:endParaRPr>
          </a:p>
          <a:p>
            <a:pPr>
              <a:lnSpc>
                <a:spcPts val="2400"/>
              </a:lnSpc>
              <a:spcBef>
                <a:spcPct val="0"/>
              </a:spcBef>
              <a:buNone/>
              <a:defRPr/>
            </a:pPr>
            <a:r>
              <a:rPr lang="en-US" altLang="zh-CN" sz="2000" b="0" dirty="0" smtClean="0">
                <a:latin typeface="+mj-ea"/>
                <a:ea typeface="+mj-ea"/>
                <a:cs typeface="+mj-cs"/>
              </a:rPr>
              <a:t>   </a:t>
            </a:r>
            <a:r>
              <a:rPr lang="zh-CN" altLang="en-US" sz="2000" dirty="0" smtClean="0">
                <a:latin typeface="+mj-ea"/>
                <a:ea typeface="+mj-ea"/>
                <a:cs typeface="+mj-cs"/>
              </a:rPr>
              <a:t>工作亮点，技能体现：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随着</a:t>
            </a:r>
            <a:r>
              <a:rPr lang="en-US" altLang="zh-CN" sz="2000" b="0" dirty="0" smtClean="0"/>
              <a:t>91</a:t>
            </a:r>
            <a:r>
              <a:rPr lang="zh-CN" altLang="en-US" sz="2000" b="0" dirty="0" smtClean="0"/>
              <a:t>移动开放平台的发展，</a:t>
            </a:r>
            <a:r>
              <a:rPr lang="en-US" altLang="zh-CN" sz="2000" b="0" dirty="0" smtClean="0"/>
              <a:t>UAP</a:t>
            </a:r>
            <a:r>
              <a:rPr lang="zh-CN" altLang="en-US" sz="2000" b="0" dirty="0" smtClean="0"/>
              <a:t>的账号信息库，好友库数据量逐步达到亿级以上，同时对性能和响应速度提出更高要求，通过业务特性分析，技术架构梳理</a:t>
            </a:r>
            <a:r>
              <a:rPr lang="zh-CN" altLang="en-US" sz="2000" b="0" dirty="0" smtClean="0"/>
              <a:t>，</a:t>
            </a:r>
            <a:r>
              <a:rPr lang="zh-CN" altLang="en-US" sz="2000" b="0" dirty="0" smtClean="0"/>
              <a:t>优化系统</a:t>
            </a:r>
            <a:r>
              <a:rPr lang="zh-CN" altLang="en-US" sz="2000" b="0" dirty="0" smtClean="0"/>
              <a:t>层级结构，</a:t>
            </a:r>
            <a:r>
              <a:rPr lang="zh-CN" altLang="en-US" sz="2000" b="0" dirty="0" smtClean="0"/>
              <a:t>区分冷热数据，实现数据纵向横向切割，将系统平均响应时间降低到</a:t>
            </a:r>
            <a:r>
              <a:rPr lang="en-US" altLang="zh-CN" sz="2000" b="0" dirty="0" smtClean="0"/>
              <a:t>0.07</a:t>
            </a:r>
            <a:r>
              <a:rPr lang="zh-CN" altLang="en-US" sz="2000" b="0" dirty="0" smtClean="0"/>
              <a:t>秒。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考虑大数据量迁移对系统影响，规划数据迁移方案，将业务影响时间降低到最小。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新增异常告警机制，完善系统过滤功能，提高系统防攻击能力。</a:t>
            </a:r>
          </a:p>
          <a:p>
            <a:pPr>
              <a:buNone/>
            </a:pPr>
            <a:endParaRPr lang="en-US" altLang="zh-CN" sz="2000" b="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4" name="标题 1"/>
          <p:cNvSpPr>
            <a:spLocks/>
          </p:cNvSpPr>
          <p:nvPr/>
        </p:nvSpPr>
        <p:spPr bwMode="auto">
          <a:xfrm>
            <a:off x="408300" y="6526213"/>
            <a:ext cx="69818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zh-CN" altLang="en-US" sz="1200" b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备注：</a:t>
            </a:r>
            <a:r>
              <a:rPr lang="zh-CN" altLang="en-US" sz="12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此页不足填写可自行加页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F8ECC8-F017-48FD-B788-2E99C529034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77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关键差异点</a:t>
            </a:r>
            <a:r>
              <a:rPr lang="en-US" altLang="zh-CN" sz="2800" b="1" dirty="0" smtClean="0"/>
              <a:t>1-</a:t>
            </a:r>
            <a:r>
              <a:rPr lang="zh-CN" altLang="en-US" sz="2800" dirty="0" smtClean="0"/>
              <a:t>职责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2024" y="902526"/>
            <a:ext cx="8990733" cy="5640778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差异要求</a:t>
            </a:r>
            <a:endParaRPr lang="en-US" altLang="zh-CN" sz="1600" b="0" dirty="0" smtClean="0">
              <a:latin typeface="+mj-ea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承担重要项目的架构设计工作 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承担技术评审职责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承担创新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任职评审工作</a:t>
            </a:r>
            <a:endParaRPr lang="en-US" altLang="zh-CN" sz="2000" b="0" dirty="0" smtClean="0"/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工作表现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长期担任</a:t>
            </a:r>
            <a:r>
              <a:rPr lang="en-US" altLang="zh-CN" sz="2000" b="0" dirty="0" smtClean="0"/>
              <a:t>UAP</a:t>
            </a:r>
            <a:r>
              <a:rPr lang="zh-CN" altLang="en-US" sz="2000" b="0" dirty="0" smtClean="0"/>
              <a:t>项目中设计、开发和维护工作。针对</a:t>
            </a:r>
            <a:r>
              <a:rPr lang="en-US" altLang="zh-CN" sz="2000" b="0" dirty="0" smtClean="0"/>
              <a:t>UAP</a:t>
            </a:r>
            <a:r>
              <a:rPr lang="zh-CN" altLang="en-US" sz="2000" b="0" dirty="0" smtClean="0"/>
              <a:t>用户量大、请求并发度高的特点，重点在系统架构、逻辑处理</a:t>
            </a:r>
            <a:r>
              <a:rPr lang="zh-CN" altLang="en-US" sz="2000" b="0" dirty="0" smtClean="0"/>
              <a:t>方面挖掘效率</a:t>
            </a:r>
            <a:r>
              <a:rPr lang="zh-CN" altLang="en-US" sz="2000" b="0" dirty="0" smtClean="0"/>
              <a:t>。定期分析慢日志中效率节点，进行针对性优化。如数据库分库分表；增加统计计数；定义数据的冷热度；重新规划架构层次等。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负责微博系统架构设计。充分考虑微博更新快、数据量大、信息计数多、关系复杂等系统特点，以单位为中心记录用户关系，以用户为核心记录微博时间线关系</a:t>
            </a:r>
            <a:r>
              <a:rPr lang="zh-CN" altLang="en-US" sz="2000" b="0" dirty="0" smtClean="0"/>
              <a:t>，通过</a:t>
            </a:r>
            <a:r>
              <a:rPr lang="en-US" altLang="zh-CN" sz="2000" b="0" dirty="0" err="1" smtClean="0"/>
              <a:t>mysql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redis</a:t>
            </a:r>
            <a:r>
              <a:rPr lang="zh-CN" altLang="en-US" sz="2000" b="0" dirty="0" smtClean="0"/>
              <a:t>分别存储冷热数据。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承担并参与</a:t>
            </a:r>
            <a:r>
              <a:rPr lang="en-US" altLang="zh-CN" sz="2000" b="0" dirty="0" smtClean="0"/>
              <a:t>UAP</a:t>
            </a:r>
            <a:r>
              <a:rPr lang="zh-CN" altLang="en-US" sz="2000" b="0" dirty="0" smtClean="0"/>
              <a:t>、</a:t>
            </a:r>
            <a:r>
              <a:rPr lang="en-US" altLang="zh-CN" sz="2000" b="0" dirty="0" smtClean="0"/>
              <a:t>91</a:t>
            </a:r>
            <a:r>
              <a:rPr lang="zh-CN" altLang="en-US" sz="2000" b="0" dirty="0" smtClean="0"/>
              <a:t>相册、微博系统、</a:t>
            </a:r>
            <a:r>
              <a:rPr lang="en-US" altLang="zh-CN" sz="2000" b="0" dirty="0" smtClean="0"/>
              <a:t>91</a:t>
            </a:r>
            <a:r>
              <a:rPr lang="zh-CN" altLang="en-US" sz="2000" b="0" dirty="0" smtClean="0"/>
              <a:t>教育系统和中国梦项目的代码评审工作。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参与</a:t>
            </a:r>
            <a:r>
              <a:rPr lang="en-US" altLang="zh-CN" sz="2000" b="0" dirty="0" smtClean="0"/>
              <a:t>P4/P5</a:t>
            </a:r>
            <a:r>
              <a:rPr lang="zh-CN" altLang="en-US" sz="2000" b="0" dirty="0" smtClean="0"/>
              <a:t>员工任职和晋升评审辅导工作。</a:t>
            </a:r>
            <a:endParaRPr lang="en-US" altLang="zh-CN" sz="2000" b="0" dirty="0" smtClean="0"/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j-ea"/>
              <a:ea typeface="+mj-ea"/>
              <a:cs typeface="+mj-cs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600" b="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   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</a:t>
            </a:r>
            <a:endParaRPr lang="en-US" altLang="zh-CN" sz="1800" b="0" dirty="0" smtClean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9AB55F-A5CF-457D-82B5-633D2D7C2F34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4778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/>
              <a:t>关键差异点</a:t>
            </a:r>
            <a:r>
              <a:rPr lang="en-US" altLang="zh-CN" sz="2800" b="1" dirty="0" smtClean="0"/>
              <a:t>2-</a:t>
            </a:r>
            <a:r>
              <a:rPr lang="zh-CN" altLang="en-US" sz="2800" dirty="0" smtClean="0"/>
              <a:t>能力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5775" y="926276"/>
            <a:ext cx="8990733" cy="5628903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差异要求</a:t>
            </a:r>
            <a:r>
              <a:rPr lang="zh-CN" altLang="en-US" sz="1600" b="0" dirty="0" smtClean="0">
                <a:latin typeface="+mj-ea"/>
                <a:ea typeface="+mj-ea"/>
                <a:cs typeface="+mj-cs"/>
              </a:rPr>
              <a:t> </a:t>
            </a:r>
            <a:endParaRPr lang="en-US" altLang="zh-CN" sz="16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解决公司内受认可的较大技术难题，并在项目中产生深远的影响；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突出的专业技术指导能力：能够开展专业的技术分享；</a:t>
            </a:r>
            <a:endParaRPr lang="en-US" altLang="zh-CN" sz="2000" b="0" dirty="0" smtClean="0"/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+mj-ea"/>
                <a:ea typeface="+mj-ea"/>
                <a:cs typeface="+mj-cs"/>
              </a:rPr>
              <a:t>工作表现</a:t>
            </a:r>
            <a:endParaRPr lang="en-US" altLang="zh-CN" sz="2000" dirty="0" smtClean="0">
              <a:latin typeface="+mj-ea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sz="2000" b="0" dirty="0" smtClean="0"/>
              <a:t>UAP</a:t>
            </a:r>
            <a:r>
              <a:rPr lang="zh-CN" altLang="en-US" sz="2000" b="0" dirty="0" smtClean="0"/>
              <a:t>系统用户数由</a:t>
            </a:r>
            <a:r>
              <a:rPr lang="en-US" altLang="zh-CN" sz="2000" b="0" dirty="0" smtClean="0"/>
              <a:t>2000</a:t>
            </a:r>
            <a:r>
              <a:rPr lang="zh-CN" altLang="en-US" sz="2000" b="0" dirty="0" smtClean="0"/>
              <a:t>万到超过</a:t>
            </a:r>
            <a:r>
              <a:rPr lang="en-US" altLang="zh-CN" sz="2000" b="0" dirty="0" smtClean="0"/>
              <a:t>1</a:t>
            </a:r>
            <a:r>
              <a:rPr lang="zh-CN" altLang="en-US" sz="2000" b="0" dirty="0" smtClean="0"/>
              <a:t>亿，暴露出原先库表设计的不足。梳理系统架构，重新规划层次。撇清多条件获取用户信息对数据水平分割的影响。充分评估大数据量数据迁移方案，把对业务影响降低到最小。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承担微博系统架构设计，参考目前业内主流设计方案，结合</a:t>
            </a:r>
            <a:r>
              <a:rPr lang="en-US" altLang="zh-CN" sz="2000" b="0" dirty="0" err="1" smtClean="0"/>
              <a:t>saas</a:t>
            </a:r>
            <a:r>
              <a:rPr lang="zh-CN" altLang="en-US" sz="2000" b="0" dirty="0" smtClean="0"/>
              <a:t>特点，形成推拉结合的微博发布方案，寻求系统开销和效率的平衡。在方案中，以单位为中心记录用户关系，以用户为核心记录微博时间线关系，</a:t>
            </a:r>
            <a:r>
              <a:rPr lang="en-US" altLang="zh-CN" sz="2000" b="0" dirty="0" err="1" smtClean="0"/>
              <a:t>mysql</a:t>
            </a:r>
            <a:r>
              <a:rPr lang="zh-CN" altLang="en-US" sz="2000" b="0" dirty="0" smtClean="0"/>
              <a:t>和</a:t>
            </a:r>
            <a:r>
              <a:rPr lang="en-US" altLang="zh-CN" sz="2000" b="0" dirty="0" err="1" smtClean="0"/>
              <a:t>redis</a:t>
            </a:r>
            <a:r>
              <a:rPr lang="zh-CN" altLang="en-US" sz="2000" b="0" dirty="0" smtClean="0"/>
              <a:t>分别存储冷热数据。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重视新人的培养，不断灌输良好的系统设计理念，规范代码风格，强调异常处理。在组内部形成活跃的技术交流气氛，新人在项目组中得到快速成长。 </a:t>
            </a:r>
            <a:r>
              <a:rPr lang="en-US" altLang="zh-CN" sz="2000" b="0" dirty="0" smtClean="0"/>
              <a:t> UAP</a:t>
            </a:r>
            <a:r>
              <a:rPr lang="zh-CN" altLang="en-US" sz="2000" b="0" dirty="0" smtClean="0"/>
              <a:t>项目中的其它三个成员，一位由</a:t>
            </a:r>
            <a:r>
              <a:rPr lang="en-US" altLang="zh-CN" sz="2000" b="0" dirty="0" smtClean="0"/>
              <a:t>P4</a:t>
            </a:r>
            <a:r>
              <a:rPr lang="zh-CN" altLang="en-US" sz="2000" b="0" dirty="0" smtClean="0"/>
              <a:t>晋升为</a:t>
            </a:r>
            <a:r>
              <a:rPr lang="en-US" altLang="zh-CN" sz="2000" b="0" dirty="0" smtClean="0"/>
              <a:t>P5</a:t>
            </a:r>
            <a:r>
              <a:rPr lang="zh-CN" altLang="en-US" sz="2000" b="0" dirty="0" smtClean="0"/>
              <a:t>，另一位由</a:t>
            </a:r>
            <a:r>
              <a:rPr lang="en-US" altLang="zh-CN" sz="2000" b="0" dirty="0" smtClean="0"/>
              <a:t>P5</a:t>
            </a:r>
            <a:r>
              <a:rPr lang="zh-CN" altLang="en-US" sz="2000" b="0" dirty="0" smtClean="0"/>
              <a:t>晋升为</a:t>
            </a:r>
            <a:r>
              <a:rPr lang="en-US" altLang="zh-CN" sz="2000" b="0" dirty="0" smtClean="0"/>
              <a:t>P6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000" b="0" dirty="0" smtClean="0"/>
              <a:t>分享自己的代码和设计思想，积极与他人交流技术发展趋势。</a:t>
            </a:r>
            <a:endParaRPr lang="en-US" altLang="zh-CN" sz="2000" b="0" dirty="0" smtClean="0"/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800" b="0" dirty="0" smtClean="0">
              <a:latin typeface="+mj-ea"/>
              <a:ea typeface="+mj-ea"/>
              <a:cs typeface="+mj-cs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zh-CN" sz="1600" b="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000" b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      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1800" b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</a:t>
            </a:r>
            <a:endParaRPr lang="en-US" altLang="zh-CN" sz="1800" b="0" dirty="0" smtClean="0">
              <a:solidFill>
                <a:schemeClr val="tx2"/>
              </a:solidFill>
              <a:latin typeface="+mn-ea"/>
              <a:cs typeface="+mj-cs"/>
            </a:endParaRP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9AB55F-A5CF-457D-82B5-633D2D7C2F34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黑体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A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25085</TotalTime>
  <Words>1406</Words>
  <Application>Microsoft Office PowerPoint</Application>
  <PresentationFormat>A4 纸张(210x297 毫米)</PresentationFormat>
  <Paragraphs>178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默认设计模板</vt:lpstr>
      <vt:lpstr>自定义设计方案</vt:lpstr>
      <vt:lpstr>员工晋升申请陈述材料—软件工程师职位</vt:lpstr>
      <vt:lpstr>目录</vt:lpstr>
      <vt:lpstr>个人信息-基础信息</vt:lpstr>
      <vt:lpstr>个人信息-工作经历</vt:lpstr>
      <vt:lpstr>个人信息-培训、绩效、奖惩</vt:lpstr>
      <vt:lpstr>专业陈述-主要业绩总括</vt:lpstr>
      <vt:lpstr>专业陈述-技能展现</vt:lpstr>
      <vt:lpstr>关键差异点1-职责</vt:lpstr>
      <vt:lpstr>关键差异点2-能力</vt:lpstr>
      <vt:lpstr>关键差异点3-价值贡献</vt:lpstr>
      <vt:lpstr>专业陈述-行业现状及发展趋势分析 </vt:lpstr>
      <vt:lpstr>专业陈述-未来6个月工作计划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网龙管理部晋升述职PPT</dc:title>
  <cp:lastModifiedBy>User</cp:lastModifiedBy>
  <cp:revision>2925</cp:revision>
  <dcterms:created xsi:type="dcterms:W3CDTF">2003-04-16T07:50:28Z</dcterms:created>
  <dcterms:modified xsi:type="dcterms:W3CDTF">2013-09-22T01:58:03Z</dcterms:modified>
</cp:coreProperties>
</file>