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49" r:id="rId2"/>
    <p:sldMasterId id="2147483674" r:id="rId3"/>
  </p:sldMasterIdLst>
  <p:notesMasterIdLst>
    <p:notesMasterId r:id="rId11"/>
  </p:notesMasterIdLst>
  <p:handoutMasterIdLst>
    <p:handoutMasterId r:id="rId12"/>
  </p:handoutMasterIdLst>
  <p:sldIdLst>
    <p:sldId id="1828" r:id="rId4"/>
    <p:sldId id="1827" r:id="rId5"/>
    <p:sldId id="1822" r:id="rId6"/>
    <p:sldId id="1780" r:id="rId7"/>
    <p:sldId id="1832" r:id="rId8"/>
    <p:sldId id="1830" r:id="rId9"/>
    <p:sldId id="1829" r:id="rId10"/>
  </p:sldIdLst>
  <p:sldSz cx="9906000" cy="6858000" type="A4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66"/>
    <a:srgbClr val="008080"/>
    <a:srgbClr val="006666"/>
    <a:srgbClr val="FF99CC"/>
    <a:srgbClr val="FFCC66"/>
    <a:srgbClr val="99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93" autoAdjust="0"/>
    <p:restoredTop sz="99706" autoAdjust="0"/>
  </p:normalViewPr>
  <p:slideViewPr>
    <p:cSldViewPr snapToGrid="0">
      <p:cViewPr varScale="1">
        <p:scale>
          <a:sx n="112" d="100"/>
          <a:sy n="112" d="100"/>
        </p:scale>
        <p:origin x="-1614" y="-78"/>
      </p:cViewPr>
      <p:guideLst>
        <p:guide orient="horz" pos="486"/>
        <p:guide pos="3117"/>
        <p:guide pos="31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902" y="-8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278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2025" y="692150"/>
            <a:ext cx="493395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819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 eaLnBrk="0" hangingPunct="0"/>
            <a:r>
              <a:rPr lang="en-US" altLang="zh-CN" sz="1200" b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184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43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41E5B-61B2-47DB-9BBC-B492E59E81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3752B-EC5E-48C2-AA23-2F5A9B830A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0263" y="274638"/>
            <a:ext cx="2230437" cy="60452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542088" cy="6045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3F88B-82B4-4EB3-BE6F-C466842CED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85775" y="1108075"/>
            <a:ext cx="4381500" cy="5211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19675" y="1108075"/>
            <a:ext cx="4381500" cy="25288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19675" y="3789363"/>
            <a:ext cx="4381500" cy="25304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DAC87-D3A5-4E95-B963-E076CC3ADE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85775" y="1108075"/>
            <a:ext cx="4381500" cy="5211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19675" y="1108075"/>
            <a:ext cx="4381500" cy="5211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8ECC8-F017-48FD-B788-2E99C52903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6D12F-1825-4058-A7FB-69399E9740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F7CDA-FA9A-4B3F-9C7F-B0E1F245E7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9924C-517E-47F1-A9A2-FB8E42B884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E13A9-9859-44F9-9402-F10E334340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43C76-2E11-4AE2-8BDC-79DA3B6AA0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C7121-B39E-48EE-BBC3-906E2610CB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AAF73-4BFD-4A81-A7E4-4FFDC682C7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84F4C-5F6F-4502-8782-8436DA30D7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E8BE4-AEF7-468A-9D1D-B070CB6005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370BD-C322-41B1-8DB1-82D20FDD09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10D9E-9014-422B-ABF6-5BB7380AAA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F7704-09CB-4E6F-B729-26A88E350A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41E5B-61B2-47DB-9BBC-B492E59E813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3982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AAF73-4BFD-4A81-A7E4-4FFDC682C74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03320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02BFD-9739-45A1-9BE1-945BBBF228B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09740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108075"/>
            <a:ext cx="4381500" cy="5211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19675" y="1108075"/>
            <a:ext cx="4381500" cy="5211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21531-191B-4E50-9509-9DE66AC5C7E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0017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F79D5-DCAB-4A15-93DA-E6F6A6D0D78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2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02BFD-9739-45A1-9BE1-945BBBF228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43886-EF77-49D7-AC28-58660E24AC3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78300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CE459-9CC9-4240-BAFD-665BE55CD8D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2041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E4A64-527B-45AA-9828-DB21397BDE5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86491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3C357-C523-4E1D-BC59-B83D2224BFD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14556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3752B-EC5E-48C2-AA23-2F5A9B830A7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851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72325" y="365125"/>
            <a:ext cx="2228850" cy="595471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5775" y="365125"/>
            <a:ext cx="6534150" cy="59547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4C34E-A966-4E86-B47D-0986BD8B58B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5130244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4C34E-A966-4E86-B47D-0986BD8B58B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8654027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85775" y="1108075"/>
            <a:ext cx="4381500" cy="5211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19675" y="1108075"/>
            <a:ext cx="4381500" cy="5211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8ECC8-F017-48FD-B788-2E99C52903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108075"/>
            <a:ext cx="43815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19675" y="1108075"/>
            <a:ext cx="43815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21531-191B-4E50-9509-9DE66AC5C7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F79D5-DCAB-4A15-93DA-E6F6A6D0D7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43886-EF77-49D7-AC28-58660E24AC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CE459-9CC9-4240-BAFD-665BE55CD8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E4A64-527B-45AA-9828-DB21397BDE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3C357-C523-4E1D-BC59-B83D2224BF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775" y="1108075"/>
            <a:ext cx="8915400" cy="5211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  </a:t>
            </a: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 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27" name="Line 7"/>
          <p:cNvSpPr>
            <a:spLocks noChangeShapeType="1"/>
          </p:cNvSpPr>
          <p:nvPr/>
        </p:nvSpPr>
        <p:spPr bwMode="auto">
          <a:xfrm>
            <a:off x="0" y="884238"/>
            <a:ext cx="9906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0788" y="6492875"/>
            <a:ext cx="5715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C464C34E-A966-4E86-B47D-0986BD8B58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Line 13"/>
          <p:cNvSpPr>
            <a:spLocks noChangeShapeType="1"/>
          </p:cNvSpPr>
          <p:nvPr userDrawn="1"/>
        </p:nvSpPr>
        <p:spPr bwMode="auto">
          <a:xfrm>
            <a:off x="0" y="6489700"/>
            <a:ext cx="9906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30" name="Rectangle 1029"/>
          <p:cNvSpPr>
            <a:spLocks noChangeArrowheads="1"/>
          </p:cNvSpPr>
          <p:nvPr userDrawn="1"/>
        </p:nvSpPr>
        <p:spPr bwMode="auto">
          <a:xfrm>
            <a:off x="4114800" y="3114675"/>
            <a:ext cx="9906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524750" y="38100"/>
            <a:ext cx="2324100" cy="611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10000"/>
        </a:spcBef>
        <a:spcAft>
          <a:spcPct val="0"/>
        </a:spcAft>
        <a:buClr>
          <a:srgbClr val="3F6985"/>
        </a:buClr>
        <a:buFont typeface="Wingdings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450850" indent="6350" algn="l" rtl="0" eaLnBrk="0" fontAlgn="base" hangingPunct="0">
        <a:lnSpc>
          <a:spcPct val="120000"/>
        </a:lnSpc>
        <a:spcBef>
          <a:spcPct val="10000"/>
        </a:spcBef>
        <a:spcAft>
          <a:spcPct val="0"/>
        </a:spcAft>
        <a:buSzPct val="100000"/>
        <a:buChar char="–"/>
        <a:defRPr sz="1600" b="1">
          <a:solidFill>
            <a:schemeClr val="tx1"/>
          </a:solidFill>
          <a:latin typeface="+mn-lt"/>
          <a:ea typeface="+mn-ea"/>
        </a:defRPr>
      </a:lvl2pPr>
      <a:lvl3pPr marL="900113" indent="14288" algn="l" rtl="0" eaLnBrk="0" fontAlgn="base" hangingPunct="0">
        <a:lnSpc>
          <a:spcPct val="115000"/>
        </a:lnSpc>
        <a:spcBef>
          <a:spcPct val="1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47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47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47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FE4B3267-144C-47DB-A0D8-B61632F28C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7"/>
          <p:cNvSpPr>
            <a:spLocks noChangeShapeType="1"/>
          </p:cNvSpPr>
          <p:nvPr/>
        </p:nvSpPr>
        <p:spPr bwMode="auto">
          <a:xfrm>
            <a:off x="0" y="884238"/>
            <a:ext cx="9906000" cy="1587"/>
          </a:xfrm>
          <a:prstGeom prst="line">
            <a:avLst/>
          </a:prstGeom>
          <a:noFill/>
          <a:ln w="317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" name="Line 13"/>
          <p:cNvSpPr>
            <a:spLocks noChangeShapeType="1"/>
          </p:cNvSpPr>
          <p:nvPr/>
        </p:nvSpPr>
        <p:spPr bwMode="auto">
          <a:xfrm>
            <a:off x="0" y="6489700"/>
            <a:ext cx="9906000" cy="0"/>
          </a:xfrm>
          <a:prstGeom prst="line">
            <a:avLst/>
          </a:prstGeom>
          <a:noFill/>
          <a:ln w="317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" name="Rectangle 1029"/>
          <p:cNvSpPr>
            <a:spLocks noChangeArrowheads="1"/>
          </p:cNvSpPr>
          <p:nvPr/>
        </p:nvSpPr>
        <p:spPr bwMode="auto">
          <a:xfrm>
            <a:off x="4114800" y="3114675"/>
            <a:ext cx="9906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zh-CN" sz="1800" b="0" smtClean="0">
              <a:sym typeface="Arial" panose="020B0604020202020204" pitchFamily="34" charset="0"/>
            </a:endParaRPr>
          </a:p>
        </p:txBody>
      </p:sp>
      <p:pic>
        <p:nvPicPr>
          <p:cNvPr id="3077" name="Picture 103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63" y="0"/>
            <a:ext cx="2535237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307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775" y="1108075"/>
            <a:ext cx="89154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Arial" pitchFamily="34" charset="0"/>
              </a:rPr>
              <a:t>  单击此处编辑母版文本样式</a:t>
            </a:r>
          </a:p>
          <a:p>
            <a:pPr lvl="1"/>
            <a:r>
              <a:rPr lang="zh-CN" altLang="zh-CN" smtClean="0">
                <a:sym typeface="Arial" pitchFamily="34" charset="0"/>
              </a:rPr>
              <a:t> 第二级</a:t>
            </a:r>
          </a:p>
          <a:p>
            <a:pPr lvl="2"/>
            <a:r>
              <a:rPr lang="zh-CN" alt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Arial" pitchFamily="34" charset="0"/>
              </a:rPr>
              <a:t>第四级</a:t>
            </a:r>
          </a:p>
        </p:txBody>
      </p:sp>
      <p:sp>
        <p:nvSpPr>
          <p:cNvPr id="3079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0788" y="6492875"/>
            <a:ext cx="5715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464C34E-A966-4E86-B47D-0986BD8B58B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Line 13"/>
          <p:cNvSpPr>
            <a:spLocks noChangeShapeType="1"/>
          </p:cNvSpPr>
          <p:nvPr userDrawn="1"/>
        </p:nvSpPr>
        <p:spPr bwMode="auto">
          <a:xfrm>
            <a:off x="0" y="6489700"/>
            <a:ext cx="9906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Rectangle 1029"/>
          <p:cNvSpPr>
            <a:spLocks noChangeArrowheads="1"/>
          </p:cNvSpPr>
          <p:nvPr userDrawn="1"/>
        </p:nvSpPr>
        <p:spPr bwMode="auto">
          <a:xfrm>
            <a:off x="4114800" y="3114675"/>
            <a:ext cx="9906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endParaRPr lang="zh-CN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524750" y="38100"/>
            <a:ext cx="2324100" cy="611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kern="1200">
          <a:solidFill>
            <a:schemeClr val="tx2"/>
          </a:solidFill>
          <a:latin typeface="+mj-lt"/>
          <a:ea typeface="+mj-ea"/>
          <a:cs typeface="+mj-cs"/>
          <a:sym typeface="黑体" pitchFamily="49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sym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sym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sym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sym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sym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sym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sym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sym typeface="黑体" panose="02010609060101010101" pitchFamily="49" charset="-122"/>
        </a:defRPr>
      </a:lvl9pPr>
    </p:titleStyle>
    <p:bodyStyle>
      <a:lvl1pPr marL="342900" indent="-342900" algn="l" defTabSz="0" rtl="0" eaLnBrk="0" fontAlgn="base" hangingPunct="0">
        <a:lnSpc>
          <a:spcPct val="120000"/>
        </a:lnSpc>
        <a:spcBef>
          <a:spcPct val="10000"/>
        </a:spcBef>
        <a:spcAft>
          <a:spcPct val="0"/>
        </a:spcAft>
        <a:buClr>
          <a:srgbClr val="3F6985"/>
        </a:buClr>
        <a:buFont typeface="Wingdings" pitchFamily="2" charset="2"/>
        <a:buChar char="l"/>
        <a:defRPr sz="3200" b="1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450850" indent="6350" algn="l" defTabSz="0" rtl="0" eaLnBrk="0" fontAlgn="base" hangingPunct="0">
        <a:lnSpc>
          <a:spcPct val="120000"/>
        </a:lnSpc>
        <a:spcBef>
          <a:spcPct val="10000"/>
        </a:spcBef>
        <a:spcAft>
          <a:spcPct val="0"/>
        </a:spcAft>
        <a:buClr>
          <a:srgbClr val="3F6985"/>
        </a:buClr>
        <a:buSzPct val="100000"/>
        <a:buFont typeface="Wingdings" panose="05000000000000000000" pitchFamily="2" charset="2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900113" indent="14288" algn="l" defTabSz="0" rtl="0" eaLnBrk="0" fontAlgn="base" hangingPunct="0">
        <a:lnSpc>
          <a:spcPct val="115000"/>
        </a:lnSpc>
        <a:spcBef>
          <a:spcPct val="10000"/>
        </a:spcBef>
        <a:spcAft>
          <a:spcPct val="0"/>
        </a:spcAft>
        <a:buClr>
          <a:srgbClr val="3F6985"/>
        </a:buClr>
        <a:buSzPct val="100000"/>
        <a:buFont typeface="Wingdings" panose="05000000000000000000" pitchFamily="2" charset="2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3F6985"/>
        </a:buClr>
        <a:buSzPct val="100000"/>
        <a:buFont typeface="Wingdings" pitchFamily="2" charset="2"/>
        <a:buChar char="–"/>
        <a:defRPr sz="1200" b="1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3F6985"/>
        </a:buClr>
        <a:buSzPct val="100000"/>
        <a:buFont typeface="Wingdings" pitchFamily="2" charset="2"/>
        <a:buChar char="»"/>
        <a:defRPr sz="2000" b="1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4"/>
          <p:cNvGrpSpPr>
            <a:grpSpLocks/>
          </p:cNvGrpSpPr>
          <p:nvPr/>
        </p:nvGrpSpPr>
        <p:grpSpPr bwMode="auto">
          <a:xfrm>
            <a:off x="651975" y="2705100"/>
            <a:ext cx="8646391" cy="704850"/>
            <a:chOff x="104" y="1654"/>
            <a:chExt cx="6021" cy="494"/>
          </a:xfrm>
        </p:grpSpPr>
        <p:sp>
          <p:nvSpPr>
            <p:cNvPr id="3078" name="Rectangle 2"/>
            <p:cNvSpPr>
              <a:spLocks noChangeArrowheads="1"/>
            </p:cNvSpPr>
            <p:nvPr/>
          </p:nvSpPr>
          <p:spPr bwMode="auto">
            <a:xfrm>
              <a:off x="104" y="1901"/>
              <a:ext cx="576" cy="24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3079" name="Line 3"/>
            <p:cNvSpPr>
              <a:spLocks noChangeShapeType="1"/>
            </p:cNvSpPr>
            <p:nvPr/>
          </p:nvSpPr>
          <p:spPr bwMode="auto">
            <a:xfrm>
              <a:off x="104" y="2148"/>
              <a:ext cx="6021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" name="Rectangle 4"/>
            <p:cNvSpPr>
              <a:spLocks noChangeArrowheads="1"/>
            </p:cNvSpPr>
            <p:nvPr/>
          </p:nvSpPr>
          <p:spPr bwMode="auto">
            <a:xfrm>
              <a:off x="104" y="1654"/>
              <a:ext cx="576" cy="247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</p:grpSp>
      <p:sp>
        <p:nvSpPr>
          <p:cNvPr id="3075" name="Rectangle 7"/>
          <p:cNvSpPr>
            <a:spLocks noGrp="1" noChangeArrowheads="1"/>
          </p:cNvSpPr>
          <p:nvPr>
            <p:ph type="ctrTitle"/>
          </p:nvPr>
        </p:nvSpPr>
        <p:spPr bwMode="auto">
          <a:xfrm>
            <a:off x="1562325" y="2272925"/>
            <a:ext cx="8420100" cy="1470025"/>
          </a:xfrm>
          <a:ln w="12700"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algn="l">
              <a:lnSpc>
                <a:spcPct val="130000"/>
              </a:lnSpc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程序述职材料</a:t>
            </a:r>
            <a:r>
              <a:rPr lang="en-US" altLang="zh-CN" sz="2400" b="1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——</a:t>
            </a:r>
            <a:r>
              <a:rPr lang="zh-CN" altLang="en-US" sz="2400" b="1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软件开发工程师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(P5)</a:t>
            </a:r>
            <a:endParaRPr lang="zh-CN" altLang="en-US" sz="2400" dirty="0" smtClean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077" name="Rectangle 1061"/>
          <p:cNvSpPr>
            <a:spLocks noChangeArrowheads="1"/>
          </p:cNvSpPr>
          <p:nvPr/>
        </p:nvSpPr>
        <p:spPr bwMode="auto">
          <a:xfrm>
            <a:off x="5381625" y="4160838"/>
            <a:ext cx="3905389" cy="14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  <a:buClr>
                <a:srgbClr val="3F6985"/>
              </a:buClr>
            </a:pPr>
            <a:r>
              <a:rPr lang="zh-CN" altLang="en-US" sz="18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部门</a:t>
            </a:r>
            <a:r>
              <a:rPr lang="zh-CN" altLang="en-US" sz="18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：工程院</a:t>
            </a:r>
            <a:r>
              <a:rPr lang="zh-CN" altLang="en-US" sz="18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技术开发部后端开发处</a:t>
            </a:r>
            <a:endParaRPr lang="en-US" altLang="zh-CN" sz="18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Arial" charset="0"/>
            </a:endParaRPr>
          </a:p>
          <a:p>
            <a:pPr eaLnBrk="0" hangingPunct="0">
              <a:spcBef>
                <a:spcPct val="50000"/>
              </a:spcBef>
              <a:buClr>
                <a:srgbClr val="3F6985"/>
              </a:buClr>
            </a:pPr>
            <a:r>
              <a:rPr lang="zh-CN" altLang="en-US" sz="18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姓名</a:t>
            </a:r>
            <a:r>
              <a:rPr lang="zh-CN" altLang="en-US" sz="18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：叶伍德</a:t>
            </a:r>
            <a:endParaRPr lang="zh-CN" altLang="en-US" sz="18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Arial" charset="0"/>
            </a:endParaRPr>
          </a:p>
          <a:p>
            <a:pPr eaLnBrk="0" hangingPunct="0">
              <a:spcBef>
                <a:spcPct val="50000"/>
              </a:spcBef>
              <a:buClr>
                <a:srgbClr val="3F6985"/>
              </a:buClr>
            </a:pPr>
            <a:r>
              <a:rPr lang="zh-CN" altLang="en-US" sz="18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日期</a:t>
            </a:r>
            <a:r>
              <a:rPr lang="zh-CN" altLang="en-US" sz="18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：</a:t>
            </a:r>
            <a:r>
              <a:rPr lang="en-US" altLang="zh-CN" sz="18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2015</a:t>
            </a:r>
            <a:r>
              <a:rPr lang="zh-CN" altLang="en-US" sz="18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年</a:t>
            </a:r>
            <a:r>
              <a:rPr lang="en-US" altLang="zh-CN" sz="18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03</a:t>
            </a:r>
            <a:r>
              <a:rPr lang="zh-CN" altLang="en-US" sz="18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月</a:t>
            </a:r>
            <a:r>
              <a:rPr lang="en-US" altLang="zh-CN" sz="18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30</a:t>
            </a:r>
            <a:r>
              <a:rPr lang="zh-CN" altLang="en-US" sz="18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日</a:t>
            </a:r>
            <a:endParaRPr lang="en-US" altLang="zh-CN" sz="18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Arial" charset="0"/>
            </a:endParaRPr>
          </a:p>
          <a:p>
            <a:pPr algn="ctr" eaLnBrk="0" hangingPunct="0">
              <a:spcBef>
                <a:spcPct val="50000"/>
              </a:spcBef>
              <a:buClr>
                <a:srgbClr val="3F6985"/>
              </a:buClr>
            </a:pPr>
            <a:endParaRPr lang="zh-CN" altLang="en-US" sz="18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Arial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50" y="23750"/>
            <a:ext cx="2557957" cy="673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179388"/>
            <a:ext cx="8915400" cy="4286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/>
              <a:t>一、个人信息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基础信息</a:t>
            </a:r>
          </a:p>
        </p:txBody>
      </p:sp>
      <p:graphicFrame>
        <p:nvGraphicFramePr>
          <p:cNvPr id="4" name="Group 161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980192905"/>
              </p:ext>
            </p:extLst>
          </p:nvPr>
        </p:nvGraphicFramePr>
        <p:xfrm>
          <a:off x="771906" y="1733794"/>
          <a:ext cx="8324590" cy="2695708"/>
        </p:xfrm>
        <a:graphic>
          <a:graphicData uri="http://schemas.openxmlformats.org/drawingml/2006/table">
            <a:tbl>
              <a:tblPr/>
              <a:tblGrid>
                <a:gridCol w="1760098"/>
                <a:gridCol w="2350129"/>
                <a:gridCol w="1922428"/>
                <a:gridCol w="2291935"/>
              </a:tblGrid>
              <a:tr h="5680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出生年月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1986.12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latin typeface="黑体" pitchFamily="2" charset="-122"/>
                          <a:ea typeface="黑体" pitchFamily="2" charset="-122"/>
                        </a:rPr>
                        <a:t>毕业学校</a:t>
                      </a:r>
                      <a:endParaRPr lang="zh-CN" altLang="en-US" sz="1400" b="1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latin typeface="黑体" pitchFamily="2" charset="-122"/>
                          <a:ea typeface="黑体" pitchFamily="2" charset="-122"/>
                        </a:rPr>
                        <a:t>福建师范大学</a:t>
                      </a:r>
                      <a:endParaRPr lang="zh-CN" altLang="en-US" sz="1400" b="0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1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入司年月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2013.10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最高学历和专业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本科、电子信息工程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2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直接上级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薛天水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本岗位任职时间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17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个月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1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原职位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软件开发工程师</a:t>
                      </a:r>
                      <a:endParaRPr kumimoji="0" lang="zh-CN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申请职位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软件开发工程师</a:t>
                      </a:r>
                      <a:endParaRPr kumimoji="0" lang="zh-CN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08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原职级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P5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申请职级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P6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5DAC87-D3A5-4E95-B963-E076CC3ADEA5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819409" y="1092533"/>
            <a:ext cx="3776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姓名：</a:t>
            </a:r>
            <a:r>
              <a:rPr lang="zh-CN" altLang="en-US" sz="24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叶伍德</a:t>
            </a:r>
            <a:endParaRPr lang="zh-CN" altLang="en-US" sz="24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81450" y="1090055"/>
            <a:ext cx="5248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部门：</a:t>
            </a:r>
            <a:r>
              <a:rPr lang="zh-CN" altLang="en-US" sz="24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工程院技术开发部后端开发处</a:t>
            </a:r>
            <a:endParaRPr lang="zh-CN" altLang="en-US" dirty="0"/>
          </a:p>
        </p:txBody>
      </p:sp>
      <p:graphicFrame>
        <p:nvGraphicFramePr>
          <p:cNvPr id="8" name="Group 161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264288301"/>
              </p:ext>
            </p:extLst>
          </p:nvPr>
        </p:nvGraphicFramePr>
        <p:xfrm>
          <a:off x="771738" y="4443148"/>
          <a:ext cx="8324768" cy="1829054"/>
        </p:xfrm>
        <a:graphic>
          <a:graphicData uri="http://schemas.openxmlformats.org/drawingml/2006/table">
            <a:tbl>
              <a:tblPr/>
              <a:tblGrid>
                <a:gridCol w="1760662"/>
                <a:gridCol w="6564106"/>
              </a:tblGrid>
              <a:tr h="8769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月度绩效考核数据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/>
                        <a:t>01</a:t>
                      </a:r>
                      <a:r>
                        <a:rPr lang="zh-CN" altLang="en-US" sz="1400" b="0" dirty="0" smtClean="0"/>
                        <a:t>月：</a:t>
                      </a:r>
                      <a:r>
                        <a:rPr lang="en-US" altLang="zh-CN" sz="1400" b="0" dirty="0" smtClean="0"/>
                        <a:t>A</a:t>
                      </a:r>
                      <a:r>
                        <a:rPr lang="zh-CN" altLang="en-US" sz="1400" b="0" dirty="0" smtClean="0"/>
                        <a:t>   </a:t>
                      </a:r>
                      <a:r>
                        <a:rPr lang="en-US" altLang="zh-CN" sz="1400" b="0" dirty="0" smtClean="0"/>
                        <a:t>02</a:t>
                      </a:r>
                      <a:r>
                        <a:rPr lang="zh-CN" altLang="en-US" sz="1400" b="0" dirty="0" smtClean="0"/>
                        <a:t>月：</a:t>
                      </a:r>
                      <a:r>
                        <a:rPr lang="en-US" altLang="zh-CN" sz="1400" b="0" dirty="0" smtClean="0"/>
                        <a:t>B</a:t>
                      </a:r>
                      <a:r>
                        <a:rPr lang="zh-CN" altLang="en-US" sz="1400" b="0" dirty="0" smtClean="0"/>
                        <a:t>   </a:t>
                      </a:r>
                      <a:r>
                        <a:rPr lang="en-US" altLang="zh-CN" sz="1400" b="0" dirty="0" smtClean="0"/>
                        <a:t>03</a:t>
                      </a:r>
                      <a:r>
                        <a:rPr lang="zh-CN" altLang="en-US" sz="1400" b="0" dirty="0" smtClean="0"/>
                        <a:t>月：</a:t>
                      </a:r>
                      <a:r>
                        <a:rPr lang="en-US" altLang="zh-CN" sz="1400" b="0" dirty="0" smtClean="0"/>
                        <a:t>A</a:t>
                      </a:r>
                      <a:r>
                        <a:rPr lang="zh-CN" altLang="en-US" sz="1400" b="0" dirty="0" smtClean="0"/>
                        <a:t>   </a:t>
                      </a:r>
                      <a:r>
                        <a:rPr lang="en-US" altLang="zh-CN" sz="1400" b="0" dirty="0" smtClean="0"/>
                        <a:t>04</a:t>
                      </a:r>
                      <a:r>
                        <a:rPr lang="zh-CN" altLang="en-US" sz="1400" b="0" dirty="0" smtClean="0"/>
                        <a:t>月：</a:t>
                      </a:r>
                      <a:r>
                        <a:rPr lang="en-US" altLang="zh-CN" sz="1400" b="0" dirty="0" smtClean="0"/>
                        <a:t>A</a:t>
                      </a:r>
                      <a:r>
                        <a:rPr lang="zh-CN" altLang="en-US" sz="1400" b="0" dirty="0" smtClean="0"/>
                        <a:t>   </a:t>
                      </a:r>
                      <a:r>
                        <a:rPr lang="en-US" altLang="zh-CN" sz="1400" b="0" dirty="0" smtClean="0"/>
                        <a:t>05</a:t>
                      </a:r>
                      <a:r>
                        <a:rPr lang="zh-CN" altLang="en-US" sz="1400" b="0" dirty="0" smtClean="0"/>
                        <a:t>月：</a:t>
                      </a:r>
                      <a:r>
                        <a:rPr lang="en-US" altLang="zh-CN" sz="1400" b="0" dirty="0" smtClean="0"/>
                        <a:t>A</a:t>
                      </a:r>
                      <a:r>
                        <a:rPr lang="zh-CN" altLang="en-US" sz="1400" b="0" dirty="0" smtClean="0"/>
                        <a:t>   </a:t>
                      </a:r>
                      <a:r>
                        <a:rPr lang="en-US" altLang="zh-CN" sz="1400" b="0" dirty="0" smtClean="0"/>
                        <a:t>06</a:t>
                      </a:r>
                      <a:r>
                        <a:rPr lang="zh-CN" altLang="en-US" sz="1400" b="0" dirty="0" smtClean="0"/>
                        <a:t>月：</a:t>
                      </a:r>
                      <a:r>
                        <a:rPr lang="en-US" altLang="zh-CN" sz="1400" b="0" dirty="0" smtClean="0"/>
                        <a:t>A</a:t>
                      </a:r>
                      <a:r>
                        <a:rPr lang="zh-CN" altLang="en-US" sz="1400" b="0" dirty="0" smtClean="0"/>
                        <a:t>   </a:t>
                      </a:r>
                      <a:endParaRPr lang="en-US" altLang="zh-CN" sz="1400" b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/>
                        <a:t>07</a:t>
                      </a:r>
                      <a:r>
                        <a:rPr lang="zh-CN" altLang="en-US" sz="1400" b="0" dirty="0" smtClean="0"/>
                        <a:t>月：</a:t>
                      </a:r>
                      <a:r>
                        <a:rPr lang="en-US" altLang="zh-CN" sz="1400" b="0" dirty="0" smtClean="0"/>
                        <a:t>A</a:t>
                      </a:r>
                      <a:r>
                        <a:rPr lang="zh-CN" altLang="en-US" sz="1400" b="0" dirty="0" smtClean="0"/>
                        <a:t>   </a:t>
                      </a:r>
                      <a:r>
                        <a:rPr lang="en-US" altLang="zh-CN" sz="1400" b="0" dirty="0" smtClean="0"/>
                        <a:t>08</a:t>
                      </a:r>
                      <a:r>
                        <a:rPr lang="zh-CN" altLang="en-US" sz="1400" b="0" dirty="0" smtClean="0"/>
                        <a:t>月：</a:t>
                      </a:r>
                      <a:r>
                        <a:rPr lang="en-US" altLang="zh-CN" sz="1400" b="0" dirty="0" smtClean="0"/>
                        <a:t>S</a:t>
                      </a:r>
                      <a:r>
                        <a:rPr lang="zh-CN" altLang="en-US" sz="1400" b="0" dirty="0" smtClean="0"/>
                        <a:t>   </a:t>
                      </a:r>
                      <a:r>
                        <a:rPr lang="en-US" altLang="zh-CN" sz="1400" b="0" dirty="0" smtClean="0"/>
                        <a:t>09</a:t>
                      </a:r>
                      <a:r>
                        <a:rPr lang="zh-CN" altLang="en-US" sz="1400" b="0" dirty="0" smtClean="0"/>
                        <a:t>月：</a:t>
                      </a:r>
                      <a:r>
                        <a:rPr lang="en-US" altLang="zh-CN" sz="1400" b="0" dirty="0" smtClean="0"/>
                        <a:t>A</a:t>
                      </a:r>
                      <a:r>
                        <a:rPr lang="zh-CN" altLang="en-US" sz="1400" b="0" dirty="0" smtClean="0"/>
                        <a:t>   </a:t>
                      </a:r>
                      <a:r>
                        <a:rPr lang="en-US" altLang="zh-CN" sz="1400" b="0" dirty="0" smtClean="0"/>
                        <a:t>10</a:t>
                      </a:r>
                      <a:r>
                        <a:rPr lang="zh-CN" altLang="en-US" sz="1400" b="0" dirty="0" smtClean="0"/>
                        <a:t>月：</a:t>
                      </a:r>
                      <a:r>
                        <a:rPr lang="en-US" altLang="zh-CN" sz="1400" b="0" dirty="0" smtClean="0"/>
                        <a:t>B</a:t>
                      </a:r>
                      <a:r>
                        <a:rPr lang="zh-CN" altLang="en-US" sz="1400" b="0" dirty="0" smtClean="0"/>
                        <a:t>   </a:t>
                      </a:r>
                      <a:r>
                        <a:rPr lang="en-US" altLang="zh-CN" sz="1400" b="0" dirty="0" smtClean="0"/>
                        <a:t>11</a:t>
                      </a:r>
                      <a:r>
                        <a:rPr lang="zh-CN" altLang="en-US" sz="1400" b="0" dirty="0" smtClean="0"/>
                        <a:t>月：</a:t>
                      </a:r>
                      <a:r>
                        <a:rPr lang="en-US" altLang="zh-CN" sz="1400" b="0" dirty="0" smtClean="0"/>
                        <a:t>B</a:t>
                      </a:r>
                      <a:r>
                        <a:rPr lang="zh-CN" altLang="en-US" sz="1400" b="0" dirty="0" smtClean="0"/>
                        <a:t>   </a:t>
                      </a:r>
                      <a:r>
                        <a:rPr lang="en-US" altLang="zh-CN" sz="1400" b="0" dirty="0" smtClean="0"/>
                        <a:t>12</a:t>
                      </a:r>
                      <a:r>
                        <a:rPr lang="zh-CN" altLang="en-US" sz="1400" b="0" dirty="0" smtClean="0"/>
                        <a:t>月：</a:t>
                      </a:r>
                      <a:r>
                        <a:rPr lang="en-US" altLang="zh-CN" sz="1400" b="0" dirty="0" smtClean="0"/>
                        <a:t>B</a:t>
                      </a:r>
                      <a:r>
                        <a:rPr lang="zh-CN" altLang="en-US" sz="1400" b="0" dirty="0" smtClean="0"/>
                        <a:t>   </a:t>
                      </a:r>
                      <a:endParaRPr lang="en-US" altLang="zh-CN" sz="1400" b="0" dirty="0" smtClean="0"/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0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奖惩情况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被表彰事件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Wingdings" pitchFamily="2" charset="2"/>
                        </a:rPr>
                        <a:t>：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2014.08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部门优秀员工</a:t>
                      </a:r>
                      <a:endParaRPr lang="en-US" altLang="zh-CN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2015.03《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视频转码网络、服务器优化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获得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PDCA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奖</a:t>
                      </a:r>
                      <a:endParaRPr lang="en-US" altLang="zh-CN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61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67074886"/>
              </p:ext>
            </p:extLst>
          </p:nvPr>
        </p:nvGraphicFramePr>
        <p:xfrm>
          <a:off x="1153000" y="1460698"/>
          <a:ext cx="7576106" cy="4168205"/>
        </p:xfrm>
        <a:graphic>
          <a:graphicData uri="http://schemas.openxmlformats.org/drawingml/2006/table">
            <a:tbl>
              <a:tblPr/>
              <a:tblGrid>
                <a:gridCol w="1032060"/>
                <a:gridCol w="6544046"/>
              </a:tblGrid>
              <a:tr h="536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工作年限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工作经历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315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5.5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2013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年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10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月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-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至今，福建华渔教育科技有限公司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新宋体" panose="02010609030101010101" pitchFamily="49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2010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年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06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月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-2013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年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10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月，福州创能信息技术公司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新宋体" panose="02010609030101010101" pitchFamily="49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2009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年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08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月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-2010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年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06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月，福州大秦通信公司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新宋体" panose="02010609030101010101" pitchFamily="49" charset="-122"/>
                        <a:cs typeface="+mn-cs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8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179388"/>
            <a:ext cx="8915400" cy="4286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/>
              <a:t>一、个人信息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工作经历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5DAC87-D3A5-4E95-B963-E076CC3ADEA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xfrm>
            <a:off x="352425" y="192088"/>
            <a:ext cx="8915400" cy="5921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/>
              <a:t>二、专业陈述</a:t>
            </a:r>
            <a:r>
              <a:rPr lang="en-US" altLang="zh-CN" sz="2800" b="1" dirty="0" smtClean="0"/>
              <a:t>-</a:t>
            </a:r>
            <a:r>
              <a:rPr lang="zh-CN" altLang="en-US" sz="2800" dirty="0" smtClean="0"/>
              <a:t>价值贡献</a:t>
            </a:r>
            <a:endParaRPr lang="zh-CN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F8ECC8-F017-48FD-B788-2E99C5290340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0244" name="标题 1"/>
          <p:cNvSpPr>
            <a:spLocks/>
          </p:cNvSpPr>
          <p:nvPr/>
        </p:nvSpPr>
        <p:spPr bwMode="auto">
          <a:xfrm>
            <a:off x="408300" y="6526213"/>
            <a:ext cx="6981825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 sz="12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883536"/>
              </p:ext>
            </p:extLst>
          </p:nvPr>
        </p:nvGraphicFramePr>
        <p:xfrm>
          <a:off x="451262" y="1108911"/>
          <a:ext cx="8894619" cy="4348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408"/>
                <a:gridCol w="897797"/>
                <a:gridCol w="2726266"/>
                <a:gridCol w="4071148"/>
              </a:tblGrid>
              <a:tr h="9128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所在项目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承担角色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关键事件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（体现工作亮点、突出技能）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项目线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/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技术线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突出贡献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2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基础平台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-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资源平台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黑体" panose="02010609060101010101" pitchFamily="49" charset="-122"/>
                        </a:rPr>
                        <a:t>助理</a:t>
                      </a:r>
                      <a:endParaRPr kumimoji="0" lang="en-US" altLang="zh-CN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  <a:p>
                      <a:pPr marL="0" marR="0" lvl="0" indent="0" algn="ctr" defTabSz="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黑体" panose="02010609060101010101" pitchFamily="49" charset="-122"/>
                        </a:rPr>
                        <a:t>主程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作业系统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解决</a:t>
                      </a:r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耗时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非实时</a:t>
                      </a:r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的业务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(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视频转码、文档转码、定时执行业务</a:t>
                      </a:r>
                      <a:r>
                        <a:rPr lang="en-US" altLang="zh-CN" sz="1400" kern="1200" baseline="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…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20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试卷题目的解析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可由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Word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文档批量导入试卷的题目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,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批量编辑试卷的题目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79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与产品需求分析</a:t>
                      </a: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确认、开发管理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1.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为非学历、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mooc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等业务系统提供数据支持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2.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通过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minishowcase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、敏捷开发的实施，使得版本的开发可减少一轮测试、修复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BUG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的时间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xfrm>
            <a:off x="352425" y="192088"/>
            <a:ext cx="8915400" cy="5921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/>
              <a:t>二、专业陈述</a:t>
            </a:r>
            <a:r>
              <a:rPr lang="en-US" altLang="zh-CN" sz="2800" b="1" dirty="0" smtClean="0"/>
              <a:t>-</a:t>
            </a:r>
            <a:r>
              <a:rPr lang="zh-CN" altLang="en-US" sz="2800" dirty="0" smtClean="0"/>
              <a:t>技能展现</a:t>
            </a:r>
            <a:endParaRPr lang="zh-CN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10243" name="文本占位符 4"/>
          <p:cNvSpPr>
            <a:spLocks noGrp="1"/>
          </p:cNvSpPr>
          <p:nvPr>
            <p:ph type="body" sz="half" idx="1"/>
          </p:nvPr>
        </p:nvSpPr>
        <p:spPr>
          <a:xfrm>
            <a:off x="427038" y="1096963"/>
            <a:ext cx="9180512" cy="5211762"/>
          </a:xfrm>
        </p:spPr>
        <p:txBody>
          <a:bodyPr/>
          <a:lstStyle/>
          <a:p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基础</a:t>
            </a:r>
            <a:r>
              <a:rPr lang="zh-CN" altLang="en-US" sz="1600" dirty="0">
                <a:latin typeface="黑体" pitchFamily="2" charset="-122"/>
                <a:ea typeface="黑体" pitchFamily="2" charset="-122"/>
              </a:rPr>
              <a:t>平台</a:t>
            </a:r>
            <a:r>
              <a:rPr lang="en-US" altLang="zh-CN" sz="1600" dirty="0"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1600" dirty="0">
                <a:latin typeface="黑体" pitchFamily="2" charset="-122"/>
                <a:ea typeface="黑体" pitchFamily="2" charset="-122"/>
              </a:rPr>
              <a:t>视频转码网络、服务器</a:t>
            </a: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优化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>
              <a:buNone/>
            </a:pPr>
            <a:r>
              <a:rPr lang="en-US" altLang="zh-CN" sz="1600" dirty="0" smtClean="0"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由于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大部分视频资源都是由公司内部</a:t>
            </a: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产生</a:t>
            </a:r>
            <a:endParaRPr lang="en-US" altLang="zh-CN" sz="2000" b="0" dirty="0" smtClean="0">
              <a:latin typeface="微软雅黑" panose="020B0503020204020204" pitchFamily="34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    1.</a:t>
            </a:r>
            <a:r>
              <a:rPr lang="zh-CN" altLang="en-US" sz="2000" b="0" dirty="0"/>
              <a:t>采用办公</a:t>
            </a:r>
            <a:r>
              <a:rPr lang="en-US" altLang="zh-CN" sz="2000" b="0" dirty="0"/>
              <a:t>pc</a:t>
            </a:r>
            <a:r>
              <a:rPr lang="zh-CN" altLang="en-US" sz="2000" b="0" dirty="0"/>
              <a:t>转码和</a:t>
            </a:r>
            <a:r>
              <a:rPr lang="en-US" altLang="zh-CN" sz="2000" b="0" dirty="0" err="1"/>
              <a:t>idc</a:t>
            </a:r>
            <a:r>
              <a:rPr lang="zh-CN" altLang="en-US" sz="2000" b="0" dirty="0"/>
              <a:t>服务器同时转</a:t>
            </a:r>
            <a:r>
              <a:rPr lang="zh-CN" altLang="en-US" sz="2000" b="0" dirty="0" smtClean="0"/>
              <a:t>码</a:t>
            </a:r>
            <a:endParaRPr lang="en-US" altLang="zh-CN" sz="2000" b="0" dirty="0" smtClean="0"/>
          </a:p>
          <a:p>
            <a:pPr>
              <a:buNone/>
            </a:pPr>
            <a:r>
              <a:rPr lang="en-US" altLang="zh-CN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 </a:t>
            </a:r>
            <a:r>
              <a:rPr lang="en-US" altLang="zh-CN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   2.</a:t>
            </a: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公司内部上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传</a:t>
            </a: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到内部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服务器</a:t>
            </a:r>
            <a:r>
              <a:rPr lang="en-US" altLang="zh-CN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,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提高上传的速度</a:t>
            </a:r>
            <a:endParaRPr lang="en-US" altLang="zh-CN" sz="2000" b="0" dirty="0">
              <a:latin typeface="微软雅黑" panose="020B0503020204020204" pitchFamily="34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    </a:t>
            </a:r>
            <a:r>
              <a:rPr lang="en-US" altLang="zh-CN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3</a:t>
            </a:r>
            <a:r>
              <a:rPr lang="en-US" altLang="zh-CN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.</a:t>
            </a: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将码后</a:t>
            </a: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的可访问文件同步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到</a:t>
            </a:r>
            <a:r>
              <a:rPr lang="en-US" altLang="zh-CN" sz="2000" b="0" dirty="0" err="1">
                <a:latin typeface="微软雅黑" panose="020B0503020204020204" pitchFamily="34" charset="-122"/>
                <a:ea typeface="新宋体" panose="02010609030101010101" pitchFamily="49" charset="-122"/>
              </a:rPr>
              <a:t>idc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机房</a:t>
            </a: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服务器</a:t>
            </a:r>
            <a:endParaRPr lang="en-US" altLang="zh-CN" sz="2000" b="0" dirty="0">
              <a:latin typeface="微软雅黑" panose="020B0503020204020204" pitchFamily="34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    </a:t>
            </a:r>
            <a:r>
              <a:rPr lang="en-US" altLang="zh-CN" sz="2000" b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4.</a:t>
            </a:r>
            <a:r>
              <a:rPr lang="zh-CN" altLang="en-US" sz="2000" b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实现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大量办公</a:t>
            </a:r>
            <a:r>
              <a:rPr lang="en-US" altLang="zh-CN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pc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同时转码，提高转码速度和效率，节约服务器</a:t>
            </a: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成本</a:t>
            </a:r>
            <a:endParaRPr lang="en-US" altLang="zh-CN" sz="2000" b="0" dirty="0">
              <a:latin typeface="微软雅黑" panose="020B0503020204020204" pitchFamily="34" charset="-122"/>
              <a:ea typeface="新宋体" panose="02010609030101010101" pitchFamily="49" charset="-122"/>
            </a:endParaRPr>
          </a:p>
          <a:p>
            <a:pPr>
              <a:buNone/>
            </a:pPr>
            <a:endParaRPr lang="en-US" altLang="zh-CN" sz="2000" b="0" dirty="0">
              <a:latin typeface="微软雅黑" panose="020B0503020204020204" pitchFamily="34" charset="-122"/>
              <a:ea typeface="新宋体" panose="02010609030101010101" pitchFamily="49" charset="-122"/>
            </a:endParaRPr>
          </a:p>
          <a:p>
            <a:r>
              <a:rPr lang="zh-CN" altLang="en-US" sz="1600" dirty="0">
                <a:latin typeface="黑体" pitchFamily="2" charset="-122"/>
                <a:ea typeface="黑体" pitchFamily="2" charset="-122"/>
              </a:rPr>
              <a:t>文档转</a:t>
            </a: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码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>
              <a:buNone/>
            </a:pPr>
            <a:r>
              <a:rPr lang="en-US" altLang="zh-CN" sz="1600" dirty="0" smtClean="0"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文档统一转成</a:t>
            </a:r>
            <a:r>
              <a:rPr lang="en-US" altLang="zh-CN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html</a:t>
            </a: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、图片格式，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实现在不同平台上不同类型文档</a:t>
            </a: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的预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览</a:t>
            </a:r>
            <a:endParaRPr lang="en-US" altLang="zh-CN" sz="2000" b="0" dirty="0">
              <a:latin typeface="微软雅黑" panose="020B0503020204020204" pitchFamily="34" charset="-122"/>
              <a:ea typeface="新宋体" panose="02010609030101010101" pitchFamily="49" charset="-122"/>
            </a:endParaRPr>
          </a:p>
          <a:p>
            <a:pPr>
              <a:buNone/>
            </a:pPr>
            <a:endParaRPr lang="en-US" altLang="zh-CN" sz="2000" b="0" dirty="0" smtClean="0">
              <a:latin typeface="微软雅黑" panose="020B0503020204020204" pitchFamily="34" charset="-122"/>
              <a:ea typeface="新宋体" panose="02010609030101010101" pitchFamily="49" charset="-122"/>
            </a:endParaRPr>
          </a:p>
        </p:txBody>
      </p:sp>
      <p:sp>
        <p:nvSpPr>
          <p:cNvPr id="10244" name="标题 1"/>
          <p:cNvSpPr>
            <a:spLocks/>
          </p:cNvSpPr>
          <p:nvPr/>
        </p:nvSpPr>
        <p:spPr bwMode="auto">
          <a:xfrm>
            <a:off x="527050" y="6526213"/>
            <a:ext cx="6981825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1200" b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备注：</a:t>
            </a:r>
            <a:r>
              <a:rPr lang="zh-CN" altLang="en-US" sz="1200" b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此页不足填写可自行加页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479425" y="227013"/>
            <a:ext cx="8915400" cy="5921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r>
              <a:rPr lang="zh-CN" altLang="en-US" sz="2800" kern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rPr>
              <a:t>三、综合</a:t>
            </a:r>
            <a:r>
              <a:rPr lang="zh-CN" altLang="en-US" sz="28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rPr>
              <a:t>自</a:t>
            </a:r>
            <a:r>
              <a:rPr lang="zh-CN" altLang="en-US" sz="2800" kern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rPr>
              <a:t>评</a:t>
            </a:r>
            <a:r>
              <a:rPr lang="en-US" altLang="zh-CN" sz="2800" b="0" kern="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-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职业</a:t>
            </a:r>
            <a:r>
              <a:rPr lang="zh-CN" altLang="en-US" sz="2800" b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生涯规划</a:t>
            </a:r>
            <a:endParaRPr lang="zh-CN" altLang="en-US" sz="2800" b="0" kern="0" dirty="0">
              <a:solidFill>
                <a:schemeClr val="tx1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330200" y="1049337"/>
            <a:ext cx="8326438" cy="50561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000" b="0" dirty="0" smtClean="0">
                <a:latin typeface="黑体" pitchFamily="2" charset="-122"/>
                <a:ea typeface="黑体" pitchFamily="2" charset="-122"/>
              </a:rPr>
              <a:t>长远规划：</a:t>
            </a:r>
            <a:endParaRPr lang="en-US" altLang="zh-CN" sz="2000" b="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　　能够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独立负责</a:t>
            </a: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一个项目．在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开发</a:t>
            </a: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管理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和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  <a:sym typeface="Arial" panose="020B0604020202020204" pitchFamily="34" charset="0"/>
              </a:rPr>
              <a:t>在线教育</a:t>
            </a: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  <a:sym typeface="Arial" panose="020B0604020202020204" pitchFamily="34" charset="0"/>
              </a:rPr>
              <a:t>产品方向做的更专业</a:t>
            </a:r>
            <a:endParaRPr lang="en-US" altLang="zh-CN" sz="2000" b="0" dirty="0">
              <a:latin typeface="微软雅黑" panose="020B0503020204020204" pitchFamily="34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000" b="0" dirty="0" smtClean="0">
                <a:latin typeface="黑体" pitchFamily="2" charset="-122"/>
                <a:ea typeface="黑体" pitchFamily="2" charset="-122"/>
              </a:rPr>
              <a:t>中期规划：</a:t>
            </a:r>
            <a:endParaRPr lang="en-US" altLang="zh-CN" sz="2000" b="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　　能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深入了解某个技术领域，并能成为项目的核心</a:t>
            </a: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骨干，</a:t>
            </a: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  <a:sym typeface="Arial" panose="020B0604020202020204" pitchFamily="34" charset="0"/>
              </a:rPr>
              <a:t>协助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  <a:sym typeface="Arial" panose="020B0604020202020204" pitchFamily="34" charset="0"/>
              </a:rPr>
              <a:t>产品策划对产品持续改进</a:t>
            </a:r>
            <a:endParaRPr lang="en-US" altLang="zh-CN" sz="2000" b="0" dirty="0">
              <a:latin typeface="微软雅黑" panose="020B0503020204020204" pitchFamily="34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000" b="0" dirty="0" smtClean="0">
                <a:latin typeface="黑体" pitchFamily="2" charset="-122"/>
                <a:ea typeface="黑体" pitchFamily="2" charset="-122"/>
              </a:rPr>
              <a:t>近期规划：</a:t>
            </a:r>
            <a:endParaRPr lang="en-US" altLang="zh-CN" sz="2000" b="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　　累积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技术，转型</a:t>
            </a:r>
            <a:r>
              <a:rPr lang="en-US" altLang="zh-CN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Java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。协助主程负责核心或重要模块的</a:t>
            </a: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开发、重要代码编写</a:t>
            </a:r>
            <a:r>
              <a:rPr lang="en-US" altLang="zh-CN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  </a:t>
            </a:r>
            <a:endParaRPr lang="en-US" altLang="zh-CN" sz="2000" b="0" dirty="0">
              <a:latin typeface="微软雅黑" panose="020B0503020204020204" pitchFamily="34" charset="-122"/>
              <a:ea typeface="新宋体" panose="0201060903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9AAF73-4BFD-4A81-A7E4-4FFDC682C74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占位符 2"/>
          <p:cNvSpPr>
            <a:spLocks noGrp="1"/>
          </p:cNvSpPr>
          <p:nvPr>
            <p:ph type="body" sz="half" idx="1"/>
          </p:nvPr>
        </p:nvSpPr>
        <p:spPr>
          <a:xfrm>
            <a:off x="1935163" y="2501900"/>
            <a:ext cx="6151562" cy="31035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8000" smtClean="0">
                <a:solidFill>
                  <a:srgbClr val="C00000"/>
                </a:solidFill>
              </a:rPr>
              <a:t>Thank you!</a:t>
            </a:r>
            <a:endParaRPr lang="zh-CN" altLang="en-US" sz="800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黑体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A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A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A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A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黑体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21045</TotalTime>
  <Words>486</Words>
  <Application>Microsoft Office PowerPoint</Application>
  <PresentationFormat>A4 纸张(210x297 毫米)</PresentationFormat>
  <Paragraphs>83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默认设计模板</vt:lpstr>
      <vt:lpstr>自定义设计方案</vt:lpstr>
      <vt:lpstr>1_默认设计模板</vt:lpstr>
      <vt:lpstr>程序述职材料——软件开发工程师(P5)</vt:lpstr>
      <vt:lpstr>一、个人信息-基础信息</vt:lpstr>
      <vt:lpstr>一、个人信息-工作经历</vt:lpstr>
      <vt:lpstr>二、专业陈述-价值贡献</vt:lpstr>
      <vt:lpstr>二、专业陈述-技能展现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网龙管理部晋升述职PPT</dc:title>
  <cp:lastModifiedBy>ND</cp:lastModifiedBy>
  <cp:revision>2611</cp:revision>
  <dcterms:created xsi:type="dcterms:W3CDTF">2003-04-16T07:50:28Z</dcterms:created>
  <dcterms:modified xsi:type="dcterms:W3CDTF">2015-04-01T10:49:10Z</dcterms:modified>
</cp:coreProperties>
</file>