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1828" r:id="rId4"/>
    <p:sldId id="1827" r:id="rId5"/>
    <p:sldId id="1822" r:id="rId6"/>
    <p:sldId id="1780" r:id="rId7"/>
    <p:sldId id="1834" r:id="rId8"/>
    <p:sldId id="1835" r:id="rId9"/>
    <p:sldId id="1832" r:id="rId10"/>
    <p:sldId id="1836" r:id="rId11"/>
    <p:sldId id="1833" r:id="rId12"/>
    <p:sldId id="1830" r:id="rId13"/>
    <p:sldId id="1829" r:id="rId14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3117">
          <p15:clr>
            <a:srgbClr val="A4A3A4"/>
          </p15:clr>
        </p15:guide>
        <p15:guide id="3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6" autoAdjust="0"/>
    <p:restoredTop sz="99706" autoAdjust="0"/>
  </p:normalViewPr>
  <p:slideViewPr>
    <p:cSldViewPr snapToGrid="0">
      <p:cViewPr>
        <p:scale>
          <a:sx n="100" d="100"/>
          <a:sy n="100" d="100"/>
        </p:scale>
        <p:origin x="-2058" y="-396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278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819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21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398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332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974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001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830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41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649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455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2325" y="365125"/>
            <a:ext cx="2228850" cy="59547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365125"/>
            <a:ext cx="6534150" cy="5954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13024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402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24750" y="38100"/>
            <a:ext cx="2324100" cy="6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7"/>
          <p:cNvSpPr>
            <a:spLocks noChangeShapeType="1"/>
          </p:cNvSpPr>
          <p:nvPr/>
        </p:nvSpPr>
        <p:spPr bwMode="auto">
          <a:xfrm>
            <a:off x="0" y="884238"/>
            <a:ext cx="9906000" cy="1587"/>
          </a:xfrm>
          <a:prstGeom prst="line">
            <a:avLst/>
          </a:prstGeom>
          <a:noFill/>
          <a:ln w="317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Line 13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4114800" y="3114675"/>
            <a:ext cx="9906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zh-CN" sz="1800" b="0" smtClean="0">
              <a:sym typeface="Arial" panose="020B0604020202020204" pitchFamily="34" charset="0"/>
            </a:endParaRPr>
          </a:p>
        </p:txBody>
      </p:sp>
      <p:pic>
        <p:nvPicPr>
          <p:cNvPr id="3077" name="Picture 103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0"/>
            <a:ext cx="25352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  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 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</p:txBody>
      </p:sp>
      <p:sp>
        <p:nvSpPr>
          <p:cNvPr id="3079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24750" y="38100"/>
            <a:ext cx="2324100" cy="6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+mj-lt"/>
          <a:ea typeface="+mj-ea"/>
          <a:cs typeface="+mj-cs"/>
          <a:sym typeface="黑体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50850" indent="6350" algn="l" defTabSz="0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SzPct val="100000"/>
        <a:buFont typeface="Wingdings" panose="05000000000000000000" pitchFamily="2" charset="2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0113" indent="14288" algn="l" defTabSz="0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Clr>
          <a:srgbClr val="3F6985"/>
        </a:buClr>
        <a:buSzPct val="100000"/>
        <a:buFont typeface="Wingdings" panose="05000000000000000000" pitchFamily="2" charset="2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F6985"/>
        </a:buClr>
        <a:buSzPct val="100000"/>
        <a:buFont typeface="Wingdings" pitchFamily="2" charset="2"/>
        <a:buChar char="–"/>
        <a:defRPr sz="12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F6985"/>
        </a:buClr>
        <a:buSzPct val="100000"/>
        <a:buFont typeface="Wingdings" pitchFamily="2" charset="2"/>
        <a:buChar char="»"/>
        <a:defRPr sz="20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4"/>
          <p:cNvGrpSpPr>
            <a:grpSpLocks/>
          </p:cNvGrpSpPr>
          <p:nvPr/>
        </p:nvGrpSpPr>
        <p:grpSpPr bwMode="auto">
          <a:xfrm>
            <a:off x="651975" y="2705100"/>
            <a:ext cx="8646391" cy="704850"/>
            <a:chOff x="104" y="1654"/>
            <a:chExt cx="6021" cy="494"/>
          </a:xfrm>
        </p:grpSpPr>
        <p:sp>
          <p:nvSpPr>
            <p:cNvPr id="3078" name="Rectangle 2"/>
            <p:cNvSpPr>
              <a:spLocks noChangeArrowheads="1"/>
            </p:cNvSpPr>
            <p:nvPr/>
          </p:nvSpPr>
          <p:spPr bwMode="auto">
            <a:xfrm>
              <a:off x="104" y="1901"/>
              <a:ext cx="576" cy="24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79" name="Line 3"/>
            <p:cNvSpPr>
              <a:spLocks noChangeShapeType="1"/>
            </p:cNvSpPr>
            <p:nvPr/>
          </p:nvSpPr>
          <p:spPr bwMode="auto">
            <a:xfrm>
              <a:off x="104" y="2148"/>
              <a:ext cx="602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104" y="1654"/>
              <a:ext cx="576" cy="24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1562325" y="2272925"/>
            <a:ext cx="8420100" cy="1470025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程序述职材料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软件开发工程师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(P6)</a:t>
            </a:r>
            <a:endParaRPr lang="zh-CN" altLang="en-US" sz="24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7" name="Rectangle 1061"/>
          <p:cNvSpPr>
            <a:spLocks noChangeArrowheads="1"/>
          </p:cNvSpPr>
          <p:nvPr/>
        </p:nvSpPr>
        <p:spPr bwMode="auto">
          <a:xfrm>
            <a:off x="5381625" y="4160838"/>
            <a:ext cx="3905389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部门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：工程院</a:t>
            </a: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技术开发部后端开发处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姓名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：叶伍德</a:t>
            </a: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日期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2015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06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24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algn="ctr" eaLnBrk="0" hangingPunct="0">
              <a:spcBef>
                <a:spcPct val="50000"/>
              </a:spcBef>
              <a:buClr>
                <a:srgbClr val="3F6985"/>
              </a:buClr>
            </a:pP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50" y="23750"/>
            <a:ext cx="2557957" cy="67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三、综合</a:t>
            </a: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自</a:t>
            </a: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评</a:t>
            </a:r>
            <a:r>
              <a:rPr lang="en-US" altLang="zh-CN" sz="2800" b="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1049337"/>
            <a:ext cx="8326438" cy="5056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能够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独立负责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一个项目．在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开发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管理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和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在线教育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产品方向做的更专业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中期规划：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能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深入了解某个技术领域，并能成为项目的核心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骨干，</a:t>
            </a: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协助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  <a:sym typeface="Arial" panose="020B0604020202020204" pitchFamily="34" charset="0"/>
              </a:rPr>
              <a:t>产品策划对产品持续改进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近期规划：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  <a:ea typeface="新宋体" panose="02010609030101010101" pitchFamily="49" charset="-122"/>
              </a:rPr>
              <a:t>　　累积技术。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提升自己软件架构和系统运维技能，开发出稳健弹性</a:t>
            </a:r>
            <a:r>
              <a:rPr lang="en-US" altLang="zh-CN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Web</a:t>
            </a:r>
            <a:r>
              <a:rPr lang="zh-CN" altLang="en-US" sz="2000" b="0" dirty="0">
                <a:latin typeface="微软雅黑" panose="020B0503020204020204" pitchFamily="34" charset="-122"/>
                <a:ea typeface="新宋体" panose="02010609030101010101" pitchFamily="49" charset="-122"/>
              </a:rPr>
              <a:t>框架，更好服务后端资源管理。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"/>
          <p:cNvSpPr>
            <a:spLocks noGrp="1"/>
          </p:cNvSpPr>
          <p:nvPr>
            <p:ph type="body" sz="half" idx="1"/>
          </p:nvPr>
        </p:nvSpPr>
        <p:spPr>
          <a:xfrm>
            <a:off x="1935163" y="2501900"/>
            <a:ext cx="6151562" cy="310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8000" smtClean="0">
                <a:solidFill>
                  <a:srgbClr val="C00000"/>
                </a:solidFill>
              </a:rPr>
              <a:t>Thank you!</a:t>
            </a:r>
            <a:endParaRPr lang="zh-CN" altLang="en-US" sz="80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05378770"/>
              </p:ext>
            </p:extLst>
          </p:nvPr>
        </p:nvGraphicFramePr>
        <p:xfrm>
          <a:off x="771906" y="1733794"/>
          <a:ext cx="8324590" cy="2695708"/>
        </p:xfrm>
        <a:graphic>
          <a:graphicData uri="http://schemas.openxmlformats.org/drawingml/2006/table">
            <a:tbl>
              <a:tblPr/>
              <a:tblGrid>
                <a:gridCol w="1760098"/>
                <a:gridCol w="2350129"/>
                <a:gridCol w="1922428"/>
                <a:gridCol w="2291935"/>
              </a:tblGrid>
              <a:tr h="5680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出生年月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1986.12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黑体" pitchFamily="2" charset="-122"/>
                          <a:ea typeface="黑体" pitchFamily="2" charset="-122"/>
                        </a:rPr>
                        <a:t>毕业学校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黑体" pitchFamily="2" charset="-122"/>
                          <a:ea typeface="黑体" pitchFamily="2" charset="-122"/>
                        </a:rPr>
                        <a:t>福建师范大学</a:t>
                      </a:r>
                      <a:endParaRPr lang="zh-CN" altLang="en-US" sz="1400" b="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入司年月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2013.10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最高学历和专业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本科、电子信息工程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直接上级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王同超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本岗位任职时间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软件开发工程师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软件开发工程师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819409" y="1092533"/>
            <a:ext cx="377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姓名：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叶伍德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81450" y="1090055"/>
            <a:ext cx="5248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部门：</a:t>
            </a:r>
            <a:r>
              <a:rPr lang="zh-CN" altLang="en-US" sz="24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工程院技术开发部后端开发处</a:t>
            </a:r>
            <a:endParaRPr lang="zh-CN" altLang="en-US" dirty="0"/>
          </a:p>
        </p:txBody>
      </p:sp>
      <p:graphicFrame>
        <p:nvGraphicFramePr>
          <p:cNvPr id="8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71370232"/>
              </p:ext>
            </p:extLst>
          </p:nvPr>
        </p:nvGraphicFramePr>
        <p:xfrm>
          <a:off x="777074" y="4443148"/>
          <a:ext cx="8283634" cy="1829054"/>
        </p:xfrm>
        <a:graphic>
          <a:graphicData uri="http://schemas.openxmlformats.org/drawingml/2006/table">
            <a:tbl>
              <a:tblPr/>
              <a:tblGrid>
                <a:gridCol w="1796223"/>
                <a:gridCol w="2400389"/>
                <a:gridCol w="1963795"/>
                <a:gridCol w="2123227"/>
              </a:tblGrid>
              <a:tr h="8769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前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B+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A-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B+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上一年度年终考核结果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52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被表彰事件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Wingdings" pitchFamily="2" charset="2"/>
                        </a:rPr>
                        <a:t>：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2014.08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部门优秀员工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2015.03《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视频转码网络、服务器优化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获得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PDCA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奖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24958196"/>
              </p:ext>
            </p:extLst>
          </p:nvPr>
        </p:nvGraphicFramePr>
        <p:xfrm>
          <a:off x="1153000" y="1460698"/>
          <a:ext cx="7576106" cy="4168205"/>
        </p:xfrm>
        <a:graphic>
          <a:graphicData uri="http://schemas.openxmlformats.org/drawingml/2006/table">
            <a:tbl>
              <a:tblPr/>
              <a:tblGrid>
                <a:gridCol w="1032060"/>
                <a:gridCol w="6544046"/>
              </a:tblGrid>
              <a:tr h="536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工作年限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工作经历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315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6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2013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至今，福建华渔教育科技有限公司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06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-2013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月，福州创能信息技术公司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2009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-2010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年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06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新宋体" panose="02010609030101010101" pitchFamily="49" charset="-122"/>
                          <a:cs typeface="+mn-cs"/>
                        </a:rPr>
                        <a:t>月，福州大秦通信公司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新宋体" panose="02010609030101010101" pitchFamily="49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一、个人信息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价值贡献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40830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9407"/>
              </p:ext>
            </p:extLst>
          </p:nvPr>
        </p:nvGraphicFramePr>
        <p:xfrm>
          <a:off x="408300" y="1108125"/>
          <a:ext cx="8894619" cy="292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8"/>
                <a:gridCol w="897797"/>
                <a:gridCol w="2726266"/>
                <a:gridCol w="4071148"/>
              </a:tblGrid>
              <a:tr h="10348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共享平台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elearning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资源平台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核心开发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存储系统 由双存储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内外网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)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变更支持 单存储、多存储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快速配合共享平台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elearning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需求，调整原华渔基础平台基础服务的架构调整、接入以及独立部署。支持了共享平台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elearning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的视频、文档、题目等需求。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3182"/>
              </p:ext>
            </p:extLst>
          </p:nvPr>
        </p:nvGraphicFramePr>
        <p:xfrm>
          <a:off x="123825" y="1181100"/>
          <a:ext cx="9702304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19759684" imgH="8166690" progId="Visio.Drawing.11">
                  <p:embed/>
                </p:oleObj>
              </mc:Choice>
              <mc:Fallback>
                <p:oleObj name="Visio" r:id="rId3" imgW="19759684" imgH="81666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1181100"/>
                        <a:ext cx="9702304" cy="401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66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4297"/>
              </p:ext>
            </p:extLst>
          </p:nvPr>
        </p:nvGraphicFramePr>
        <p:xfrm>
          <a:off x="391367" y="1125059"/>
          <a:ext cx="8894619" cy="428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8"/>
                <a:gridCol w="897797"/>
                <a:gridCol w="2726266"/>
                <a:gridCol w="4071148"/>
              </a:tblGrid>
              <a:tr h="5607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75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基础平台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资源平台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核心开发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基础文件服务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支持所有华渔的基础服务（视频、文档、知识点、试卷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题目、元课程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）以及外部业务（非学历、</a:t>
                      </a: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mooc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、多学、中职、公司内网视频、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91up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截止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2015-06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月，基础平台总文件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个大小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20T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，其中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个视频近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小时、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云存储系统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提供文件上传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支持分块传输及断点续传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、存储、访问、分发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(CDN)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、管理、安全控制的解决方案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作业系统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解决异步、耗时</a:t>
                      </a:r>
                      <a:r>
                        <a:rPr lang="zh-CN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的业务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视频转码、文档转码、文件同步、重题检测、发送邮件、定时执行业务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…) 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，支持 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、超时、重试、异常通知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截止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2015-06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月，已处理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50W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任务，</a:t>
                      </a:r>
                      <a:endParaRPr lang="zh-CN" altLang="zh-CN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试卷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题目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可通过客户端工具批量导入、编辑试卷的题目（一个模板化的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试卷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题目支持（图片，超链接，知识点、快照、出卷）截截止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2015-06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月，题库量</a:t>
                      </a:r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4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3" name="文本占位符 4"/>
          <p:cNvSpPr>
            <a:spLocks noGrp="1"/>
          </p:cNvSpPr>
          <p:nvPr>
            <p:ph type="body" sz="half" idx="1"/>
          </p:nvPr>
        </p:nvSpPr>
        <p:spPr>
          <a:xfrm>
            <a:off x="427038" y="1096963"/>
            <a:ext cx="9180512" cy="52117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zh-CN" sz="1600" dirty="0"/>
              <a:t>视频转码网络、服务器</a:t>
            </a:r>
            <a:r>
              <a:rPr lang="zh-CN" altLang="zh-CN" sz="1600" dirty="0" smtClean="0"/>
              <a:t>优化</a:t>
            </a:r>
            <a:endParaRPr lang="en-US" altLang="zh-CN" sz="1600" b="0" dirty="0" smtClean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 lvl="0"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en-US" sz="1600" b="0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背景</a:t>
            </a:r>
            <a:r>
              <a:rPr lang="zh-CN" altLang="zh-CN" sz="1600" b="0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问题描述）：</a:t>
            </a:r>
          </a:p>
          <a:p>
            <a:pPr marL="0" indent="0">
              <a:buNone/>
            </a:pPr>
            <a:r>
              <a:rPr lang="en-US" altLang="zh-CN" sz="1600" dirty="0" smtClean="0"/>
              <a:t>   </a:t>
            </a:r>
            <a:r>
              <a:rPr lang="zh-CN" altLang="zh-CN" sz="1600" dirty="0" smtClean="0"/>
              <a:t> </a:t>
            </a:r>
            <a:r>
              <a:rPr lang="en-US" altLang="zh-CN" sz="1600" dirty="0" smtClean="0"/>
              <a:t>  </a:t>
            </a:r>
            <a:r>
              <a:rPr lang="zh-CN" altLang="zh-CN" sz="1600" dirty="0" smtClean="0"/>
              <a:t>华</a:t>
            </a:r>
            <a:r>
              <a:rPr lang="zh-CN" altLang="zh-CN" sz="1600" dirty="0"/>
              <a:t>渔公司的教育项目中，有大量的视频</a:t>
            </a:r>
            <a:r>
              <a:rPr lang="zh-CN" altLang="zh-CN" sz="1600" dirty="0" smtClean="0"/>
              <a:t>资源</a:t>
            </a:r>
            <a:r>
              <a:rPr lang="zh-CN" altLang="en-US" sz="1600" dirty="0" smtClean="0"/>
              <a:t>。</a:t>
            </a:r>
            <a:r>
              <a:rPr lang="zh-CN" altLang="zh-CN" sz="1600" dirty="0" smtClean="0"/>
              <a:t>视频</a:t>
            </a:r>
            <a:r>
              <a:rPr lang="zh-CN" altLang="zh-CN" sz="1600" dirty="0"/>
              <a:t>转码工作消耗大量的cpu、io、网络等资源，原系统</a:t>
            </a:r>
            <a:r>
              <a:rPr lang="zh-CN" altLang="zh-CN" sz="1600" dirty="0" smtClean="0"/>
              <a:t>中的</a:t>
            </a:r>
            <a:r>
              <a:rPr lang="zh-CN" altLang="zh-CN" sz="1600" dirty="0"/>
              <a:t>转码服务器均在idc机房，需要上架大量的</a:t>
            </a:r>
            <a:r>
              <a:rPr lang="zh-CN" altLang="zh-CN" sz="1600" dirty="0" smtClean="0"/>
              <a:t>服务器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因此</a:t>
            </a:r>
            <a:r>
              <a:rPr lang="zh-CN" altLang="zh-CN" sz="1600" dirty="0"/>
              <a:t>造成了不必要的服务器、idc等费用，并且限于服务器成本的考虑，也不会上架大量服务器转码，也造成了一部分的视频转码任务不及时，影响业务的快速上线</a:t>
            </a:r>
            <a:r>
              <a:rPr lang="zh-CN" altLang="zh-CN" sz="1600" dirty="0" smtClean="0"/>
              <a:t>。</a:t>
            </a:r>
            <a:r>
              <a:rPr lang="en-US" altLang="zh-CN" sz="1600" dirty="0"/>
              <a:t> </a:t>
            </a:r>
            <a:endParaRPr lang="zh-CN" altLang="zh-CN" sz="1600" dirty="0"/>
          </a:p>
          <a:p>
            <a:pPr marL="0" lvl="0" indent="0">
              <a:buNone/>
            </a:pP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解决方案：</a:t>
            </a:r>
          </a:p>
          <a:p>
            <a:pPr marL="0" lvl="0" indent="0">
              <a:buNone/>
            </a:pPr>
            <a:r>
              <a:rPr lang="en-US" altLang="zh-CN" sz="1600" dirty="0" smtClean="0"/>
              <a:t>1.</a:t>
            </a:r>
            <a:r>
              <a:rPr lang="zh-CN" altLang="zh-CN" sz="1600" dirty="0" smtClean="0"/>
              <a:t>视频</a:t>
            </a:r>
            <a:r>
              <a:rPr lang="zh-CN" altLang="zh-CN" sz="1600" dirty="0"/>
              <a:t>存储分为idc存储和公司内存储</a:t>
            </a:r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zh-CN" sz="1600" dirty="0" smtClean="0"/>
              <a:t>转</a:t>
            </a:r>
            <a:r>
              <a:rPr lang="zh-CN" altLang="zh-CN" sz="1600" dirty="0"/>
              <a:t>码服务器可以采用办公pc转码和idc服务器同时转</a:t>
            </a:r>
            <a:r>
              <a:rPr lang="zh-CN" altLang="zh-CN" sz="1600" dirty="0" smtClean="0"/>
              <a:t>码</a:t>
            </a:r>
            <a:r>
              <a:rPr lang="zh-CN" altLang="en-US" sz="1600" dirty="0" smtClean="0"/>
              <a:t>，</a:t>
            </a:r>
            <a:r>
              <a:rPr lang="zh-CN" altLang="zh-CN" sz="1600" dirty="0"/>
              <a:t>利用非工作时间，大量办公pc同时转码，提高转码速度和</a:t>
            </a:r>
            <a:r>
              <a:rPr lang="zh-CN" altLang="zh-CN" sz="1600" dirty="0" smtClean="0"/>
              <a:t>效率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 smtClean="0"/>
              <a:t>3.</a:t>
            </a:r>
            <a:r>
              <a:rPr lang="zh-CN" altLang="zh-CN" sz="1600" dirty="0" smtClean="0"/>
              <a:t> 仅</a:t>
            </a:r>
            <a:r>
              <a:rPr lang="zh-CN" altLang="zh-CN" sz="1600" dirty="0"/>
              <a:t>需将转码后的可访问文件同步至idc机房服务器</a:t>
            </a:r>
          </a:p>
          <a:p>
            <a:pPr marL="0" indent="0">
              <a:buNone/>
            </a:pP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成效描述：</a:t>
            </a:r>
          </a:p>
          <a:p>
            <a:pPr marL="0" indent="0">
              <a:buNone/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现在</a:t>
            </a:r>
            <a:r>
              <a:rPr lang="zh-CN" altLang="zh-CN" sz="1600" dirty="0"/>
              <a:t>华渔基础平台视频</a:t>
            </a:r>
            <a:r>
              <a:rPr lang="zh-CN" altLang="zh-CN" sz="1600" dirty="0" smtClean="0"/>
              <a:t>资源</a:t>
            </a:r>
            <a:r>
              <a:rPr lang="en-US" altLang="zh-CN" sz="1600" dirty="0" smtClean="0"/>
              <a:t>5W</a:t>
            </a:r>
            <a:r>
              <a:rPr lang="zh-CN" altLang="zh-CN" sz="1600" dirty="0" smtClean="0"/>
              <a:t>，服务</a:t>
            </a:r>
            <a:r>
              <a:rPr lang="zh-CN" altLang="zh-CN" sz="1600" dirty="0"/>
              <a:t>运行自</a:t>
            </a:r>
            <a:r>
              <a:rPr lang="zh-CN" altLang="zh-CN" sz="1600" dirty="0" smtClean="0"/>
              <a:t>2014</a:t>
            </a:r>
            <a:r>
              <a:rPr lang="en-US" altLang="zh-CN" sz="1600" dirty="0" smtClean="0"/>
              <a:t>.06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最高转码节点</a:t>
            </a:r>
            <a:r>
              <a:rPr lang="zh-CN" altLang="zh-CN" sz="1600" dirty="0" smtClean="0"/>
              <a:t>100</a:t>
            </a:r>
            <a:r>
              <a:rPr lang="en-US" altLang="zh-CN" sz="1600" dirty="0" smtClean="0"/>
              <a:t>+</a:t>
            </a:r>
            <a:r>
              <a:rPr lang="zh-CN" altLang="zh-CN" sz="1600" dirty="0" smtClean="0"/>
              <a:t>个，</a:t>
            </a:r>
            <a:r>
              <a:rPr lang="zh-CN" altLang="zh-CN" sz="1600" dirty="0"/>
              <a:t>节省服务器约50</a:t>
            </a:r>
            <a:r>
              <a:rPr lang="zh-CN" altLang="zh-CN" sz="1600" dirty="0" smtClean="0"/>
              <a:t>台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每</a:t>
            </a:r>
            <a:r>
              <a:rPr lang="zh-CN" altLang="zh-CN" sz="1600" dirty="0"/>
              <a:t>台服务器约合成本1000元，每个服务器效率约抵pc转码2台。</a:t>
            </a:r>
          </a:p>
          <a:p>
            <a:pPr marL="0" indent="0">
              <a:buNone/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半年</a:t>
            </a:r>
            <a:r>
              <a:rPr lang="zh-CN" altLang="zh-CN" sz="1600" dirty="0"/>
              <a:t>成本约50台*1000元*6个月=300000，约30万人民币。</a:t>
            </a:r>
          </a:p>
          <a:p>
            <a:pPr marL="0" indent="0">
              <a:buNone/>
            </a:pPr>
            <a:r>
              <a:rPr lang="zh-CN" altLang="zh-CN" sz="1600" dirty="0" smtClean="0"/>
              <a:t>目前</a:t>
            </a:r>
            <a:r>
              <a:rPr lang="zh-CN" altLang="zh-CN" sz="1600" dirty="0"/>
              <a:t>转码视频为华渔非学历、华渔中职、华渔终身学习、网龙长乐视频、dj秀等提供视频基础服务</a:t>
            </a:r>
            <a:r>
              <a:rPr lang="zh-CN" altLang="zh-CN" sz="1600" dirty="0" smtClean="0"/>
              <a:t>。</a:t>
            </a:r>
            <a:endParaRPr lang="en-US" altLang="zh-CN" sz="2000" b="0" dirty="0">
              <a:latin typeface="微软雅黑" panose="020B0503020204020204" pitchFamily="34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3" name="文本占位符 4"/>
          <p:cNvSpPr>
            <a:spLocks noGrp="1"/>
          </p:cNvSpPr>
          <p:nvPr>
            <p:ph type="body" sz="half" idx="1"/>
          </p:nvPr>
        </p:nvSpPr>
        <p:spPr>
          <a:xfrm>
            <a:off x="427038" y="1096963"/>
            <a:ext cx="9180512" cy="5211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出卷设计与开发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zh-CN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业务需求：</a:t>
            </a:r>
          </a:p>
          <a:p>
            <a:pPr marL="0" lvl="0" indent="0">
              <a:buNone/>
            </a:pPr>
            <a:r>
              <a:rPr lang="en-US" altLang="zh-CN" sz="1600" dirty="0" smtClean="0"/>
              <a:t>1.</a:t>
            </a:r>
            <a:r>
              <a:rPr lang="zh-CN" altLang="zh-CN" sz="1600" dirty="0" smtClean="0"/>
              <a:t>按照</a:t>
            </a:r>
            <a:r>
              <a:rPr lang="zh-CN" altLang="zh-CN" sz="1600" dirty="0"/>
              <a:t>题库（列表）、题型</a:t>
            </a:r>
            <a:r>
              <a:rPr lang="en-US" altLang="zh-CN" sz="1600" dirty="0"/>
              <a:t>(</a:t>
            </a:r>
            <a:r>
              <a:rPr lang="zh-CN" altLang="zh-CN" sz="1600" dirty="0"/>
              <a:t>名称、数目、顺序、单题分值）、知识点</a:t>
            </a:r>
            <a:r>
              <a:rPr lang="en-US" altLang="zh-CN" sz="1600" dirty="0"/>
              <a:t>(</a:t>
            </a:r>
            <a:r>
              <a:rPr lang="zh-CN" altLang="zh-CN" sz="1600" dirty="0"/>
              <a:t>包含未标注可选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以及</a:t>
            </a:r>
            <a:r>
              <a:rPr lang="zh-CN" altLang="en-US" sz="1600" dirty="0" smtClean="0"/>
              <a:t>题目</a:t>
            </a:r>
            <a:r>
              <a:rPr lang="zh-CN" altLang="zh-CN" sz="1600" dirty="0" smtClean="0"/>
              <a:t>数生成</a:t>
            </a:r>
            <a:r>
              <a:rPr lang="zh-CN" altLang="zh-CN" sz="1600" dirty="0"/>
              <a:t>试卷，返回试卷题目</a:t>
            </a:r>
            <a:r>
              <a:rPr lang="en-US" altLang="zh-CN" sz="1600" dirty="0"/>
              <a:t>ID</a:t>
            </a:r>
            <a:r>
              <a:rPr lang="zh-CN" altLang="zh-CN" sz="1600" dirty="0" smtClean="0"/>
              <a:t>列表；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sz="1600" dirty="0" smtClean="0"/>
              <a:t>2.</a:t>
            </a:r>
            <a:r>
              <a:rPr lang="zh-CN" altLang="zh-CN" sz="1600" dirty="0" smtClean="0"/>
              <a:t>能够</a:t>
            </a:r>
            <a:r>
              <a:rPr lang="zh-CN" altLang="zh-CN" sz="1600" dirty="0"/>
              <a:t>支持出不重复题目的多份试卷；</a:t>
            </a:r>
          </a:p>
          <a:p>
            <a:pPr marL="0" indent="0">
              <a:buNone/>
            </a:pPr>
            <a:endParaRPr lang="en-US" altLang="zh-CN" sz="1600" b="0" dirty="0" smtClean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1600" b="0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解决</a:t>
            </a:r>
            <a:r>
              <a:rPr lang="zh-CN" altLang="en-US" sz="1600" b="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方案</a:t>
            </a:r>
            <a:r>
              <a:rPr lang="zh-CN" altLang="en-US" sz="1600" b="0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buNone/>
            </a:pPr>
            <a:r>
              <a:rPr lang="zh-CN" altLang="en-US" sz="2000" dirty="0" smtClean="0"/>
              <a:t>   </a:t>
            </a:r>
            <a:r>
              <a:rPr lang="zh-CN" altLang="en-US" sz="1600" dirty="0"/>
              <a:t>定义策略表达式语法、实现表达式的解释运算，灵活应对出卷策略需求的变化</a:t>
            </a:r>
            <a:endParaRPr lang="en-US" altLang="zh-CN" sz="1600" dirty="0"/>
          </a:p>
          <a:p>
            <a:pPr lvl="0">
              <a:buNone/>
            </a:pPr>
            <a:r>
              <a:rPr lang="en-US" altLang="zh-CN" sz="1600" dirty="0"/>
              <a:t>   </a:t>
            </a:r>
            <a:r>
              <a:rPr lang="zh-CN" altLang="zh-CN" sz="1600" dirty="0"/>
              <a:t>按照题库、题型、知识点</a:t>
            </a:r>
            <a:r>
              <a:rPr lang="zh-CN" altLang="en-US" sz="1600" dirty="0"/>
              <a:t>、更新时间</a:t>
            </a:r>
            <a:r>
              <a:rPr lang="zh-CN" altLang="zh-CN" sz="1600" dirty="0"/>
              <a:t>生成不重复题目试卷</a:t>
            </a:r>
            <a:r>
              <a:rPr lang="zh-CN" altLang="en-US" sz="1600" dirty="0"/>
              <a:t>。</a:t>
            </a:r>
            <a:r>
              <a:rPr lang="zh-CN" altLang="zh-CN" sz="1600" dirty="0"/>
              <a:t>查询条件支持的</a:t>
            </a:r>
            <a:r>
              <a:rPr lang="zh-CN" altLang="en-US" sz="1600" dirty="0"/>
              <a:t>目前</a:t>
            </a:r>
            <a:r>
              <a:rPr lang="zh-CN" altLang="zh-CN" sz="1600" dirty="0"/>
              <a:t>关键字</a:t>
            </a:r>
            <a:r>
              <a:rPr lang="zh-CN" altLang="en-US" sz="1600" dirty="0"/>
              <a:t>支持</a:t>
            </a:r>
            <a:r>
              <a:rPr lang="en-US" altLang="zh-CN" sz="1600" dirty="0"/>
              <a:t>and</a:t>
            </a:r>
            <a:r>
              <a:rPr lang="zh-CN" altLang="en-US" sz="1600" dirty="0"/>
              <a:t>、</a:t>
            </a:r>
            <a:r>
              <a:rPr lang="en-US" altLang="zh-CN" sz="1600" dirty="0"/>
              <a:t>or</a:t>
            </a:r>
            <a:r>
              <a:rPr lang="zh-CN" altLang="en-US" sz="1600" dirty="0"/>
              <a:t> 、 </a:t>
            </a:r>
            <a:r>
              <a:rPr lang="en-US" altLang="zh-CN" sz="1600" dirty="0"/>
              <a:t>in</a:t>
            </a:r>
            <a:r>
              <a:rPr lang="zh-CN" altLang="en-US" sz="1600" dirty="0"/>
              <a:t> 、</a:t>
            </a:r>
            <a:r>
              <a:rPr lang="en-US" altLang="zh-CN" sz="1600" dirty="0" err="1"/>
              <a:t>notin</a:t>
            </a:r>
            <a:endParaRPr lang="en-US" altLang="zh-CN" sz="1600" dirty="0"/>
          </a:p>
          <a:p>
            <a:pPr lvl="0">
              <a:buNone/>
            </a:pPr>
            <a:r>
              <a:rPr lang="zh-CN" altLang="en-US" sz="1600" dirty="0"/>
              <a:t>如：</a:t>
            </a:r>
            <a:r>
              <a:rPr lang="en-US" altLang="zh-CN" sz="1600" dirty="0"/>
              <a:t> and (and(</a:t>
            </a:r>
            <a:r>
              <a:rPr lang="en-US" altLang="zh-CN" sz="1600" dirty="0" err="1"/>
              <a:t>QuestionType</a:t>
            </a:r>
            <a:r>
              <a:rPr lang="en-US" altLang="zh-CN" sz="1600" dirty="0"/>
              <a:t>=10,Catalog in [1,2]), </a:t>
            </a:r>
            <a:r>
              <a:rPr lang="en-US" altLang="zh-CN" sz="1600" dirty="0" err="1"/>
              <a:t>QuestionId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notin</a:t>
            </a:r>
            <a:r>
              <a:rPr lang="en-US" altLang="zh-CN" sz="1600" dirty="0"/>
              <a:t> [4,5] 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632541"/>
            <a:ext cx="4286250" cy="219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8849"/>
              </p:ext>
            </p:extLst>
          </p:nvPr>
        </p:nvGraphicFramePr>
        <p:xfrm>
          <a:off x="778944" y="880532"/>
          <a:ext cx="8390446" cy="549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3" imgW="8496221" imgH="5562540" progId="Visio.Drawing.15">
                  <p:embed/>
                </p:oleObj>
              </mc:Choice>
              <mc:Fallback>
                <p:oleObj name="Visio" r:id="rId3" imgW="8496221" imgH="5562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44" y="880532"/>
                        <a:ext cx="8390446" cy="5494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8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21829</TotalTime>
  <Words>787</Words>
  <Application>Microsoft Office PowerPoint</Application>
  <PresentationFormat>A4 纸张(210x297 毫米)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默认设计模板</vt:lpstr>
      <vt:lpstr>自定义设计方案</vt:lpstr>
      <vt:lpstr>1_默认设计模板</vt:lpstr>
      <vt:lpstr>Visio</vt:lpstr>
      <vt:lpstr>程序述职材料——软件开发工程师(P6)</vt:lpstr>
      <vt:lpstr>一、个人信息-基础信息</vt:lpstr>
      <vt:lpstr>一、个人信息-工作经历</vt:lpstr>
      <vt:lpstr>二、专业陈述-价值贡献</vt:lpstr>
      <vt:lpstr>PowerPoint 演示文稿</vt:lpstr>
      <vt:lpstr>PowerPoint 演示文稿</vt:lpstr>
      <vt:lpstr>二、专业陈述-技能展现</vt:lpstr>
      <vt:lpstr>二、专业陈述-技能展现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ND</cp:lastModifiedBy>
  <cp:revision>2726</cp:revision>
  <dcterms:created xsi:type="dcterms:W3CDTF">2003-04-16T07:50:28Z</dcterms:created>
  <dcterms:modified xsi:type="dcterms:W3CDTF">2015-06-29T07:36:36Z</dcterms:modified>
</cp:coreProperties>
</file>