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Lst>
  <p:notesMasterIdLst>
    <p:notesMasterId r:id="rId9"/>
  </p:notesMasterIdLst>
  <p:handoutMasterIdLst>
    <p:handoutMasterId r:id="rId10"/>
  </p:handoutMasterIdLst>
  <p:sldIdLst>
    <p:sldId id="1828" r:id="rId3"/>
    <p:sldId id="1827" r:id="rId4"/>
    <p:sldId id="1822" r:id="rId5"/>
    <p:sldId id="1780" r:id="rId6"/>
    <p:sldId id="1823" r:id="rId7"/>
    <p:sldId id="1829" r:id="rId8"/>
  </p:sldIdLst>
  <p:sldSz cx="9906000" cy="6858000" type="A4"/>
  <p:notesSz cx="6858000" cy="9144000"/>
  <p:kinsoku lang="zh-CN" invalStChars="!),.:;?]}、。—ˇ¨〃々～‖…’”〕〉》」』〗】∶！＂＇），．：；？］｀｜｝·" invalEndChars="([{‘“〔〈《「『〖【（［｛．·"/>
  <p:defaultTextStyle>
    <a:defPPr>
      <a:defRPr lang="zh-CN"/>
    </a:defPPr>
    <a:lvl1pPr algn="l" rtl="0" fontAlgn="base">
      <a:spcBef>
        <a:spcPct val="0"/>
      </a:spcBef>
      <a:spcAft>
        <a:spcPct val="0"/>
      </a:spcAft>
      <a:defRPr sz="1400" b="1" kern="1200">
        <a:solidFill>
          <a:schemeClr val="bg1"/>
        </a:solidFill>
        <a:latin typeface="Arial" charset="0"/>
        <a:ea typeface="宋体" charset="-122"/>
        <a:cs typeface="+mn-cs"/>
      </a:defRPr>
    </a:lvl1pPr>
    <a:lvl2pPr marL="457200" algn="l" rtl="0" fontAlgn="base">
      <a:spcBef>
        <a:spcPct val="0"/>
      </a:spcBef>
      <a:spcAft>
        <a:spcPct val="0"/>
      </a:spcAft>
      <a:defRPr sz="1400" b="1" kern="1200">
        <a:solidFill>
          <a:schemeClr val="bg1"/>
        </a:solidFill>
        <a:latin typeface="Arial" charset="0"/>
        <a:ea typeface="宋体" charset="-122"/>
        <a:cs typeface="+mn-cs"/>
      </a:defRPr>
    </a:lvl2pPr>
    <a:lvl3pPr marL="914400" algn="l" rtl="0" fontAlgn="base">
      <a:spcBef>
        <a:spcPct val="0"/>
      </a:spcBef>
      <a:spcAft>
        <a:spcPct val="0"/>
      </a:spcAft>
      <a:defRPr sz="1400" b="1" kern="1200">
        <a:solidFill>
          <a:schemeClr val="bg1"/>
        </a:solidFill>
        <a:latin typeface="Arial" charset="0"/>
        <a:ea typeface="宋体" charset="-122"/>
        <a:cs typeface="+mn-cs"/>
      </a:defRPr>
    </a:lvl3pPr>
    <a:lvl4pPr marL="1371600" algn="l" rtl="0" fontAlgn="base">
      <a:spcBef>
        <a:spcPct val="0"/>
      </a:spcBef>
      <a:spcAft>
        <a:spcPct val="0"/>
      </a:spcAft>
      <a:defRPr sz="1400" b="1" kern="1200">
        <a:solidFill>
          <a:schemeClr val="bg1"/>
        </a:solidFill>
        <a:latin typeface="Arial" charset="0"/>
        <a:ea typeface="宋体" charset="-122"/>
        <a:cs typeface="+mn-cs"/>
      </a:defRPr>
    </a:lvl4pPr>
    <a:lvl5pPr marL="1828800" algn="l" rtl="0" fontAlgn="base">
      <a:spcBef>
        <a:spcPct val="0"/>
      </a:spcBef>
      <a:spcAft>
        <a:spcPct val="0"/>
      </a:spcAft>
      <a:defRPr sz="1400" b="1" kern="1200">
        <a:solidFill>
          <a:schemeClr val="bg1"/>
        </a:solidFill>
        <a:latin typeface="Arial" charset="0"/>
        <a:ea typeface="宋体" charset="-122"/>
        <a:cs typeface="+mn-cs"/>
      </a:defRPr>
    </a:lvl5pPr>
    <a:lvl6pPr marL="2286000" algn="l" defTabSz="914400" rtl="0" eaLnBrk="1" latinLnBrk="0" hangingPunct="1">
      <a:defRPr sz="1400" b="1" kern="1200">
        <a:solidFill>
          <a:schemeClr val="bg1"/>
        </a:solidFill>
        <a:latin typeface="Arial" charset="0"/>
        <a:ea typeface="宋体" charset="-122"/>
        <a:cs typeface="+mn-cs"/>
      </a:defRPr>
    </a:lvl6pPr>
    <a:lvl7pPr marL="2743200" algn="l" defTabSz="914400" rtl="0" eaLnBrk="1" latinLnBrk="0" hangingPunct="1">
      <a:defRPr sz="1400" b="1" kern="1200">
        <a:solidFill>
          <a:schemeClr val="bg1"/>
        </a:solidFill>
        <a:latin typeface="Arial" charset="0"/>
        <a:ea typeface="宋体" charset="-122"/>
        <a:cs typeface="+mn-cs"/>
      </a:defRPr>
    </a:lvl7pPr>
    <a:lvl8pPr marL="3200400" algn="l" defTabSz="914400" rtl="0" eaLnBrk="1" latinLnBrk="0" hangingPunct="1">
      <a:defRPr sz="1400" b="1" kern="1200">
        <a:solidFill>
          <a:schemeClr val="bg1"/>
        </a:solidFill>
        <a:latin typeface="Arial" charset="0"/>
        <a:ea typeface="宋体" charset="-122"/>
        <a:cs typeface="+mn-cs"/>
      </a:defRPr>
    </a:lvl8pPr>
    <a:lvl9pPr marL="3657600" algn="l" defTabSz="914400" rtl="0" eaLnBrk="1" latinLnBrk="0" hangingPunct="1">
      <a:defRPr sz="1400" b="1" kern="1200">
        <a:solidFill>
          <a:schemeClr val="bg1"/>
        </a:solidFill>
        <a:latin typeface="Arial" charset="0"/>
        <a:ea typeface="宋体" charset="-122"/>
        <a:cs typeface="+mn-cs"/>
      </a:defRPr>
    </a:lvl9pPr>
  </p:defaultTextStyle>
  <p:extLst>
    <p:ext uri="{EFAFB233-063F-42B5-8137-9DF3F51BA10A}">
      <p15:sldGuideLst xmlns:p15="http://schemas.microsoft.com/office/powerpoint/2012/main">
        <p15:guide id="1" orient="horz" pos="486">
          <p15:clr>
            <a:srgbClr val="A4A3A4"/>
          </p15:clr>
        </p15:guide>
        <p15:guide id="2" pos="3117">
          <p15:clr>
            <a:srgbClr val="A4A3A4"/>
          </p15:clr>
        </p15:guide>
        <p15:guide id="3" pos="312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3F4"/>
    <a:srgbClr val="FF0000"/>
    <a:srgbClr val="FFFF66"/>
    <a:srgbClr val="008080"/>
    <a:srgbClr val="006666"/>
    <a:srgbClr val="FF99CC"/>
    <a:srgbClr val="FFCC66"/>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1" autoAdjust="0"/>
    <p:restoredTop sz="76728" autoAdjust="0"/>
  </p:normalViewPr>
  <p:slideViewPr>
    <p:cSldViewPr snapToGrid="0">
      <p:cViewPr varScale="1">
        <p:scale>
          <a:sx n="82" d="100"/>
          <a:sy n="82" d="100"/>
        </p:scale>
        <p:origin x="1692" y="96"/>
      </p:cViewPr>
      <p:guideLst>
        <p:guide orient="horz" pos="486"/>
        <p:guide pos="3117"/>
        <p:guide pos="31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3822" y="102"/>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404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2"/>
          </p:nvPr>
        </p:nvSpPr>
        <p:spPr bwMode="auto">
          <a:xfrm>
            <a:off x="962025" y="692150"/>
            <a:ext cx="493395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685800" y="4343400"/>
            <a:ext cx="5486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Tree>
    <p:extLst>
      <p:ext uri="{BB962C8B-B14F-4D97-AF65-F5344CB8AC3E}">
        <p14:creationId xmlns:p14="http://schemas.microsoft.com/office/powerpoint/2010/main" val="22511472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84613" y="0"/>
            <a:ext cx="2971800" cy="457200"/>
          </a:xfrm>
          <a:prstGeom prst="rect">
            <a:avLst/>
          </a:prstGeom>
          <a:noFill/>
          <a:ln w="12700">
            <a:noFill/>
            <a:miter lim="800000"/>
            <a:headEnd/>
            <a:tailEnd/>
          </a:ln>
        </p:spPr>
        <p:txBody>
          <a:bodyPr wrap="none" anchor="ctr"/>
          <a:lstStyle/>
          <a:p>
            <a:pPr algn="ctr" eaLnBrk="0" hangingPunct="0"/>
            <a:endParaRPr lang="zh-CN" altLang="en-US"/>
          </a:p>
        </p:txBody>
      </p:sp>
      <p:sp>
        <p:nvSpPr>
          <p:cNvPr id="18435" name="Rectangle 3"/>
          <p:cNvSpPr>
            <a:spLocks noChangeArrowheads="1"/>
          </p:cNvSpPr>
          <p:nvPr/>
        </p:nvSpPr>
        <p:spPr bwMode="auto">
          <a:xfrm>
            <a:off x="3884613" y="8685213"/>
            <a:ext cx="2971800" cy="457200"/>
          </a:xfrm>
          <a:prstGeom prst="rect">
            <a:avLst/>
          </a:prstGeom>
          <a:noFill/>
          <a:ln w="12700">
            <a:noFill/>
            <a:miter lim="800000"/>
            <a:headEnd/>
            <a:tailEnd/>
          </a:ln>
        </p:spPr>
        <p:txBody>
          <a:bodyPr lIns="90488" tIns="44450" rIns="90488" bIns="44450" anchor="b"/>
          <a:lstStyle/>
          <a:p>
            <a:pPr algn="r" eaLnBrk="0" hangingPunct="0"/>
            <a:r>
              <a:rPr lang="en-US" altLang="zh-CN" sz="1200" b="0">
                <a:solidFill>
                  <a:schemeClr val="tx1"/>
                </a:solidFill>
              </a:rPr>
              <a:t>0</a:t>
            </a:r>
          </a:p>
        </p:txBody>
      </p:sp>
      <p:sp>
        <p:nvSpPr>
          <p:cNvPr id="18436" name="Rectangle 4"/>
          <p:cNvSpPr>
            <a:spLocks noChangeArrowheads="1"/>
          </p:cNvSpPr>
          <p:nvPr/>
        </p:nvSpPr>
        <p:spPr bwMode="auto">
          <a:xfrm>
            <a:off x="0" y="8685213"/>
            <a:ext cx="2971800" cy="457200"/>
          </a:xfrm>
          <a:prstGeom prst="rect">
            <a:avLst/>
          </a:prstGeom>
          <a:noFill/>
          <a:ln w="12700">
            <a:noFill/>
            <a:miter lim="800000"/>
            <a:headEnd/>
            <a:tailEnd/>
          </a:ln>
        </p:spPr>
        <p:txBody>
          <a:bodyPr wrap="none" anchor="ctr"/>
          <a:lstStyle/>
          <a:p>
            <a:pPr algn="ctr" eaLnBrk="0" hangingPunct="0"/>
            <a:endParaRPr lang="zh-CN" altLang="en-US"/>
          </a:p>
        </p:txBody>
      </p:sp>
      <p:sp>
        <p:nvSpPr>
          <p:cNvPr id="1843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pPr algn="ctr" eaLnBrk="0" hangingPunct="0"/>
            <a:endParaRPr lang="zh-CN" altLang="en-US"/>
          </a:p>
        </p:txBody>
      </p:sp>
      <p:sp>
        <p:nvSpPr>
          <p:cNvPr id="18438" name="Rectangle 6"/>
          <p:cNvSpPr>
            <a:spLocks noGrp="1" noRot="1" noChangeAspect="1" noChangeArrowheads="1" noTextEdit="1"/>
          </p:cNvSpPr>
          <p:nvPr>
            <p:ph type="sldImg"/>
          </p:nvPr>
        </p:nvSpPr>
        <p:spPr>
          <a:ln cap="flat"/>
        </p:spPr>
      </p:sp>
      <p:sp>
        <p:nvSpPr>
          <p:cNvPr id="18439" name="Rectangle 7"/>
          <p:cNvSpPr>
            <a:spLocks noGrp="1" noChangeArrowheads="1"/>
          </p:cNvSpPr>
          <p:nvPr>
            <p:ph type="body" idx="1"/>
          </p:nvPr>
        </p:nvSpPr>
        <p:spPr>
          <a:noFill/>
          <a:ln w="9525"/>
        </p:spPr>
        <p:txBody>
          <a:bodyPr/>
          <a:lstStyle/>
          <a:p>
            <a:pPr eaLnBrk="1" hangingPunct="1"/>
            <a:endParaRPr lang="zh-CN" altLang="zh-CN" dirty="0" smtClean="0">
              <a:latin typeface="宋体" charset="-122"/>
              <a:ea typeface="宋体" charset="-122"/>
            </a:endParaRPr>
          </a:p>
        </p:txBody>
      </p:sp>
    </p:spTree>
    <p:extLst>
      <p:ext uri="{BB962C8B-B14F-4D97-AF65-F5344CB8AC3E}">
        <p14:creationId xmlns:p14="http://schemas.microsoft.com/office/powerpoint/2010/main" val="236705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805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p:txBody>
      </p:sp>
    </p:spTree>
    <p:extLst>
      <p:ext uri="{BB962C8B-B14F-4D97-AF65-F5344CB8AC3E}">
        <p14:creationId xmlns:p14="http://schemas.microsoft.com/office/powerpoint/2010/main" val="350256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43133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zh-CN" dirty="0" smtClean="0">
              <a:latin typeface="宋体" charset="-122"/>
              <a:ea typeface="宋体" charset="-122"/>
            </a:endParaRPr>
          </a:p>
        </p:txBody>
      </p:sp>
    </p:spTree>
    <p:extLst>
      <p:ext uri="{BB962C8B-B14F-4D97-AF65-F5344CB8AC3E}">
        <p14:creationId xmlns:p14="http://schemas.microsoft.com/office/powerpoint/2010/main" val="409074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CCE41E5B-61B2-47DB-9BBC-B492E59E813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3FC3752B-EC5E-48C2-AA23-2F5A9B830A7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0263" y="274638"/>
            <a:ext cx="2230437" cy="60452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85775" y="274638"/>
            <a:ext cx="6542088" cy="6045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B6E3F88B-82B4-4EB3-BE6F-C466842CEDE3}"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1108075"/>
            <a:ext cx="4381500" cy="5211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19675" y="1108075"/>
            <a:ext cx="4381500" cy="2528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19675" y="3789363"/>
            <a:ext cx="4381500" cy="25304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2"/>
          <p:cNvSpPr>
            <a:spLocks noGrp="1" noChangeArrowheads="1"/>
          </p:cNvSpPr>
          <p:nvPr>
            <p:ph type="sldNum" sz="quarter" idx="10"/>
          </p:nvPr>
        </p:nvSpPr>
        <p:spPr>
          <a:ln/>
        </p:spPr>
        <p:txBody>
          <a:bodyPr/>
          <a:lstStyle>
            <a:lvl1pPr>
              <a:defRPr/>
            </a:lvl1pPr>
          </a:lstStyle>
          <a:p>
            <a:pPr>
              <a:defRPr/>
            </a:pPr>
            <a:fld id="{C75DAC87-D3A5-4E95-B963-E076CC3ADEA5}"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1108075"/>
            <a:ext cx="4381500" cy="5211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19675" y="1108075"/>
            <a:ext cx="4381500" cy="5211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BBF8ECC8-F017-48FD-B788-2E99C5290340}"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B6D12F-1825-4058-A7FB-69399E974070}"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A4F7CDA-FA9A-4B3F-9C7F-B0E1F245E7F5}"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09924C-517E-47F1-A9A2-FB8E42B884BD}"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5CE13A9-9859-44F9-9402-F10E334340EC}"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E243C76-2E11-4AE2-8BDC-79DA3B6AA037}"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54C7121-B39E-48EE-BBC3-906E2610CB4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F29AAF73-4BFD-4A81-A7E4-4FFDC682C749}"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8784F4C-5F6F-4502-8782-8436DA30D793}"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BEE8BE4-AEF7-468A-9D1D-B070CB600597}"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5370BD-C322-41B1-8DB1-82D20FDD0919}"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C10D9E-9014-422B-ABF6-5BB7380AAA19}"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5BF7704-09CB-4E6F-B729-26A88E350A9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F8B02BFD-9739-45A1-9BE1-945BBBF228B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5775" y="1108075"/>
            <a:ext cx="43815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19675" y="1108075"/>
            <a:ext cx="43815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7E821531-191B-4E50-9509-9DE66AC5C7E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796F79D5-DCAB-4A15-93DA-E6F6A6D0D78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83E43886-EF77-49D7-AC28-58660E24AC3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CEBCE459-9CC9-4240-BAFD-665BE55CD8D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ACDE4A64-527B-45AA-9828-DB21397BDE5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1863C357-C523-4E1D-BC59-B83D2224BFD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body" idx="1"/>
          </p:nvPr>
        </p:nvSpPr>
        <p:spPr bwMode="auto">
          <a:xfrm>
            <a:off x="485775" y="1108075"/>
            <a:ext cx="8915400" cy="5211763"/>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ltLang="zh-CN" smtClean="0"/>
              <a:t>  </a:t>
            </a:r>
            <a:r>
              <a:rPr lang="zh-CN" altLang="en-US" smtClean="0"/>
              <a:t>单击此处编辑母版文本样式</a:t>
            </a:r>
          </a:p>
          <a:p>
            <a:pPr lvl="1"/>
            <a:r>
              <a:rPr lang="zh-CN" altLang="en-US" smtClean="0"/>
              <a:t> 第二级</a:t>
            </a:r>
          </a:p>
          <a:p>
            <a:pPr lvl="2"/>
            <a:r>
              <a:rPr lang="zh-CN" altLang="en-US" smtClean="0"/>
              <a:t>第三级</a:t>
            </a:r>
          </a:p>
          <a:p>
            <a:pPr lvl="3"/>
            <a:r>
              <a:rPr lang="zh-CN" altLang="en-US" smtClean="0"/>
              <a:t>第四级</a:t>
            </a:r>
          </a:p>
        </p:txBody>
      </p:sp>
      <p:sp>
        <p:nvSpPr>
          <p:cNvPr id="1027" name="Line 7"/>
          <p:cNvSpPr>
            <a:spLocks noChangeShapeType="1"/>
          </p:cNvSpPr>
          <p:nvPr/>
        </p:nvSpPr>
        <p:spPr bwMode="auto">
          <a:xfrm>
            <a:off x="0" y="884238"/>
            <a:ext cx="9906000" cy="0"/>
          </a:xfrm>
          <a:prstGeom prst="line">
            <a:avLst/>
          </a:prstGeom>
          <a:noFill/>
          <a:ln w="3175">
            <a:solidFill>
              <a:schemeClr val="tx1"/>
            </a:solidFill>
            <a:round/>
            <a:headEnd/>
            <a:tailEnd/>
          </a:ln>
        </p:spPr>
        <p:txBody>
          <a:bodyPr/>
          <a:lstStyle/>
          <a:p>
            <a:pPr>
              <a:defRPr/>
            </a:pPr>
            <a:endParaRPr lang="zh-CN" altLang="en-US"/>
          </a:p>
        </p:txBody>
      </p:sp>
      <p:sp>
        <p:nvSpPr>
          <p:cNvPr id="1036" name="Rectangle 12"/>
          <p:cNvSpPr>
            <a:spLocks noGrp="1" noChangeArrowheads="1"/>
          </p:cNvSpPr>
          <p:nvPr>
            <p:ph type="sldNum" sz="quarter" idx="4"/>
          </p:nvPr>
        </p:nvSpPr>
        <p:spPr bwMode="auto">
          <a:xfrm>
            <a:off x="8840788" y="6492875"/>
            <a:ext cx="571500" cy="311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chemeClr val="tx1"/>
                </a:solidFill>
                <a:ea typeface="宋体" pitchFamily="2" charset="-122"/>
              </a:defRPr>
            </a:lvl1pPr>
          </a:lstStyle>
          <a:p>
            <a:pPr>
              <a:defRPr/>
            </a:pPr>
            <a:fld id="{C464C34E-A966-4E86-B47D-0986BD8B58B2}" type="slidenum">
              <a:rPr lang="en-US" altLang="zh-CN"/>
              <a:pPr>
                <a:defRPr/>
              </a:pPr>
              <a:t>‹#›</a:t>
            </a:fld>
            <a:endParaRPr lang="en-US" altLang="zh-CN"/>
          </a:p>
        </p:txBody>
      </p:sp>
      <p:sp>
        <p:nvSpPr>
          <p:cNvPr id="1029" name="Line 13"/>
          <p:cNvSpPr>
            <a:spLocks noChangeShapeType="1"/>
          </p:cNvSpPr>
          <p:nvPr userDrawn="1"/>
        </p:nvSpPr>
        <p:spPr bwMode="auto">
          <a:xfrm>
            <a:off x="0" y="6489700"/>
            <a:ext cx="9906000" cy="0"/>
          </a:xfrm>
          <a:prstGeom prst="line">
            <a:avLst/>
          </a:prstGeom>
          <a:noFill/>
          <a:ln w="3175">
            <a:solidFill>
              <a:schemeClr val="tx1"/>
            </a:solidFill>
            <a:round/>
            <a:headEnd/>
            <a:tailEnd/>
          </a:ln>
        </p:spPr>
        <p:txBody>
          <a:bodyPr/>
          <a:lstStyle/>
          <a:p>
            <a:pPr>
              <a:defRPr/>
            </a:pPr>
            <a:endParaRPr lang="zh-CN" altLang="en-US"/>
          </a:p>
        </p:txBody>
      </p:sp>
      <p:sp>
        <p:nvSpPr>
          <p:cNvPr id="1030" name="Rectangle 1029"/>
          <p:cNvSpPr>
            <a:spLocks noChangeArrowheads="1"/>
          </p:cNvSpPr>
          <p:nvPr userDrawn="1"/>
        </p:nvSpPr>
        <p:spPr bwMode="auto">
          <a:xfrm>
            <a:off x="4114800" y="3114675"/>
            <a:ext cx="9906000" cy="0"/>
          </a:xfrm>
          <a:prstGeom prst="rect">
            <a:avLst/>
          </a:prstGeom>
          <a:noFill/>
          <a:ln w="12700">
            <a:noFill/>
            <a:miter lim="800000"/>
            <a:headEnd/>
            <a:tailEnd/>
          </a:ln>
        </p:spPr>
        <p:txBody>
          <a:bodyPr>
            <a:spAutoFit/>
          </a:bodyPr>
          <a:lstStyle/>
          <a:p>
            <a:pPr algn="ctr" eaLnBrk="0" hangingPunct="0">
              <a:defRPr/>
            </a:pP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2000">
          <a:solidFill>
            <a:schemeClr val="tx2"/>
          </a:solidFill>
          <a:latin typeface="+mj-lt"/>
          <a:ea typeface="+mj-ea"/>
          <a:cs typeface="+mj-cs"/>
        </a:defRPr>
      </a:lvl1pPr>
      <a:lvl2pPr algn="l" rtl="0" eaLnBrk="0" fontAlgn="base" hangingPunct="0">
        <a:spcBef>
          <a:spcPct val="0"/>
        </a:spcBef>
        <a:spcAft>
          <a:spcPct val="0"/>
        </a:spcAft>
        <a:defRPr sz="2000">
          <a:solidFill>
            <a:schemeClr val="tx2"/>
          </a:solidFill>
          <a:latin typeface="黑体" pitchFamily="2" charset="-122"/>
          <a:ea typeface="黑体" pitchFamily="2" charset="-122"/>
        </a:defRPr>
      </a:lvl2pPr>
      <a:lvl3pPr algn="l" rtl="0" eaLnBrk="0" fontAlgn="base" hangingPunct="0">
        <a:spcBef>
          <a:spcPct val="0"/>
        </a:spcBef>
        <a:spcAft>
          <a:spcPct val="0"/>
        </a:spcAft>
        <a:defRPr sz="2000">
          <a:solidFill>
            <a:schemeClr val="tx2"/>
          </a:solidFill>
          <a:latin typeface="黑体" pitchFamily="2" charset="-122"/>
          <a:ea typeface="黑体" pitchFamily="2" charset="-122"/>
        </a:defRPr>
      </a:lvl3pPr>
      <a:lvl4pPr algn="l" rtl="0" eaLnBrk="0" fontAlgn="base" hangingPunct="0">
        <a:spcBef>
          <a:spcPct val="0"/>
        </a:spcBef>
        <a:spcAft>
          <a:spcPct val="0"/>
        </a:spcAft>
        <a:defRPr sz="2000">
          <a:solidFill>
            <a:schemeClr val="tx2"/>
          </a:solidFill>
          <a:latin typeface="黑体" pitchFamily="2" charset="-122"/>
          <a:ea typeface="黑体" pitchFamily="2" charset="-122"/>
        </a:defRPr>
      </a:lvl4pPr>
      <a:lvl5pPr algn="l" rtl="0" eaLnBrk="0" fontAlgn="base" hangingPunct="0">
        <a:spcBef>
          <a:spcPct val="0"/>
        </a:spcBef>
        <a:spcAft>
          <a:spcPct val="0"/>
        </a:spcAft>
        <a:defRPr sz="2000">
          <a:solidFill>
            <a:schemeClr val="tx2"/>
          </a:solidFill>
          <a:latin typeface="黑体" pitchFamily="2" charset="-122"/>
          <a:ea typeface="黑体" pitchFamily="2" charset="-122"/>
        </a:defRPr>
      </a:lvl5pPr>
      <a:lvl6pPr marL="457200" algn="l" rtl="0" eaLnBrk="0" fontAlgn="base" hangingPunct="0">
        <a:spcBef>
          <a:spcPct val="0"/>
        </a:spcBef>
        <a:spcAft>
          <a:spcPct val="0"/>
        </a:spcAft>
        <a:defRPr sz="2000">
          <a:solidFill>
            <a:schemeClr val="tx2"/>
          </a:solidFill>
          <a:latin typeface="黑体" pitchFamily="2" charset="-122"/>
          <a:ea typeface="黑体" pitchFamily="2" charset="-122"/>
        </a:defRPr>
      </a:lvl6pPr>
      <a:lvl7pPr marL="914400" algn="l" rtl="0" eaLnBrk="0" fontAlgn="base" hangingPunct="0">
        <a:spcBef>
          <a:spcPct val="0"/>
        </a:spcBef>
        <a:spcAft>
          <a:spcPct val="0"/>
        </a:spcAft>
        <a:defRPr sz="2000">
          <a:solidFill>
            <a:schemeClr val="tx2"/>
          </a:solidFill>
          <a:latin typeface="黑体" pitchFamily="2" charset="-122"/>
          <a:ea typeface="黑体" pitchFamily="2" charset="-122"/>
        </a:defRPr>
      </a:lvl7pPr>
      <a:lvl8pPr marL="1371600" algn="l" rtl="0" eaLnBrk="0" fontAlgn="base" hangingPunct="0">
        <a:spcBef>
          <a:spcPct val="0"/>
        </a:spcBef>
        <a:spcAft>
          <a:spcPct val="0"/>
        </a:spcAft>
        <a:defRPr sz="2000">
          <a:solidFill>
            <a:schemeClr val="tx2"/>
          </a:solidFill>
          <a:latin typeface="黑体" pitchFamily="2" charset="-122"/>
          <a:ea typeface="黑体" pitchFamily="2" charset="-122"/>
        </a:defRPr>
      </a:lvl8pPr>
      <a:lvl9pPr marL="1828800" algn="l" rtl="0" eaLnBrk="0" fontAlgn="base" hangingPunct="0">
        <a:spcBef>
          <a:spcPct val="0"/>
        </a:spcBef>
        <a:spcAft>
          <a:spcPct val="0"/>
        </a:spcAft>
        <a:defRPr sz="2000">
          <a:solidFill>
            <a:schemeClr val="tx2"/>
          </a:solidFill>
          <a:latin typeface="黑体" pitchFamily="2" charset="-122"/>
          <a:ea typeface="黑体" pitchFamily="2" charset="-122"/>
        </a:defRPr>
      </a:lvl9pPr>
    </p:titleStyle>
    <p:bodyStyle>
      <a:lvl1pPr marL="342900" indent="-342900" algn="l" rtl="0" eaLnBrk="0" fontAlgn="base" hangingPunct="0">
        <a:lnSpc>
          <a:spcPct val="120000"/>
        </a:lnSpc>
        <a:spcBef>
          <a:spcPct val="10000"/>
        </a:spcBef>
        <a:spcAft>
          <a:spcPct val="0"/>
        </a:spcAft>
        <a:buClr>
          <a:srgbClr val="3F6985"/>
        </a:buClr>
        <a:buFont typeface="Wingdings" pitchFamily="2" charset="2"/>
        <a:buChar char="l"/>
        <a:defRPr sz="3200" b="1">
          <a:solidFill>
            <a:schemeClr val="tx1"/>
          </a:solidFill>
          <a:latin typeface="+mn-lt"/>
          <a:ea typeface="+mn-ea"/>
          <a:cs typeface="+mn-cs"/>
        </a:defRPr>
      </a:lvl1pPr>
      <a:lvl2pPr marL="450850" indent="6350" algn="l" rtl="0" eaLnBrk="0" fontAlgn="base" hangingPunct="0">
        <a:lnSpc>
          <a:spcPct val="120000"/>
        </a:lnSpc>
        <a:spcBef>
          <a:spcPct val="10000"/>
        </a:spcBef>
        <a:spcAft>
          <a:spcPct val="0"/>
        </a:spcAft>
        <a:buSzPct val="100000"/>
        <a:buChar char="–"/>
        <a:defRPr sz="1600" b="1">
          <a:solidFill>
            <a:schemeClr val="tx1"/>
          </a:solidFill>
          <a:latin typeface="+mn-lt"/>
          <a:ea typeface="+mn-ea"/>
        </a:defRPr>
      </a:lvl2pPr>
      <a:lvl3pPr marL="900113" indent="14288" algn="l" rtl="0" eaLnBrk="0" fontAlgn="base" hangingPunct="0">
        <a:lnSpc>
          <a:spcPct val="115000"/>
        </a:lnSpc>
        <a:spcBef>
          <a:spcPct val="10000"/>
        </a:spcBef>
        <a:spcAft>
          <a:spcPct val="0"/>
        </a:spcAft>
        <a:buSzPct val="100000"/>
        <a:buChar char="•"/>
        <a:defRPr sz="1400" b="1">
          <a:solidFill>
            <a:schemeClr val="tx1"/>
          </a:solidFill>
          <a:latin typeface="+mn-lt"/>
          <a:ea typeface="+mn-ea"/>
        </a:defRPr>
      </a:lvl3pPr>
      <a:lvl4pPr marL="1600200" indent="-228600" algn="l" rtl="0" eaLnBrk="0" fontAlgn="base" hangingPunct="0">
        <a:spcBef>
          <a:spcPct val="20000"/>
        </a:spcBef>
        <a:spcAft>
          <a:spcPct val="0"/>
        </a:spcAft>
        <a:buSzPct val="100000"/>
        <a:buChar char="–"/>
        <a:defRPr sz="1200" b="1">
          <a:solidFill>
            <a:schemeClr val="tx1"/>
          </a:solidFill>
          <a:latin typeface="+mn-lt"/>
          <a:ea typeface="+mn-ea"/>
        </a:defRPr>
      </a:lvl4pPr>
      <a:lvl5pPr marL="20574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47364" name="Rectangle 4"/>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b="0">
                <a:solidFill>
                  <a:schemeClr val="tx1"/>
                </a:solidFill>
                <a:ea typeface="宋体" pitchFamily="2" charset="-122"/>
              </a:defRPr>
            </a:lvl1pPr>
          </a:lstStyle>
          <a:p>
            <a:pPr>
              <a:defRPr/>
            </a:pPr>
            <a:endParaRPr lang="en-US" altLang="zh-CN"/>
          </a:p>
        </p:txBody>
      </p:sp>
      <p:sp>
        <p:nvSpPr>
          <p:cNvPr id="2447365" name="Rectangle 5"/>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b="0">
                <a:solidFill>
                  <a:schemeClr val="tx1"/>
                </a:solidFill>
                <a:ea typeface="宋体" pitchFamily="2" charset="-122"/>
              </a:defRPr>
            </a:lvl1pPr>
          </a:lstStyle>
          <a:p>
            <a:pPr>
              <a:defRPr/>
            </a:pPr>
            <a:endParaRPr lang="en-US" altLang="zh-CN"/>
          </a:p>
        </p:txBody>
      </p:sp>
      <p:sp>
        <p:nvSpPr>
          <p:cNvPr id="2447366" name="Rectangle 6"/>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b="0">
                <a:solidFill>
                  <a:schemeClr val="tx1"/>
                </a:solidFill>
                <a:ea typeface="宋体" pitchFamily="2" charset="-122"/>
              </a:defRPr>
            </a:lvl1pPr>
          </a:lstStyle>
          <a:p>
            <a:pPr>
              <a:defRPr/>
            </a:pPr>
            <a:fld id="{FE4B3267-144C-47DB-A0D8-B61632F28CA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24"/>
          <p:cNvGrpSpPr>
            <a:grpSpLocks/>
          </p:cNvGrpSpPr>
          <p:nvPr/>
        </p:nvGrpSpPr>
        <p:grpSpPr bwMode="auto">
          <a:xfrm>
            <a:off x="651975" y="2705100"/>
            <a:ext cx="8646391" cy="704850"/>
            <a:chOff x="104" y="1654"/>
            <a:chExt cx="6021" cy="494"/>
          </a:xfrm>
        </p:grpSpPr>
        <p:sp>
          <p:nvSpPr>
            <p:cNvPr id="3078" name="Rectangle 2"/>
            <p:cNvSpPr>
              <a:spLocks noChangeArrowheads="1"/>
            </p:cNvSpPr>
            <p:nvPr/>
          </p:nvSpPr>
          <p:spPr bwMode="auto">
            <a:xfrm>
              <a:off x="104" y="1901"/>
              <a:ext cx="576" cy="247"/>
            </a:xfrm>
            <a:prstGeom prst="rect">
              <a:avLst/>
            </a:prstGeom>
            <a:solidFill>
              <a:srgbClr val="800000"/>
            </a:solidFill>
            <a:ln w="12700">
              <a:solidFill>
                <a:srgbClr val="800000"/>
              </a:solidFill>
              <a:miter lim="800000"/>
              <a:headEnd/>
              <a:tailEnd/>
            </a:ln>
          </p:spPr>
          <p:txBody>
            <a:bodyPr wrap="none" anchor="ctr"/>
            <a:lstStyle/>
            <a:p>
              <a:pPr algn="ctr" eaLnBrk="0" hangingPunct="0"/>
              <a:endParaRPr lang="zh-CN" altLang="en-US"/>
            </a:p>
          </p:txBody>
        </p:sp>
        <p:sp>
          <p:nvSpPr>
            <p:cNvPr id="3079" name="Line 3"/>
            <p:cNvSpPr>
              <a:spLocks noChangeShapeType="1"/>
            </p:cNvSpPr>
            <p:nvPr/>
          </p:nvSpPr>
          <p:spPr bwMode="auto">
            <a:xfrm>
              <a:off x="104" y="2148"/>
              <a:ext cx="6021" cy="0"/>
            </a:xfrm>
            <a:prstGeom prst="line">
              <a:avLst/>
            </a:prstGeom>
            <a:noFill/>
            <a:ln w="12700">
              <a:solidFill>
                <a:srgbClr val="800000"/>
              </a:solidFill>
              <a:round/>
              <a:headEnd/>
              <a:tailEnd/>
            </a:ln>
          </p:spPr>
          <p:txBody>
            <a:bodyPr/>
            <a:lstStyle/>
            <a:p>
              <a:endParaRPr lang="zh-CN" altLang="en-US"/>
            </a:p>
          </p:txBody>
        </p:sp>
        <p:sp>
          <p:nvSpPr>
            <p:cNvPr id="3080" name="Rectangle 4"/>
            <p:cNvSpPr>
              <a:spLocks noChangeArrowheads="1"/>
            </p:cNvSpPr>
            <p:nvPr/>
          </p:nvSpPr>
          <p:spPr bwMode="auto">
            <a:xfrm>
              <a:off x="104" y="1654"/>
              <a:ext cx="576" cy="247"/>
            </a:xfrm>
            <a:prstGeom prst="rect">
              <a:avLst/>
            </a:prstGeom>
            <a:solidFill>
              <a:srgbClr val="C0C0C0"/>
            </a:solidFill>
            <a:ln w="12700">
              <a:solidFill>
                <a:srgbClr val="C0C0C0"/>
              </a:solidFill>
              <a:miter lim="800000"/>
              <a:headEnd/>
              <a:tailEnd/>
            </a:ln>
          </p:spPr>
          <p:txBody>
            <a:bodyPr wrap="none" anchor="ctr"/>
            <a:lstStyle/>
            <a:p>
              <a:pPr algn="ctr" eaLnBrk="0" hangingPunct="0"/>
              <a:endParaRPr lang="zh-CN" altLang="en-US"/>
            </a:p>
          </p:txBody>
        </p:sp>
      </p:grpSp>
      <p:sp>
        <p:nvSpPr>
          <p:cNvPr id="3075" name="Rectangle 7"/>
          <p:cNvSpPr>
            <a:spLocks noGrp="1" noChangeArrowheads="1"/>
          </p:cNvSpPr>
          <p:nvPr>
            <p:ph type="ctrTitle"/>
          </p:nvPr>
        </p:nvSpPr>
        <p:spPr bwMode="auto">
          <a:xfrm>
            <a:off x="1661750" y="2579250"/>
            <a:ext cx="6847034" cy="900113"/>
          </a:xfrm>
          <a:ln w="12700">
            <a:miter lim="800000"/>
            <a:headEnd/>
            <a:tailEnd/>
          </a:ln>
        </p:spPr>
        <p:txBody>
          <a:bodyPr vert="horz" wrap="square" lIns="90488" tIns="44450" rIns="90488" bIns="44450" numCol="1" anchor="ctr" anchorCtr="0" compatLnSpc="1">
            <a:prstTxWarp prst="textNoShape">
              <a:avLst/>
            </a:prstTxWarp>
          </a:bodyPr>
          <a:lstStyle/>
          <a:p>
            <a:pPr>
              <a:lnSpc>
                <a:spcPct val="130000"/>
              </a:lnSpc>
              <a:defRPr/>
            </a:pPr>
            <a:r>
              <a:rPr lang="zh-CN" altLang="en-US" sz="2400" b="1" dirty="0" smtClean="0">
                <a:solidFill>
                  <a:schemeClr val="tx1"/>
                </a:solidFill>
                <a:latin typeface="华文中宋" pitchFamily="2" charset="-122"/>
                <a:ea typeface="华文中宋" pitchFamily="2" charset="-122"/>
              </a:rPr>
              <a:t>程序晋升述职材料</a:t>
            </a:r>
            <a:r>
              <a:rPr lang="en-US" altLang="zh-CN" sz="2400" b="1" dirty="0" smtClean="0">
                <a:solidFill>
                  <a:schemeClr val="tx1"/>
                </a:solidFill>
                <a:latin typeface="华文中宋" pitchFamily="2" charset="-122"/>
                <a:ea typeface="华文中宋" pitchFamily="2" charset="-122"/>
              </a:rPr>
              <a:t>——</a:t>
            </a:r>
            <a:r>
              <a:rPr lang="zh-CN" altLang="en-US" sz="2400" b="1" dirty="0">
                <a:solidFill>
                  <a:srgbClr val="FF0000"/>
                </a:solidFill>
                <a:latin typeface="华文中宋" pitchFamily="2" charset="-122"/>
                <a:ea typeface="华文中宋" pitchFamily="2" charset="-122"/>
              </a:rPr>
              <a:t>高级</a:t>
            </a:r>
            <a:r>
              <a:rPr lang="zh-CN" altLang="en-US" sz="2400" b="1" dirty="0" smtClean="0">
                <a:solidFill>
                  <a:srgbClr val="FF0000"/>
                </a:solidFill>
                <a:latin typeface="华文中宋" pitchFamily="2" charset="-122"/>
                <a:ea typeface="华文中宋" pitchFamily="2" charset="-122"/>
              </a:rPr>
              <a:t>软件工程师职位</a:t>
            </a:r>
            <a:r>
              <a:rPr lang="en-US" altLang="zh-CN" sz="2400" b="1" dirty="0" smtClean="0">
                <a:solidFill>
                  <a:srgbClr val="FF0000"/>
                </a:solidFill>
                <a:latin typeface="华文中宋" pitchFamily="2" charset="-122"/>
                <a:ea typeface="华文中宋" pitchFamily="2" charset="-122"/>
              </a:rPr>
              <a:t>(P8)</a:t>
            </a:r>
            <a:endParaRPr lang="zh-CN" altLang="en-US" sz="2400" dirty="0" smtClean="0">
              <a:solidFill>
                <a:srgbClr val="FF0000"/>
              </a:solidFill>
              <a:latin typeface="华文中宋" pitchFamily="2" charset="-122"/>
              <a:ea typeface="华文中宋" pitchFamily="2" charset="-122"/>
            </a:endParaRPr>
          </a:p>
        </p:txBody>
      </p:sp>
      <p:sp>
        <p:nvSpPr>
          <p:cNvPr id="3077" name="Rectangle 1061"/>
          <p:cNvSpPr>
            <a:spLocks noChangeArrowheads="1"/>
          </p:cNvSpPr>
          <p:nvPr/>
        </p:nvSpPr>
        <p:spPr bwMode="auto">
          <a:xfrm>
            <a:off x="5865950" y="4141788"/>
            <a:ext cx="3421063" cy="1435100"/>
          </a:xfrm>
          <a:prstGeom prst="rect">
            <a:avLst/>
          </a:prstGeom>
          <a:noFill/>
          <a:ln w="9525">
            <a:noFill/>
            <a:miter lim="800000"/>
            <a:headEnd/>
            <a:tailEnd/>
          </a:ln>
        </p:spPr>
        <p:txBody>
          <a:bodyPr/>
          <a:lstStyle/>
          <a:p>
            <a:pPr eaLnBrk="0" hangingPunct="0">
              <a:spcBef>
                <a:spcPct val="50000"/>
              </a:spcBef>
              <a:buClr>
                <a:srgbClr val="3F6985"/>
              </a:buClr>
            </a:pPr>
            <a:r>
              <a:rPr lang="zh-CN" altLang="en-US" sz="1800" dirty="0">
                <a:solidFill>
                  <a:schemeClr val="tx1"/>
                </a:solidFill>
                <a:latin typeface="华文中宋" pitchFamily="2" charset="-122"/>
                <a:ea typeface="华文中宋" pitchFamily="2" charset="-122"/>
                <a:cs typeface="Arial" charset="0"/>
              </a:rPr>
              <a:t>部门</a:t>
            </a:r>
            <a:r>
              <a:rPr lang="zh-CN" altLang="en-US" sz="1800" dirty="0" smtClean="0">
                <a:solidFill>
                  <a:schemeClr val="tx1"/>
                </a:solidFill>
                <a:latin typeface="华文中宋" pitchFamily="2" charset="-122"/>
                <a:ea typeface="华文中宋" pitchFamily="2" charset="-122"/>
                <a:cs typeface="Arial" charset="0"/>
              </a:rPr>
              <a:t>：华渔教育开发部</a:t>
            </a:r>
            <a:endParaRPr lang="en-US" altLang="zh-CN" sz="1800" dirty="0">
              <a:solidFill>
                <a:schemeClr val="tx1"/>
              </a:solidFill>
              <a:latin typeface="华文中宋" pitchFamily="2" charset="-122"/>
              <a:ea typeface="华文中宋" pitchFamily="2" charset="-122"/>
              <a:cs typeface="Arial" charset="0"/>
            </a:endParaRPr>
          </a:p>
          <a:p>
            <a:pPr eaLnBrk="0" hangingPunct="0">
              <a:spcBef>
                <a:spcPct val="50000"/>
              </a:spcBef>
              <a:buClr>
                <a:srgbClr val="3F6985"/>
              </a:buClr>
            </a:pPr>
            <a:r>
              <a:rPr lang="zh-CN" altLang="en-US" sz="1800" dirty="0">
                <a:solidFill>
                  <a:schemeClr val="tx1"/>
                </a:solidFill>
                <a:latin typeface="华文中宋" pitchFamily="2" charset="-122"/>
                <a:ea typeface="华文中宋" pitchFamily="2" charset="-122"/>
                <a:cs typeface="Arial" charset="0"/>
              </a:rPr>
              <a:t>姓名</a:t>
            </a:r>
            <a:r>
              <a:rPr lang="zh-CN" altLang="en-US" sz="1800" dirty="0" smtClean="0">
                <a:solidFill>
                  <a:schemeClr val="tx1"/>
                </a:solidFill>
                <a:latin typeface="华文中宋" pitchFamily="2" charset="-122"/>
                <a:ea typeface="华文中宋" pitchFamily="2" charset="-122"/>
                <a:cs typeface="Arial" charset="0"/>
              </a:rPr>
              <a:t>：胡</a:t>
            </a:r>
            <a:r>
              <a:rPr lang="zh-CN" altLang="en-US" sz="1800" dirty="0">
                <a:solidFill>
                  <a:schemeClr val="tx1"/>
                </a:solidFill>
                <a:latin typeface="华文中宋" pitchFamily="2" charset="-122"/>
                <a:ea typeface="华文中宋" pitchFamily="2" charset="-122"/>
                <a:cs typeface="Arial" charset="0"/>
              </a:rPr>
              <a:t>淮波</a:t>
            </a:r>
          </a:p>
          <a:p>
            <a:pPr eaLnBrk="0" hangingPunct="0">
              <a:spcBef>
                <a:spcPct val="50000"/>
              </a:spcBef>
              <a:buClr>
                <a:srgbClr val="3F6985"/>
              </a:buClr>
            </a:pPr>
            <a:r>
              <a:rPr lang="zh-CN" altLang="en-US" sz="1800" dirty="0">
                <a:solidFill>
                  <a:schemeClr val="tx1"/>
                </a:solidFill>
                <a:latin typeface="华文中宋" pitchFamily="2" charset="-122"/>
                <a:ea typeface="华文中宋" pitchFamily="2" charset="-122"/>
                <a:cs typeface="Arial" charset="0"/>
              </a:rPr>
              <a:t>日期</a:t>
            </a:r>
            <a:r>
              <a:rPr lang="zh-CN" altLang="en-US" sz="1800" dirty="0" smtClean="0">
                <a:solidFill>
                  <a:schemeClr val="tx1"/>
                </a:solidFill>
                <a:latin typeface="华文中宋" pitchFamily="2" charset="-122"/>
                <a:ea typeface="华文中宋" pitchFamily="2" charset="-122"/>
                <a:cs typeface="Arial" charset="0"/>
              </a:rPr>
              <a:t>：</a:t>
            </a:r>
            <a:r>
              <a:rPr lang="en-US" altLang="zh-CN" sz="1800" dirty="0" smtClean="0">
                <a:solidFill>
                  <a:schemeClr val="tx1"/>
                </a:solidFill>
                <a:latin typeface="华文中宋" pitchFamily="2" charset="-122"/>
                <a:ea typeface="华文中宋" pitchFamily="2" charset="-122"/>
                <a:cs typeface="Arial" charset="0"/>
              </a:rPr>
              <a:t>2014</a:t>
            </a:r>
            <a:r>
              <a:rPr lang="zh-CN" altLang="en-US" sz="1800" dirty="0" smtClean="0">
                <a:solidFill>
                  <a:schemeClr val="tx1"/>
                </a:solidFill>
                <a:latin typeface="华文中宋" pitchFamily="2" charset="-122"/>
                <a:ea typeface="华文中宋" pitchFamily="2" charset="-122"/>
                <a:cs typeface="Arial" charset="0"/>
              </a:rPr>
              <a:t>年</a:t>
            </a:r>
            <a:r>
              <a:rPr lang="en-US" altLang="zh-CN" sz="1800" dirty="0">
                <a:solidFill>
                  <a:schemeClr val="tx1"/>
                </a:solidFill>
                <a:latin typeface="华文中宋" pitchFamily="2" charset="-122"/>
                <a:ea typeface="华文中宋" pitchFamily="2" charset="-122"/>
                <a:cs typeface="Arial" charset="0"/>
              </a:rPr>
              <a:t>4</a:t>
            </a:r>
            <a:r>
              <a:rPr lang="zh-CN" altLang="en-US" sz="1800" dirty="0" smtClean="0">
                <a:solidFill>
                  <a:schemeClr val="tx1"/>
                </a:solidFill>
                <a:latin typeface="华文中宋" pitchFamily="2" charset="-122"/>
                <a:ea typeface="华文中宋" pitchFamily="2" charset="-122"/>
                <a:cs typeface="Arial" charset="0"/>
              </a:rPr>
              <a:t>月</a:t>
            </a:r>
            <a:r>
              <a:rPr lang="en-US" altLang="zh-CN" sz="1800" dirty="0" smtClean="0">
                <a:solidFill>
                  <a:schemeClr val="tx1"/>
                </a:solidFill>
                <a:latin typeface="华文中宋" pitchFamily="2" charset="-122"/>
                <a:ea typeface="华文中宋" pitchFamily="2" charset="-122"/>
                <a:cs typeface="Arial" charset="0"/>
              </a:rPr>
              <a:t>15</a:t>
            </a:r>
            <a:r>
              <a:rPr lang="zh-CN" altLang="en-US" sz="1800" dirty="0" smtClean="0">
                <a:solidFill>
                  <a:schemeClr val="tx1"/>
                </a:solidFill>
                <a:latin typeface="华文中宋" pitchFamily="2" charset="-122"/>
                <a:ea typeface="华文中宋" pitchFamily="2" charset="-122"/>
                <a:cs typeface="Arial" charset="0"/>
              </a:rPr>
              <a:t>日</a:t>
            </a:r>
            <a:endParaRPr lang="en-US" altLang="zh-CN" sz="1800" dirty="0">
              <a:solidFill>
                <a:schemeClr val="tx1"/>
              </a:solidFill>
              <a:latin typeface="华文中宋" pitchFamily="2" charset="-122"/>
              <a:ea typeface="华文中宋" pitchFamily="2" charset="-122"/>
              <a:cs typeface="Arial" charset="0"/>
            </a:endParaRPr>
          </a:p>
          <a:p>
            <a:pPr algn="ctr" eaLnBrk="0" hangingPunct="0">
              <a:spcBef>
                <a:spcPct val="50000"/>
              </a:spcBef>
              <a:buClr>
                <a:srgbClr val="3F6985"/>
              </a:buClr>
            </a:pPr>
            <a:endParaRPr lang="zh-CN" altLang="en-US" sz="1800" dirty="0">
              <a:solidFill>
                <a:schemeClr val="tx1"/>
              </a:solidFill>
              <a:latin typeface="华文中宋" pitchFamily="2" charset="-122"/>
              <a:ea typeface="华文中宋" pitchFamily="2" charset="-122"/>
              <a:cs typeface="Arial" charset="0"/>
            </a:endParaRPr>
          </a:p>
        </p:txBody>
      </p:sp>
      <p:pic>
        <p:nvPicPr>
          <p:cNvPr id="10" name="Picture 1056" descr="nd全称logo_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2852738" cy="701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28613" y="179388"/>
            <a:ext cx="8915400" cy="4286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dirty="0" smtClean="0"/>
              <a:t>一、个人信息</a:t>
            </a:r>
            <a:r>
              <a:rPr lang="en-US" altLang="zh-CN" sz="2800" dirty="0" smtClean="0"/>
              <a:t>-</a:t>
            </a:r>
            <a:r>
              <a:rPr lang="zh-CN" altLang="en-US" sz="2800" dirty="0" smtClean="0"/>
              <a:t>基础信息</a:t>
            </a:r>
          </a:p>
        </p:txBody>
      </p:sp>
      <p:graphicFrame>
        <p:nvGraphicFramePr>
          <p:cNvPr id="4" name="Group 161"/>
          <p:cNvGraphicFramePr>
            <a:graphicFrameLocks noGrp="1"/>
          </p:cNvGraphicFramePr>
          <p:nvPr>
            <p:ph sz="quarter" idx="2"/>
            <p:extLst>
              <p:ext uri="{D42A27DB-BD31-4B8C-83A1-F6EECF244321}">
                <p14:modId xmlns:p14="http://schemas.microsoft.com/office/powerpoint/2010/main" val="2087397134"/>
              </p:ext>
            </p:extLst>
          </p:nvPr>
        </p:nvGraphicFramePr>
        <p:xfrm>
          <a:off x="771906" y="1733794"/>
          <a:ext cx="8324590" cy="2695708"/>
        </p:xfrm>
        <a:graphic>
          <a:graphicData uri="http://schemas.openxmlformats.org/drawingml/2006/table">
            <a:tbl>
              <a:tblPr/>
              <a:tblGrid>
                <a:gridCol w="1760098"/>
                <a:gridCol w="2350129"/>
                <a:gridCol w="1922428"/>
                <a:gridCol w="2291935"/>
              </a:tblGrid>
              <a:tr h="568015">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出生年月</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0" i="0" u="none" strike="noStrike" cap="none" normalizeH="0" baseline="0" dirty="0" smtClean="0">
                          <a:ln>
                            <a:noFill/>
                          </a:ln>
                          <a:solidFill>
                            <a:schemeClr val="tx1"/>
                          </a:solidFill>
                          <a:effectLst/>
                          <a:latin typeface="黑体" pitchFamily="2" charset="-122"/>
                          <a:ea typeface="黑体" pitchFamily="2" charset="-122"/>
                        </a:rPr>
                        <a:t>1982.2</a:t>
                      </a:r>
                      <a:endParaRPr kumimoji="0" lang="zh-CN"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zh-CN" altLang="en-US" sz="1400" b="1" dirty="0" smtClean="0">
                          <a:latin typeface="黑体" pitchFamily="2" charset="-122"/>
                          <a:ea typeface="黑体" pitchFamily="2" charset="-122"/>
                        </a:rPr>
                        <a:t>毕业学校</a:t>
                      </a:r>
                      <a:endParaRPr lang="zh-CN" altLang="en-US" sz="1400" b="1" dirty="0">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zh-CN" altLang="en-US" sz="1400" b="0" dirty="0" smtClean="0">
                          <a:latin typeface="黑体" pitchFamily="2" charset="-122"/>
                          <a:ea typeface="黑体" pitchFamily="2" charset="-122"/>
                        </a:rPr>
                        <a:t>福州大学</a:t>
                      </a:r>
                      <a:endParaRPr lang="zh-CN" altLang="en-US" sz="1400" b="0" dirty="0">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156">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入司年月</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0" i="0" u="none" strike="noStrike" cap="none" normalizeH="0" baseline="0" dirty="0" smtClean="0">
                          <a:ln>
                            <a:noFill/>
                          </a:ln>
                          <a:solidFill>
                            <a:schemeClr val="tx1"/>
                          </a:solidFill>
                          <a:effectLst/>
                          <a:latin typeface="黑体" pitchFamily="2" charset="-122"/>
                          <a:ea typeface="黑体" pitchFamily="2" charset="-122"/>
                        </a:rPr>
                        <a:t>2009.4</a:t>
                      </a:r>
                      <a:endParaRPr kumimoji="0" lang="zh-CN"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最高学历和专业</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工程硕士 软件工程</a:t>
                      </a:r>
                      <a:endParaRPr kumimoji="0" lang="zh-CN"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297">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直接上级</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王永仙</a:t>
                      </a:r>
                      <a:endParaRPr kumimoji="0" lang="zh-CN"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本岗位任职时间</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黑体" pitchFamily="2" charset="-122"/>
                          <a:ea typeface="黑体" pitchFamily="2" charset="-122"/>
                        </a:rPr>
                        <a:t>30</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个月</a:t>
                      </a:r>
                      <a:endParaRPr kumimoji="0" lang="en-US"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155">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rgbClr val="C00000"/>
                          </a:solidFill>
                          <a:effectLst/>
                          <a:latin typeface="黑体" pitchFamily="2" charset="-122"/>
                          <a:ea typeface="黑体" pitchFamily="2" charset="-122"/>
                        </a:rPr>
                        <a:t>原职位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0" i="0" u="none" strike="noStrike" cap="none" normalizeH="0" baseline="0" dirty="0" smtClean="0">
                          <a:ln>
                            <a:noFill/>
                          </a:ln>
                          <a:solidFill>
                            <a:srgbClr val="C00000"/>
                          </a:solidFill>
                          <a:effectLst/>
                          <a:latin typeface="黑体" pitchFamily="2" charset="-122"/>
                          <a:ea typeface="黑体" pitchFamily="2" charset="-122"/>
                        </a:rPr>
                        <a:t>高级软件工程师</a:t>
                      </a:r>
                      <a:endParaRPr kumimoji="0" lang="zh-CN" altLang="zh-CN" sz="1400" b="0" i="0" u="none" strike="noStrike" cap="none" normalizeH="0" baseline="0" dirty="0" smtClean="0">
                        <a:ln>
                          <a:noFill/>
                        </a:ln>
                        <a:solidFill>
                          <a:srgbClr val="C00000"/>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rgbClr val="C00000"/>
                          </a:solidFill>
                          <a:effectLst/>
                          <a:latin typeface="黑体" pitchFamily="2" charset="-122"/>
                          <a:ea typeface="黑体" pitchFamily="2" charset="-122"/>
                        </a:rPr>
                        <a:t>申请职位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0" i="0" u="none" strike="noStrike" cap="none" normalizeH="0" baseline="0" dirty="0" smtClean="0">
                          <a:ln>
                            <a:noFill/>
                          </a:ln>
                          <a:solidFill>
                            <a:srgbClr val="C00000"/>
                          </a:solidFill>
                          <a:effectLst/>
                          <a:latin typeface="黑体" pitchFamily="2" charset="-122"/>
                          <a:ea typeface="黑体" pitchFamily="2" charset="-122"/>
                        </a:rPr>
                        <a:t>高级软件工程师</a:t>
                      </a:r>
                      <a:endParaRPr kumimoji="0" lang="zh-CN" altLang="zh-CN" sz="1400" b="0" i="0" u="none" strike="noStrike" cap="none" normalizeH="0" baseline="0" dirty="0" smtClean="0">
                        <a:ln>
                          <a:noFill/>
                        </a:ln>
                        <a:solidFill>
                          <a:srgbClr val="C00000"/>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8085">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rgbClr val="C00000"/>
                          </a:solidFill>
                          <a:effectLst/>
                          <a:latin typeface="黑体" pitchFamily="2" charset="-122"/>
                          <a:ea typeface="黑体" pitchFamily="2" charset="-122"/>
                        </a:rPr>
                        <a:t>原职级</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0" i="0" u="none" strike="noStrike" cap="none" normalizeH="0" baseline="0" dirty="0" smtClean="0">
                          <a:ln>
                            <a:noFill/>
                          </a:ln>
                          <a:solidFill>
                            <a:srgbClr val="C00000"/>
                          </a:solidFill>
                          <a:effectLst/>
                          <a:latin typeface="黑体" pitchFamily="2" charset="-122"/>
                          <a:ea typeface="黑体" pitchFamily="2" charset="-122"/>
                        </a:rPr>
                        <a:t>P7</a:t>
                      </a:r>
                      <a:endParaRPr kumimoji="0" lang="zh-CN" altLang="zh-CN" sz="1400" b="0" i="0" u="none" strike="noStrike" cap="none" normalizeH="0" baseline="0" dirty="0" smtClean="0">
                        <a:ln>
                          <a:noFill/>
                        </a:ln>
                        <a:solidFill>
                          <a:srgbClr val="C00000"/>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rgbClr val="C00000"/>
                          </a:solidFill>
                          <a:effectLst/>
                          <a:latin typeface="黑体" pitchFamily="2" charset="-122"/>
                          <a:ea typeface="黑体" pitchFamily="2" charset="-122"/>
                        </a:rPr>
                        <a:t>申请职级</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0" i="0" u="none" strike="noStrike" cap="none" normalizeH="0" baseline="0" dirty="0" smtClean="0">
                          <a:ln>
                            <a:noFill/>
                          </a:ln>
                          <a:solidFill>
                            <a:srgbClr val="C00000"/>
                          </a:solidFill>
                          <a:effectLst/>
                          <a:latin typeface="黑体" pitchFamily="2" charset="-122"/>
                          <a:ea typeface="黑体" pitchFamily="2" charset="-122"/>
                        </a:rPr>
                        <a:t>P8</a:t>
                      </a:r>
                      <a:endParaRPr kumimoji="0" lang="zh-CN" altLang="zh-CN" sz="1400" b="0" i="0" u="none" strike="noStrike" cap="none" normalizeH="0" baseline="0" dirty="0" smtClean="0">
                        <a:ln>
                          <a:noFill/>
                        </a:ln>
                        <a:solidFill>
                          <a:srgbClr val="C00000"/>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pPr>
                <a:defRPr/>
              </a:pPr>
              <a:t>2</a:t>
            </a:fld>
            <a:endParaRPr lang="en-US" altLang="zh-CN"/>
          </a:p>
        </p:txBody>
      </p:sp>
      <p:sp>
        <p:nvSpPr>
          <p:cNvPr id="6" name="TextBox 5"/>
          <p:cNvSpPr txBox="1"/>
          <p:nvPr/>
        </p:nvSpPr>
        <p:spPr>
          <a:xfrm>
            <a:off x="819409" y="1092533"/>
            <a:ext cx="3776349" cy="461665"/>
          </a:xfrm>
          <a:prstGeom prst="rect">
            <a:avLst/>
          </a:prstGeom>
          <a:noFill/>
        </p:spPr>
        <p:txBody>
          <a:bodyPr wrap="square" rtlCol="0">
            <a:spAutoFit/>
          </a:bodyPr>
          <a:lstStyle/>
          <a:p>
            <a:r>
              <a:rPr lang="zh-CN" altLang="en-US" sz="2400" dirty="0" smtClean="0">
                <a:solidFill>
                  <a:schemeClr val="tx1"/>
                </a:solidFill>
                <a:latin typeface="黑体" pitchFamily="2" charset="-122"/>
                <a:ea typeface="黑体" pitchFamily="2" charset="-122"/>
              </a:rPr>
              <a:t>姓名：胡淮波</a:t>
            </a:r>
            <a:endParaRPr lang="zh-CN" altLang="en-US" sz="2400" dirty="0">
              <a:solidFill>
                <a:schemeClr val="tx1"/>
              </a:solidFill>
              <a:latin typeface="黑体" pitchFamily="2" charset="-122"/>
              <a:ea typeface="黑体" pitchFamily="2" charset="-122"/>
            </a:endParaRPr>
          </a:p>
        </p:txBody>
      </p:sp>
      <p:sp>
        <p:nvSpPr>
          <p:cNvPr id="7" name="矩形 6"/>
          <p:cNvSpPr/>
          <p:nvPr/>
        </p:nvSpPr>
        <p:spPr>
          <a:xfrm>
            <a:off x="4843363" y="1090055"/>
            <a:ext cx="4135880" cy="461665"/>
          </a:xfrm>
          <a:prstGeom prst="rect">
            <a:avLst/>
          </a:prstGeom>
        </p:spPr>
        <p:txBody>
          <a:bodyPr wrap="square">
            <a:spAutoFit/>
          </a:bodyPr>
          <a:lstStyle/>
          <a:p>
            <a:r>
              <a:rPr lang="zh-CN" altLang="en-US" sz="2400" dirty="0" smtClean="0">
                <a:solidFill>
                  <a:srgbClr val="000000"/>
                </a:solidFill>
                <a:latin typeface="黑体" pitchFamily="2" charset="-122"/>
                <a:ea typeface="黑体" pitchFamily="2" charset="-122"/>
              </a:rPr>
              <a:t>部门：华渔教育开发部 </a:t>
            </a:r>
            <a:endParaRPr lang="zh-CN" altLang="en-US" dirty="0"/>
          </a:p>
        </p:txBody>
      </p:sp>
      <p:graphicFrame>
        <p:nvGraphicFramePr>
          <p:cNvPr id="8" name="Group 161"/>
          <p:cNvGraphicFramePr>
            <a:graphicFrameLocks noGrp="1"/>
          </p:cNvGraphicFramePr>
          <p:nvPr>
            <p:ph sz="quarter" idx="2"/>
            <p:extLst>
              <p:ext uri="{D42A27DB-BD31-4B8C-83A1-F6EECF244321}">
                <p14:modId xmlns:p14="http://schemas.microsoft.com/office/powerpoint/2010/main" val="648927976"/>
              </p:ext>
            </p:extLst>
          </p:nvPr>
        </p:nvGraphicFramePr>
        <p:xfrm>
          <a:off x="771738" y="4443148"/>
          <a:ext cx="8324768" cy="1888047"/>
        </p:xfrm>
        <a:graphic>
          <a:graphicData uri="http://schemas.openxmlformats.org/drawingml/2006/table">
            <a:tbl>
              <a:tblPr/>
              <a:tblGrid>
                <a:gridCol w="1760662"/>
                <a:gridCol w="6564106"/>
              </a:tblGrid>
              <a:tr h="876999">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月度绩效考核数据</a:t>
                      </a:r>
                      <a:endParaRPr kumimoji="0" lang="en-US" altLang="zh-CN" sz="1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algn="l"/>
                      <a:r>
                        <a:rPr lang="en-US" altLang="zh-CN" sz="1400" b="0" dirty="0" smtClean="0"/>
                        <a:t>2013.10-2014.03</a:t>
                      </a:r>
                      <a:r>
                        <a:rPr lang="zh-CN" altLang="en-US" sz="1400" b="0" dirty="0" smtClean="0"/>
                        <a:t>：</a:t>
                      </a:r>
                      <a:r>
                        <a:rPr lang="en-US" altLang="zh-CN" sz="1400" b="0" dirty="0" smtClean="0"/>
                        <a:t>BABABB</a:t>
                      </a:r>
                    </a:p>
                    <a:p>
                      <a:pPr algn="l"/>
                      <a:r>
                        <a:rPr lang="en-US" altLang="zh-CN" sz="1400" b="0" dirty="0" smtClean="0"/>
                        <a:t>2013.04-2013.09</a:t>
                      </a:r>
                      <a:r>
                        <a:rPr lang="zh-CN" altLang="en-US" sz="1400" b="0" dirty="0" smtClean="0"/>
                        <a:t>：</a:t>
                      </a:r>
                      <a:r>
                        <a:rPr lang="en-US" altLang="zh-CN" sz="1400" b="0" dirty="0" smtClean="0"/>
                        <a:t>BAAAAB</a:t>
                      </a:r>
                      <a:r>
                        <a:rPr lang="zh-CN" altLang="en-US" sz="1400" b="0" dirty="0" smtClean="0"/>
                        <a:t>  </a:t>
                      </a:r>
                      <a:endParaRPr lang="en-US" altLang="zh-CN" sz="1400" b="0" dirty="0" smtClean="0"/>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2055">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lang="zh-CN" altLang="en-US" sz="1400" b="1" dirty="0" smtClean="0">
                          <a:solidFill>
                            <a:schemeClr val="tx1"/>
                          </a:solidFill>
                          <a:latin typeface="黑体" pitchFamily="2" charset="-122"/>
                          <a:ea typeface="黑体" pitchFamily="2" charset="-122"/>
                        </a:rPr>
                        <a:t>奖惩情况</a:t>
                      </a:r>
                      <a:endParaRPr kumimoji="0" lang="zh-CN" altLang="en-US" sz="1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10000"/>
                        </a:spcBef>
                        <a:spcAft>
                          <a:spcPct val="0"/>
                        </a:spcAft>
                        <a:buClr>
                          <a:srgbClr val="3F6985"/>
                        </a:buClr>
                        <a:buSzTx/>
                        <a:buFont typeface="Wingdings" pitchFamily="2" charset="2"/>
                        <a:buNone/>
                        <a:tabLst/>
                        <a:defRPr/>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被表彰事件</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a:t>
                      </a:r>
                      <a:endPar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endParaRPr>
                    </a:p>
                    <a:p>
                      <a:pPr marL="0" marR="0" lvl="0" indent="0" algn="l" defTabSz="914400" rtl="0" eaLnBrk="0" fontAlgn="base" latinLnBrk="0" hangingPunct="0">
                        <a:lnSpc>
                          <a:spcPct val="100000"/>
                        </a:lnSpc>
                        <a:spcBef>
                          <a:spcPct val="10000"/>
                        </a:spcBef>
                        <a:spcAft>
                          <a:spcPct val="0"/>
                        </a:spcAft>
                        <a:buClr>
                          <a:srgbClr val="3F6985"/>
                        </a:buClr>
                        <a:buSzTx/>
                        <a:buFont typeface="Wingdings" pitchFamily="2" charset="2"/>
                        <a:buNone/>
                        <a:tabLst/>
                        <a:defRPr/>
                      </a:pPr>
                      <a:r>
                        <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2014</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年</a:t>
                      </a:r>
                      <a:r>
                        <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3</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月</a:t>
                      </a:r>
                      <a:r>
                        <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28</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日</a:t>
                      </a:r>
                      <a:r>
                        <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开发接口文档自动化生成方案</a:t>
                      </a:r>
                      <a:r>
                        <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获得</a:t>
                      </a:r>
                      <a:r>
                        <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PDCA</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奖</a:t>
                      </a:r>
                      <a:endPar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endParaRPr>
                    </a:p>
                    <a:p>
                      <a:pPr marL="0" marR="0" lvl="0" indent="0" algn="l" defTabSz="914400" rtl="0" eaLnBrk="0" fontAlgn="base" latinLnBrk="0" hangingPunct="0">
                        <a:lnSpc>
                          <a:spcPct val="100000"/>
                        </a:lnSpc>
                        <a:spcBef>
                          <a:spcPct val="10000"/>
                        </a:spcBef>
                        <a:spcAft>
                          <a:spcPct val="0"/>
                        </a:spcAft>
                        <a:buClr>
                          <a:srgbClr val="3F6985"/>
                        </a:buClr>
                        <a:buSzTx/>
                        <a:buFont typeface="Wingdings" pitchFamily="2" charset="2"/>
                        <a:buNone/>
                        <a:tabLst/>
                        <a:defRPr/>
                      </a:pPr>
                      <a:r>
                        <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2011</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年</a:t>
                      </a:r>
                      <a:r>
                        <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1</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月</a:t>
                      </a:r>
                      <a:r>
                        <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20</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日在获得应用软件部</a:t>
                      </a:r>
                      <a:r>
                        <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2010</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rPr>
                        <a:t>年“优秀团队奖”及“最佳兼职讲师奖”</a:t>
                      </a:r>
                      <a:endParaRPr kumimoji="0" lang="en-US" altLang="zh-CN" sz="1400" b="0" i="0" u="none" strike="noStrike" cap="none" normalizeH="0" baseline="0" dirty="0" smtClean="0">
                        <a:ln>
                          <a:noFill/>
                        </a:ln>
                        <a:solidFill>
                          <a:schemeClr val="tx1"/>
                        </a:solidFill>
                        <a:effectLst/>
                        <a:latin typeface="黑体" pitchFamily="2" charset="-122"/>
                        <a:ea typeface="黑体" pitchFamily="2" charset="-122"/>
                        <a:sym typeface="Wingdings" pitchFamily="2" charset="2"/>
                      </a:endParaRPr>
                    </a:p>
                    <a:p>
                      <a:pPr marL="0" marR="0" lvl="0" indent="0" algn="l" defTabSz="914400" rtl="0" eaLnBrk="0" fontAlgn="base" latinLnBrk="0" hangingPunct="0">
                        <a:lnSpc>
                          <a:spcPct val="100000"/>
                        </a:lnSpc>
                        <a:spcBef>
                          <a:spcPct val="10000"/>
                        </a:spcBef>
                        <a:spcAft>
                          <a:spcPct val="0"/>
                        </a:spcAft>
                        <a:buClr>
                          <a:srgbClr val="3F6985"/>
                        </a:buClr>
                        <a:buSzTx/>
                        <a:buFont typeface="Wingdings" pitchFamily="2" charset="2"/>
                        <a:buNone/>
                        <a:tabLst/>
                        <a:defRPr/>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被投诉事件：无</a:t>
                      </a:r>
                      <a:endParaRPr kumimoji="0" lang="zh-CN" altLang="zh-CN"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61"/>
          <p:cNvGraphicFramePr>
            <a:graphicFrameLocks noGrp="1"/>
          </p:cNvGraphicFramePr>
          <p:nvPr>
            <p:ph sz="quarter" idx="2"/>
            <p:extLst>
              <p:ext uri="{D42A27DB-BD31-4B8C-83A1-F6EECF244321}">
                <p14:modId xmlns:p14="http://schemas.microsoft.com/office/powerpoint/2010/main" val="1300591321"/>
              </p:ext>
            </p:extLst>
          </p:nvPr>
        </p:nvGraphicFramePr>
        <p:xfrm>
          <a:off x="725488" y="1472575"/>
          <a:ext cx="8466756" cy="4037576"/>
        </p:xfrm>
        <a:graphic>
          <a:graphicData uri="http://schemas.openxmlformats.org/drawingml/2006/table">
            <a:tbl>
              <a:tblPr/>
              <a:tblGrid>
                <a:gridCol w="889556"/>
                <a:gridCol w="947181"/>
                <a:gridCol w="6630019"/>
              </a:tblGrid>
              <a:tr h="441984">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工作年限</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黑体" pitchFamily="2" charset="-122"/>
                          <a:ea typeface="黑体" pitchFamily="2" charset="-122"/>
                        </a:rPr>
                        <a:t>工作经历</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125524">
                <a:tc rowSpan="2">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0" i="0" u="none" strike="noStrike" cap="none" normalizeH="0" baseline="0" dirty="0" smtClean="0">
                          <a:ln>
                            <a:noFill/>
                          </a:ln>
                          <a:solidFill>
                            <a:srgbClr val="FF0000"/>
                          </a:solidFill>
                          <a:effectLst/>
                          <a:latin typeface="黑体" pitchFamily="2" charset="-122"/>
                          <a:ea typeface="黑体" pitchFamily="2" charset="-122"/>
                        </a:rPr>
                        <a:t>11</a:t>
                      </a:r>
                      <a:r>
                        <a:rPr kumimoji="0" lang="zh-CN" altLang="en-US" sz="1400" b="0" i="0" u="none" strike="noStrike" cap="none" normalizeH="0" baseline="0" dirty="0" smtClean="0">
                          <a:ln>
                            <a:noFill/>
                          </a:ln>
                          <a:solidFill>
                            <a:srgbClr val="FF0000"/>
                          </a:solidFill>
                          <a:effectLst/>
                          <a:latin typeface="黑体" pitchFamily="2" charset="-122"/>
                          <a:ea typeface="黑体" pitchFamily="2" charset="-122"/>
                        </a:rPr>
                        <a:t>年</a:t>
                      </a:r>
                      <a:endParaRPr kumimoji="0" lang="zh-CN" altLang="en-US"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公司外工作年限</a:t>
                      </a:r>
                      <a:endParaRPr kumimoji="0" lang="en-US" altLang="zh-CN" sz="1400" b="0" i="0" u="none" strike="noStrike" cap="none" normalizeH="0" baseline="0" dirty="0" smtClean="0">
                        <a:ln>
                          <a:noFill/>
                        </a:ln>
                        <a:solidFill>
                          <a:schemeClr val="tx1"/>
                        </a:solidFill>
                        <a:effectLst/>
                        <a:latin typeface="黑体" pitchFamily="2" charset="-122"/>
                        <a:ea typeface="黑体" pitchFamily="2"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a:t>
                      </a:r>
                      <a:r>
                        <a:rPr kumimoji="0" lang="en-US" altLang="zh-CN" sz="1400" b="0" i="0" u="none" strike="noStrike" cap="none" normalizeH="0" baseline="0" dirty="0" smtClean="0">
                          <a:ln>
                            <a:noFill/>
                          </a:ln>
                          <a:solidFill>
                            <a:schemeClr val="tx1"/>
                          </a:solidFill>
                          <a:effectLst/>
                          <a:latin typeface="黑体" pitchFamily="2" charset="-122"/>
                          <a:ea typeface="黑体" pitchFamily="2" charset="-122"/>
                        </a:rPr>
                        <a:t>6</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年）</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2003</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年</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07</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月</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—2004</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年</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11</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月，</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福建银德信息咨询有限公司</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担任程序员</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                    </a:t>
                      </a:r>
                    </a:p>
                    <a:p>
                      <a:pPr marL="457200" marR="0" lvl="1"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2004</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年</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11</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月</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—2006</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年</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08</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月，</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福州众益自动化有限公司</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担任开发部项目经理</a:t>
                      </a:r>
                      <a:endPar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endParaRPr>
                    </a:p>
                    <a:p>
                      <a:pPr marL="457200" marR="0" lvl="1"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2006</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年</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08</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月</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—2009</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年</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03</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月，</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上海西宝生物科技有限公司</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担任</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信息部经理</a:t>
                      </a:r>
                      <a:endPar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0068">
                <a:tc v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endParaRPr kumimoji="0" lang="zh-CN" altLang="en-US" sz="1400" b="0"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公司内工作年限</a:t>
                      </a:r>
                      <a:endParaRPr kumimoji="0" lang="en-US" altLang="zh-CN" sz="1400" b="0" i="0" u="none" strike="noStrike" cap="none" normalizeH="0" baseline="0" dirty="0" smtClean="0">
                        <a:ln>
                          <a:noFill/>
                        </a:ln>
                        <a:solidFill>
                          <a:schemeClr val="tx1"/>
                        </a:solidFill>
                        <a:effectLst/>
                        <a:latin typeface="黑体" pitchFamily="2" charset="-122"/>
                        <a:ea typeface="黑体" pitchFamily="2"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a:t>
                      </a:r>
                      <a:r>
                        <a:rPr kumimoji="0" lang="en-US" altLang="zh-CN" sz="1400" b="0" i="0" u="none" strike="noStrike" cap="none" normalizeH="0" baseline="0" dirty="0" smtClean="0">
                          <a:ln>
                            <a:noFill/>
                          </a:ln>
                          <a:solidFill>
                            <a:schemeClr val="tx1"/>
                          </a:solidFill>
                          <a:effectLst/>
                          <a:latin typeface="黑体" pitchFamily="2" charset="-122"/>
                          <a:ea typeface="黑体" pitchFamily="2" charset="-122"/>
                        </a:rPr>
                        <a:t>5</a:t>
                      </a:r>
                      <a:r>
                        <a:rPr kumimoji="0" lang="zh-CN" altLang="en-US" sz="1400" b="0" i="0" u="none" strike="noStrike" cap="none" normalizeH="0" baseline="0" dirty="0" smtClean="0">
                          <a:ln>
                            <a:noFill/>
                          </a:ln>
                          <a:solidFill>
                            <a:schemeClr val="tx1"/>
                          </a:solidFill>
                          <a:effectLst/>
                          <a:latin typeface="黑体" pitchFamily="2" charset="-122"/>
                          <a:ea typeface="黑体" pitchFamily="2" charset="-122"/>
                        </a:rPr>
                        <a:t>年）</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2009</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年</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04</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月</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—2009</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年</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10</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月，应用软件开发部</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软件工程师岗位</a:t>
                      </a:r>
                      <a:endPar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endParaRPr>
                    </a:p>
                    <a:p>
                      <a:pPr marL="457200" marR="0" lvl="1"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参与</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91</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理财项目，担任系统分析员角色</a:t>
                      </a:r>
                      <a:endPar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endParaRPr>
                    </a:p>
                    <a:p>
                      <a:pPr marL="457200" marR="0" lvl="1"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2009</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年</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10</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月</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—2010</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年</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10</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月，应用软件开发部</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高级软件工程师岗位</a:t>
                      </a:r>
                      <a:endPar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endParaRPr>
                    </a:p>
                    <a:p>
                      <a:pPr marL="457200" marR="0" lvl="1"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参与教育项目，担任客户端组组长</a:t>
                      </a:r>
                      <a:endPar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endParaRPr>
                    </a:p>
                    <a:p>
                      <a:pPr marL="457200" marR="0" lvl="1"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2010</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年</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10</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月</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至今，华渔教育开发部</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高级软件工程岗位</a:t>
                      </a:r>
                      <a:endPar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endParaRPr>
                    </a:p>
                    <a:p>
                      <a:pPr marL="457200" marR="0" lvl="1"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参与</a:t>
                      </a:r>
                      <a:r>
                        <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rPr>
                        <a:t>EDU</a:t>
                      </a: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、网班、公务员、快学堂、随身学、非学历、教育云平台等项目，</a:t>
                      </a:r>
                      <a:endParaRPr kumimoji="0" lang="en-US" altLang="zh-CN" sz="1400" b="1" i="0" u="none" strike="noStrike" kern="1200" cap="none" normalizeH="0" baseline="0" dirty="0" smtClean="0">
                        <a:ln>
                          <a:noFill/>
                        </a:ln>
                        <a:solidFill>
                          <a:schemeClr val="tx1"/>
                        </a:solidFill>
                        <a:effectLst/>
                        <a:latin typeface="Arial" pitchFamily="34" charset="0"/>
                        <a:ea typeface="楷体_GB2312" pitchFamily="49" charset="-122"/>
                        <a:cs typeface="+mn-cs"/>
                      </a:endParaRPr>
                    </a:p>
                    <a:p>
                      <a:pPr marL="457200" marR="0" lvl="1"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kern="1200" cap="none" normalizeH="0" baseline="0" dirty="0" smtClean="0">
                          <a:ln>
                            <a:noFill/>
                          </a:ln>
                          <a:solidFill>
                            <a:schemeClr val="tx1"/>
                          </a:solidFill>
                          <a:effectLst/>
                          <a:latin typeface="Arial" pitchFamily="34" charset="0"/>
                          <a:ea typeface="楷体_GB2312" pitchFamily="49" charset="-122"/>
                          <a:cs typeface="+mn-cs"/>
                        </a:rPr>
                        <a:t>担任系统架构师　　　　　　</a:t>
                      </a:r>
                      <a:endParaRPr kumimoji="0" lang="en-US" altLang="zh-CN" sz="1400" b="0" i="0" u="none" strike="noStrike" kern="1200" cap="none" normalizeH="0" baseline="0" dirty="0" smtClean="0">
                        <a:ln>
                          <a:noFill/>
                        </a:ln>
                        <a:solidFill>
                          <a:srgbClr val="FF0000"/>
                        </a:solidFill>
                        <a:effectLst/>
                        <a:latin typeface="黑体" pitchFamily="2" charset="-122"/>
                        <a:ea typeface="黑体" pitchFamily="2" charset="-122"/>
                        <a:cs typeface="+mn-cs"/>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81" name="Rectangle 2"/>
          <p:cNvSpPr>
            <a:spLocks noGrp="1" noChangeArrowheads="1"/>
          </p:cNvSpPr>
          <p:nvPr>
            <p:ph type="title"/>
          </p:nvPr>
        </p:nvSpPr>
        <p:spPr bwMode="auto">
          <a:xfrm>
            <a:off x="328613" y="179388"/>
            <a:ext cx="8915400" cy="4286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dirty="0" smtClean="0"/>
              <a:t>一、个人信息</a:t>
            </a:r>
            <a:r>
              <a:rPr lang="en-US" altLang="zh-CN" sz="2800" dirty="0" smtClean="0"/>
              <a:t>-</a:t>
            </a:r>
            <a:r>
              <a:rPr lang="zh-CN" altLang="en-US" sz="2800" dirty="0" smtClean="0"/>
              <a:t>工作经历</a:t>
            </a:r>
          </a:p>
        </p:txBody>
      </p:sp>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352425" y="192088"/>
            <a:ext cx="8915400" cy="592137"/>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dirty="0" smtClean="0"/>
              <a:t>二、专业陈述</a:t>
            </a:r>
            <a:r>
              <a:rPr lang="en-US" altLang="zh-CN" sz="2800" b="1" dirty="0" smtClean="0"/>
              <a:t>-</a:t>
            </a:r>
            <a:r>
              <a:rPr lang="zh-CN" altLang="en-US" sz="2800" dirty="0" smtClean="0"/>
              <a:t>技能展现、价值贡献</a:t>
            </a:r>
            <a:endParaRPr lang="zh-CN" altLang="en-US" sz="2800" dirty="0" smtClean="0">
              <a:solidFill>
                <a:srgbClr val="FF0000"/>
              </a:solidFill>
            </a:endParaRPr>
          </a:p>
        </p:txBody>
      </p:sp>
      <p:sp>
        <p:nvSpPr>
          <p:cNvPr id="10244" name="标题 1"/>
          <p:cNvSpPr>
            <a:spLocks/>
          </p:cNvSpPr>
          <p:nvPr/>
        </p:nvSpPr>
        <p:spPr bwMode="auto">
          <a:xfrm>
            <a:off x="408300" y="6526213"/>
            <a:ext cx="6981825" cy="331787"/>
          </a:xfrm>
          <a:prstGeom prst="rect">
            <a:avLst/>
          </a:prstGeom>
          <a:noFill/>
          <a:ln w="9525">
            <a:noFill/>
            <a:miter lim="800000"/>
            <a:headEnd/>
            <a:tailEnd/>
          </a:ln>
        </p:spPr>
        <p:txBody>
          <a:bodyPr/>
          <a:lstStyle/>
          <a:p>
            <a:pPr eaLnBrk="0" hangingPunct="0"/>
            <a:r>
              <a:rPr lang="zh-CN" altLang="en-US" sz="1200" b="0" dirty="0">
                <a:solidFill>
                  <a:schemeClr val="tx2"/>
                </a:solidFill>
                <a:latin typeface="黑体" pitchFamily="2" charset="-122"/>
                <a:ea typeface="黑体" pitchFamily="2" charset="-122"/>
              </a:rPr>
              <a:t>备注：</a:t>
            </a:r>
            <a:r>
              <a:rPr lang="zh-CN" altLang="en-US" sz="1200" b="0" dirty="0">
                <a:solidFill>
                  <a:schemeClr val="tx1"/>
                </a:solidFill>
                <a:latin typeface="黑体" pitchFamily="2" charset="-122"/>
                <a:ea typeface="黑体" pitchFamily="2" charset="-122"/>
              </a:rPr>
              <a:t>此页不足填写可自行加页</a:t>
            </a:r>
          </a:p>
        </p:txBody>
      </p:sp>
      <p:sp>
        <p:nvSpPr>
          <p:cNvPr id="5" name="灯片编号占位符 4"/>
          <p:cNvSpPr>
            <a:spLocks noGrp="1"/>
          </p:cNvSpPr>
          <p:nvPr>
            <p:ph type="sldNum" sz="quarter" idx="10"/>
          </p:nvPr>
        </p:nvSpPr>
        <p:spPr/>
        <p:txBody>
          <a:bodyPr/>
          <a:lstStyle/>
          <a:p>
            <a:pPr>
              <a:defRPr/>
            </a:pPr>
            <a:fld id="{BBF8ECC8-F017-48FD-B788-2E99C5290340}" type="slidenum">
              <a:rPr lang="en-US" altLang="zh-CN" smtClean="0"/>
              <a:pPr>
                <a:defRPr/>
              </a:pPr>
              <a:t>4</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473805787"/>
              </p:ext>
            </p:extLst>
          </p:nvPr>
        </p:nvGraphicFramePr>
        <p:xfrm>
          <a:off x="408300" y="1029789"/>
          <a:ext cx="9029614" cy="5303118"/>
        </p:xfrm>
        <a:graphic>
          <a:graphicData uri="http://schemas.openxmlformats.org/drawingml/2006/table">
            <a:tbl>
              <a:tblPr firstRow="1" bandRow="1">
                <a:tableStyleId>{5C22544A-7EE6-4342-B048-85BDC9FD1C3A}</a:tableStyleId>
              </a:tblPr>
              <a:tblGrid>
                <a:gridCol w="1138641"/>
                <a:gridCol w="1079156"/>
                <a:gridCol w="3078598"/>
                <a:gridCol w="3733219"/>
              </a:tblGrid>
              <a:tr h="268627">
                <a:tc>
                  <a:txBody>
                    <a:bodyPr/>
                    <a:lstStyle/>
                    <a:p>
                      <a:pPr algn="ctr"/>
                      <a:r>
                        <a:rPr lang="zh-CN" altLang="en-US" sz="1400" dirty="0" smtClean="0">
                          <a:solidFill>
                            <a:schemeClr val="tx1"/>
                          </a:solidFill>
                          <a:latin typeface="黑体" pitchFamily="2" charset="-122"/>
                          <a:ea typeface="黑体" pitchFamily="2" charset="-122"/>
                        </a:rPr>
                        <a:t>所在项目</a:t>
                      </a: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solidFill>
                            <a:schemeClr val="tx1"/>
                          </a:solidFill>
                          <a:latin typeface="黑体" pitchFamily="2" charset="-122"/>
                          <a:ea typeface="黑体" pitchFamily="2" charset="-122"/>
                        </a:rPr>
                        <a:t>承担角色</a:t>
                      </a: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solidFill>
                            <a:schemeClr val="tx1"/>
                          </a:solidFill>
                          <a:latin typeface="黑体" pitchFamily="2" charset="-122"/>
                          <a:ea typeface="黑体" pitchFamily="2" charset="-122"/>
                        </a:rPr>
                        <a:t>关键事件</a:t>
                      </a:r>
                      <a:endParaRPr lang="en-US" altLang="zh-CN" sz="1400" dirty="0" smtClean="0">
                        <a:solidFill>
                          <a:schemeClr val="tx1"/>
                        </a:solidFill>
                        <a:latin typeface="黑体" pitchFamily="2" charset="-122"/>
                        <a:ea typeface="黑体" pitchFamily="2" charset="-122"/>
                      </a:endParaRPr>
                    </a:p>
                    <a:p>
                      <a:pPr algn="ctr"/>
                      <a:r>
                        <a:rPr lang="zh-CN" altLang="en-US" sz="1400" dirty="0" smtClean="0">
                          <a:solidFill>
                            <a:schemeClr val="tx1"/>
                          </a:solidFill>
                          <a:latin typeface="黑体" pitchFamily="2" charset="-122"/>
                          <a:ea typeface="黑体" pitchFamily="2" charset="-122"/>
                        </a:rPr>
                        <a:t>（体现工作亮点、突出技能）</a:t>
                      </a: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solidFill>
                            <a:schemeClr val="tx1"/>
                          </a:solidFill>
                          <a:latin typeface="黑体" pitchFamily="2" charset="-122"/>
                          <a:ea typeface="黑体" pitchFamily="2" charset="-122"/>
                        </a:rPr>
                        <a:t>项目线</a:t>
                      </a:r>
                      <a:r>
                        <a:rPr lang="en-US" altLang="zh-CN" sz="1400" dirty="0" smtClean="0">
                          <a:solidFill>
                            <a:schemeClr val="tx1"/>
                          </a:solidFill>
                          <a:latin typeface="黑体" pitchFamily="2" charset="-122"/>
                          <a:ea typeface="黑体" pitchFamily="2" charset="-122"/>
                        </a:rPr>
                        <a:t>/</a:t>
                      </a:r>
                      <a:r>
                        <a:rPr lang="zh-CN" altLang="en-US" sz="1400" dirty="0" smtClean="0">
                          <a:solidFill>
                            <a:schemeClr val="tx1"/>
                          </a:solidFill>
                          <a:latin typeface="黑体" pitchFamily="2" charset="-122"/>
                          <a:ea typeface="黑体" pitchFamily="2" charset="-122"/>
                        </a:rPr>
                        <a:t>技术线</a:t>
                      </a:r>
                      <a:endParaRPr lang="en-US" altLang="zh-CN" sz="1400" dirty="0" smtClean="0">
                        <a:solidFill>
                          <a:schemeClr val="tx1"/>
                        </a:solidFill>
                        <a:latin typeface="黑体" pitchFamily="2" charset="-122"/>
                        <a:ea typeface="黑体" pitchFamily="2" charset="-122"/>
                      </a:endParaRPr>
                    </a:p>
                    <a:p>
                      <a:pPr algn="ctr"/>
                      <a:r>
                        <a:rPr lang="zh-CN" altLang="en-US" sz="1400" dirty="0" smtClean="0">
                          <a:solidFill>
                            <a:schemeClr val="tx1"/>
                          </a:solidFill>
                          <a:latin typeface="黑体" pitchFamily="2" charset="-122"/>
                          <a:ea typeface="黑体" pitchFamily="2" charset="-122"/>
                        </a:rPr>
                        <a:t>突出贡献</a:t>
                      </a: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68504">
                <a:tc rowSpan="2">
                  <a:txBody>
                    <a:bodyPr/>
                    <a:lstStyle/>
                    <a:p>
                      <a:pPr algn="ctr"/>
                      <a:r>
                        <a:rPr lang="en-US" altLang="zh-CN" sz="1400" dirty="0" smtClean="0">
                          <a:solidFill>
                            <a:schemeClr val="tx1"/>
                          </a:solidFill>
                          <a:latin typeface="黑体" pitchFamily="2" charset="-122"/>
                          <a:ea typeface="黑体" pitchFamily="2" charset="-122"/>
                        </a:rPr>
                        <a:t>91UP</a:t>
                      </a:r>
                      <a:r>
                        <a:rPr lang="zh-CN" altLang="en-US" sz="1400" dirty="0" smtClean="0">
                          <a:solidFill>
                            <a:schemeClr val="tx1"/>
                          </a:solidFill>
                          <a:latin typeface="黑体" pitchFamily="2" charset="-122"/>
                          <a:ea typeface="黑体" pitchFamily="2" charset="-122"/>
                        </a:rPr>
                        <a:t>快学堂</a:t>
                      </a:r>
                      <a:endParaRPr lang="en-US" altLang="zh-CN" sz="1400" dirty="0" smtClean="0">
                        <a:solidFill>
                          <a:schemeClr val="tx1"/>
                        </a:solidFill>
                        <a:latin typeface="黑体" pitchFamily="2" charset="-122"/>
                        <a:ea typeface="黑体" pitchFamily="2" charset="-122"/>
                      </a:endParaRPr>
                    </a:p>
                    <a:p>
                      <a:pPr algn="ctr"/>
                      <a:r>
                        <a:rPr lang="zh-CN" altLang="en-US" sz="1400" dirty="0" smtClean="0">
                          <a:solidFill>
                            <a:schemeClr val="tx1"/>
                          </a:solidFill>
                          <a:latin typeface="黑体" pitchFamily="2" charset="-122"/>
                          <a:ea typeface="黑体" pitchFamily="2" charset="-122"/>
                        </a:rPr>
                        <a:t>（</a:t>
                      </a:r>
                      <a:r>
                        <a:rPr lang="en-US" altLang="zh-CN" sz="1400" dirty="0" smtClean="0">
                          <a:solidFill>
                            <a:schemeClr val="tx1"/>
                          </a:solidFill>
                          <a:latin typeface="黑体" pitchFamily="2" charset="-122"/>
                          <a:ea typeface="黑体" pitchFamily="2" charset="-122"/>
                        </a:rPr>
                        <a:t>12</a:t>
                      </a:r>
                      <a:r>
                        <a:rPr lang="zh-CN" altLang="en-US" sz="1400" dirty="0" smtClean="0">
                          <a:solidFill>
                            <a:schemeClr val="tx1"/>
                          </a:solidFill>
                          <a:latin typeface="黑体" pitchFamily="2" charset="-122"/>
                          <a:ea typeface="黑体" pitchFamily="2" charset="-122"/>
                        </a:rPr>
                        <a:t>人）</a:t>
                      </a: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400" dirty="0" smtClean="0">
                          <a:solidFill>
                            <a:schemeClr val="tx1"/>
                          </a:solidFill>
                          <a:latin typeface="黑体" pitchFamily="2" charset="-122"/>
                          <a:ea typeface="黑体" pitchFamily="2" charset="-122"/>
                        </a:rPr>
                        <a:t>系统架构师</a:t>
                      </a: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400" dirty="0" smtClean="0">
                          <a:solidFill>
                            <a:schemeClr val="tx1"/>
                          </a:solidFill>
                          <a:latin typeface="黑体" pitchFamily="2" charset="-122"/>
                          <a:ea typeface="黑体" pitchFamily="2" charset="-122"/>
                        </a:rPr>
                        <a:t>截止</a:t>
                      </a:r>
                      <a:r>
                        <a:rPr lang="en-US" altLang="zh-CN" sz="1400" dirty="0" smtClean="0">
                          <a:solidFill>
                            <a:schemeClr val="tx1"/>
                          </a:solidFill>
                          <a:latin typeface="黑体" pitchFamily="2" charset="-122"/>
                          <a:ea typeface="黑体" pitchFamily="2" charset="-122"/>
                        </a:rPr>
                        <a:t>2014</a:t>
                      </a:r>
                      <a:r>
                        <a:rPr lang="zh-CN" altLang="en-US" sz="1400" dirty="0" smtClean="0">
                          <a:solidFill>
                            <a:schemeClr val="tx1"/>
                          </a:solidFill>
                          <a:latin typeface="黑体" pitchFamily="2" charset="-122"/>
                          <a:ea typeface="黑体" pitchFamily="2" charset="-122"/>
                        </a:rPr>
                        <a:t>年</a:t>
                      </a:r>
                      <a:r>
                        <a:rPr lang="en-US" altLang="zh-CN" sz="1400" dirty="0" smtClean="0">
                          <a:solidFill>
                            <a:schemeClr val="tx1"/>
                          </a:solidFill>
                          <a:latin typeface="黑体" pitchFamily="2" charset="-122"/>
                          <a:ea typeface="黑体" pitchFamily="2" charset="-122"/>
                        </a:rPr>
                        <a:t>4</a:t>
                      </a:r>
                      <a:r>
                        <a:rPr lang="zh-CN" altLang="en-US" sz="1400" dirty="0" smtClean="0">
                          <a:solidFill>
                            <a:schemeClr val="tx1"/>
                          </a:solidFill>
                          <a:latin typeface="黑体" pitchFamily="2" charset="-122"/>
                          <a:ea typeface="黑体" pitchFamily="2" charset="-122"/>
                        </a:rPr>
                        <a:t>月，总用户量达</a:t>
                      </a:r>
                      <a:r>
                        <a:rPr lang="en-US" altLang="zh-CN" sz="1400" dirty="0" smtClean="0">
                          <a:solidFill>
                            <a:schemeClr val="tx1"/>
                          </a:solidFill>
                          <a:latin typeface="黑体" pitchFamily="2" charset="-122"/>
                          <a:ea typeface="黑体" pitchFamily="2" charset="-122"/>
                        </a:rPr>
                        <a:t>900W</a:t>
                      </a:r>
                      <a:r>
                        <a:rPr lang="zh-CN" altLang="en-US" sz="1400" dirty="0" smtClean="0">
                          <a:solidFill>
                            <a:schemeClr val="tx1"/>
                          </a:solidFill>
                          <a:latin typeface="黑体" pitchFamily="2" charset="-122"/>
                          <a:ea typeface="黑体" pitchFamily="2" charset="-122"/>
                        </a:rPr>
                        <a:t>，月活跃用户</a:t>
                      </a:r>
                      <a:r>
                        <a:rPr lang="en-US" altLang="zh-CN" sz="1400" dirty="0" smtClean="0">
                          <a:solidFill>
                            <a:schemeClr val="tx1"/>
                          </a:solidFill>
                          <a:latin typeface="黑体" pitchFamily="2" charset="-122"/>
                          <a:ea typeface="黑体" pitchFamily="2" charset="-122"/>
                        </a:rPr>
                        <a:t>50W</a:t>
                      </a:r>
                      <a:r>
                        <a:rPr lang="zh-CN" altLang="en-US" sz="1400" dirty="0" smtClean="0">
                          <a:solidFill>
                            <a:schemeClr val="tx1"/>
                          </a:solidFill>
                          <a:latin typeface="黑体" pitchFamily="2" charset="-122"/>
                          <a:ea typeface="黑体" pitchFamily="2" charset="-122"/>
                        </a:rPr>
                        <a:t>，总练习题次</a:t>
                      </a:r>
                      <a:r>
                        <a:rPr lang="en-US" altLang="zh-CN" sz="1400" dirty="0" smtClean="0">
                          <a:solidFill>
                            <a:schemeClr val="tx1"/>
                          </a:solidFill>
                          <a:latin typeface="黑体" pitchFamily="2" charset="-122"/>
                          <a:ea typeface="黑体" pitchFamily="2" charset="-122"/>
                        </a:rPr>
                        <a:t>20</a:t>
                      </a:r>
                      <a:r>
                        <a:rPr lang="zh-CN" altLang="en-US" sz="1400" dirty="0" smtClean="0">
                          <a:solidFill>
                            <a:schemeClr val="tx1"/>
                          </a:solidFill>
                          <a:latin typeface="黑体" pitchFamily="2" charset="-122"/>
                          <a:ea typeface="黑体" pitchFamily="2" charset="-122"/>
                        </a:rPr>
                        <a:t>亿，每天</a:t>
                      </a:r>
                      <a:r>
                        <a:rPr lang="en-US" altLang="zh-CN" sz="1400" dirty="0" smtClean="0">
                          <a:solidFill>
                            <a:schemeClr val="tx1"/>
                          </a:solidFill>
                          <a:latin typeface="黑体" pitchFamily="2" charset="-122"/>
                          <a:ea typeface="黑体" pitchFamily="2" charset="-122"/>
                        </a:rPr>
                        <a:t>400W</a:t>
                      </a:r>
                      <a:r>
                        <a:rPr lang="zh-CN" altLang="en-US" sz="1400" dirty="0" smtClean="0">
                          <a:solidFill>
                            <a:schemeClr val="tx1"/>
                          </a:solidFill>
                          <a:latin typeface="黑体" pitchFamily="2" charset="-122"/>
                          <a:ea typeface="黑体" pitchFamily="2" charset="-122"/>
                        </a:rPr>
                        <a:t>题次，核心的技术问题是数据和并发。</a:t>
                      </a:r>
                      <a:endParaRPr lang="en-US" altLang="zh-CN" sz="1400" dirty="0" smtClean="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400" dirty="0" smtClean="0">
                          <a:solidFill>
                            <a:schemeClr val="tx1"/>
                          </a:solidFill>
                          <a:latin typeface="黑体" pitchFamily="2" charset="-122"/>
                          <a:ea typeface="黑体" pitchFamily="2" charset="-122"/>
                        </a:rPr>
                        <a:t>对出题算法（涉及数据</a:t>
                      </a:r>
                      <a:r>
                        <a:rPr lang="en-US" altLang="zh-CN" sz="1400" dirty="0" smtClean="0">
                          <a:solidFill>
                            <a:schemeClr val="tx1"/>
                          </a:solidFill>
                          <a:latin typeface="黑体" pitchFamily="2" charset="-122"/>
                          <a:ea typeface="黑体" pitchFamily="2" charset="-122"/>
                        </a:rPr>
                        <a:t>20</a:t>
                      </a:r>
                      <a:r>
                        <a:rPr lang="zh-CN" altLang="en-US" sz="1400" dirty="0" smtClean="0">
                          <a:solidFill>
                            <a:schemeClr val="tx1"/>
                          </a:solidFill>
                          <a:latin typeface="黑体" pitchFamily="2" charset="-122"/>
                          <a:ea typeface="黑体" pitchFamily="2" charset="-122"/>
                        </a:rPr>
                        <a:t>亿）进行优化设计，采用二进制存储及位运算解决数据存储、传输及复杂的出题业务（存储空间为原来的</a:t>
                      </a:r>
                      <a:r>
                        <a:rPr lang="en-US" altLang="zh-CN" sz="1400" dirty="0" smtClean="0">
                          <a:solidFill>
                            <a:schemeClr val="tx1"/>
                          </a:solidFill>
                          <a:latin typeface="黑体" pitchFamily="2" charset="-122"/>
                          <a:ea typeface="黑体" pitchFamily="2" charset="-122"/>
                        </a:rPr>
                        <a:t>18%</a:t>
                      </a:r>
                      <a:r>
                        <a:rPr lang="zh-CN" altLang="en-US" sz="1400" dirty="0" smtClean="0">
                          <a:solidFill>
                            <a:schemeClr val="tx1"/>
                          </a:solidFill>
                          <a:latin typeface="黑体" pitchFamily="2" charset="-122"/>
                          <a:ea typeface="黑体" pitchFamily="2" charset="-122"/>
                        </a:rPr>
                        <a:t>，核心运算达到</a:t>
                      </a:r>
                      <a:r>
                        <a:rPr lang="en-US" altLang="zh-CN" sz="1400" dirty="0" smtClean="0">
                          <a:solidFill>
                            <a:schemeClr val="tx1"/>
                          </a:solidFill>
                          <a:latin typeface="黑体" pitchFamily="2" charset="-122"/>
                          <a:ea typeface="黑体" pitchFamily="2" charset="-122"/>
                        </a:rPr>
                        <a:t>5000TPS)</a:t>
                      </a:r>
                      <a:endParaRPr lang="zh-CN" altLang="en-US" sz="1400" dirty="0" smtClean="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6614">
                <a:tc vMerge="1">
                  <a:txBody>
                    <a:bodyPr/>
                    <a:lstStyle/>
                    <a:p>
                      <a:pPr algn="ct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400" dirty="0" smtClean="0">
                          <a:solidFill>
                            <a:schemeClr val="tx1"/>
                          </a:solidFill>
                          <a:latin typeface="黑体" pitchFamily="2" charset="-122"/>
                          <a:ea typeface="黑体" pitchFamily="2" charset="-122"/>
                        </a:rPr>
                        <a:t>2013</a:t>
                      </a:r>
                      <a:r>
                        <a:rPr lang="zh-CN" altLang="en-US" sz="1400" dirty="0" smtClean="0">
                          <a:solidFill>
                            <a:schemeClr val="tx1"/>
                          </a:solidFill>
                          <a:latin typeface="黑体" pitchFamily="2" charset="-122"/>
                          <a:ea typeface="黑体" pitchFamily="2" charset="-122"/>
                        </a:rPr>
                        <a:t>年</a:t>
                      </a:r>
                      <a:r>
                        <a:rPr lang="en-US" altLang="zh-CN" sz="1400" dirty="0" smtClean="0">
                          <a:solidFill>
                            <a:schemeClr val="tx1"/>
                          </a:solidFill>
                          <a:latin typeface="黑体" pitchFamily="2" charset="-122"/>
                          <a:ea typeface="黑体" pitchFamily="2" charset="-122"/>
                        </a:rPr>
                        <a:t>2</a:t>
                      </a:r>
                      <a:r>
                        <a:rPr lang="zh-CN" altLang="en-US" sz="1400" dirty="0" smtClean="0">
                          <a:solidFill>
                            <a:schemeClr val="tx1"/>
                          </a:solidFill>
                          <a:latin typeface="黑体" pitchFamily="2" charset="-122"/>
                          <a:ea typeface="黑体" pitchFamily="2" charset="-122"/>
                        </a:rPr>
                        <a:t>月发布系统开发框架</a:t>
                      </a:r>
                      <a:r>
                        <a:rPr lang="en-US" altLang="zh-CN" sz="1400" dirty="0" err="1" smtClean="0">
                          <a:solidFill>
                            <a:schemeClr val="tx1"/>
                          </a:solidFill>
                          <a:latin typeface="黑体" pitchFamily="2" charset="-122"/>
                          <a:ea typeface="黑体" pitchFamily="2" charset="-122"/>
                        </a:rPr>
                        <a:t>Thallo</a:t>
                      </a:r>
                      <a:r>
                        <a:rPr lang="zh-CN" altLang="en-US" sz="1400" dirty="0" smtClean="0">
                          <a:solidFill>
                            <a:schemeClr val="tx1"/>
                          </a:solidFill>
                          <a:latin typeface="黑体" pitchFamily="2" charset="-122"/>
                          <a:ea typeface="黑体" pitchFamily="2" charset="-122"/>
                        </a:rPr>
                        <a:t>的第一个版本。</a:t>
                      </a: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c>
                  <a:txBody>
                    <a:bodyPr/>
                    <a:lstStyle/>
                    <a:p>
                      <a:pPr algn="l"/>
                      <a:r>
                        <a:rPr lang="en-US" altLang="zh-CN" sz="1400" dirty="0" err="1" smtClean="0">
                          <a:solidFill>
                            <a:schemeClr val="tx1"/>
                          </a:solidFill>
                          <a:latin typeface="黑体" pitchFamily="2" charset="-122"/>
                          <a:ea typeface="黑体" pitchFamily="2" charset="-122"/>
                        </a:rPr>
                        <a:t>Thallo</a:t>
                      </a:r>
                      <a:r>
                        <a:rPr lang="zh-CN" altLang="en-US" sz="1400" dirty="0" smtClean="0">
                          <a:solidFill>
                            <a:schemeClr val="tx1"/>
                          </a:solidFill>
                          <a:latin typeface="黑体" pitchFamily="2" charset="-122"/>
                          <a:ea typeface="黑体" pitchFamily="2" charset="-122"/>
                        </a:rPr>
                        <a:t>的主要作者，该框架整合了多个开源项目，并使用了</a:t>
                      </a:r>
                      <a:r>
                        <a:rPr lang="en-US" altLang="zh-CN" sz="1400" dirty="0" smtClean="0">
                          <a:solidFill>
                            <a:schemeClr val="tx1"/>
                          </a:solidFill>
                          <a:latin typeface="黑体" pitchFamily="2" charset="-122"/>
                          <a:ea typeface="黑体" pitchFamily="2" charset="-122"/>
                        </a:rPr>
                        <a:t>DDD</a:t>
                      </a:r>
                      <a:r>
                        <a:rPr lang="zh-CN" altLang="en-US" sz="1400" dirty="0" smtClean="0">
                          <a:solidFill>
                            <a:schemeClr val="tx1"/>
                          </a:solidFill>
                          <a:latin typeface="黑体" pitchFamily="2" charset="-122"/>
                          <a:ea typeface="黑体" pitchFamily="2" charset="-122"/>
                        </a:rPr>
                        <a:t>、分层、</a:t>
                      </a:r>
                      <a:r>
                        <a:rPr lang="en-US" altLang="zh-CN" sz="1400" dirty="0" smtClean="0">
                          <a:solidFill>
                            <a:schemeClr val="tx1"/>
                          </a:solidFill>
                          <a:latin typeface="黑体" pitchFamily="2" charset="-122"/>
                          <a:ea typeface="黑体" pitchFamily="2" charset="-122"/>
                        </a:rPr>
                        <a:t>ICO</a:t>
                      </a:r>
                      <a:r>
                        <a:rPr lang="zh-CN" altLang="en-US" sz="1400" dirty="0" smtClean="0">
                          <a:solidFill>
                            <a:schemeClr val="tx1"/>
                          </a:solidFill>
                          <a:latin typeface="黑体" pitchFamily="2" charset="-122"/>
                          <a:ea typeface="黑体" pitchFamily="2" charset="-122"/>
                        </a:rPr>
                        <a:t>、</a:t>
                      </a:r>
                      <a:r>
                        <a:rPr lang="en-US" altLang="zh-CN" sz="1400" dirty="0" smtClean="0">
                          <a:solidFill>
                            <a:schemeClr val="tx1"/>
                          </a:solidFill>
                          <a:latin typeface="黑体" pitchFamily="2" charset="-122"/>
                          <a:ea typeface="黑体" pitchFamily="2" charset="-122"/>
                        </a:rPr>
                        <a:t>ORM</a:t>
                      </a:r>
                      <a:r>
                        <a:rPr lang="zh-CN" altLang="en-US" sz="1400" dirty="0" smtClean="0">
                          <a:solidFill>
                            <a:schemeClr val="tx1"/>
                          </a:solidFill>
                          <a:latin typeface="黑体" pitchFamily="2" charset="-122"/>
                          <a:ea typeface="黑体" pitchFamily="2" charset="-122"/>
                        </a:rPr>
                        <a:t>、</a:t>
                      </a:r>
                      <a:r>
                        <a:rPr lang="en-US" altLang="zh-CN" sz="1400" dirty="0" smtClean="0">
                          <a:solidFill>
                            <a:schemeClr val="tx1"/>
                          </a:solidFill>
                          <a:latin typeface="黑体" pitchFamily="2" charset="-122"/>
                          <a:ea typeface="黑体" pitchFamily="2" charset="-122"/>
                        </a:rPr>
                        <a:t>MVC</a:t>
                      </a:r>
                      <a:r>
                        <a:rPr lang="zh-CN" altLang="en-US" sz="1400" dirty="0" smtClean="0">
                          <a:solidFill>
                            <a:schemeClr val="tx1"/>
                          </a:solidFill>
                          <a:latin typeface="黑体" pitchFamily="2" charset="-122"/>
                          <a:ea typeface="黑体" pitchFamily="2" charset="-122"/>
                        </a:rPr>
                        <a:t>等核心思想与技术，能够队成员聚焦在业务上。目前</a:t>
                      </a:r>
                      <a:r>
                        <a:rPr lang="en-US" altLang="zh-CN" sz="1400" dirty="0" err="1" smtClean="0">
                          <a:solidFill>
                            <a:schemeClr val="tx1"/>
                          </a:solidFill>
                          <a:latin typeface="黑体" pitchFamily="2" charset="-122"/>
                          <a:ea typeface="黑体" pitchFamily="2" charset="-122"/>
                        </a:rPr>
                        <a:t>Thallo</a:t>
                      </a:r>
                      <a:r>
                        <a:rPr lang="zh-CN" altLang="en-US" sz="1400" dirty="0" smtClean="0">
                          <a:solidFill>
                            <a:schemeClr val="tx1"/>
                          </a:solidFill>
                          <a:latin typeface="黑体" pitchFamily="2" charset="-122"/>
                          <a:ea typeface="黑体" pitchFamily="2" charset="-122"/>
                        </a:rPr>
                        <a:t>已经在</a:t>
                      </a:r>
                      <a:r>
                        <a:rPr lang="en-US" altLang="zh-CN" sz="1400" dirty="0" smtClean="0">
                          <a:solidFill>
                            <a:schemeClr val="tx1"/>
                          </a:solidFill>
                          <a:latin typeface="黑体" pitchFamily="2" charset="-122"/>
                          <a:ea typeface="黑体" pitchFamily="2" charset="-122"/>
                        </a:rPr>
                        <a:t>91up</a:t>
                      </a:r>
                      <a:r>
                        <a:rPr lang="zh-CN" altLang="en-US" sz="1400" dirty="0" smtClean="0">
                          <a:solidFill>
                            <a:schemeClr val="tx1"/>
                          </a:solidFill>
                          <a:latin typeface="黑体" pitchFamily="2" charset="-122"/>
                          <a:ea typeface="黑体" pitchFamily="2" charset="-122"/>
                        </a:rPr>
                        <a:t>、教育云平台</a:t>
                      </a:r>
                      <a:r>
                        <a:rPr lang="en-US" altLang="zh-CN" sz="1400" dirty="0" err="1" smtClean="0">
                          <a:solidFill>
                            <a:schemeClr val="tx1"/>
                          </a:solidFill>
                          <a:latin typeface="黑体" pitchFamily="2" charset="-122"/>
                          <a:ea typeface="黑体" pitchFamily="2" charset="-122"/>
                        </a:rPr>
                        <a:t>Auxo</a:t>
                      </a:r>
                      <a:r>
                        <a:rPr lang="zh-CN" altLang="en-US" sz="1400" dirty="0" smtClean="0">
                          <a:solidFill>
                            <a:schemeClr val="tx1"/>
                          </a:solidFill>
                          <a:latin typeface="黑体" pitchFamily="2" charset="-122"/>
                          <a:ea typeface="黑体" pitchFamily="2" charset="-122"/>
                        </a:rPr>
                        <a:t>、非学历、人人教等项目上使用。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r>
              <a:tr h="1300914">
                <a:tc rowSpan="2">
                  <a:txBody>
                    <a:bodyPr/>
                    <a:lstStyle/>
                    <a:p>
                      <a:pPr algn="ctr"/>
                      <a:r>
                        <a:rPr lang="zh-CN" altLang="en-US" sz="1400" dirty="0" smtClean="0">
                          <a:solidFill>
                            <a:schemeClr val="tx1"/>
                          </a:solidFill>
                          <a:latin typeface="黑体" pitchFamily="2" charset="-122"/>
                          <a:ea typeface="黑体" pitchFamily="2" charset="-122"/>
                        </a:rPr>
                        <a:t>教育云平台</a:t>
                      </a:r>
                      <a:r>
                        <a:rPr lang="en-US" altLang="zh-CN" sz="1400" dirty="0" err="1" smtClean="0">
                          <a:solidFill>
                            <a:schemeClr val="tx1"/>
                          </a:solidFill>
                          <a:latin typeface="黑体" pitchFamily="2" charset="-122"/>
                          <a:ea typeface="黑体" pitchFamily="2" charset="-122"/>
                        </a:rPr>
                        <a:t>Auxo</a:t>
                      </a:r>
                      <a:endParaRPr lang="en-US" altLang="zh-CN" sz="1400" dirty="0" smtClean="0">
                        <a:solidFill>
                          <a:schemeClr val="tx1"/>
                        </a:solidFill>
                        <a:latin typeface="黑体" pitchFamily="2" charset="-122"/>
                        <a:ea typeface="黑体" pitchFamily="2" charset="-122"/>
                      </a:endParaRPr>
                    </a:p>
                    <a:p>
                      <a:pPr algn="ctr"/>
                      <a:r>
                        <a:rPr lang="zh-CN" altLang="en-US" sz="1400" dirty="0" smtClean="0">
                          <a:solidFill>
                            <a:schemeClr val="tx1"/>
                          </a:solidFill>
                          <a:latin typeface="黑体" pitchFamily="2" charset="-122"/>
                          <a:ea typeface="黑体" pitchFamily="2" charset="-122"/>
                        </a:rPr>
                        <a:t>（</a:t>
                      </a:r>
                      <a:r>
                        <a:rPr lang="en-US" altLang="zh-CN" sz="1400" dirty="0" smtClean="0">
                          <a:solidFill>
                            <a:schemeClr val="tx1"/>
                          </a:solidFill>
                          <a:latin typeface="黑体" pitchFamily="2" charset="-122"/>
                          <a:ea typeface="黑体" pitchFamily="2" charset="-122"/>
                        </a:rPr>
                        <a:t>15</a:t>
                      </a:r>
                      <a:r>
                        <a:rPr lang="zh-CN" altLang="en-US" sz="1400" dirty="0" smtClean="0">
                          <a:solidFill>
                            <a:schemeClr val="tx1"/>
                          </a:solidFill>
                          <a:latin typeface="黑体" pitchFamily="2" charset="-122"/>
                          <a:ea typeface="黑体" pitchFamily="2" charset="-122"/>
                        </a:rPr>
                        <a:t>人）</a:t>
                      </a: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400" dirty="0" smtClean="0">
                          <a:solidFill>
                            <a:schemeClr val="tx1"/>
                          </a:solidFill>
                          <a:latin typeface="黑体" pitchFamily="2" charset="-122"/>
                          <a:ea typeface="黑体" pitchFamily="2" charset="-122"/>
                        </a:rPr>
                        <a:t>系统架构师</a:t>
                      </a: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400" dirty="0" smtClean="0">
                          <a:solidFill>
                            <a:schemeClr val="tx1"/>
                          </a:solidFill>
                          <a:latin typeface="黑体" pitchFamily="2" charset="-122"/>
                          <a:ea typeface="黑体" pitchFamily="2" charset="-122"/>
                        </a:rPr>
                        <a:t>2013</a:t>
                      </a:r>
                      <a:r>
                        <a:rPr lang="zh-CN" altLang="en-US" sz="1400" dirty="0" smtClean="0">
                          <a:solidFill>
                            <a:schemeClr val="tx1"/>
                          </a:solidFill>
                          <a:latin typeface="黑体" pitchFamily="2" charset="-122"/>
                          <a:ea typeface="黑体" pitchFamily="2" charset="-122"/>
                        </a:rPr>
                        <a:t>年</a:t>
                      </a:r>
                      <a:r>
                        <a:rPr lang="en-US" altLang="zh-CN" sz="1400" dirty="0" smtClean="0">
                          <a:solidFill>
                            <a:schemeClr val="tx1"/>
                          </a:solidFill>
                          <a:latin typeface="黑体" pitchFamily="2" charset="-122"/>
                          <a:ea typeface="黑体" pitchFamily="2" charset="-122"/>
                        </a:rPr>
                        <a:t>8</a:t>
                      </a:r>
                      <a:r>
                        <a:rPr lang="zh-CN" altLang="en-US" sz="1400" dirty="0" smtClean="0">
                          <a:solidFill>
                            <a:schemeClr val="tx1"/>
                          </a:solidFill>
                          <a:latin typeface="黑体" pitchFamily="2" charset="-122"/>
                          <a:ea typeface="黑体" pitchFamily="2" charset="-122"/>
                        </a:rPr>
                        <a:t>月发布了教育云平台第一个版本，建立视频、文档等资源从用户上传到在线浏览的解决方案，并整合</a:t>
                      </a:r>
                      <a:r>
                        <a:rPr lang="en-US" altLang="zh-CN" sz="1400" dirty="0" smtClean="0">
                          <a:solidFill>
                            <a:schemeClr val="tx1"/>
                          </a:solidFill>
                          <a:latin typeface="黑体" pitchFamily="2" charset="-122"/>
                          <a:ea typeface="黑体" pitchFamily="2" charset="-122"/>
                        </a:rPr>
                        <a:t>91UP</a:t>
                      </a:r>
                      <a:r>
                        <a:rPr lang="zh-CN" altLang="en-US" sz="1400" dirty="0" smtClean="0">
                          <a:solidFill>
                            <a:schemeClr val="tx1"/>
                          </a:solidFill>
                          <a:latin typeface="黑体" pitchFamily="2" charset="-122"/>
                          <a:ea typeface="黑体" pitchFamily="2" charset="-122"/>
                        </a:rPr>
                        <a:t>的试题模块。</a:t>
                      </a: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400" dirty="0" smtClean="0">
                          <a:solidFill>
                            <a:schemeClr val="tx1"/>
                          </a:solidFill>
                          <a:latin typeface="黑体" pitchFamily="2" charset="-122"/>
                          <a:ea typeface="黑体" pitchFamily="2" charset="-122"/>
                        </a:rPr>
                        <a:t>负责业务核心设计及总技术架构，针对教育提出共通业务的云服务（云存储、云媒体），通过业务及技术研发相结合，设计一整套教学资源管理及应用系统（元资源、元课程</a:t>
                      </a:r>
                      <a:r>
                        <a:rPr lang="zh-CN" altLang="en-US" sz="1400" dirty="0" smtClean="0">
                          <a:solidFill>
                            <a:schemeClr val="tx1"/>
                          </a:solidFill>
                          <a:latin typeface="黑体" pitchFamily="2" charset="-122"/>
                          <a:ea typeface="黑体" pitchFamily="2" charset="-122"/>
                        </a:rPr>
                        <a:t>），中间</a:t>
                      </a:r>
                      <a:r>
                        <a:rPr lang="zh-CN" altLang="en-US" sz="1400" dirty="0" smtClean="0">
                          <a:solidFill>
                            <a:schemeClr val="tx1"/>
                          </a:solidFill>
                          <a:latin typeface="黑体" pitchFamily="2" charset="-122"/>
                          <a:ea typeface="黑体" pitchFamily="2" charset="-122"/>
                        </a:rPr>
                        <a:t>涉及了分布式存储、视频编解码、视频播放、文档预览、</a:t>
                      </a:r>
                      <a:r>
                        <a:rPr lang="en-US" altLang="zh-CN" sz="1400" dirty="0" smtClean="0">
                          <a:solidFill>
                            <a:schemeClr val="tx1"/>
                          </a:solidFill>
                          <a:latin typeface="黑体" pitchFamily="2" charset="-122"/>
                          <a:ea typeface="黑体" pitchFamily="2" charset="-122"/>
                        </a:rPr>
                        <a:t>CDN</a:t>
                      </a:r>
                      <a:r>
                        <a:rPr lang="zh-CN" altLang="en-US" sz="1400" dirty="0" smtClean="0">
                          <a:solidFill>
                            <a:schemeClr val="tx1"/>
                          </a:solidFill>
                          <a:latin typeface="黑体" pitchFamily="2" charset="-122"/>
                          <a:ea typeface="黑体" pitchFamily="2" charset="-122"/>
                        </a:rPr>
                        <a:t>、监控等关键技术。</a:t>
                      </a: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1586">
                <a:tc vMerge="1">
                  <a:txBody>
                    <a:bodyPr/>
                    <a:lstStyle/>
                    <a:p>
                      <a:pPr algn="ct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c vMerge="1">
                  <a:txBody>
                    <a:bodyPr/>
                    <a:lstStyle/>
                    <a:p>
                      <a:pPr algn="ct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c>
                  <a:txBody>
                    <a:bodyPr/>
                    <a:lstStyle/>
                    <a:p>
                      <a:pPr algn="l"/>
                      <a:r>
                        <a:rPr lang="zh-CN" altLang="en-US" sz="1400" dirty="0" smtClean="0">
                          <a:solidFill>
                            <a:schemeClr val="tx1"/>
                          </a:solidFill>
                          <a:latin typeface="黑体" pitchFamily="2" charset="-122"/>
                          <a:ea typeface="黑体" pitchFamily="2" charset="-122"/>
                        </a:rPr>
                        <a:t>向持续集成迈进，提升产品质量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c>
                  <a:txBody>
                    <a:bodyPr/>
                    <a:lstStyle/>
                    <a:p>
                      <a:pPr algn="l"/>
                      <a:r>
                        <a:rPr lang="zh-CN" altLang="en-US" sz="1400" dirty="0" smtClean="0">
                          <a:solidFill>
                            <a:schemeClr val="tx1"/>
                          </a:solidFill>
                          <a:latin typeface="黑体" pitchFamily="2" charset="-122"/>
                          <a:ea typeface="黑体" pitchFamily="2" charset="-122"/>
                        </a:rPr>
                        <a:t>主动优化开发流程及工具，引入</a:t>
                      </a:r>
                      <a:r>
                        <a:rPr lang="en-US" altLang="zh-CN" sz="1400" dirty="0" smtClean="0">
                          <a:solidFill>
                            <a:schemeClr val="tx1"/>
                          </a:solidFill>
                          <a:latin typeface="黑体" pitchFamily="2" charset="-122"/>
                          <a:ea typeface="黑体" pitchFamily="2" charset="-122"/>
                        </a:rPr>
                        <a:t>GIT</a:t>
                      </a:r>
                      <a:r>
                        <a:rPr lang="zh-CN" altLang="en-US" sz="1400" dirty="0" smtClean="0">
                          <a:solidFill>
                            <a:schemeClr val="tx1"/>
                          </a:solidFill>
                          <a:latin typeface="黑体" pitchFamily="2" charset="-122"/>
                          <a:ea typeface="黑体" pitchFamily="2" charset="-122"/>
                        </a:rPr>
                        <a:t>源码管理、</a:t>
                      </a:r>
                      <a:r>
                        <a:rPr lang="en-US" altLang="zh-CN" sz="1400" dirty="0" err="1" smtClean="0">
                          <a:solidFill>
                            <a:schemeClr val="tx1"/>
                          </a:solidFill>
                          <a:latin typeface="黑体" pitchFamily="2" charset="-122"/>
                          <a:ea typeface="黑体" pitchFamily="2" charset="-122"/>
                        </a:rPr>
                        <a:t>Nuget</a:t>
                      </a:r>
                      <a:r>
                        <a:rPr lang="zh-CN" altLang="en-US" sz="1400" dirty="0" smtClean="0">
                          <a:solidFill>
                            <a:schemeClr val="tx1"/>
                          </a:solidFill>
                          <a:latin typeface="黑体" pitchFamily="2" charset="-122"/>
                          <a:ea typeface="黑体" pitchFamily="2" charset="-122"/>
                        </a:rPr>
                        <a:t>库管理、单元测试</a:t>
                      </a:r>
                      <a:r>
                        <a:rPr lang="en-US" altLang="zh-CN" sz="1400" dirty="0" err="1" smtClean="0">
                          <a:solidFill>
                            <a:schemeClr val="tx1"/>
                          </a:solidFill>
                          <a:latin typeface="黑体" pitchFamily="2" charset="-122"/>
                          <a:ea typeface="黑体" pitchFamily="2" charset="-122"/>
                        </a:rPr>
                        <a:t>MSTest</a:t>
                      </a:r>
                      <a:r>
                        <a:rPr lang="zh-CN" altLang="en-US" sz="1400" dirty="0" smtClean="0">
                          <a:solidFill>
                            <a:schemeClr val="tx1"/>
                          </a:solidFill>
                          <a:latin typeface="黑体" pitchFamily="2" charset="-122"/>
                          <a:ea typeface="黑体" pitchFamily="2" charset="-122"/>
                        </a:rPr>
                        <a:t>、</a:t>
                      </a:r>
                      <a:r>
                        <a:rPr lang="en-US" altLang="zh-CN" sz="1400" dirty="0" err="1" smtClean="0">
                          <a:solidFill>
                            <a:schemeClr val="tx1"/>
                          </a:solidFill>
                          <a:latin typeface="黑体" pitchFamily="2" charset="-122"/>
                          <a:ea typeface="黑体" pitchFamily="2" charset="-122"/>
                        </a:rPr>
                        <a:t>TeamCity</a:t>
                      </a:r>
                      <a:r>
                        <a:rPr lang="zh-CN" altLang="en-US" sz="1400" dirty="0" smtClean="0">
                          <a:solidFill>
                            <a:schemeClr val="tx1"/>
                          </a:solidFill>
                          <a:latin typeface="黑体" pitchFamily="2" charset="-122"/>
                          <a:ea typeface="黑体" pitchFamily="2" charset="-122"/>
                        </a:rPr>
                        <a:t>持续集成系统等工具，提升需求响应速度及开发质量，目前这些工具都在做实践尝试，并且取得了一定的效果。</a:t>
                      </a:r>
                      <a:endParaRPr lang="zh-CN" altLang="en-US" sz="1400" dirty="0">
                        <a:solidFill>
                          <a:schemeClr val="tx1"/>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352425" y="215900"/>
            <a:ext cx="8915400" cy="592138"/>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dirty="0" smtClean="0"/>
              <a:t>二、专业陈述</a:t>
            </a:r>
            <a:r>
              <a:rPr lang="en-US" altLang="zh-CN" sz="2800" b="1" dirty="0" smtClean="0"/>
              <a:t>-</a:t>
            </a:r>
            <a:r>
              <a:rPr lang="zh-CN" altLang="en-US" sz="2800" dirty="0" smtClean="0"/>
              <a:t>行业现状及发展趋势分析 </a:t>
            </a:r>
            <a:endParaRPr lang="zh-CN" altLang="en-US" sz="1200" dirty="0" smtClean="0"/>
          </a:p>
        </p:txBody>
      </p:sp>
      <p:sp>
        <p:nvSpPr>
          <p:cNvPr id="5" name="标题 1"/>
          <p:cNvSpPr>
            <a:spLocks/>
          </p:cNvSpPr>
          <p:nvPr/>
        </p:nvSpPr>
        <p:spPr bwMode="auto">
          <a:xfrm>
            <a:off x="517525" y="1306513"/>
            <a:ext cx="8270875" cy="4678362"/>
          </a:xfrm>
          <a:prstGeom prst="rect">
            <a:avLst/>
          </a:prstGeom>
          <a:noFill/>
          <a:ln w="9525">
            <a:noFill/>
            <a:miter lim="800000"/>
            <a:headEnd/>
            <a:tailEnd/>
          </a:ln>
        </p:spPr>
        <p:txBody>
          <a:bodyPr/>
          <a:lstStyle/>
          <a:p>
            <a:pPr eaLnBrk="0" hangingPunct="0">
              <a:defRPr/>
            </a:pPr>
            <a:endParaRPr lang="zh-CN" altLang="en-US" sz="1600" b="0" dirty="0">
              <a:solidFill>
                <a:srgbClr val="FF0000"/>
              </a:solidFill>
              <a:latin typeface="黑体" pitchFamily="2" charset="-122"/>
              <a:ea typeface="黑体" pitchFamily="2" charset="-122"/>
              <a:cs typeface="+mj-cs"/>
            </a:endParaRPr>
          </a:p>
        </p:txBody>
      </p:sp>
      <p:sp>
        <p:nvSpPr>
          <p:cNvPr id="11268" name="标题 1"/>
          <p:cNvSpPr>
            <a:spLocks/>
          </p:cNvSpPr>
          <p:nvPr/>
        </p:nvSpPr>
        <p:spPr bwMode="auto">
          <a:xfrm>
            <a:off x="420175" y="6526213"/>
            <a:ext cx="6981825" cy="331787"/>
          </a:xfrm>
          <a:prstGeom prst="rect">
            <a:avLst/>
          </a:prstGeom>
          <a:noFill/>
          <a:ln w="9525">
            <a:noFill/>
            <a:miter lim="800000"/>
            <a:headEnd/>
            <a:tailEnd/>
          </a:ln>
        </p:spPr>
        <p:txBody>
          <a:bodyPr/>
          <a:lstStyle/>
          <a:p>
            <a:pPr eaLnBrk="0" hangingPunct="0"/>
            <a:r>
              <a:rPr lang="zh-CN" altLang="en-US" sz="1200" b="0" dirty="0">
                <a:solidFill>
                  <a:schemeClr val="tx2"/>
                </a:solidFill>
                <a:latin typeface="黑体" pitchFamily="2" charset="-122"/>
                <a:ea typeface="黑体" pitchFamily="2" charset="-122"/>
              </a:rPr>
              <a:t>备注：</a:t>
            </a:r>
            <a:r>
              <a:rPr lang="zh-CN" altLang="en-US" sz="1200" b="0" dirty="0">
                <a:solidFill>
                  <a:schemeClr val="tx1"/>
                </a:solidFill>
                <a:latin typeface="黑体" pitchFamily="2" charset="-122"/>
                <a:ea typeface="黑体" pitchFamily="2" charset="-122"/>
              </a:rPr>
              <a:t>请结合本职责领域及所服务部门的行业现状、发展趋势进行分析。</a:t>
            </a:r>
          </a:p>
        </p:txBody>
      </p:sp>
      <p:sp>
        <p:nvSpPr>
          <p:cNvPr id="6" name="灯片编号占位符 5"/>
          <p:cNvSpPr>
            <a:spLocks noGrp="1"/>
          </p:cNvSpPr>
          <p:nvPr>
            <p:ph type="sldNum" sz="quarter" idx="10"/>
          </p:nvPr>
        </p:nvSpPr>
        <p:spPr/>
        <p:txBody>
          <a:bodyPr/>
          <a:lstStyle/>
          <a:p>
            <a:pPr>
              <a:defRPr/>
            </a:pPr>
            <a:fld id="{F29AAF73-4BFD-4A81-A7E4-4FFDC682C749}" type="slidenum">
              <a:rPr lang="en-US" altLang="zh-CN" smtClean="0"/>
              <a:pPr>
                <a:defRPr/>
              </a:pPr>
              <a:t>5</a:t>
            </a:fld>
            <a:endParaRPr lang="en-US" altLang="zh-CN"/>
          </a:p>
        </p:txBody>
      </p:sp>
      <p:sp>
        <p:nvSpPr>
          <p:cNvPr id="7" name="内容占位符 2"/>
          <p:cNvSpPr>
            <a:spLocks noGrp="1"/>
          </p:cNvSpPr>
          <p:nvPr>
            <p:ph idx="1"/>
          </p:nvPr>
        </p:nvSpPr>
        <p:spPr>
          <a:xfrm>
            <a:off x="330200" y="1049338"/>
            <a:ext cx="9265062" cy="5102080"/>
          </a:xfrm>
        </p:spPr>
        <p:txBody>
          <a:bodyPr/>
          <a:lstStyle/>
          <a:p>
            <a:pPr marL="0" indent="0">
              <a:lnSpc>
                <a:spcPct val="150000"/>
              </a:lnSpc>
              <a:buNone/>
            </a:pPr>
            <a:r>
              <a:rPr lang="zh-CN" altLang="en-US" sz="2000" b="0" dirty="0" smtClean="0">
                <a:latin typeface="+mj-ea"/>
                <a:ea typeface="+mj-ea"/>
              </a:rPr>
              <a:t>就在线教育而言：</a:t>
            </a:r>
            <a:endParaRPr lang="en-US" altLang="zh-CN" sz="2000" b="0" dirty="0" smtClean="0">
              <a:latin typeface="+mj-ea"/>
              <a:ea typeface="+mj-ea"/>
            </a:endParaRPr>
          </a:p>
          <a:p>
            <a:pPr>
              <a:lnSpc>
                <a:spcPct val="150000"/>
              </a:lnSpc>
            </a:pPr>
            <a:r>
              <a:rPr lang="zh-CN" altLang="en-US" sz="2000" b="0" dirty="0" smtClean="0">
                <a:latin typeface="+mj-ea"/>
                <a:ea typeface="+mj-ea"/>
              </a:rPr>
              <a:t>目前</a:t>
            </a:r>
            <a:r>
              <a:rPr lang="zh-CN" altLang="en-US" sz="2000" b="0" dirty="0">
                <a:latin typeface="+mj-ea"/>
                <a:ea typeface="+mj-ea"/>
              </a:rPr>
              <a:t>中国的在线教育市场总体仍处于起步</a:t>
            </a:r>
            <a:r>
              <a:rPr lang="zh-CN" altLang="en-US" sz="2000" b="0" dirty="0" smtClean="0">
                <a:latin typeface="+mj-ea"/>
                <a:ea typeface="+mj-ea"/>
              </a:rPr>
              <a:t>阶段，近几年呈高速发展的</a:t>
            </a:r>
            <a:r>
              <a:rPr lang="zh-CN" altLang="en-US" sz="2000" b="0" dirty="0">
                <a:latin typeface="+mj-ea"/>
                <a:ea typeface="+mj-ea"/>
              </a:rPr>
              <a:t>态势，市场越来越细分，产业链逐步清晰。</a:t>
            </a:r>
            <a:endParaRPr lang="en-US" altLang="zh-CN" sz="2000" b="0" dirty="0" smtClean="0">
              <a:latin typeface="+mj-ea"/>
              <a:ea typeface="+mj-ea"/>
            </a:endParaRPr>
          </a:p>
          <a:p>
            <a:pPr>
              <a:lnSpc>
                <a:spcPct val="150000"/>
              </a:lnSpc>
            </a:pPr>
            <a:r>
              <a:rPr lang="zh-CN" altLang="en-US" sz="2000" b="0" dirty="0" smtClean="0">
                <a:latin typeface="+mj-ea"/>
                <a:ea typeface="+mj-ea"/>
              </a:rPr>
              <a:t>随着</a:t>
            </a:r>
            <a:r>
              <a:rPr lang="zh-CN" altLang="en-US" sz="2000" b="0" dirty="0">
                <a:latin typeface="+mj-ea"/>
                <a:ea typeface="+mj-ea"/>
              </a:rPr>
              <a:t>教育大众化、终身</a:t>
            </a:r>
            <a:r>
              <a:rPr lang="zh-CN" altLang="en-US" sz="2000" b="0" dirty="0" smtClean="0">
                <a:latin typeface="+mj-ea"/>
                <a:ea typeface="+mj-ea"/>
              </a:rPr>
              <a:t>化，社会教育</a:t>
            </a:r>
            <a:r>
              <a:rPr lang="zh-CN" altLang="en-US" sz="2000" b="0" dirty="0">
                <a:latin typeface="+mj-ea"/>
                <a:ea typeface="+mj-ea"/>
              </a:rPr>
              <a:t>需求的持续增长</a:t>
            </a:r>
            <a:r>
              <a:rPr lang="zh-CN" altLang="en-US" sz="2000" b="0" dirty="0" smtClean="0">
                <a:latin typeface="+mj-ea"/>
                <a:ea typeface="+mj-ea"/>
              </a:rPr>
              <a:t>，</a:t>
            </a:r>
            <a:r>
              <a:rPr lang="zh-CN" altLang="en-US" sz="2000" b="0" dirty="0">
                <a:latin typeface="+mj-ea"/>
                <a:ea typeface="+mj-ea"/>
              </a:rPr>
              <a:t>未来在线教育市场将呈现出“百花齐放”的</a:t>
            </a:r>
            <a:r>
              <a:rPr lang="zh-CN" altLang="en-US" sz="2000" b="0" dirty="0" smtClean="0">
                <a:latin typeface="+mj-ea"/>
                <a:ea typeface="+mj-ea"/>
              </a:rPr>
              <a:t>态势。</a:t>
            </a:r>
            <a:endParaRPr lang="en-US" altLang="zh-CN" sz="2000" b="0" dirty="0" smtClean="0">
              <a:latin typeface="+mj-ea"/>
              <a:ea typeface="+mj-ea"/>
            </a:endParaRPr>
          </a:p>
          <a:p>
            <a:pPr>
              <a:lnSpc>
                <a:spcPct val="150000"/>
              </a:lnSpc>
            </a:pPr>
            <a:r>
              <a:rPr lang="zh-CN" altLang="en-US" sz="2000" b="0" dirty="0" smtClean="0">
                <a:latin typeface="+mj-ea"/>
                <a:ea typeface="+mj-ea"/>
              </a:rPr>
              <a:t>云计算、大数据技术</a:t>
            </a:r>
            <a:r>
              <a:rPr lang="zh-CN" altLang="en-US" sz="2000" b="0" dirty="0">
                <a:latin typeface="+mj-ea"/>
                <a:ea typeface="+mj-ea"/>
              </a:rPr>
              <a:t>成为大型在线教育</a:t>
            </a:r>
            <a:r>
              <a:rPr lang="zh-CN" altLang="en-US" sz="2000" b="0" dirty="0" smtClean="0">
                <a:latin typeface="+mj-ea"/>
                <a:ea typeface="+mj-ea"/>
              </a:rPr>
              <a:t>系统的基石，而数据分析、搜索技术、自然语言处理、识别技术等核心技术与教育的结合产生的新模式将在线教育领域的一支新力军。</a:t>
            </a:r>
            <a:endParaRPr lang="en-US" altLang="zh-CN" sz="2000" b="0" dirty="0" smtClean="0">
              <a:latin typeface="+mj-ea"/>
              <a:ea typeface="+mj-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占位符 2"/>
          <p:cNvSpPr>
            <a:spLocks noGrp="1"/>
          </p:cNvSpPr>
          <p:nvPr>
            <p:ph type="body" sz="half" idx="1"/>
          </p:nvPr>
        </p:nvSpPr>
        <p:spPr>
          <a:xfrm>
            <a:off x="1935163" y="2501900"/>
            <a:ext cx="6151562" cy="3103563"/>
          </a:xfrm>
        </p:spPr>
        <p:txBody>
          <a:bodyPr/>
          <a:lstStyle/>
          <a:p>
            <a:pPr>
              <a:buFont typeface="Wingdings" pitchFamily="2" charset="2"/>
              <a:buNone/>
            </a:pPr>
            <a:r>
              <a:rPr lang="en-US" altLang="zh-CN" sz="8000" dirty="0" smtClean="0">
                <a:solidFill>
                  <a:srgbClr val="C00000"/>
                </a:solidFill>
              </a:rPr>
              <a:t>Thank you!</a:t>
            </a:r>
            <a:endParaRPr lang="zh-CN" altLang="en-US" sz="8000" dirty="0" smtClean="0">
              <a:solidFill>
                <a:srgbClr val="C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黑体"/>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A0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400" b="1" i="0" u="none" strike="noStrike" cap="none" normalizeH="0" baseline="0" smtClean="0">
            <a:ln>
              <a:noFill/>
            </a:ln>
            <a:solidFill>
              <a:schemeClr val="bg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FFAA0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400" b="1" i="0" u="none" strike="noStrike" cap="none" normalizeH="0" baseline="0" smtClean="0">
            <a:ln>
              <a:noFill/>
            </a:ln>
            <a:solidFill>
              <a:schemeClr val="bg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A0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400" b="1" i="0" u="none" strike="noStrike" cap="none" normalizeH="0" baseline="0" smtClean="0">
            <a:ln>
              <a:noFill/>
            </a:ln>
            <a:solidFill>
              <a:schemeClr val="bg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FFAA0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400" b="1" i="0" u="none" strike="noStrike" cap="none" normalizeH="0" baseline="0" smtClean="0">
            <a:ln>
              <a:noFill/>
            </a:ln>
            <a:solidFill>
              <a:schemeClr val="bg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21006</TotalTime>
  <Words>842</Words>
  <Application>Microsoft Office PowerPoint</Application>
  <PresentationFormat>A4 纸张(210x297 毫米)</PresentationFormat>
  <Paragraphs>87</Paragraphs>
  <Slides>6</Slides>
  <Notes>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6</vt:i4>
      </vt:variant>
    </vt:vector>
  </HeadingPairs>
  <TitlesOfParts>
    <vt:vector size="14" baseType="lpstr">
      <vt:lpstr>黑体</vt:lpstr>
      <vt:lpstr>华文中宋</vt:lpstr>
      <vt:lpstr>楷体_GB2312</vt:lpstr>
      <vt:lpstr>宋体</vt:lpstr>
      <vt:lpstr>Arial</vt:lpstr>
      <vt:lpstr>Wingdings</vt:lpstr>
      <vt:lpstr>默认设计模板</vt:lpstr>
      <vt:lpstr>自定义设计方案</vt:lpstr>
      <vt:lpstr>程序晋升述职材料——高级软件工程师职位(P8)</vt:lpstr>
      <vt:lpstr>一、个人信息-基础信息</vt:lpstr>
      <vt:lpstr>一、个人信息-工作经历</vt:lpstr>
      <vt:lpstr>二、专业陈述-技能展现、价值贡献</vt:lpstr>
      <vt:lpstr>二、专业陈述-行业现状及发展趋势分析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网龙管理部晋升述职PPT</dc:title>
  <dc:creator>vime</dc:creator>
  <cp:lastModifiedBy>vime</cp:lastModifiedBy>
  <cp:revision>2592</cp:revision>
  <dcterms:created xsi:type="dcterms:W3CDTF">2003-04-16T07:50:28Z</dcterms:created>
  <dcterms:modified xsi:type="dcterms:W3CDTF">2014-04-15T02:06:01Z</dcterms:modified>
</cp:coreProperties>
</file>