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1828" r:id="rId3"/>
    <p:sldId id="1827" r:id="rId4"/>
    <p:sldId id="1822" r:id="rId5"/>
    <p:sldId id="1780" r:id="rId6"/>
    <p:sldId id="1823" r:id="rId7"/>
    <p:sldId id="1830" r:id="rId8"/>
    <p:sldId id="1829" r:id="rId9"/>
  </p:sldIdLst>
  <p:sldSz cx="9906000" cy="6858000" type="A4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25" autoAdjust="0"/>
    <p:restoredTop sz="99672" autoAdjust="0"/>
  </p:normalViewPr>
  <p:slideViewPr>
    <p:cSldViewPr snapToGrid="0">
      <p:cViewPr>
        <p:scale>
          <a:sx n="80" d="100"/>
          <a:sy n="80" d="100"/>
        </p:scale>
        <p:origin x="-1986" y="-834"/>
      </p:cViewPr>
      <p:guideLst>
        <p:guide orient="horz" pos="486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90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7795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3377541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zh-CN" sz="12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02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547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440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7232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549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34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30437" cy="6045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542088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F88B-82B4-4EB3-BE6F-C466842CE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1108075"/>
            <a:ext cx="4381500" cy="252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789363"/>
            <a:ext cx="4381500" cy="2530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6D12F-1825-4058-A7FB-69399E974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7CDA-FA9A-4B3F-9C7F-B0E1F245E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9924C-517E-47F1-A9A2-FB8E42B88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13A9-9859-44F9-9402-F10E3343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3C76-2E11-4AE2-8BDC-79DA3B6AA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C7121-B39E-48EE-BBC3-906E2610C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4F4C-5F6F-4502-8782-8436DA30D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E8BE4-AEF7-468A-9D1D-B070CB600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70BD-C322-41B1-8DB1-82D20FDD0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0D9E-9014-422B-ABF6-5BB7380AA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7704-09CB-4E6F-B729-26A88E350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884238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1029"/>
          <p:cNvSpPr>
            <a:spLocks noChangeArrowheads="1"/>
          </p:cNvSpPr>
          <p:nvPr userDrawn="1"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50850" indent="635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900113" indent="14288" algn="l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47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E4B3267-144C-47DB-A0D8-B61632F28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4"/>
          <p:cNvGrpSpPr>
            <a:grpSpLocks/>
          </p:cNvGrpSpPr>
          <p:nvPr/>
        </p:nvGrpSpPr>
        <p:grpSpPr bwMode="auto">
          <a:xfrm>
            <a:off x="651975" y="2705100"/>
            <a:ext cx="8646391" cy="704850"/>
            <a:chOff x="104" y="1654"/>
            <a:chExt cx="6021" cy="494"/>
          </a:xfrm>
        </p:grpSpPr>
        <p:sp>
          <p:nvSpPr>
            <p:cNvPr id="3078" name="Rectangle 2"/>
            <p:cNvSpPr>
              <a:spLocks noChangeArrowheads="1"/>
            </p:cNvSpPr>
            <p:nvPr/>
          </p:nvSpPr>
          <p:spPr bwMode="auto">
            <a:xfrm>
              <a:off x="104" y="1901"/>
              <a:ext cx="576" cy="24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079" name="Line 3"/>
            <p:cNvSpPr>
              <a:spLocks noChangeShapeType="1"/>
            </p:cNvSpPr>
            <p:nvPr/>
          </p:nvSpPr>
          <p:spPr bwMode="auto">
            <a:xfrm>
              <a:off x="104" y="2148"/>
              <a:ext cx="602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104" y="1654"/>
              <a:ext cx="576" cy="247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1661750" y="2579250"/>
            <a:ext cx="6847034" cy="900113"/>
          </a:xfrm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程序述职材料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架构师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(P7)</a:t>
            </a:r>
            <a:endParaRPr lang="zh-CN" altLang="en-US" sz="240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77" name="Rectangle 1061"/>
          <p:cNvSpPr>
            <a:spLocks noChangeArrowheads="1"/>
          </p:cNvSpPr>
          <p:nvPr/>
        </p:nvSpPr>
        <p:spPr bwMode="auto">
          <a:xfrm>
            <a:off x="5865950" y="4141788"/>
            <a:ext cx="3421063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部门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：工程院华渔教育开发中心一部</a:t>
            </a:r>
            <a:endParaRPr lang="en-US" altLang="zh-CN" sz="18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姓名：张磊</a:t>
            </a: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日期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2015-1-20</a:t>
            </a:r>
            <a:endParaRPr lang="en-US" altLang="zh-CN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algn="ctr" eaLnBrk="0" hangingPunct="0">
              <a:spcBef>
                <a:spcPct val="50000"/>
              </a:spcBef>
              <a:buClr>
                <a:srgbClr val="3F6985"/>
              </a:buClr>
            </a:pP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</p:txBody>
      </p:sp>
      <p:pic>
        <p:nvPicPr>
          <p:cNvPr id="10" name="Picture 1056" descr="nd全称logo_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52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一、个人信息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771906" y="1733794"/>
          <a:ext cx="8324590" cy="2695708"/>
        </p:xfrm>
        <a:graphic>
          <a:graphicData uri="http://schemas.openxmlformats.org/drawingml/2006/table">
            <a:tbl>
              <a:tblPr/>
              <a:tblGrid>
                <a:gridCol w="1760098"/>
                <a:gridCol w="2350129"/>
                <a:gridCol w="1922428"/>
                <a:gridCol w="2291935"/>
              </a:tblGrid>
              <a:tr h="5680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出生年月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1983-09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黑体" pitchFamily="2" charset="-122"/>
                          <a:ea typeface="黑体" pitchFamily="2" charset="-122"/>
                        </a:rPr>
                        <a:t>毕业学校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黑体" pitchFamily="2" charset="-122"/>
                          <a:ea typeface="黑体" pitchFamily="2" charset="-122"/>
                        </a:rPr>
                        <a:t>吉林大学</a:t>
                      </a:r>
                      <a:endParaRPr lang="zh-CN" altLang="en-US" sz="1400" b="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入司年月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2014.10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最高学历和专业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本科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通信工程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直接上级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胡淮波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本岗位任职时间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个月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架构师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架构师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P7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P7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819409" y="1092533"/>
            <a:ext cx="377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姓名：张磊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9481" y="1090055"/>
            <a:ext cx="4797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部门：华渔教育开发一部 </a:t>
            </a:r>
            <a:endParaRPr lang="zh-CN" altLang="en-US" dirty="0"/>
          </a:p>
        </p:txBody>
      </p:sp>
      <p:graphicFrame>
        <p:nvGraphicFramePr>
          <p:cNvPr id="8" name="Group 161"/>
          <p:cNvGraphicFramePr>
            <a:graphicFrameLocks noGrp="1"/>
          </p:cNvGraphicFramePr>
          <p:nvPr>
            <p:ph sz="quarter" idx="2"/>
          </p:nvPr>
        </p:nvGraphicFramePr>
        <p:xfrm>
          <a:off x="771738" y="4443148"/>
          <a:ext cx="8324768" cy="1829054"/>
        </p:xfrm>
        <a:graphic>
          <a:graphicData uri="http://schemas.openxmlformats.org/drawingml/2006/table">
            <a:tbl>
              <a:tblPr/>
              <a:tblGrid>
                <a:gridCol w="1760662"/>
                <a:gridCol w="6564106"/>
              </a:tblGrid>
              <a:tr h="8769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月度绩效考核数据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最近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3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个月绩效：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BA【A】</a:t>
                      </a: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119848" y="890966"/>
          <a:ext cx="9738652" cy="5884920"/>
        </p:xfrm>
        <a:graphic>
          <a:graphicData uri="http://schemas.openxmlformats.org/drawingml/2006/table">
            <a:tbl>
              <a:tblPr/>
              <a:tblGrid>
                <a:gridCol w="1326654"/>
                <a:gridCol w="8411998"/>
              </a:tblGrid>
              <a:tr h="457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工作年限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工作经历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053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年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5838" marR="0" lvl="0" indent="-534988" algn="l" defTabSz="249238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2005.07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～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2007.10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，吉林省联通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985838" marR="0" lvl="0" indent="-534988" algn="l" defTabSz="249238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2007.10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～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2010.4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，北大青鸟高级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Java EE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讲师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985838" marR="0" lvl="0" indent="-534988" algn="l" defTabSz="249238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2010.4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～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2014.11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，东北师范大学理想软件研究院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985838" marR="0" lvl="0" indent="-534988" algn="l" defTabSz="249238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职业生涯中，基础很重要，扎实的技术，稳重的性格，严谨的思维，全面的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 EE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技术体系，让我在个人的职业生涯中，坚定在教育行业有所作为：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区域版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校园版资源共建共享平台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：实现教育资源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教学资源，学习资源，培训资源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的管理，审核，分发，共建共享，存储等核心服务。并且扩展国家分类编码到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维度教学资源分类体系和编码。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题库系统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：通过系统实现试题采编，定位，多题型的作答支持。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课堂多媒体系统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：根据教师教学行为，实现从备课、教学、评测为主的在线系统，实现与资源平台，题库系统的资源同步和整合。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人人通学习空间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：集成课堂多媒体的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portal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，资源库，题库，教研，学科工具，教学管理等系统为一体的人人通网络学习空间。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在从事信息化教育这几年，学到很多，成长很多，也感谢客户，教育专家，全国各地的优秀老师的指导和提点。团队的核心研发人员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人。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一、个人信息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技能展现、价值贡献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0244" name="标题 1"/>
          <p:cNvSpPr>
            <a:spLocks/>
          </p:cNvSpPr>
          <p:nvPr/>
        </p:nvSpPr>
        <p:spPr bwMode="auto">
          <a:xfrm>
            <a:off x="408300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备注：</a:t>
            </a:r>
            <a:r>
              <a:rPr lang="zh-CN" altLang="en-US" sz="12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此页不足填写可自行加页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0010" y="990157"/>
          <a:ext cx="8894619" cy="537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8"/>
                <a:gridCol w="688769"/>
                <a:gridCol w="4085112"/>
                <a:gridCol w="2921330"/>
              </a:tblGrid>
              <a:tr h="747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所在项目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承担角色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关键事件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（体现工作亮点、突出技能）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项目线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技术线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突出贡献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5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华渔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gaea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Web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框架设计研发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、对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gaea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以往的实现做代码分析，并且在原有的基础上进行调整。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、实现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gaea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框架仓储层的框架级别的封装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、弥补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java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开发过程中的一些盲区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、修正开发中的过重的实现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1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共享平台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弹性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web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设计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开发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Waf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开发框架的设计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waf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 rest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风格数据转换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waf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安全机制的实现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waf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异常处理和错误编码设计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、为公司短期发布基于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java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lang="en-US" altLang="zh-CN" sz="1400" baseline="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ee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的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rest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风格的开发框架</a:t>
                      </a:r>
                      <a:endParaRPr lang="en-US" altLang="zh-CN" sz="1400" baseline="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、与</a:t>
                      </a:r>
                      <a:r>
                        <a:rPr lang="en-US" altLang="zh-CN" sz="1400" baseline="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uc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实现安全互信以及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client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的安全访问资源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教育平台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资源管理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架构设计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、生命周期的阶段划分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、生命周期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Rest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lang="en-US" altLang="zh-CN" sz="1400" baseline="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api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的设计</a:t>
                      </a:r>
                      <a:endParaRPr lang="en-US" altLang="zh-CN" sz="1400" baseline="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、参与教育平台的整体设计。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、提供传统教育在信息化以及互联网发展过程中的一些背景和经验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、提供教育资源的分类体系和国家标准的补充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、提供元数据与教育资源关系以及扩展机制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352425" y="215900"/>
            <a:ext cx="8915400" cy="592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行业现状及发展趋势分析 </a:t>
            </a:r>
            <a:endParaRPr lang="zh-CN" altLang="en-US" sz="1200" dirty="0" smtClean="0"/>
          </a:p>
        </p:txBody>
      </p:sp>
      <p:sp>
        <p:nvSpPr>
          <p:cNvPr id="5" name="标题 1"/>
          <p:cNvSpPr>
            <a:spLocks/>
          </p:cNvSpPr>
          <p:nvPr/>
        </p:nvSpPr>
        <p:spPr bwMode="auto">
          <a:xfrm>
            <a:off x="517525" y="1306513"/>
            <a:ext cx="8270875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zh-CN" altLang="en-US" sz="1600" b="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1268" name="标题 1"/>
          <p:cNvSpPr>
            <a:spLocks/>
          </p:cNvSpPr>
          <p:nvPr/>
        </p:nvSpPr>
        <p:spPr bwMode="auto">
          <a:xfrm>
            <a:off x="420175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备注：</a:t>
            </a:r>
            <a:r>
              <a:rPr lang="zh-CN" altLang="en-US" sz="12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请结合本职责领域及所服务部门的行业现状、发展趋势进行分析。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85775" y="1108075"/>
            <a:ext cx="8915400" cy="5211763"/>
          </a:xfrm>
        </p:spPr>
        <p:txBody>
          <a:bodyPr/>
          <a:lstStyle/>
          <a:p>
            <a:r>
              <a:rPr lang="zh-CN" altLang="en-US" sz="2400" b="0" dirty="0" smtClean="0"/>
              <a:t>摸着石头过河，目标是河对面。</a:t>
            </a:r>
            <a:endParaRPr lang="en-US" altLang="zh-CN" sz="2400" b="0" dirty="0" smtClean="0"/>
          </a:p>
          <a:p>
            <a:r>
              <a:rPr lang="zh-CN" altLang="en-US" sz="2400" b="0" dirty="0" smtClean="0">
                <a:latin typeface="+mj-ea"/>
              </a:rPr>
              <a:t>教育不可做大而全，而应该专而精。</a:t>
            </a:r>
            <a:endParaRPr lang="en-US" altLang="zh-CN" sz="2400" b="0" dirty="0" smtClean="0">
              <a:latin typeface="+mj-ea"/>
            </a:endParaRPr>
          </a:p>
          <a:p>
            <a:r>
              <a:rPr lang="zh-CN" altLang="en-US" sz="2400" b="0" dirty="0" smtClean="0">
                <a:latin typeface="+mj-ea"/>
              </a:rPr>
              <a:t>教育行业因其教育类型多样，教育资源分类复杂，其形态和教学方式大相径庭，专注才能破冰。但不一定可复制。</a:t>
            </a:r>
            <a:endParaRPr lang="en-US" altLang="zh-CN" sz="2400" b="0" dirty="0" smtClean="0">
              <a:latin typeface="+mj-ea"/>
            </a:endParaRPr>
          </a:p>
          <a:p>
            <a:r>
              <a:rPr lang="zh-CN" altLang="en-US" sz="2400" b="0" dirty="0" smtClean="0">
                <a:latin typeface="+mj-ea"/>
              </a:rPr>
              <a:t>当优质内容、完备的学科工具成为平台的核心，教学过程以及学习过程的分析成为必然。智慧教育才会成为可能。</a:t>
            </a:r>
            <a:endParaRPr lang="en-US" altLang="zh-CN" sz="2400" b="0" dirty="0" smtClean="0">
              <a:latin typeface="+mj-ea"/>
            </a:endParaRPr>
          </a:p>
          <a:p>
            <a:r>
              <a:rPr lang="zh-CN" altLang="en-US" sz="2400" b="0" dirty="0" smtClean="0">
                <a:latin typeface="+mj-ea"/>
              </a:rPr>
              <a:t>国家教育方针：高等教育的方向转向技能教育，降低研究性专业和研究性人才的培养，提升技能型人才的培养。</a:t>
            </a:r>
            <a:endParaRPr lang="en-US" altLang="zh-CN" sz="2400" b="0" dirty="0" smtClean="0">
              <a:latin typeface="+mj-ea"/>
            </a:endParaRPr>
          </a:p>
          <a:p>
            <a:r>
              <a:rPr lang="zh-CN" altLang="en-US" sz="2400" b="0" dirty="0" smtClean="0">
                <a:latin typeface="+mj-ea"/>
              </a:rPr>
              <a:t>国家教育资金投入，首先投向职业教育而非基础教育。</a:t>
            </a:r>
            <a:endParaRPr lang="en-US" altLang="zh-CN" sz="2400" b="0" dirty="0" smtClean="0">
              <a:latin typeface="+mj-ea"/>
            </a:endParaRPr>
          </a:p>
          <a:p>
            <a:r>
              <a:rPr lang="zh-CN" altLang="en-US" sz="2400" b="0" dirty="0" smtClean="0">
                <a:latin typeface="+mj-ea"/>
              </a:rPr>
              <a:t>职业教育是富二代，基础教育是官二代。面临的困难并非技术，而是容易触及教育的底线。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79425" y="227013"/>
            <a:ext cx="8915400" cy="592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综合自</a:t>
            </a: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评</a:t>
            </a:r>
            <a:r>
              <a:rPr lang="en-US" altLang="zh-CN" sz="2800" b="0" kern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职业</a:t>
            </a:r>
            <a:r>
              <a:rPr lang="zh-CN" altLang="en-US" sz="2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生涯规划</a:t>
            </a:r>
            <a:endParaRPr lang="zh-CN" altLang="en-US" sz="2800" b="0" kern="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30200" y="1049338"/>
            <a:ext cx="9205686" cy="4460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长远规划：教育行业的技术专家。带领一个团队，开发运营一个典型的教育产品或者服务平台。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中期规划：构建教育行业的业务开发框架。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近期规划：</a:t>
            </a:r>
            <a:r>
              <a:rPr lang="en-US" altLang="zh-CN" sz="3000" b="0" dirty="0" err="1" smtClean="0">
                <a:latin typeface="黑体" pitchFamily="2" charset="-122"/>
                <a:ea typeface="黑体" pitchFamily="2" charset="-122"/>
              </a:rPr>
              <a:t>waf</a:t>
            </a: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000" b="0" dirty="0" err="1" smtClean="0">
                <a:latin typeface="黑体" pitchFamily="2" charset="-122"/>
                <a:ea typeface="黑体" pitchFamily="2" charset="-122"/>
              </a:rPr>
              <a:t>gaea</a:t>
            </a: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，教育服务资源管理平台。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2"/>
          <p:cNvSpPr>
            <a:spLocks noGrp="1"/>
          </p:cNvSpPr>
          <p:nvPr>
            <p:ph type="body" sz="half" idx="1"/>
          </p:nvPr>
        </p:nvSpPr>
        <p:spPr>
          <a:xfrm>
            <a:off x="1935163" y="2501900"/>
            <a:ext cx="6151562" cy="3103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8000" smtClean="0">
                <a:solidFill>
                  <a:srgbClr val="C00000"/>
                </a:solidFill>
              </a:rPr>
              <a:t>Thank you!</a:t>
            </a:r>
            <a:endParaRPr lang="zh-CN" altLang="en-US" sz="800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21421</TotalTime>
  <Words>822</Words>
  <Application>Microsoft Office PowerPoint</Application>
  <PresentationFormat>A4 纸张(210x297 毫米)</PresentationFormat>
  <Paragraphs>97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默认设计模板</vt:lpstr>
      <vt:lpstr>自定义设计方案</vt:lpstr>
      <vt:lpstr>程序述职材料——架构师(P7)</vt:lpstr>
      <vt:lpstr>一、个人信息-基础信息</vt:lpstr>
      <vt:lpstr>一、个人信息-工作经历</vt:lpstr>
      <vt:lpstr>二、专业陈述-技能展现、价值贡献</vt:lpstr>
      <vt:lpstr>二、专业陈述-行业现状及发展趋势分析 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dc:creator>johnny</dc:creator>
  <cp:lastModifiedBy>nd</cp:lastModifiedBy>
  <cp:revision>2514</cp:revision>
  <dcterms:created xsi:type="dcterms:W3CDTF">2003-04-16T07:50:28Z</dcterms:created>
  <dcterms:modified xsi:type="dcterms:W3CDTF">2015-01-26T01:55:21Z</dcterms:modified>
</cp:coreProperties>
</file>