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1828" r:id="rId3"/>
    <p:sldId id="1827" r:id="rId4"/>
    <p:sldId id="1822" r:id="rId5"/>
    <p:sldId id="1780" r:id="rId6"/>
    <p:sldId id="1823" r:id="rId7"/>
    <p:sldId id="1830" r:id="rId8"/>
    <p:sldId id="1829" r:id="rId9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3117">
          <p15:clr>
            <a:srgbClr val="A4A3A4"/>
          </p15:clr>
        </p15:guide>
        <p15:guide id="3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9672" autoAdjust="0"/>
  </p:normalViewPr>
  <p:slideViewPr>
    <p:cSldViewPr snapToGrid="0">
      <p:cViewPr varScale="1">
        <p:scale>
          <a:sx n="116" d="100"/>
          <a:sy n="116" d="100"/>
        </p:scale>
        <p:origin x="1524" y="108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795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541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13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7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0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2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9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661750" y="2579250"/>
            <a:ext cx="6847034" cy="900113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程序述职材料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高级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软件工程师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(P7)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865950" y="4141788"/>
            <a:ext cx="34210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3F6985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部门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ea typeface="楷体_GB2312" pitchFamily="49" charset="-122"/>
                <a:sym typeface="Arial" pitchFamily="34" charset="0"/>
              </a:rPr>
              <a:t>工程院华渔教育开发中心开发一部</a:t>
            </a:r>
            <a:r>
              <a:rPr lang="en-US" altLang="zh-CN" sz="1800" b="0" dirty="0">
                <a:solidFill>
                  <a:schemeClr val="tx1"/>
                </a:solidFill>
                <a:ea typeface="楷体_GB2312" pitchFamily="49" charset="-122"/>
                <a:sym typeface="Arial" pitchFamily="34" charset="0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ea typeface="楷体_GB2312" pitchFamily="49" charset="-122"/>
                <a:sym typeface="Arial" pitchFamily="34" charset="0"/>
              </a:rPr>
              <a:t>组</a:t>
            </a:r>
            <a:endParaRPr lang="zh-CN" altLang="en-US" sz="1800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>
              <a:spcBef>
                <a:spcPct val="50000"/>
              </a:spcBef>
              <a:buClr>
                <a:srgbClr val="3F6985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姓名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：</a:t>
            </a:r>
            <a:r>
              <a:rPr lang="en-US" altLang="zh-CN" sz="1800" b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 </a:t>
            </a:r>
            <a:r>
              <a:rPr lang="zh-CN" altLang="en-US" sz="1800" b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谢桂林</a:t>
            </a:r>
            <a:endParaRPr lang="en-US" altLang="zh-CN" sz="1800" b="0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>
              <a:spcBef>
                <a:spcPct val="50000"/>
              </a:spcBef>
              <a:buClr>
                <a:srgbClr val="3F6985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日期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：</a:t>
            </a:r>
            <a:r>
              <a:rPr lang="en-US" altLang="zh-CN" sz="1800" b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 2015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年 </a:t>
            </a:r>
            <a:r>
              <a:rPr lang="en-US" altLang="zh-CN" sz="1800" b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01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月</a:t>
            </a:r>
            <a:r>
              <a:rPr lang="en-US" altLang="zh-CN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3</a:t>
            </a:r>
            <a:r>
              <a:rPr lang="zh-CN" altLang="en-US" sz="1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10" name="Picture 1056" descr="nd全称logo_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52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5927335"/>
              </p:ext>
            </p:extLst>
          </p:nvPr>
        </p:nvGraphicFramePr>
        <p:xfrm>
          <a:off x="771906" y="1733794"/>
          <a:ext cx="8324590" cy="2695708"/>
        </p:xfrm>
        <a:graphic>
          <a:graphicData uri="http://schemas.openxmlformats.org/drawingml/2006/table">
            <a:tbl>
              <a:tblPr/>
              <a:tblGrid>
                <a:gridCol w="1760098"/>
                <a:gridCol w="2350129"/>
                <a:gridCol w="1922428"/>
                <a:gridCol w="2291935"/>
              </a:tblGrid>
              <a:tr h="56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1979.10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福州大学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2014.10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专科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计算机应用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兰成建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高级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高级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19409" y="1092533"/>
            <a:ext cx="377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姓名：谢桂林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8255" y="1056908"/>
            <a:ext cx="4251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部门：</a:t>
            </a:r>
            <a:r>
              <a:rPr lang="zh-CN" altLang="en-US" sz="1800" b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工程院华渔教育开发中心开发一部</a:t>
            </a:r>
            <a:r>
              <a:rPr lang="en-US" altLang="zh-CN" sz="1800" b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1800" b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组</a:t>
            </a:r>
            <a:endParaRPr lang="zh-CN" altLang="en-US" sz="1800" b="0" dirty="0"/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01738374"/>
              </p:ext>
            </p:extLst>
          </p:nvPr>
        </p:nvGraphicFramePr>
        <p:xfrm>
          <a:off x="771738" y="4443148"/>
          <a:ext cx="8324768" cy="1829054"/>
        </p:xfrm>
        <a:graphic>
          <a:graphicData uri="http://schemas.openxmlformats.org/drawingml/2006/table">
            <a:tbl>
              <a:tblPr/>
              <a:tblGrid>
                <a:gridCol w="1760662"/>
                <a:gridCol w="6564106"/>
              </a:tblGrid>
              <a:tr h="876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月度绩效考核数据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最近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个月绩效：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BBB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51951982"/>
              </p:ext>
            </p:extLst>
          </p:nvPr>
        </p:nvGraphicFramePr>
        <p:xfrm>
          <a:off x="1153000" y="1460698"/>
          <a:ext cx="7576106" cy="4168205"/>
        </p:xfrm>
        <a:graphic>
          <a:graphicData uri="http://schemas.openxmlformats.org/drawingml/2006/table">
            <a:tbl>
              <a:tblPr/>
              <a:tblGrid>
                <a:gridCol w="1032060"/>
                <a:gridCol w="6544046"/>
              </a:tblGrid>
              <a:tr h="536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15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2000.06---2003.11:   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福州向导科技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中小学管理软件开发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2003.12---2005.08:  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自由职业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全国森林案件管理系统开发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2005.10---2010.02 : 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福州银达世纪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2010.03---2014.09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：福州银达天成 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软件部经理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近十年主要从事金融应用及银行卡行业应用相关系统开发、需求分析：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银行自助设备交易平台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：前端底层统一设备驱动协议、交互界面与硬件驱动及交易流程解耦，交易服务、流程可配置、交易信息及设备状态可监控、设备接入及交易密钥的安全管控。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水产批发交易结算平台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：采用</a:t>
                      </a: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.Net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WCF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集成多个异构子系统；为线下交易、网上商店、仓储质押、银企资金出入提供统一的交易账务服务。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技能展现、价值贡献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28594"/>
              </p:ext>
            </p:extLst>
          </p:nvPr>
        </p:nvGraphicFramePr>
        <p:xfrm>
          <a:off x="451262" y="1108911"/>
          <a:ext cx="9179626" cy="475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40"/>
                <a:gridCol w="710839"/>
                <a:gridCol w="4216010"/>
                <a:gridCol w="3014937"/>
              </a:tblGrid>
              <a:tr h="682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725"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华渔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基础平台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资源管理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设计、开发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人员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熟悉基础平台架构和开发框架；设计、开发按策略出题、出卷；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对文档转码服务的某些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PDF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文件转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HTML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会出现乱码问题分析原因，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解决开源框架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xpdf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乱码问题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；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定义策略表达式语法、实现表达式解释运算，可灵活应对出卷策略需求变化；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985"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中国好教师（北师大项目）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设计、开发人员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1pPr>
                      <a:lvl2pPr defTabSz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2pPr>
                      <a:lvl3pPr defTabSz="0">
                        <a:lnSpc>
                          <a:spcPct val="115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Pct val="10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完成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端服务的提问、答疑模块开发；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在开发任务紧急情况下，主动快速组织产品策划、手机组开发人员完成需求确认、开发联调测试；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062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华渔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非学历项目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开发管理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熟悉系统业务、与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QA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协作压测分析考试模块服务接口性能瓶颈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；安排版本需求及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BUG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管理；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微软雅黑" panose="020B0503020204020204" pitchFamily="34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352425" y="215900"/>
            <a:ext cx="8915400" cy="592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行业现状及发展趋势分析 </a:t>
            </a:r>
            <a:endParaRPr lang="zh-CN" altLang="en-US" sz="1200" dirty="0" smtClean="0"/>
          </a:p>
        </p:txBody>
      </p:sp>
      <p:sp>
        <p:nvSpPr>
          <p:cNvPr id="5" name="标题 1"/>
          <p:cNvSpPr>
            <a:spLocks/>
          </p:cNvSpPr>
          <p:nvPr/>
        </p:nvSpPr>
        <p:spPr bwMode="auto">
          <a:xfrm>
            <a:off x="517525" y="1306513"/>
            <a:ext cx="82708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 sz="1600" b="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268" name="标题 1"/>
          <p:cNvSpPr>
            <a:spLocks/>
          </p:cNvSpPr>
          <p:nvPr/>
        </p:nvSpPr>
        <p:spPr bwMode="auto">
          <a:xfrm>
            <a:off x="420175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请结合本职责领域及所服务部门的行业现状、发展趋势进行分析。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85775" y="1108075"/>
            <a:ext cx="8915400" cy="5211763"/>
          </a:xfrm>
        </p:spPr>
        <p:txBody>
          <a:bodyPr/>
          <a:lstStyle/>
          <a:p>
            <a:r>
              <a:rPr lang="zh-CN" altLang="en-US" sz="2400" b="0" dirty="0" smtClean="0"/>
              <a:t>互联网应用和智能终端的普及，使在线教育打破了传统教育的时空限制；</a:t>
            </a:r>
            <a:r>
              <a:rPr lang="zh-CN" altLang="en-US" sz="2400" b="0" dirty="0" smtClean="0">
                <a:latin typeface="+mj-ea"/>
              </a:rPr>
              <a:t>现阶段</a:t>
            </a:r>
            <a:r>
              <a:rPr lang="zh-CN" altLang="en-US" sz="2400" b="0" dirty="0">
                <a:latin typeface="+mj-ea"/>
              </a:rPr>
              <a:t>在线教育更多的</a:t>
            </a:r>
            <a:r>
              <a:rPr lang="zh-CN" altLang="en-US" sz="2400" b="0" dirty="0" smtClean="0">
                <a:latin typeface="+mj-ea"/>
              </a:rPr>
              <a:t>还只是</a:t>
            </a:r>
            <a:r>
              <a:rPr lang="zh-CN" altLang="en-US" sz="2400" b="0" dirty="0">
                <a:latin typeface="+mj-ea"/>
              </a:rPr>
              <a:t>把线下教育简单的搬到线上</a:t>
            </a:r>
            <a:r>
              <a:rPr lang="zh-CN" altLang="en-US" sz="2400" b="0" dirty="0" smtClean="0">
                <a:latin typeface="+mj-ea"/>
              </a:rPr>
              <a:t>；在教学内容和教与学的方法上创新性不够；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随着智能终端设备的发展</a:t>
            </a:r>
            <a:r>
              <a:rPr lang="zh-CN" altLang="en-US" sz="2400" b="0" smtClean="0">
                <a:latin typeface="+mj-ea"/>
              </a:rPr>
              <a:t>，可为</a:t>
            </a:r>
            <a:r>
              <a:rPr lang="zh-CN" altLang="en-US" sz="2400" b="0" dirty="0" smtClean="0">
                <a:latin typeface="+mj-ea"/>
              </a:rPr>
              <a:t>学习过程加入更多的参与交互、</a:t>
            </a:r>
            <a:r>
              <a:rPr lang="zh-CN" altLang="en-US" sz="2400" b="0" dirty="0"/>
              <a:t>虚拟现实</a:t>
            </a:r>
            <a:r>
              <a:rPr lang="zh-CN" altLang="en-US" sz="2400" b="0" dirty="0" smtClean="0">
                <a:latin typeface="+mj-ea"/>
              </a:rPr>
              <a:t>场景学习，提高学生的学习参与度；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未来大数据和生物传感器的发展应用，通过采集学习过程的行为数据、能更好为学生提供个性化和准对性的学习建议及服务；</a:t>
            </a:r>
            <a:endParaRPr lang="en-US" altLang="zh-CN" sz="2400" b="0" dirty="0" smtClean="0">
              <a:latin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综合自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914400"/>
            <a:ext cx="9205686" cy="5308270"/>
          </a:xfrm>
        </p:spPr>
        <p:txBody>
          <a:bodyPr/>
          <a:lstStyle/>
          <a:p>
            <a:pPr marL="0" lvl="0" indent="0" defTabSz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3000" b="0" dirty="0">
                <a:latin typeface="黑体" pitchFamily="2" charset="-122"/>
                <a:ea typeface="黑体" pitchFamily="2" charset="-122"/>
              </a:rPr>
              <a:t>近期规划</a:t>
            </a:r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3600" b="0" dirty="0" smtClean="0">
              <a:latin typeface="黑体" pitchFamily="2" charset="-122"/>
              <a:ea typeface="黑体" pitchFamily="2" charset="-122"/>
            </a:endParaRPr>
          </a:p>
          <a:p>
            <a:pPr marL="0" lvl="0" indent="0" defTabSz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熟悉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非学历平台的业务需求，能负责非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学历系统的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项目开发管理工作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；在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项目组内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实践开发管理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与技术架构的分工协助；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改进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项目组的任务量评估、协作问题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；</a:t>
            </a:r>
            <a:endParaRPr lang="en-US" altLang="zh-CN" sz="2400" b="0" dirty="0" smtClean="0">
              <a:latin typeface="微软雅黑" panose="020B0503020204020204" pitchFamily="34" charset="-122"/>
              <a:ea typeface="新宋体" panose="02010609030101010101" pitchFamily="49" charset="-122"/>
              <a:sym typeface="Arial" panose="020B0604020202020204" pitchFamily="34" charset="0"/>
            </a:endParaRPr>
          </a:p>
          <a:p>
            <a:pPr marL="0" lvl="0" indent="0" defTabSz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3000" b="0" dirty="0">
                <a:latin typeface="黑体" pitchFamily="2" charset="-122"/>
                <a:ea typeface="黑体" pitchFamily="2" charset="-122"/>
              </a:rPr>
              <a:t>中期规划</a:t>
            </a:r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3600" b="0" dirty="0" smtClean="0">
              <a:latin typeface="黑体" pitchFamily="2" charset="-122"/>
              <a:ea typeface="黑体" pitchFamily="2" charset="-122"/>
            </a:endParaRPr>
          </a:p>
          <a:p>
            <a:pPr marL="0" lvl="0" indent="0" defTabSz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协助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产品策划对产品持续改进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；与</a:t>
            </a:r>
            <a:r>
              <a:rPr lang="en-US" altLang="zh-CN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HR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配合建立项目激励机制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；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非学历系统与工程院的教育基础平台的整合；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参与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工程院更多在线教育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项目；</a:t>
            </a:r>
            <a:endParaRPr lang="en-US" altLang="zh-CN" sz="2400" b="0" dirty="0" smtClean="0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r>
              <a:rPr lang="zh-CN" altLang="en-US" sz="24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在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开发管理和</a:t>
            </a:r>
            <a:r>
              <a:rPr lang="zh-CN" altLang="en-US" sz="24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在线教育产品策划方向做的更专业；</a:t>
            </a:r>
            <a:endParaRPr lang="en-US" altLang="zh-CN" sz="24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defTabSz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endParaRPr lang="en-US" altLang="zh-CN" sz="2800" dirty="0">
              <a:latin typeface="微软雅黑" panose="020B0503020204020204" pitchFamily="34" charset="-122"/>
              <a:ea typeface="新宋体" panose="0201060903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21594</TotalTime>
  <Words>589</Words>
  <Application>Microsoft Office PowerPoint</Application>
  <PresentationFormat>A4 纸张(210x297 毫米)</PresentationFormat>
  <Paragraphs>81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华文中宋</vt:lpstr>
      <vt:lpstr>楷体_GB2312</vt:lpstr>
      <vt:lpstr>宋体</vt:lpstr>
      <vt:lpstr>微软雅黑</vt:lpstr>
      <vt:lpstr>新宋体</vt:lpstr>
      <vt:lpstr>Arial</vt:lpstr>
      <vt:lpstr>Wingdings</vt:lpstr>
      <vt:lpstr>默认设计模板</vt:lpstr>
      <vt:lpstr>自定义设计方案</vt:lpstr>
      <vt:lpstr>程序述职材料——高级软件工程师(P7)</vt:lpstr>
      <vt:lpstr>一、个人信息-基础信息</vt:lpstr>
      <vt:lpstr>一、个人信息-工作经历</vt:lpstr>
      <vt:lpstr>二、专业陈述-技能展现、价值贡献</vt:lpstr>
      <vt:lpstr>二、专业陈述-行业现状及发展趋势分析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nd</cp:lastModifiedBy>
  <cp:revision>2530</cp:revision>
  <dcterms:created xsi:type="dcterms:W3CDTF">2003-04-16T07:50:28Z</dcterms:created>
  <dcterms:modified xsi:type="dcterms:W3CDTF">2015-01-19T02:41:44Z</dcterms:modified>
</cp:coreProperties>
</file>