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56" r:id="rId3"/>
    <p:sldId id="1793" r:id="rId4"/>
    <p:sldId id="1689" r:id="rId5"/>
    <p:sldId id="1822" r:id="rId6"/>
    <p:sldId id="1820" r:id="rId7"/>
    <p:sldId id="1823" r:id="rId8"/>
    <p:sldId id="1825" r:id="rId9"/>
    <p:sldId id="1816" r:id="rId10"/>
    <p:sldId id="1798" r:id="rId11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25" autoAdjust="0"/>
    <p:restoredTop sz="99672" autoAdjust="0"/>
  </p:normalViewPr>
  <p:slideViewPr>
    <p:cSldViewPr snapToGrid="0">
      <p:cViewPr>
        <p:scale>
          <a:sx n="100" d="100"/>
          <a:sy n="100" d="100"/>
        </p:scale>
        <p:origin x="-282" y="-330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1031" name="Picture 1035" descr="nd全称logo_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70763" y="0"/>
            <a:ext cx="25352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4"/>
          <p:cNvGrpSpPr>
            <a:grpSpLocks/>
          </p:cNvGrpSpPr>
          <p:nvPr/>
        </p:nvGrpSpPr>
        <p:grpSpPr bwMode="auto">
          <a:xfrm>
            <a:off x="165100" y="2705100"/>
            <a:ext cx="9558338" cy="704850"/>
            <a:chOff x="104" y="1654"/>
            <a:chExt cx="6021" cy="494"/>
          </a:xfrm>
        </p:grpSpPr>
        <p:sp>
          <p:nvSpPr>
            <p:cNvPr id="3078" name="Rectangle 2"/>
            <p:cNvSpPr>
              <a:spLocks noChangeArrowheads="1"/>
            </p:cNvSpPr>
            <p:nvPr/>
          </p:nvSpPr>
          <p:spPr bwMode="auto">
            <a:xfrm>
              <a:off x="104" y="1901"/>
              <a:ext cx="576" cy="24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79" name="Line 3"/>
            <p:cNvSpPr>
              <a:spLocks noChangeShapeType="1"/>
            </p:cNvSpPr>
            <p:nvPr/>
          </p:nvSpPr>
          <p:spPr bwMode="auto">
            <a:xfrm>
              <a:off x="104" y="2148"/>
              <a:ext cx="602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104" y="1654"/>
              <a:ext cx="576" cy="24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1222375" y="2413000"/>
            <a:ext cx="7569200" cy="900113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员工任职资格认证申请陈述材料</a:t>
            </a:r>
            <a:r>
              <a:rPr lang="en-US" altLang="zh-CN" sz="2400" b="1" dirty="0" smtClean="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无线开发程序员</a:t>
            </a:r>
            <a:endParaRPr lang="zh-CN" altLang="en-US" sz="2400" dirty="0" smtClean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3076" name="Picture 1056" descr="nd全称logo_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52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061"/>
          <p:cNvSpPr>
            <a:spLocks noChangeArrowheads="1"/>
          </p:cNvSpPr>
          <p:nvPr/>
        </p:nvSpPr>
        <p:spPr bwMode="auto">
          <a:xfrm>
            <a:off x="5616574" y="4141788"/>
            <a:ext cx="4289426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部门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：</a:t>
            </a:r>
            <a:r>
              <a:rPr lang="zh-CN" altLang="en-US" sz="1800" dirty="0" smtClean="0">
                <a:solidFill>
                  <a:schemeClr val="tx1"/>
                </a:solidFill>
                <a:ea typeface="华文中宋" pitchFamily="2" charset="-122"/>
                <a:cs typeface="Arial" charset="0"/>
              </a:rPr>
              <a:t>博远无线</a:t>
            </a:r>
            <a:r>
              <a:rPr lang="en-US" altLang="zh-CN" sz="1800" dirty="0" smtClean="0">
                <a:solidFill>
                  <a:schemeClr val="tx1"/>
                </a:solidFill>
                <a:ea typeface="华文中宋" pitchFamily="2" charset="-122"/>
                <a:cs typeface="Arial" charset="0"/>
              </a:rPr>
              <a:t>91</a:t>
            </a:r>
            <a:r>
              <a:rPr lang="zh-CN" altLang="en-US" sz="1800" dirty="0" smtClean="0">
                <a:solidFill>
                  <a:schemeClr val="tx1"/>
                </a:solidFill>
                <a:ea typeface="华文中宋" pitchFamily="2" charset="-122"/>
                <a:cs typeface="Arial" charset="0"/>
              </a:rPr>
              <a:t>手机助手事业部</a:t>
            </a:r>
            <a:r>
              <a:rPr lang="en-US" altLang="zh-CN" sz="1800" dirty="0" smtClean="0">
                <a:solidFill>
                  <a:schemeClr val="tx1"/>
                </a:solidFill>
                <a:ea typeface="华文中宋" pitchFamily="2" charset="-122"/>
                <a:cs typeface="Arial" charset="0"/>
              </a:rPr>
              <a:t>PC</a:t>
            </a:r>
            <a:r>
              <a:rPr lang="zh-CN" altLang="en-US" sz="1800" dirty="0" smtClean="0">
                <a:solidFill>
                  <a:schemeClr val="tx1"/>
                </a:solidFill>
                <a:ea typeface="华文中宋" pitchFamily="2" charset="-122"/>
                <a:cs typeface="Arial" charset="0"/>
              </a:rPr>
              <a:t>端</a:t>
            </a:r>
            <a:endParaRPr lang="en-US" altLang="zh-CN" sz="180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姓名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：</a:t>
            </a:r>
            <a:r>
              <a:rPr lang="zh-CN" altLang="en-US" sz="1800" dirty="0" smtClean="0">
                <a:solidFill>
                  <a:schemeClr val="tx1"/>
                </a:solidFill>
                <a:ea typeface="华文中宋" pitchFamily="2" charset="-122"/>
                <a:cs typeface="Arial" charset="0"/>
              </a:rPr>
              <a:t>洪文师</a:t>
            </a:r>
            <a:endParaRPr lang="zh-CN" altLang="en-US" sz="180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日期：</a:t>
            </a:r>
            <a:r>
              <a:rPr lang="en-US" altLang="zh-CN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2012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8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20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charset="0"/>
              </a:rPr>
              <a:t>日</a:t>
            </a:r>
            <a:endParaRPr lang="en-US" altLang="zh-CN" sz="180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algn="ctr" eaLnBrk="0" hangingPunct="0">
              <a:spcBef>
                <a:spcPct val="50000"/>
              </a:spcBef>
              <a:buClr>
                <a:srgbClr val="3F6985"/>
              </a:buClr>
            </a:pPr>
            <a:endParaRPr lang="zh-CN" altLang="en-US" sz="1800" dirty="0">
              <a:solidFill>
                <a:schemeClr val="tx1"/>
              </a:solidFill>
              <a:ea typeface="华文中宋" pitchFamily="2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338138" y="309563"/>
            <a:ext cx="8915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/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87475" y="1617663"/>
            <a:ext cx="5227638" cy="29892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个人信息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专业陈述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综合自评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40EF76-7515-49D8-A33E-E3F6B0188031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/>
              <a:t>个人信息</a:t>
            </a:r>
            <a:r>
              <a:rPr lang="en-US" altLang="zh-CN" sz="2800" b="1" smtClean="0"/>
              <a:t>-</a:t>
            </a:r>
            <a:r>
              <a:rPr lang="zh-CN" altLang="en-US" sz="2800" smtClean="0"/>
              <a:t>基础信息</a:t>
            </a:r>
            <a:endParaRPr lang="zh-CN" altLang="en-US" sz="2800" b="1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712788" y="1222375"/>
          <a:ext cx="8502876" cy="4537158"/>
        </p:xfrm>
        <a:graphic>
          <a:graphicData uri="http://schemas.openxmlformats.org/drawingml/2006/table">
            <a:tbl>
              <a:tblPr/>
              <a:tblGrid>
                <a:gridCol w="1776326"/>
                <a:gridCol w="2371799"/>
                <a:gridCol w="2089201"/>
                <a:gridCol w="2265550"/>
              </a:tblGrid>
              <a:tr h="754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洪文师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部门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博远无线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手机助手事业部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端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出生年月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1984-09-30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j-ea"/>
                          <a:ea typeface="+mj-ea"/>
                        </a:rPr>
                        <a:t>毕业学校</a:t>
                      </a:r>
                      <a:endParaRPr lang="zh-CN" altLang="en-US" sz="1400" b="1" dirty="0"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中央广播电视大学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1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入司年月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2012-04-05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最高学历和专业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本科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2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直接上级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安庆荣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本岗位任职时间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1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现职位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无线开发程序员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无线开发程序员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71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现职级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261257" y="1401325"/>
          <a:ext cx="9429007" cy="4061321"/>
        </p:xfrm>
        <a:graphic>
          <a:graphicData uri="http://schemas.openxmlformats.org/drawingml/2006/table">
            <a:tbl>
              <a:tblPr/>
              <a:tblGrid>
                <a:gridCol w="1004706"/>
                <a:gridCol w="8424301"/>
              </a:tblGrid>
              <a:tr h="5921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工作年限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工作经历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69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年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个人信息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工作经历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4410" y="2035188"/>
          <a:ext cx="8372105" cy="34189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017"/>
                <a:gridCol w="1568964"/>
                <a:gridCol w="1787724"/>
                <a:gridCol w="4277400"/>
              </a:tblGrid>
              <a:tr h="291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时间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工作单位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职位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主要工作业绩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733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2005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微软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技术工程师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、提供软件技术支持 </a:t>
                      </a:r>
                      <a:br>
                        <a:rPr lang="zh-CN" altLang="en-US" sz="1400" dirty="0" smtClean="0"/>
                      </a:b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、参与</a:t>
                      </a:r>
                      <a:r>
                        <a:rPr lang="en-US" altLang="zh-CN" sz="1400" dirty="0" err="1" smtClean="0"/>
                        <a:t>ITWeb</a:t>
                      </a:r>
                      <a:r>
                        <a:rPr lang="zh-CN" altLang="en-US" sz="1400" dirty="0" smtClean="0"/>
                        <a:t>网站改革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2912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2006</a:t>
                      </a:r>
                      <a:endParaRPr kumimoji="0" lang="zh-CN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0" lang="zh-CN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央视市场研究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600" dirty="0" smtClean="0"/>
                        <a:t>软件工程师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、运用创新技术提高部门开发效率</a:t>
                      </a:r>
                      <a:r>
                        <a:rPr lang="en-US" altLang="zh-CN" sz="1400" dirty="0" smtClean="0"/>
                        <a:t>30%</a:t>
                      </a:r>
                      <a:r>
                        <a:rPr lang="zh-CN" altLang="en-US" sz="1400" dirty="0" smtClean="0"/>
                        <a:t>以上，同时提倡使用</a:t>
                      </a:r>
                      <a:r>
                        <a:rPr lang="en-US" altLang="zh-CN" sz="1400" dirty="0" smtClean="0"/>
                        <a:t>C#</a:t>
                      </a:r>
                      <a:r>
                        <a:rPr lang="zh-CN" altLang="en-US" sz="1400" dirty="0" smtClean="0"/>
                        <a:t>开发规范，有效提高部门整体协作能力</a:t>
                      </a:r>
                      <a:br>
                        <a:rPr lang="zh-CN" altLang="en-US" sz="1400" dirty="0" smtClean="0"/>
                      </a:b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、通过给部门技术人员培训，提高部门的整体的技术水平与合作默契</a:t>
                      </a:r>
                      <a:br>
                        <a:rPr lang="zh-CN" altLang="en-US" sz="1400" dirty="0" smtClean="0"/>
                      </a:b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、协助人力资源管理部门测试应聘者专业技能，为部门招聘具有真实水平的技术人才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29125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高级软件工程师</a:t>
                      </a:r>
                      <a:endParaRPr kumimoji="0" lang="zh-CN" altLang="zh-CN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105949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技术主管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4742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2011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北京信必优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项目组长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负责</a:t>
                      </a:r>
                      <a:r>
                        <a:rPr lang="en-US" altLang="zh-CN" sz="1400" dirty="0" err="1" smtClean="0"/>
                        <a:t>Lumession</a:t>
                      </a:r>
                      <a:r>
                        <a:rPr lang="zh-CN" altLang="en-US" sz="1400" dirty="0" smtClean="0"/>
                        <a:t>项目，数据安全相关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546099" y="1328738"/>
          <a:ext cx="8871033" cy="4297709"/>
        </p:xfrm>
        <a:graphic>
          <a:graphicData uri="http://schemas.openxmlformats.org/drawingml/2006/table">
            <a:tbl>
              <a:tblPr/>
              <a:tblGrid>
                <a:gridCol w="1116184"/>
                <a:gridCol w="2060329"/>
                <a:gridCol w="5694520"/>
              </a:tblGrid>
              <a:tr h="1072404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参加时间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培训项目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课程名称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2012-08-08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PMP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核心价值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8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2012-08-14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竟品分析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月度绩效考核数据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月：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  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月：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  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月：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  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2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暂无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个人信息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培训、绩效、奖惩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772CB9-5A78-4F1F-8942-B0B5D3EBCF5F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242300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—</a:t>
            </a:r>
            <a:r>
              <a:rPr lang="zh-CN" altLang="en-US" sz="2800" dirty="0" smtClean="0">
                <a:latin typeface="+mj-ea"/>
              </a:rPr>
              <a:t>专业能力自评及关键事件描述</a:t>
            </a:r>
          </a:p>
        </p:txBody>
      </p:sp>
      <p:sp>
        <p:nvSpPr>
          <p:cNvPr id="8196" name="Text Box 48"/>
          <p:cNvSpPr txBox="1">
            <a:spLocks noChangeArrowheads="1"/>
          </p:cNvSpPr>
          <p:nvPr/>
        </p:nvSpPr>
        <p:spPr bwMode="auto">
          <a:xfrm>
            <a:off x="971550" y="6010275"/>
            <a:ext cx="7877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 b="0">
                <a:solidFill>
                  <a:schemeClr val="tx1"/>
                </a:solidFill>
                <a:ea typeface="楷体_GB2312" pitchFamily="49" charset="-122"/>
              </a:rPr>
              <a:t>备注：</a:t>
            </a:r>
            <a:r>
              <a:rPr lang="zh-CN" altLang="en-US" sz="1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根据本职位工作所需专业能力要求，自评专业能力层级，并针对该能力层级要求列举</a:t>
            </a:r>
            <a:r>
              <a:rPr lang="en-US" altLang="zh-CN" sz="1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项个人在网龙任职期间内的关键事件，以证明自己已达到所申请的任职资格专业能力标准。</a:t>
            </a: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261752" y="1372961"/>
          <a:ext cx="9363075" cy="4663949"/>
        </p:xfrm>
        <a:graphic>
          <a:graphicData uri="http://schemas.openxmlformats.org/drawingml/2006/table">
            <a:tbl>
              <a:tblPr/>
              <a:tblGrid>
                <a:gridCol w="1114425"/>
                <a:gridCol w="1028700"/>
                <a:gridCol w="6419850"/>
                <a:gridCol w="800100"/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专业能力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自我评价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（填写行为表现层级即可）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关键事件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备注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（特殊情况说明）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44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编程语言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事件：优化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ios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图标管理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优化项：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、由之前每次移动鼠标就重新生成图片，改为界面分块，只有移动到特定区域才触发生成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              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、拖动图标时缩略图闪烁剧烈，禁止删除背景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平台编程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事件：指导他人排查往开启虚拟加载模式下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ListView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中新增项时造成界面加载时间长的问题。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原因：因为该控件每次外部调用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AddItem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方法时都会设置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VirtualSize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属性，而设置该属性后会发送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WM_PAINT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消息，频繁绘制导致界面加载缓慢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界面编程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事件：独立完成滚动条换肤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问题：因为换肤的控件较多，每种控件对于消息的处理及时机的捕获均不相似，虽然目前大部分控件已实现换肤，但稳定性与准确性还需更多测试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网络编程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判断手机是否存在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卡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772CB9-5A78-4F1F-8942-B0B5D3EBCF5F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242300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—</a:t>
            </a:r>
            <a:r>
              <a:rPr lang="zh-CN" altLang="en-US" sz="2800" dirty="0" smtClean="0">
                <a:latin typeface="+mj-ea"/>
              </a:rPr>
              <a:t>专业能力自评及关键事件描述</a:t>
            </a:r>
          </a:p>
        </p:txBody>
      </p:sp>
      <p:sp>
        <p:nvSpPr>
          <p:cNvPr id="8196" name="Text Box 48"/>
          <p:cNvSpPr txBox="1">
            <a:spLocks noChangeArrowheads="1"/>
          </p:cNvSpPr>
          <p:nvPr/>
        </p:nvSpPr>
        <p:spPr bwMode="auto">
          <a:xfrm>
            <a:off x="971550" y="6010275"/>
            <a:ext cx="7877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 b="0">
                <a:solidFill>
                  <a:schemeClr val="tx1"/>
                </a:solidFill>
                <a:ea typeface="楷体_GB2312" pitchFamily="49" charset="-122"/>
              </a:rPr>
              <a:t>备注：</a:t>
            </a:r>
            <a:r>
              <a:rPr lang="zh-CN" altLang="en-US" sz="1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根据本职位工作所需专业能力要求，自评专业能力层级，并针对该能力层级要求列举</a:t>
            </a:r>
            <a:r>
              <a:rPr lang="en-US" altLang="zh-CN" sz="1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项个人在网龙任职期间内的关键事件，以证明自己已达到所申请的任职资格专业能力标准。</a:t>
            </a: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261752" y="1372961"/>
          <a:ext cx="9363075" cy="4039109"/>
        </p:xfrm>
        <a:graphic>
          <a:graphicData uri="http://schemas.openxmlformats.org/drawingml/2006/table">
            <a:tbl>
              <a:tblPr/>
              <a:tblGrid>
                <a:gridCol w="1114425"/>
                <a:gridCol w="1028700"/>
                <a:gridCol w="6419850"/>
                <a:gridCol w="800100"/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专业能力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自我评价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（填写行为表现层级即可）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关键事件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备注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（特殊情况说明）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44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查错排错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事件：滚动条换肤是否影响到其他控件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问题：此次正好与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UI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重构同时进行，在开发过程中碰到了一些问题：如界面的闪烁、绘制不完整等。使用了条件编译符来控制是否为滚动条换肤，可以快速定位类似问题是否是因滚动条换肤引起的。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技术：远程调试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编程设计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事件：处理滚动条换肤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方案：每种控件对于滚动条的控制有所不同，所以声明了一个接受泛型的基类（负责添加滚动条及设置滚动条位置等共性的东西），各子类分别实现是否显示滚动条，及滚动条的滚动条消息处理。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代码评审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每个月会定期抽出时间对之前写的功能做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Code Review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，也严格遵从现有的编码规范。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综合自评</a:t>
            </a:r>
            <a:r>
              <a:rPr lang="en-US" altLang="zh-CN" sz="280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1049338"/>
            <a:ext cx="8326438" cy="5256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年以上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1600" b="0" dirty="0" smtClean="0">
                <a:latin typeface="+mj-lt"/>
                <a:ea typeface="+mj-ea"/>
              </a:rPr>
              <a:t>1</a:t>
            </a:r>
            <a:r>
              <a:rPr lang="zh-CN" altLang="en-US" sz="1600" b="0" dirty="0" smtClean="0">
                <a:latin typeface="+mj-lt"/>
                <a:ea typeface="+mj-ea"/>
              </a:rPr>
              <a:t>、</a:t>
            </a:r>
            <a:r>
              <a:rPr lang="zh-CN" altLang="en-US" sz="1600" b="0" dirty="0" smtClean="0">
                <a:latin typeface="+mj-lt"/>
                <a:ea typeface="+mj-ea"/>
              </a:rPr>
              <a:t>在</a:t>
            </a:r>
            <a:r>
              <a:rPr lang="zh-CN" altLang="en-US" sz="1600" b="0" dirty="0" smtClean="0">
                <a:latin typeface="+mj-lt"/>
                <a:ea typeface="+mj-ea"/>
              </a:rPr>
              <a:t>管理上有更多的实战经验，团队更加专业化</a:t>
            </a:r>
          </a:p>
          <a:p>
            <a:pPr>
              <a:buNone/>
            </a:pPr>
            <a:r>
              <a:rPr lang="en-US" altLang="zh-CN" sz="1600" b="0" dirty="0" smtClean="0">
                <a:solidFill>
                  <a:srgbClr val="FF0000"/>
                </a:solidFill>
                <a:latin typeface="+mj-lt"/>
                <a:ea typeface="+mj-ea"/>
              </a:rPr>
              <a:t>		</a:t>
            </a:r>
            <a:r>
              <a:rPr lang="en-US" altLang="zh-CN" sz="1600" b="0" dirty="0" smtClean="0">
                <a:latin typeface="+mj-lt"/>
                <a:ea typeface="+mj-ea"/>
              </a:rPr>
              <a:t> </a:t>
            </a:r>
            <a:r>
              <a:rPr lang="en-US" altLang="zh-CN" sz="1600" b="0" dirty="0" smtClean="0">
                <a:latin typeface="+mj-lt"/>
                <a:ea typeface="+mj-ea"/>
              </a:rPr>
              <a:t>2</a:t>
            </a:r>
            <a:r>
              <a:rPr lang="zh-CN" altLang="en-US" sz="1600" b="0" dirty="0" smtClean="0">
                <a:latin typeface="+mj-lt"/>
                <a:ea typeface="+mj-ea"/>
              </a:rPr>
              <a:t>、教育</a:t>
            </a:r>
            <a:r>
              <a:rPr lang="zh-CN" altLang="en-US" sz="1600" b="0" dirty="0" smtClean="0">
                <a:latin typeface="+mj-lt"/>
                <a:ea typeface="+mj-ea"/>
              </a:rPr>
              <a:t>方面有更深的</a:t>
            </a:r>
            <a:r>
              <a:rPr lang="zh-CN" altLang="en-US" sz="1600" b="0" dirty="0" smtClean="0">
                <a:latin typeface="+mj-lt"/>
                <a:ea typeface="+mj-ea"/>
              </a:rPr>
              <a:t>造诣</a:t>
            </a:r>
            <a:endParaRPr lang="en-US" altLang="zh-CN" sz="1600" b="0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中期规划：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2-3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zh-CN" sz="2000" b="0" dirty="0" smtClean="0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、成为团队的骨干成员，改善现有的系统架构</a:t>
            </a:r>
            <a:endParaRPr lang="en-US" altLang="zh-CN" sz="1600" b="0" dirty="0" smtClean="0"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zh-CN" sz="2000" b="0" dirty="0" smtClean="0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、组建起团队，并独立负责某个产品线</a:t>
            </a:r>
            <a:endParaRPr lang="en-US" altLang="zh-CN" sz="16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近期规划：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zh-CN" sz="2000" b="0" dirty="0" smtClean="0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、在做好本职工作的同时能够为团队提供有力的技术支持</a:t>
            </a:r>
            <a:endParaRPr lang="en-US" altLang="zh-CN" sz="1600" b="0" dirty="0" smtClean="0"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		2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、改善现有的</a:t>
            </a: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DUI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GDI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的绘制性能</a:t>
            </a:r>
            <a:endParaRPr lang="en-US" altLang="zh-CN" sz="1600" b="0" dirty="0" smtClean="0"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黑体" pitchFamily="2" charset="-122"/>
                <a:ea typeface="黑体" pitchFamily="2" charset="-122"/>
              </a:rPr>
              <a:t>		3</a:t>
            </a:r>
            <a:r>
              <a:rPr lang="zh-CN" altLang="en-US" sz="1600" b="0" dirty="0" smtClean="0">
                <a:latin typeface="黑体" pitchFamily="2" charset="-122"/>
                <a:ea typeface="黑体" pitchFamily="2" charset="-122"/>
              </a:rPr>
              <a:t>、逐步带领新人</a:t>
            </a:r>
            <a:endParaRPr lang="en-US" altLang="zh-CN" sz="16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"/>
          <p:cNvSpPr>
            <a:spLocks noGrp="1"/>
          </p:cNvSpPr>
          <p:nvPr>
            <p:ph type="body" sz="half" idx="1"/>
          </p:nvPr>
        </p:nvSpPr>
        <p:spPr>
          <a:xfrm>
            <a:off x="1935163" y="2501900"/>
            <a:ext cx="6151562" cy="310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8000" smtClean="0">
                <a:solidFill>
                  <a:srgbClr val="C00000"/>
                </a:solidFill>
              </a:rPr>
              <a:t>Thank you!</a:t>
            </a:r>
            <a:endParaRPr lang="zh-CN" altLang="en-US" sz="8000" smtClean="0">
              <a:solidFill>
                <a:srgbClr val="C00000"/>
              </a:solidFill>
            </a:endParaRPr>
          </a:p>
        </p:txBody>
      </p:sp>
      <p:sp>
        <p:nvSpPr>
          <p:cNvPr id="16387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657ECE-A18C-4F4F-8334-5E2D0E3655A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20468</TotalTime>
  <Words>741</Words>
  <Application>Microsoft Office PowerPoint</Application>
  <PresentationFormat>A4 纸张(210x297 毫米)</PresentationFormat>
  <Paragraphs>132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默认设计模板</vt:lpstr>
      <vt:lpstr>自定义设计方案</vt:lpstr>
      <vt:lpstr>员工任职资格认证申请陈述材料—无线开发程序员</vt:lpstr>
      <vt:lpstr>目录</vt:lpstr>
      <vt:lpstr>个人信息-基础信息</vt:lpstr>
      <vt:lpstr>个人信息-工作经历</vt:lpstr>
      <vt:lpstr>个人信息-培训、绩效、奖惩</vt:lpstr>
      <vt:lpstr>专业陈述—专业能力自评及关键事件描述</vt:lpstr>
      <vt:lpstr>专业陈述—专业能力自评及关键事件描述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nd</cp:lastModifiedBy>
  <cp:revision>2446</cp:revision>
  <dcterms:created xsi:type="dcterms:W3CDTF">2003-04-16T07:50:28Z</dcterms:created>
  <dcterms:modified xsi:type="dcterms:W3CDTF">2012-08-21T10:37:30Z</dcterms:modified>
</cp:coreProperties>
</file>