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0"/>
  </p:notesMasterIdLst>
  <p:handoutMasterIdLst>
    <p:handoutMasterId r:id="rId11"/>
  </p:handoutMasterIdLst>
  <p:sldIdLst>
    <p:sldId id="1831" r:id="rId2"/>
    <p:sldId id="1832" r:id="rId3"/>
    <p:sldId id="1825" r:id="rId4"/>
    <p:sldId id="1820" r:id="rId5"/>
    <p:sldId id="1822" r:id="rId6"/>
    <p:sldId id="1823" r:id="rId7"/>
    <p:sldId id="1816" r:id="rId8"/>
    <p:sldId id="1798" r:id="rId9"/>
  </p:sldIdLst>
  <p:sldSz cx="9906000" cy="61214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1pPr>
    <a:lvl2pPr marL="456968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2pPr>
    <a:lvl3pPr marL="913934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3pPr>
    <a:lvl4pPr marL="1370902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4pPr>
    <a:lvl5pPr marL="1827868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5pPr>
    <a:lvl6pPr marL="2284835" algn="l" defTabSz="913934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6pPr>
    <a:lvl7pPr marL="2741803" algn="l" defTabSz="913934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7pPr>
    <a:lvl8pPr marL="3198770" algn="l" defTabSz="913934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8pPr>
    <a:lvl9pPr marL="3655736" algn="l" defTabSz="913934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B0F0"/>
    <a:srgbClr val="FF0000"/>
    <a:srgbClr val="FFFF66"/>
    <a:srgbClr val="008080"/>
    <a:srgbClr val="006666"/>
    <a:srgbClr val="FF99CC"/>
    <a:srgbClr val="FFCC66"/>
    <a:srgbClr val="990000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 autoAdjust="0"/>
    <p:restoredTop sz="99672" autoAdjust="0"/>
  </p:normalViewPr>
  <p:slideViewPr>
    <p:cSldViewPr snapToGrid="0">
      <p:cViewPr varScale="1">
        <p:scale>
          <a:sx n="127" d="100"/>
          <a:sy n="127" d="100"/>
        </p:scale>
        <p:origin x="-1170" y="-96"/>
      </p:cViewPr>
      <p:guideLst>
        <p:guide orient="horz" pos="434"/>
        <p:guide pos="3117"/>
        <p:guide pos="31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3222" y="-90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5163" y="692150"/>
            <a:ext cx="552767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696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393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090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786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4835" algn="l" defTabSz="9139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03" algn="l" defTabSz="9139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70" algn="l" defTabSz="9139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736" algn="l" defTabSz="9139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55638" y="685800"/>
            <a:ext cx="55467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FF0000"/>
                </a:solidFill>
              </a:rPr>
              <a:t>欢迎你，我们的新同学。通过这门微课，希望能帮助大家学会如何做好职业发展规划：让自己在有明确目标的基础上，对工作有更好的认识和计划。另外</a:t>
            </a:r>
            <a:r>
              <a:rPr lang="en-US" altLang="zh-CN" b="0" dirty="0" smtClean="0">
                <a:solidFill>
                  <a:srgbClr val="FF0000"/>
                </a:solidFill>
              </a:rPr>
              <a:t>,</a:t>
            </a:r>
            <a:r>
              <a:rPr lang="zh-CN" altLang="en-US" b="0" dirty="0" smtClean="0">
                <a:solidFill>
                  <a:srgbClr val="FF0000"/>
                </a:solidFill>
              </a:rPr>
              <a:t>也让同学们了解下</a:t>
            </a:r>
            <a:r>
              <a:rPr lang="en-US" altLang="zh-CN" b="0" dirty="0" smtClean="0">
                <a:solidFill>
                  <a:srgbClr val="FF0000"/>
                </a:solidFill>
              </a:rPr>
              <a:t>ND</a:t>
            </a:r>
            <a:r>
              <a:rPr lang="zh-CN" altLang="en-US" b="0" dirty="0" smtClean="0">
                <a:solidFill>
                  <a:srgbClr val="FF0000"/>
                </a:solidFill>
              </a:rPr>
              <a:t>能够给大家提供什么样的平台</a:t>
            </a:r>
            <a:r>
              <a:rPr lang="en-US" altLang="zh-CN" b="0" dirty="0" smtClean="0">
                <a:solidFill>
                  <a:srgbClr val="FF0000"/>
                </a:solidFill>
              </a:rPr>
              <a:t>,</a:t>
            </a:r>
            <a:r>
              <a:rPr lang="zh-CN" altLang="en-US" b="0" dirty="0" smtClean="0">
                <a:solidFill>
                  <a:srgbClr val="FF0000"/>
                </a:solidFill>
              </a:rPr>
              <a:t>从而设定自己在公司的职业发展路径。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39408AF-377F-4F54-922D-FF2A98196521}" type="slidenum">
              <a:rPr lang="zh-CN" altLang="en-US" sz="12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xmlns="" val="392663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1901603"/>
            <a:ext cx="8420100" cy="1312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6" y="3468793"/>
            <a:ext cx="6934200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5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0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5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3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0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213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FCA16EF7-DF03-46F8-AF7E-E8D83DE783F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702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03AA13F7-C804-41B2-B986-BA8CBA9976D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564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45144"/>
            <a:ext cx="2228850" cy="52230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45144"/>
            <a:ext cx="6521450" cy="522302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A2DDC835-BED5-45FE-A921-A8F859FE43D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5589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4" y="245140"/>
            <a:ext cx="8915400" cy="102023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989064"/>
            <a:ext cx="4381500" cy="4651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19675" y="989063"/>
            <a:ext cx="4381500" cy="22572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19675" y="3382360"/>
            <a:ext cx="4381500" cy="2258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40788" y="5566892"/>
            <a:ext cx="571500" cy="27773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DAC87-D3A5-4E95-B963-E076CC3ADE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4" y="245140"/>
            <a:ext cx="8915400" cy="102023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989064"/>
            <a:ext cx="4381500" cy="4651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989064"/>
            <a:ext cx="4381500" cy="4651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40788" y="5566892"/>
            <a:ext cx="571500" cy="27773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ECC8-F017-48FD-B788-2E99C5290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213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1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3933569"/>
            <a:ext cx="8420100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594511"/>
            <a:ext cx="8420100" cy="1339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6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5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304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8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56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3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60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213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8DBC7048-4233-4A8B-91D8-1C8E8933F6F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923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428333"/>
            <a:ext cx="437515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428333"/>
            <a:ext cx="437515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213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A7CC13C1-C66E-41D6-B9D3-F593EF9892D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173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1" y="1370232"/>
            <a:ext cx="4376870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606" indent="0">
              <a:buNone/>
              <a:defRPr sz="2000" b="1"/>
            </a:lvl2pPr>
            <a:lvl3pPr marL="915213" indent="0">
              <a:buNone/>
              <a:defRPr sz="1800" b="1"/>
            </a:lvl3pPr>
            <a:lvl4pPr marL="1372816" indent="0">
              <a:buNone/>
              <a:defRPr sz="1600" b="1"/>
            </a:lvl4pPr>
            <a:lvl5pPr marL="1830423" indent="0">
              <a:buNone/>
              <a:defRPr sz="1600" b="1"/>
            </a:lvl5pPr>
            <a:lvl6pPr marL="2288029" indent="0">
              <a:buNone/>
              <a:defRPr sz="1600" b="1"/>
            </a:lvl6pPr>
            <a:lvl7pPr marL="2745633" indent="0">
              <a:buNone/>
              <a:defRPr sz="1600" b="1"/>
            </a:lvl7pPr>
            <a:lvl8pPr marL="3203240" indent="0">
              <a:buNone/>
              <a:defRPr sz="1600" b="1"/>
            </a:lvl8pPr>
            <a:lvl9pPr marL="366084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1" y="1941278"/>
            <a:ext cx="4376870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6" y="1370232"/>
            <a:ext cx="4378590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606" indent="0">
              <a:buNone/>
              <a:defRPr sz="2000" b="1"/>
            </a:lvl2pPr>
            <a:lvl3pPr marL="915213" indent="0">
              <a:buNone/>
              <a:defRPr sz="1800" b="1"/>
            </a:lvl3pPr>
            <a:lvl4pPr marL="1372816" indent="0">
              <a:buNone/>
              <a:defRPr sz="1600" b="1"/>
            </a:lvl4pPr>
            <a:lvl5pPr marL="1830423" indent="0">
              <a:buNone/>
              <a:defRPr sz="1600" b="1"/>
            </a:lvl5pPr>
            <a:lvl6pPr marL="2288029" indent="0">
              <a:buNone/>
              <a:defRPr sz="1600" b="1"/>
            </a:lvl6pPr>
            <a:lvl7pPr marL="2745633" indent="0">
              <a:buNone/>
              <a:defRPr sz="1600" b="1"/>
            </a:lvl7pPr>
            <a:lvl8pPr marL="3203240" indent="0">
              <a:buNone/>
              <a:defRPr sz="1600" b="1"/>
            </a:lvl8pPr>
            <a:lvl9pPr marL="366084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6" y="1941278"/>
            <a:ext cx="4378590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213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F8EEEE86-97B8-402B-9EF3-A87D6B245C7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500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213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25399A47-00F7-44E5-A0C7-05504ACC66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71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213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50ADEA0E-23A9-456B-9717-115344457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141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43722"/>
            <a:ext cx="3259006" cy="1037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7" y="243726"/>
            <a:ext cx="5537729" cy="522444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280961"/>
            <a:ext cx="3259006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606" indent="0">
              <a:buNone/>
              <a:defRPr sz="1200"/>
            </a:lvl2pPr>
            <a:lvl3pPr marL="915213" indent="0">
              <a:buNone/>
              <a:defRPr sz="1000"/>
            </a:lvl3pPr>
            <a:lvl4pPr marL="1372816" indent="0">
              <a:buNone/>
              <a:defRPr sz="900"/>
            </a:lvl4pPr>
            <a:lvl5pPr marL="1830423" indent="0">
              <a:buNone/>
              <a:defRPr sz="900"/>
            </a:lvl5pPr>
            <a:lvl6pPr marL="2288029" indent="0">
              <a:buNone/>
              <a:defRPr sz="900"/>
            </a:lvl6pPr>
            <a:lvl7pPr marL="2745633" indent="0">
              <a:buNone/>
              <a:defRPr sz="900"/>
            </a:lvl7pPr>
            <a:lvl8pPr marL="3203240" indent="0">
              <a:buNone/>
              <a:defRPr sz="900"/>
            </a:lvl8pPr>
            <a:lvl9pPr marL="366084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C96B52DF-36E1-408F-929F-3191F1B6DD2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913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284981"/>
            <a:ext cx="5943600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546959"/>
            <a:ext cx="5943600" cy="3672840"/>
          </a:xfrm>
        </p:spPr>
        <p:txBody>
          <a:bodyPr rtlCol="0">
            <a:normAutofit/>
          </a:bodyPr>
          <a:lstStyle>
            <a:lvl1pPr marL="0" indent="0">
              <a:buNone/>
              <a:defRPr sz="3300"/>
            </a:lvl1pPr>
            <a:lvl2pPr marL="457606" indent="0">
              <a:buNone/>
              <a:defRPr sz="2800"/>
            </a:lvl2pPr>
            <a:lvl3pPr marL="915213" indent="0">
              <a:buNone/>
              <a:defRPr sz="2400"/>
            </a:lvl3pPr>
            <a:lvl4pPr marL="1372816" indent="0">
              <a:buNone/>
              <a:defRPr sz="2000"/>
            </a:lvl4pPr>
            <a:lvl5pPr marL="1830423" indent="0">
              <a:buNone/>
              <a:defRPr sz="2000"/>
            </a:lvl5pPr>
            <a:lvl6pPr marL="2288029" indent="0">
              <a:buNone/>
              <a:defRPr sz="2000"/>
            </a:lvl6pPr>
            <a:lvl7pPr marL="2745633" indent="0">
              <a:buNone/>
              <a:defRPr sz="2000"/>
            </a:lvl7pPr>
            <a:lvl8pPr marL="3203240" indent="0">
              <a:buNone/>
              <a:defRPr sz="2000"/>
            </a:lvl8pPr>
            <a:lvl9pPr marL="3660846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4790847"/>
            <a:ext cx="5943600" cy="718414"/>
          </a:xfrm>
        </p:spPr>
        <p:txBody>
          <a:bodyPr/>
          <a:lstStyle>
            <a:lvl1pPr marL="0" indent="0">
              <a:buNone/>
              <a:defRPr sz="1400"/>
            </a:lvl1pPr>
            <a:lvl2pPr marL="457606" indent="0">
              <a:buNone/>
              <a:defRPr sz="1200"/>
            </a:lvl2pPr>
            <a:lvl3pPr marL="915213" indent="0">
              <a:buNone/>
              <a:defRPr sz="1000"/>
            </a:lvl3pPr>
            <a:lvl4pPr marL="1372816" indent="0">
              <a:buNone/>
              <a:defRPr sz="900"/>
            </a:lvl4pPr>
            <a:lvl5pPr marL="1830423" indent="0">
              <a:buNone/>
              <a:defRPr sz="900"/>
            </a:lvl5pPr>
            <a:lvl6pPr marL="2288029" indent="0">
              <a:buNone/>
              <a:defRPr sz="900"/>
            </a:lvl6pPr>
            <a:lvl7pPr marL="2745633" indent="0">
              <a:buNone/>
              <a:defRPr sz="900"/>
            </a:lvl7pPr>
            <a:lvl8pPr marL="3203240" indent="0">
              <a:buNone/>
              <a:defRPr sz="900"/>
            </a:lvl8pPr>
            <a:lvl9pPr marL="366084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A47EB65B-B4A0-4069-8C78-ECEED581018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673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>
            <a:off x="476250" y="1028700"/>
            <a:ext cx="8877300" cy="158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4249" y="383265"/>
            <a:ext cx="8914527" cy="48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21" tIns="45761" rIns="91521" bIns="457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4249" y="1167332"/>
            <a:ext cx="8914527" cy="403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009" y="5568591"/>
            <a:ext cx="2311982" cy="326583"/>
          </a:xfrm>
          <a:prstGeom prst="rect">
            <a:avLst/>
          </a:prstGeom>
        </p:spPr>
        <p:txBody>
          <a:bodyPr vert="horz" lIns="91521" tIns="45761" rIns="91521" bIns="45761" rtlCol="0" anchor="ctr"/>
          <a:lstStyle>
            <a:lvl1pPr algn="l" defTabSz="915213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993" y="5673366"/>
            <a:ext cx="3136026" cy="326583"/>
          </a:xfrm>
          <a:prstGeom prst="rect">
            <a:avLst/>
          </a:prstGeom>
        </p:spPr>
        <p:txBody>
          <a:bodyPr vert="horz" lIns="91521" tIns="45761" rIns="91521" bIns="45761" rtlCol="0" anchor="ctr"/>
          <a:lstStyle>
            <a:lvl1pPr algn="ctr" defTabSz="915213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009" y="5568591"/>
            <a:ext cx="2311982" cy="326583"/>
          </a:xfrm>
          <a:prstGeom prst="rect">
            <a:avLst/>
          </a:prstGeom>
        </p:spPr>
        <p:txBody>
          <a:bodyPr vert="horz" lIns="91521" tIns="45761" rIns="91521" bIns="45761" rtlCol="0" anchor="ctr"/>
          <a:lstStyle>
            <a:lvl1pPr algn="r" defTabSz="915213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82CA37-9F09-4F24-9B2A-880D511BA3A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815060"/>
            <a:ext cx="9906000" cy="809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21" tIns="45761" rIns="91521" bIns="45761" anchor="ctr"/>
          <a:lstStyle/>
          <a:p>
            <a:pPr algn="ctr" defTabSz="915213" rtl="0">
              <a:defRPr/>
            </a:pPr>
            <a:endParaRPr lang="zh-CN" altLang="en-US" kern="1200" dirty="0">
              <a:solidFill>
                <a:prstClr val="white"/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1032" name="TextBox 7"/>
          <p:cNvSpPr txBox="1">
            <a:spLocks noChangeArrowheads="1"/>
          </p:cNvSpPr>
          <p:nvPr userDrawn="1"/>
        </p:nvSpPr>
        <p:spPr bwMode="auto">
          <a:xfrm>
            <a:off x="7975470" y="5631528"/>
            <a:ext cx="664128" cy="4617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21" tIns="45761" rIns="91521" bIns="45761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defTabSz="915213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1200" dirty="0" smtClean="0">
                <a:solidFill>
                  <a:srgbClr val="00B0F0"/>
                </a:solidFill>
                <a:latin typeface="Impact" pitchFamily="34" charset="0"/>
                <a:cs typeface="+mn-cs"/>
              </a:rPr>
              <a:t>IMC</a:t>
            </a:r>
            <a:endParaRPr lang="zh-CN" altLang="en-US" sz="2400" kern="1200" dirty="0" smtClean="0">
              <a:solidFill>
                <a:srgbClr val="00B0F0"/>
              </a:solidFill>
              <a:latin typeface="Impact" pitchFamily="34" charset="0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433896" y="5676966"/>
            <a:ext cx="1262430" cy="320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42"/>
          <p:cNvSpPr txBox="1">
            <a:spLocks noChangeArrowheads="1"/>
          </p:cNvSpPr>
          <p:nvPr userDrawn="1"/>
        </p:nvSpPr>
        <p:spPr bwMode="auto">
          <a:xfrm>
            <a:off x="7653338" y="835025"/>
            <a:ext cx="404919" cy="319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0" dirty="0" smtClean="0">
                <a:solidFill>
                  <a:srgbClr val="00B0F0"/>
                </a:solidFill>
                <a:latin typeface="Impact" pitchFamily="34" charset="0"/>
              </a:rPr>
              <a:t>ND</a:t>
            </a:r>
            <a:endParaRPr lang="zh-CN" altLang="en-US" sz="1400" b="0" dirty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52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00B0F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defTabSz="915213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2pPr>
      <a:lvl3pPr algn="l" defTabSz="915213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3pPr>
      <a:lvl4pPr algn="l" defTabSz="915213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4pPr>
      <a:lvl5pPr algn="l" defTabSz="915213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5pPr>
      <a:lvl6pPr marL="406760" algn="l" defTabSz="915213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6pPr>
      <a:lvl7pPr marL="813520" algn="l" defTabSz="915213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7pPr>
      <a:lvl8pPr marL="1220282" algn="l" defTabSz="915213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8pPr>
      <a:lvl9pPr marL="1627043" algn="l" defTabSz="915213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3205" indent="-343205" algn="l" defTabSz="9152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2" indent="-285298" algn="l" defTabSz="9152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015" indent="-228803" algn="l" defTabSz="9152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1621" indent="-228803" algn="l" defTabSz="9152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26" indent="-228803" algn="l" defTabSz="9152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6832" indent="-228803" algn="l" defTabSz="915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4437" indent="-228803" algn="l" defTabSz="915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32041" indent="-228803" algn="l" defTabSz="915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9650" indent="-228803" algn="l" defTabSz="915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6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213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16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423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8029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633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3240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846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083" y="2873451"/>
            <a:ext cx="4498796" cy="1744130"/>
          </a:xfrm>
          <a:prstGeom prst="rect">
            <a:avLst/>
          </a:prstGeom>
          <a:noFill/>
        </p:spPr>
        <p:txBody>
          <a:bodyPr wrap="none" lIns="81343" tIns="40671" rIns="81343" bIns="40671">
            <a:spAutoFit/>
          </a:bodyPr>
          <a:lstStyle/>
          <a:p>
            <a:pPr algn="ctr" defTabSz="915096">
              <a:lnSpc>
                <a:spcPct val="150000"/>
              </a:lnSpc>
              <a:defRPr/>
            </a:pPr>
            <a:r>
              <a:rPr lang="zh-CN" altLang="en-US" sz="4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员工晋升陈述</a:t>
            </a:r>
            <a:endParaRPr lang="en-US" altLang="zh-CN" sz="480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5096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彭星申请：软件开发工程师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(P6)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51" name="TextBox 42"/>
          <p:cNvSpPr txBox="1">
            <a:spLocks noChangeArrowheads="1"/>
          </p:cNvSpPr>
          <p:nvPr/>
        </p:nvSpPr>
        <p:spPr bwMode="auto">
          <a:xfrm>
            <a:off x="7748784" y="1708491"/>
            <a:ext cx="1279656" cy="129273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09" tIns="45755" rIns="91509" bIns="4575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defTabSz="915096" eaLnBrk="1" hangingPunct="1"/>
            <a:r>
              <a:rPr lang="en-US" altLang="zh-CN" sz="7800" dirty="0" smtClean="0">
                <a:solidFill>
                  <a:prstClr val="white"/>
                </a:solidFill>
                <a:latin typeface="Impact" pitchFamily="34" charset="0"/>
              </a:rPr>
              <a:t>ND</a:t>
            </a:r>
            <a:endParaRPr lang="zh-CN" altLang="en-US" sz="7800" dirty="0">
              <a:solidFill>
                <a:prstClr val="white"/>
              </a:solidFill>
              <a:latin typeface="Impact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2100" y="3811270"/>
            <a:ext cx="3714750" cy="266802"/>
          </a:xfrm>
          <a:prstGeom prst="rect">
            <a:avLst/>
          </a:prstGeom>
        </p:spPr>
        <p:txBody>
          <a:bodyPr wrap="square" lIns="81343" tIns="40671" rIns="81343" bIns="40671">
            <a:spAutoFit/>
          </a:bodyPr>
          <a:lstStyle/>
          <a:p>
            <a:pPr algn="dist" defTabSz="915096">
              <a:defRPr/>
            </a:pPr>
            <a:r>
              <a:rPr lang="en-US" altLang="zh-CN" sz="1200" dirty="0" smtClean="0">
                <a:solidFill>
                  <a:prstClr val="white">
                    <a:lumMod val="65000"/>
                  </a:prstClr>
                </a:solidFill>
                <a:latin typeface="Calibri" pitchFamily="34" charset="0"/>
              </a:rPr>
              <a:t>Promotion Presentation</a:t>
            </a:r>
            <a:endParaRPr lang="zh-CN" altLang="en-US" sz="1200" dirty="0">
              <a:solidFill>
                <a:prstClr val="white">
                  <a:lumMod val="65000"/>
                </a:prst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" y="1619250"/>
            <a:ext cx="38766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05275" y="904876"/>
            <a:ext cx="5800725" cy="42219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63" tIns="45781" rIns="91563" bIns="457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5039369" y="1836498"/>
            <a:ext cx="2904481" cy="230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563" tIns="45781" rIns="91563" bIns="45781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406947" indent="-406947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个人信息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947" indent="-406947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专业陈述</a:t>
            </a:r>
            <a:endParaRPr lang="en-US" altLang="zh-CN" sz="3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947" indent="-406947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职涯规划</a:t>
            </a:r>
            <a:endParaRPr lang="en-US" altLang="zh-CN" sz="3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048386" y="1643857"/>
            <a:ext cx="2724005" cy="13576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/>
              <a:t>目录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 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7" y="236321"/>
            <a:ext cx="8915400" cy="611404"/>
          </a:xfrm>
          <a:noFill/>
          <a:ln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基础信息</a:t>
            </a:r>
          </a:p>
        </p:txBody>
      </p:sp>
      <p:graphicFrame>
        <p:nvGraphicFramePr>
          <p:cNvPr id="4" name="Group 161"/>
          <p:cNvGraphicFramePr>
            <a:graphicFrameLocks noGrp="1"/>
          </p:cNvGraphicFramePr>
          <p:nvPr>
            <p:ph sz="quarter" idx="2"/>
          </p:nvPr>
        </p:nvGraphicFramePr>
        <p:xfrm>
          <a:off x="1021281" y="1409778"/>
          <a:ext cx="7956468" cy="3902096"/>
        </p:xfrm>
        <a:graphic>
          <a:graphicData uri="http://schemas.openxmlformats.org/drawingml/2006/table">
            <a:tbl>
              <a:tblPr/>
              <a:tblGrid>
                <a:gridCol w="1662177"/>
                <a:gridCol w="2219383"/>
                <a:gridCol w="1917059"/>
                <a:gridCol w="2157849"/>
              </a:tblGrid>
              <a:tr h="6274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       名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彭星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       门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工程院技术开发部后端开发处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出生年月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1986.1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毕业学校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武汉轻工大学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8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入司年月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2014.5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最高学历和专业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本科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,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化学工程与工艺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8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直接上级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兰成建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本岗位任职时间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个月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8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原  职  位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软件开发工程师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申请职位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软件开发工程师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9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原  职  级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P5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申请职级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P6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92" y="341096"/>
            <a:ext cx="8915400" cy="382588"/>
          </a:xfrm>
          <a:noFill/>
          <a:ln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培训、绩效、奖惩</a:t>
            </a:r>
          </a:p>
        </p:txBody>
      </p:sp>
      <p:graphicFrame>
        <p:nvGraphicFramePr>
          <p:cNvPr id="4" name="Group 161"/>
          <p:cNvGraphicFramePr>
            <a:graphicFrameLocks noGrp="1"/>
          </p:cNvGraphicFramePr>
          <p:nvPr>
            <p:ph sz="quarter" idx="2"/>
          </p:nvPr>
        </p:nvGraphicFramePr>
        <p:xfrm>
          <a:off x="527050" y="1524000"/>
          <a:ext cx="8787884" cy="2940644"/>
        </p:xfrm>
        <a:graphic>
          <a:graphicData uri="http://schemas.openxmlformats.org/drawingml/2006/table">
            <a:tbl>
              <a:tblPr/>
              <a:tblGrid>
                <a:gridCol w="1139825"/>
                <a:gridCol w="1496640"/>
                <a:gridCol w="4726379"/>
                <a:gridCol w="1425040"/>
              </a:tblGrid>
              <a:tr h="296716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培训经历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参加时间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培训项目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课程名称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培训考核结果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具体分数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通过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不通过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)】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81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2014-09-18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安全技术认证考试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92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4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绩效考核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上一年度：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B+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季度：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-B+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-S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-B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-B+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-A+</a:t>
                      </a:r>
                      <a:r>
                        <a:rPr lang="zh-CN" altLang="en-US" sz="1200" b="0" smtClean="0"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en-US" altLang="zh-CN" sz="1200" b="0" smtClean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-S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78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奖惩情况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被表彰事件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：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2014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年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10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MVP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2015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年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4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MVP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，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PDCA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奖</a:t>
                      </a:r>
                      <a:r>
                        <a:rPr kumimoji="0" lang="en-US" altLang="zh-CN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nodejs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ORM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框架</a:t>
                      </a: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92" y="350621"/>
            <a:ext cx="8915400" cy="382588"/>
          </a:xfrm>
          <a:noFill/>
          <a:ln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工作经验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46931" y="997653"/>
          <a:ext cx="8754988" cy="4788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369"/>
                <a:gridCol w="609600"/>
                <a:gridCol w="7054019"/>
              </a:tblGrid>
              <a:tr h="61564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本职位通道关键经验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要求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</a:rPr>
                        <a:t>、在组织内部被认为是技术开发类的工程师</a:t>
                      </a:r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(Engineer)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</a:rPr>
                        <a:t>。熟练掌握技术开发知识及方法论，精通某个特定领域，能够独立完成中小型项目的模块开发工作，或指导中小规模团队（</a:t>
                      </a:r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5-10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</a:rPr>
                        <a:t>人）完成模块开发工作。</a:t>
                      </a:r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</a:rPr>
                        <a:t>、参与过至少一个中型软件和系统的模块开发，或若干小型软件和系统的模块开发</a:t>
                      </a:r>
                      <a:endParaRPr lang="en-US" altLang="zh-CN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</a:rPr>
                        <a:t>、应届研究生</a:t>
                      </a:r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</a:rPr>
                        <a:t>年以上工作经验</a:t>
                      </a:r>
                      <a:endParaRPr lang="en-US" altLang="zh-CN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</a:rPr>
                        <a:t>、参与过至少一个中型软件和系统的模块开发，或若干小型软件和系统的模块开发</a:t>
                      </a:r>
                      <a:endParaRPr lang="zh-CN" altLang="en-US" sz="1200" dirty="0"/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44770"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员工情况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、在备课系统前端开发担任核心开发人员。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、熟练掌握</a:t>
                      </a:r>
                      <a:r>
                        <a:rPr lang="en-US" altLang="zh-CN" sz="1200" dirty="0" err="1" smtClean="0"/>
                        <a:t>nodejs</a:t>
                      </a:r>
                      <a:r>
                        <a:rPr lang="zh-CN" altLang="en-US" sz="1200" dirty="0" smtClean="0"/>
                        <a:t>模块开发，优化</a:t>
                      </a:r>
                      <a:r>
                        <a:rPr lang="en-US" altLang="zh-CN" sz="1200" dirty="0" err="1" smtClean="0"/>
                        <a:t>nodejs</a:t>
                      </a:r>
                      <a:r>
                        <a:rPr lang="zh-CN" altLang="en-US" sz="1200" dirty="0" smtClean="0"/>
                        <a:t>后端开发框架。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       熟练掌握</a:t>
                      </a:r>
                      <a:r>
                        <a:rPr lang="en-US" altLang="zh-CN" sz="1200" dirty="0" err="1" smtClean="0"/>
                        <a:t>angularjs</a:t>
                      </a:r>
                      <a:r>
                        <a:rPr lang="zh-CN" altLang="en-US" sz="1200" dirty="0" smtClean="0"/>
                        <a:t>模块开发，搭建</a:t>
                      </a:r>
                      <a:r>
                        <a:rPr lang="en-US" altLang="zh-CN" sz="1200" dirty="0" err="1" smtClean="0"/>
                        <a:t>angularjs</a:t>
                      </a:r>
                      <a:r>
                        <a:rPr lang="zh-CN" altLang="en-US" sz="1200" dirty="0" smtClean="0"/>
                        <a:t>前端开发框架，并在实际运用过程中优化。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、独立完成备课系统习题，素材库，收藏夹等模块开发；</a:t>
                      </a:r>
                      <a:endParaRPr lang="en-US" altLang="zh-CN" sz="1200" dirty="0" smtClean="0"/>
                    </a:p>
                    <a:p>
                      <a:pPr marL="0" marR="0" indent="0" algn="l" defTabSz="9152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       </a:t>
                      </a:r>
                      <a:r>
                        <a:rPr lang="zh-CN" altLang="en-US" sz="1200" dirty="0" smtClean="0"/>
                        <a:t>独立完成授权服务升级优化；</a:t>
                      </a:r>
                      <a:endParaRPr lang="en-US" altLang="zh-CN" sz="1200" dirty="0" smtClean="0"/>
                    </a:p>
                    <a:p>
                      <a:pPr marL="0" marR="0" indent="0" algn="l" defTabSz="9152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       </a:t>
                      </a:r>
                      <a:r>
                        <a:rPr lang="zh-CN" altLang="en-US" sz="1200" dirty="0" smtClean="0"/>
                        <a:t>独立完成用户数据服务考试，视频等系统模块开发。</a:t>
                      </a:r>
                      <a:endParaRPr lang="en-US" altLang="zh-CN" sz="1200" dirty="0" smtClean="0"/>
                    </a:p>
                    <a:p>
                      <a:pPr marL="0" marR="0" indent="0" algn="l" defTabSz="9152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4</a:t>
                      </a:r>
                      <a:r>
                        <a:rPr lang="zh-CN" altLang="en-US" sz="1200" dirty="0" smtClean="0"/>
                        <a:t>、指导</a:t>
                      </a:r>
                      <a:r>
                        <a:rPr lang="en-US" altLang="zh-CN" sz="1200" dirty="0" smtClean="0"/>
                        <a:t>3-4</a:t>
                      </a:r>
                      <a:r>
                        <a:rPr lang="zh-CN" altLang="en-US" sz="1200" dirty="0" smtClean="0"/>
                        <a:t>人前端小团队完成模块开发工作。</a:t>
                      </a:r>
                      <a:endParaRPr lang="en-US" altLang="zh-CN" sz="1200" dirty="0" smtClean="0"/>
                    </a:p>
                    <a:p>
                      <a:pPr marL="0" marR="0" indent="0" algn="l" defTabSz="9152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5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6</a:t>
                      </a:r>
                      <a:r>
                        <a:rPr lang="zh-CN" altLang="en-US" sz="1200" dirty="0" smtClean="0"/>
                        <a:t>年软件开发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</a:rPr>
                        <a:t>工作经验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6</a:t>
                      </a:r>
                      <a:r>
                        <a:rPr lang="zh-CN" altLang="en-US" sz="1200" dirty="0" smtClean="0"/>
                        <a:t>、参与过备课系统前端，用户数据服务，授权服务，华渔通行证的模块开发。</a:t>
                      </a:r>
                      <a:endParaRPr lang="en-US" altLang="zh-CN" sz="1200" dirty="0" smtClean="0"/>
                    </a:p>
                    <a:p>
                      <a:endParaRPr lang="zh-CN" altLang="en-US" sz="1200" dirty="0"/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1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附：个人工作经历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049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工作年限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工作经历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13441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年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2014/5-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至今               福建华渔未来教育科技有限公司       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软件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工程师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2010/10-2014/5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福建四创软件有限公司                     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软件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工程师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2009/6-2010/10       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江苏瑞蚨通软件科技有限公司           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软件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工程师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8154" y="273719"/>
            <a:ext cx="8242300" cy="510117"/>
          </a:xfrm>
          <a:noFill/>
          <a:ln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+mj-ea"/>
              </a:rPr>
              <a:t>专业陈述</a:t>
            </a:r>
            <a:r>
              <a:rPr lang="en-US" altLang="zh-CN" sz="2800" dirty="0" smtClean="0">
                <a:latin typeface="+mj-ea"/>
              </a:rPr>
              <a:t>-</a:t>
            </a:r>
            <a:r>
              <a:rPr lang="zh-CN" altLang="en-US" sz="2800" dirty="0" smtClean="0">
                <a:latin typeface="+mj-ea"/>
              </a:rPr>
              <a:t>专业能力</a:t>
            </a:r>
          </a:p>
        </p:txBody>
      </p:sp>
      <p:graphicFrame>
        <p:nvGraphicFramePr>
          <p:cNvPr id="2441616" name="Group 400"/>
          <p:cNvGraphicFramePr>
            <a:graphicFrameLocks noGrp="1"/>
          </p:cNvGraphicFramePr>
          <p:nvPr>
            <p:ph sz="half" idx="2"/>
          </p:nvPr>
        </p:nvGraphicFramePr>
        <p:xfrm>
          <a:off x="316427" y="1133474"/>
          <a:ext cx="9274134" cy="4201378"/>
        </p:xfrm>
        <a:graphic>
          <a:graphicData uri="http://schemas.openxmlformats.org/drawingml/2006/table">
            <a:tbl>
              <a:tblPr/>
              <a:tblGrid>
                <a:gridCol w="693223"/>
                <a:gridCol w="1301337"/>
                <a:gridCol w="908463"/>
                <a:gridCol w="5551713"/>
                <a:gridCol w="819398"/>
              </a:tblGrid>
              <a:tr h="62672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专业能力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自我评价</a:t>
                      </a: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（填写行为表现层级即可）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关键事件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1877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单项锁定技能</a:t>
                      </a: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分析能力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备课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2.0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增加素材，教案上传功能功能，与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1.0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版本的上传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PPT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类似，分析新版本的上传需求，剥离原有上传代码，进行重构，更好实现新版本需求，规范上传流程，节省开发，维护成本。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7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软件设计能力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用户数据服务在原有的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ORM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基础上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实现</a:t>
                      </a:r>
                      <a:r>
                        <a:rPr kumimoji="0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odata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部分协议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，并实现通过简单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配置即可新增一个</a:t>
                      </a:r>
                      <a:r>
                        <a:rPr kumimoji="0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odata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查询接口，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允许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查询分表存储的数据。极大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提升接口开发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效率，满足各种查询需求。</a:t>
                      </a: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用户数据服务存储大数据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采用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可配置的分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表存储策略（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按时间或按自增编号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），提高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事务和查询效率。</a:t>
                      </a: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备课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系统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2.0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前端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运用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MVC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框架</a:t>
                      </a:r>
                      <a:r>
                        <a:rPr kumimoji="0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angularjs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，视图和数据双向绑定，更好更快的实现前端需求，并在此基础上实现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按需加载，极大提示页面加载速度，实现模块化开发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。</a:t>
                      </a: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、备课系统上传模块采用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观察者模式和单例模式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，实现整站共用一个上传指令和上传进度框。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7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项目管理能力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分解备课系统素材管理模块和收藏夹模块，细化开发任务，利用</a:t>
                      </a:r>
                      <a:r>
                        <a:rPr kumimoji="0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rms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管理开发任务，制定开发计划和结单时间，实施时期间及时跟踪进展并根据实际情况进行调整，及时纠正开发人员理解偏差（采用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复述开发任务机制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），及时高效完成开发任务。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4239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组合锁定技能</a:t>
                      </a: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Web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应用开发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使用</a:t>
                      </a:r>
                      <a:r>
                        <a:rPr kumimoji="0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nodejs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开发用户数据服务和授权服务，并开发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node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版性能监控工具，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使用</a:t>
                      </a:r>
                      <a:r>
                        <a:rPr kumimoji="0" lang="en-US" altLang="zh-CN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lru</a:t>
                      </a:r>
                      <a:r>
                        <a:rPr kumimoji="0" lang="en-US" altLang="zh-CN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-cache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en-US" altLang="zh-CN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redis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缓存系统数据，</a:t>
                      </a:r>
                      <a:r>
                        <a:rPr kumimoji="0" lang="en-US" altLang="zh-CN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pm2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管理</a:t>
                      </a:r>
                      <a:r>
                        <a:rPr kumimoji="0" lang="en-US" altLang="zh-CN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node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进程，优化用户数据服务接口，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大部分接口</a:t>
                      </a:r>
                      <a:r>
                        <a:rPr kumimoji="0" lang="en-US" altLang="zh-CN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200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并发</a:t>
                      </a:r>
                      <a:r>
                        <a:rPr kumimoji="0" lang="en-US" altLang="zh-CN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300ms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以下，部分接口</a:t>
                      </a:r>
                      <a:r>
                        <a:rPr kumimoji="0" lang="en-US" altLang="zh-CN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tps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可以达到</a:t>
                      </a:r>
                      <a:r>
                        <a:rPr kumimoji="0" lang="en-US" altLang="zh-CN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1600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nodejs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服务器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配置：</a:t>
                      </a:r>
                      <a:r>
                        <a:rPr kumimoji="0" lang="pt-BR" altLang="zh-CN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cpu:E5310 1.6GH 4</a:t>
                      </a:r>
                      <a:r>
                        <a:rPr kumimoji="0" lang="zh-CN" altLang="pt-B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核*</a:t>
                      </a:r>
                      <a:r>
                        <a:rPr kumimoji="0" lang="pt-BR" altLang="zh-CN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2C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；内存</a:t>
                      </a:r>
                      <a:r>
                        <a:rPr kumimoji="0" lang="en-US" altLang="zh-CN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:8G;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带宽</a:t>
                      </a:r>
                      <a:r>
                        <a:rPr kumimoji="0" lang="en-US" altLang="zh-CN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: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百兆）</a:t>
                      </a:r>
                      <a:endParaRPr kumimoji="0" lang="en-US" altLang="zh-CN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使用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node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插件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mock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编写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自动化单元测试用例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和集成测试用例，极大提高开发质量，提升自测效率，节省自测时间。</a:t>
                      </a: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、熟悉前端框架</a:t>
                      </a:r>
                      <a:r>
                        <a:rPr kumimoji="0" lang="en-US" altLang="zh-CN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angularjs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，利用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指令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抽象封装出前端组件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，分解模块功能，降低实现难度，提高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代码复用率和开发效率。</a:t>
                      </a:r>
                      <a:endParaRPr kumimoji="0" lang="en-US" altLang="zh-CN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r>
                        <a:rPr kumimoji="0" lang="en-US" altLang="zh-CN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、使用</a:t>
                      </a:r>
                      <a:r>
                        <a:rPr kumimoji="0" lang="en-US" altLang="zh-CN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angularAMD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重构备课系统框架，利用</a:t>
                      </a:r>
                      <a:r>
                        <a:rPr kumimoji="0" lang="en-US" altLang="zh-CN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grunt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按模块合并压缩前端代码，实现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首页无缓存加载</a:t>
                      </a:r>
                      <a:r>
                        <a:rPr kumimoji="0" lang="en-US" altLang="zh-CN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2M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带宽</a:t>
                      </a:r>
                      <a:r>
                        <a:rPr kumimoji="0" lang="en-US" altLang="zh-CN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2s(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优化前需</a:t>
                      </a:r>
                      <a:r>
                        <a:rPr kumimoji="0" lang="en-US" altLang="zh-CN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4.1s)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内加载完成。</a:t>
                      </a:r>
                      <a:endParaRPr kumimoji="0" lang="zh-CN" altLang="zh-CN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7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服务端开发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熟练掌握后端开发语言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java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，开发华渔通行证用户注册登陆。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熟练操作</a:t>
                      </a:r>
                      <a:r>
                        <a:rPr kumimoji="0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sql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语法开发华渔通行证注册登陆统计模块。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44500" y="1231909"/>
            <a:ext cx="8813800" cy="39817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长远规划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年以上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sym typeface="黑体" pitchFamily="49" charset="-122"/>
              </a:rPr>
              <a:t>资深软件开发工程师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中期规划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2-3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  <a:sym typeface="黑体" pitchFamily="49" charset="-122"/>
              </a:rPr>
              <a:t>高级软件开发工程师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  <a:sym typeface="黑体" pitchFamily="49" charset="-122"/>
              </a:rPr>
              <a:t>——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  <a:sym typeface="黑体" pitchFamily="49" charset="-122"/>
              </a:rPr>
              <a:t>技术与管理的结合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l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近期规划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  <a:sym typeface="黑体" pitchFamily="49" charset="-122"/>
              </a:rPr>
              <a:t>构建完善的前端开发体系，提升产出成果及开发效率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l"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l"/>
            </a:pPr>
            <a:endParaRPr lang="en-US" altLang="zh-CN" sz="1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400054" y="311815"/>
            <a:ext cx="8915400" cy="426514"/>
          </a:xfrm>
          <a:noFill/>
          <a:ln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职涯规划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3271218" y="2395795"/>
            <a:ext cx="3329607" cy="1527847"/>
            <a:chOff x="3547443" y="2205295"/>
            <a:chExt cx="3329607" cy="1527847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547443" y="2205295"/>
              <a:ext cx="332960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6600" b="1" dirty="0">
                  <a:solidFill>
                    <a:srgbClr val="00B0F0"/>
                  </a:solidFill>
                  <a:latin typeface="Aharoni" pitchFamily="2" charset="-79"/>
                  <a:cs typeface="Aharoni" pitchFamily="2" charset="-79"/>
                </a:rPr>
                <a:t>Thanks!</a:t>
              </a:r>
              <a:endParaRPr lang="zh-CN" altLang="en-US" sz="6600" b="1" dirty="0">
                <a:solidFill>
                  <a:srgbClr val="00B0F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83984" y="3425365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谢谢观赏！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21259</TotalTime>
  <Words>1111</Words>
  <Application>Microsoft Office PowerPoint</Application>
  <PresentationFormat>自定义</PresentationFormat>
  <Paragraphs>116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幻灯片 1</vt:lpstr>
      <vt:lpstr>目录  CONTENTS</vt:lpstr>
      <vt:lpstr>个人信息-基础信息</vt:lpstr>
      <vt:lpstr>个人信息-培训、绩效、奖惩</vt:lpstr>
      <vt:lpstr>个人信息-工作经验</vt:lpstr>
      <vt:lpstr>专业陈述-专业能力</vt:lpstr>
      <vt:lpstr>职涯规划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网龙管理部晋升述职PPT</dc:title>
  <cp:lastModifiedBy>admin</cp:lastModifiedBy>
  <cp:revision>2643</cp:revision>
  <dcterms:created xsi:type="dcterms:W3CDTF">2003-04-16T07:50:28Z</dcterms:created>
  <dcterms:modified xsi:type="dcterms:W3CDTF">2015-10-30T07:38:21Z</dcterms:modified>
</cp:coreProperties>
</file>