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5"/>
  </p:handoutMasterIdLst>
  <p:sldIdLst>
    <p:sldId id="1831" r:id="rId3"/>
    <p:sldId id="1832" r:id="rId5"/>
    <p:sldId id="1825" r:id="rId6"/>
    <p:sldId id="1820" r:id="rId7"/>
    <p:sldId id="1822" r:id="rId8"/>
    <p:sldId id="1840" r:id="rId9"/>
    <p:sldId id="1823" r:id="rId10"/>
    <p:sldId id="1824" r:id="rId11"/>
    <p:sldId id="1841" r:id="rId12"/>
    <p:sldId id="1816" r:id="rId13"/>
    <p:sldId id="1798" r:id="rId14"/>
  </p:sldIdLst>
  <p:sldSz cx="9906000" cy="6121400"/>
  <p:notesSz cx="6858000" cy="9144000"/>
  <p:kinsoku lang="zh-CN" invalStChars="!),.:;?]}、。—ˇ¨〃々～‖…’”〕〉》」』〗】∶！＂＇），．：；？］｀｜｝·" invalEndChars="([{‘“〔〈《「『〖【（［｛．·"/>
  <p:defaultTextStyle>
    <a:defPPr>
      <a:defRPr lang="zh-CN"/>
    </a:defPPr>
    <a:lvl1pPr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2pPr>
    <a:lvl3pPr marL="9137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3pPr>
    <a:lvl4pPr marL="13709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4pPr>
    <a:lvl5pPr marL="18281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5pPr>
    <a:lvl6pPr marL="2284730"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6pPr>
    <a:lvl7pPr marL="2741930"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7pPr>
    <a:lvl8pPr marL="3198495"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8pPr>
    <a:lvl9pPr marL="3655695"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0000"/>
    <a:srgbClr val="FFFF66"/>
    <a:srgbClr val="008080"/>
    <a:srgbClr val="006666"/>
    <a:srgbClr val="FF99CC"/>
    <a:srgbClr val="FFCC66"/>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25" autoAdjust="0"/>
    <p:restoredTop sz="99672" autoAdjust="0"/>
  </p:normalViewPr>
  <p:slideViewPr>
    <p:cSldViewPr snapToGrid="0">
      <p:cViewPr varScale="1">
        <p:scale>
          <a:sx n="130" d="100"/>
          <a:sy n="130" d="100"/>
        </p:scale>
        <p:origin x="1074" y="96"/>
      </p:cViewPr>
      <p:guideLst>
        <p:guide orient="horz" pos="434"/>
        <p:guide pos="3117"/>
        <p:guide pos="31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3222"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2"/>
          </p:nvPr>
        </p:nvSpPr>
        <p:spPr bwMode="auto">
          <a:xfrm>
            <a:off x="665163" y="692150"/>
            <a:ext cx="5527675" cy="3416300"/>
          </a:xfrm>
          <a:prstGeom prst="rect">
            <a:avLst/>
          </a:prstGeom>
          <a:noFill/>
          <a:ln w="12700">
            <a:solidFill>
              <a:srgbClr val="000000"/>
            </a:solidFill>
            <a:miter lim="800000"/>
          </a:ln>
        </p:spPr>
      </p:sp>
      <p:sp>
        <p:nvSpPr>
          <p:cNvPr id="2051" name="Rectangle 3"/>
          <p:cNvSpPr>
            <a:spLocks noGrp="1" noChangeArrowheads="1"/>
          </p:cNvSpPr>
          <p:nvPr>
            <p:ph type="body" sz="quarter" idx="3"/>
          </p:nvPr>
        </p:nvSpPr>
        <p:spPr bwMode="auto">
          <a:xfrm>
            <a:off x="685800" y="4343400"/>
            <a:ext cx="5486400" cy="4114800"/>
          </a:xfrm>
          <a:prstGeom prst="rect">
            <a:avLst/>
          </a:prstGeom>
          <a:noFill/>
          <a:ln w="12700">
            <a:noFill/>
            <a:miter lim="800000"/>
          </a:ln>
          <a:effectLst/>
        </p:spPr>
        <p:txBody>
          <a:bodyPr vert="horz" wrap="square" lIns="90488" tIns="44450" rIns="90488" bIns="4445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37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09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1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4730" algn="l" defTabSz="913765" rtl="0" eaLnBrk="1" latinLnBrk="0" hangingPunct="1">
      <a:defRPr sz="1200" kern="1200">
        <a:solidFill>
          <a:schemeClr val="tx1"/>
        </a:solidFill>
        <a:latin typeface="+mn-lt"/>
        <a:ea typeface="+mn-ea"/>
        <a:cs typeface="+mn-cs"/>
      </a:defRPr>
    </a:lvl6pPr>
    <a:lvl7pPr marL="2741930" algn="l" defTabSz="913765" rtl="0" eaLnBrk="1" latinLnBrk="0" hangingPunct="1">
      <a:defRPr sz="1200" kern="1200">
        <a:solidFill>
          <a:schemeClr val="tx1"/>
        </a:solidFill>
        <a:latin typeface="+mn-lt"/>
        <a:ea typeface="+mn-ea"/>
        <a:cs typeface="+mn-cs"/>
      </a:defRPr>
    </a:lvl7pPr>
    <a:lvl8pPr marL="3198495" algn="l" defTabSz="913765" rtl="0" eaLnBrk="1" latinLnBrk="0" hangingPunct="1">
      <a:defRPr sz="1200" kern="1200">
        <a:solidFill>
          <a:schemeClr val="tx1"/>
        </a:solidFill>
        <a:latin typeface="+mn-lt"/>
        <a:ea typeface="+mn-ea"/>
        <a:cs typeface="+mn-cs"/>
      </a:defRPr>
    </a:lvl8pPr>
    <a:lvl9pPr marL="365569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xfrm>
            <a:off x="655638" y="685800"/>
            <a:ext cx="5546725"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1028700" rtl="0" eaLnBrk="1" fontAlgn="base" latinLnBrk="0" hangingPunct="1">
              <a:lnSpc>
                <a:spcPct val="100000"/>
              </a:lnSpc>
              <a:spcBef>
                <a:spcPct val="0"/>
              </a:spcBef>
              <a:spcAft>
                <a:spcPct val="0"/>
              </a:spcAft>
              <a:buClrTx/>
              <a:buSzTx/>
              <a:buFontTx/>
              <a:buNone/>
              <a:defRPr/>
            </a:pPr>
            <a:r>
              <a:rPr lang="zh-CN" altLang="en-US" b="0" dirty="0" smtClean="0">
                <a:solidFill>
                  <a:srgbClr val="FF0000"/>
                </a:solidFill>
              </a:rPr>
              <a:t>欢迎你，我们的新同学。通过这门微课，希望能帮助大家学会如何做好职业发展规划：让自己在有明确目标的基础上，对工作有更好的认识和计划。另外</a:t>
            </a:r>
            <a:r>
              <a:rPr lang="en-US" altLang="zh-CN" b="0" dirty="0" smtClean="0">
                <a:solidFill>
                  <a:srgbClr val="FF0000"/>
                </a:solidFill>
              </a:rPr>
              <a:t>,</a:t>
            </a:r>
            <a:r>
              <a:rPr lang="zh-CN" altLang="en-US" b="0" dirty="0" smtClean="0">
                <a:solidFill>
                  <a:srgbClr val="FF0000"/>
                </a:solidFill>
              </a:rPr>
              <a:t>也让同学们了解下</a:t>
            </a:r>
            <a:r>
              <a:rPr lang="en-US" altLang="zh-CN" b="0" dirty="0" smtClean="0">
                <a:solidFill>
                  <a:srgbClr val="FF0000"/>
                </a:solidFill>
              </a:rPr>
              <a:t>ND</a:t>
            </a:r>
            <a:r>
              <a:rPr lang="zh-CN" altLang="en-US" b="0" dirty="0" smtClean="0">
                <a:solidFill>
                  <a:srgbClr val="FF0000"/>
                </a:solidFill>
              </a:rPr>
              <a:t>能够给大家提供什么样的平台</a:t>
            </a:r>
            <a:r>
              <a:rPr lang="en-US" altLang="zh-CN" b="0" dirty="0" smtClean="0">
                <a:solidFill>
                  <a:srgbClr val="FF0000"/>
                </a:solidFill>
              </a:rPr>
              <a:t>,</a:t>
            </a:r>
            <a:r>
              <a:rPr lang="zh-CN" altLang="en-US" b="0" dirty="0" smtClean="0">
                <a:solidFill>
                  <a:srgbClr val="FF0000"/>
                </a:solidFill>
              </a:rPr>
              <a:t>从而设定自己在公司的职业发展路径。</a:t>
            </a:r>
            <a:endParaRPr lang="en-US" altLang="zh-CN" b="0" dirty="0" smtClean="0">
              <a:solidFill>
                <a:srgbClr val="FF0000"/>
              </a:solidFill>
            </a:endParaRPr>
          </a:p>
          <a:p>
            <a:pPr eaLnBrk="1" hangingPunct="1">
              <a:spcBef>
                <a:spcPct val="0"/>
              </a:spcBef>
            </a:pPr>
            <a:endParaRPr lang="zh-CN" altLang="en-US" dirty="0" smtClean="0"/>
          </a:p>
        </p:txBody>
      </p:sp>
      <p:sp>
        <p:nvSpPr>
          <p:cNvPr id="54276" name="灯片编号占位符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A39408AF-377F-4F54-922D-FF2A98196521}" type="slidenum">
              <a:rPr lang="zh-CN" altLang="en-US" sz="1200" smtClean="0"/>
            </a:fld>
            <a:endParaRPr lang="zh-CN"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1901603"/>
            <a:ext cx="8420100" cy="1312133"/>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6" y="3468793"/>
            <a:ext cx="6934200" cy="1564358"/>
          </a:xfrm>
        </p:spPr>
        <p:txBody>
          <a:bodyPr/>
          <a:lstStyle>
            <a:lvl1pPr marL="0" indent="0" algn="ctr">
              <a:buNone/>
              <a:defRPr>
                <a:solidFill>
                  <a:schemeClr val="tx1">
                    <a:tint val="75000"/>
                  </a:schemeClr>
                </a:solidFill>
              </a:defRPr>
            </a:lvl1pPr>
            <a:lvl2pPr marL="457835" indent="0" algn="ctr">
              <a:buNone/>
              <a:defRPr>
                <a:solidFill>
                  <a:schemeClr val="tx1">
                    <a:tint val="75000"/>
                  </a:schemeClr>
                </a:solidFill>
              </a:defRPr>
            </a:lvl2pPr>
            <a:lvl3pPr marL="915035" indent="0" algn="ctr">
              <a:buNone/>
              <a:defRPr>
                <a:solidFill>
                  <a:schemeClr val="tx1">
                    <a:tint val="75000"/>
                  </a:schemeClr>
                </a:solidFill>
              </a:defRPr>
            </a:lvl3pPr>
            <a:lvl4pPr marL="1372870" indent="0" algn="ctr">
              <a:buNone/>
              <a:defRPr>
                <a:solidFill>
                  <a:schemeClr val="tx1">
                    <a:tint val="75000"/>
                  </a:schemeClr>
                </a:solidFill>
              </a:defRPr>
            </a:lvl4pPr>
            <a:lvl5pPr marL="1830705" indent="0" algn="ctr">
              <a:buNone/>
              <a:defRPr>
                <a:solidFill>
                  <a:schemeClr val="tx1">
                    <a:tint val="75000"/>
                  </a:schemeClr>
                </a:solidFill>
              </a:defRPr>
            </a:lvl5pPr>
            <a:lvl6pPr marL="2287905" indent="0" algn="ctr">
              <a:buNone/>
              <a:defRPr>
                <a:solidFill>
                  <a:schemeClr val="tx1">
                    <a:tint val="75000"/>
                  </a:schemeClr>
                </a:solidFill>
              </a:defRPr>
            </a:lvl6pPr>
            <a:lvl7pPr marL="2745740" indent="0" algn="ctr">
              <a:buNone/>
              <a:defRPr>
                <a:solidFill>
                  <a:schemeClr val="tx1">
                    <a:tint val="75000"/>
                  </a:schemeClr>
                </a:solidFill>
              </a:defRPr>
            </a:lvl7pPr>
            <a:lvl8pPr marL="3202940" indent="0" algn="ctr">
              <a:buNone/>
              <a:defRPr>
                <a:solidFill>
                  <a:schemeClr val="tx1">
                    <a:tint val="75000"/>
                  </a:schemeClr>
                </a:solidFill>
              </a:defRPr>
            </a:lvl8pPr>
            <a:lvl9pPr marL="366077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FCA16EF7-DF03-46F8-AF7E-E8D83DE783F9}"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03AA13F7-C804-41B2-B986-BA8CBA9976D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45144"/>
            <a:ext cx="2228850" cy="522302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45144"/>
            <a:ext cx="6521450" cy="522302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A2DDC835-BED5-45FE-A921-A8F859FE43D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4" y="245140"/>
            <a:ext cx="8915400" cy="102023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5019675" y="989063"/>
            <a:ext cx="4381500" cy="225726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5019675" y="3382360"/>
            <a:ext cx="4381500" cy="225868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2"/>
          <p:cNvSpPr>
            <a:spLocks noGrp="1" noChangeArrowheads="1"/>
          </p:cNvSpPr>
          <p:nvPr>
            <p:ph type="sldNum" sz="quarter" idx="10"/>
          </p:nvPr>
        </p:nvSpPr>
        <p:spPr>
          <a:xfrm>
            <a:off x="8840788" y="5566892"/>
            <a:ext cx="571500" cy="277730"/>
          </a:xfrm>
          <a:prstGeom prst="rect">
            <a:avLst/>
          </a:prstGeom>
        </p:spPr>
        <p:txBody>
          <a:bodyPr/>
          <a:lstStyle>
            <a:lvl1pPr>
              <a:defRPr/>
            </a:lvl1pPr>
          </a:lstStyle>
          <a:p>
            <a:pPr>
              <a:defRPr/>
            </a:pPr>
            <a:fld id="{C75DAC87-D3A5-4E95-B963-E076CC3ADEA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4" y="245140"/>
            <a:ext cx="8915400" cy="102023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196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2"/>
          <p:cNvSpPr>
            <a:spLocks noGrp="1" noChangeArrowheads="1"/>
          </p:cNvSpPr>
          <p:nvPr>
            <p:ph type="sldNum" sz="quarter" idx="10"/>
          </p:nvPr>
        </p:nvSpPr>
        <p:spPr>
          <a:xfrm>
            <a:off x="8840788" y="5566892"/>
            <a:ext cx="571500" cy="277730"/>
          </a:xfrm>
          <a:prstGeom prst="rect">
            <a:avLst/>
          </a:prstGeom>
        </p:spPr>
        <p:txBody>
          <a:bodyPr/>
          <a:lstStyle>
            <a:lvl1pPr>
              <a:defRPr/>
            </a:lvl1pPr>
          </a:lstStyle>
          <a:p>
            <a:pPr>
              <a:defRPr/>
            </a:pPr>
            <a:fld id="{BBF8ECC8-F017-48FD-B788-2E99C529034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3933569"/>
            <a:ext cx="8420100" cy="1215778"/>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594511"/>
            <a:ext cx="8420100" cy="1339056"/>
          </a:xfrm>
        </p:spPr>
        <p:txBody>
          <a:bodyPr anchor="b"/>
          <a:lstStyle>
            <a:lvl1pPr marL="0" indent="0">
              <a:buNone/>
              <a:defRPr sz="2000">
                <a:solidFill>
                  <a:schemeClr val="tx1">
                    <a:tint val="75000"/>
                  </a:schemeClr>
                </a:solidFill>
              </a:defRPr>
            </a:lvl1pPr>
            <a:lvl2pPr marL="457835" indent="0">
              <a:buNone/>
              <a:defRPr sz="1800">
                <a:solidFill>
                  <a:schemeClr val="tx1">
                    <a:tint val="75000"/>
                  </a:schemeClr>
                </a:solidFill>
              </a:defRPr>
            </a:lvl2pPr>
            <a:lvl3pPr marL="915035" indent="0">
              <a:buNone/>
              <a:defRPr sz="1600">
                <a:solidFill>
                  <a:schemeClr val="tx1">
                    <a:tint val="75000"/>
                  </a:schemeClr>
                </a:solidFill>
              </a:defRPr>
            </a:lvl3pPr>
            <a:lvl4pPr marL="1372870" indent="0">
              <a:buNone/>
              <a:defRPr sz="1400">
                <a:solidFill>
                  <a:schemeClr val="tx1">
                    <a:tint val="75000"/>
                  </a:schemeClr>
                </a:solidFill>
              </a:defRPr>
            </a:lvl4pPr>
            <a:lvl5pPr marL="1830705" indent="0">
              <a:buNone/>
              <a:defRPr sz="1400">
                <a:solidFill>
                  <a:schemeClr val="tx1">
                    <a:tint val="75000"/>
                  </a:schemeClr>
                </a:solidFill>
              </a:defRPr>
            </a:lvl5pPr>
            <a:lvl6pPr marL="2287905" indent="0">
              <a:buNone/>
              <a:defRPr sz="1400">
                <a:solidFill>
                  <a:schemeClr val="tx1">
                    <a:tint val="75000"/>
                  </a:schemeClr>
                </a:solidFill>
              </a:defRPr>
            </a:lvl6pPr>
            <a:lvl7pPr marL="2745740" indent="0">
              <a:buNone/>
              <a:defRPr sz="1400">
                <a:solidFill>
                  <a:schemeClr val="tx1">
                    <a:tint val="75000"/>
                  </a:schemeClr>
                </a:solidFill>
              </a:defRPr>
            </a:lvl7pPr>
            <a:lvl8pPr marL="3202940" indent="0">
              <a:buNone/>
              <a:defRPr sz="1400">
                <a:solidFill>
                  <a:schemeClr val="tx1">
                    <a:tint val="75000"/>
                  </a:schemeClr>
                </a:solidFill>
              </a:defRPr>
            </a:lvl8pPr>
            <a:lvl9pPr marL="366077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8DBC7048-4233-4A8B-91D8-1C8E8933F6F7}"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428333"/>
            <a:ext cx="4375150" cy="40398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35550" y="1428333"/>
            <a:ext cx="4375150" cy="40398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A7CC13C1-C66E-41D6-B9D3-F593EF9892D2}"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1" y="1370232"/>
            <a:ext cx="4376870" cy="571047"/>
          </a:xfrm>
        </p:spPr>
        <p:txBody>
          <a:bodyPr anchor="b"/>
          <a:lstStyle>
            <a:lvl1pPr marL="0" indent="0">
              <a:buNone/>
              <a:defRPr sz="2400" b="1"/>
            </a:lvl1pPr>
            <a:lvl2pPr marL="457835" indent="0">
              <a:buNone/>
              <a:defRPr sz="2000" b="1"/>
            </a:lvl2pPr>
            <a:lvl3pPr marL="915035" indent="0">
              <a:buNone/>
              <a:defRPr sz="1800" b="1"/>
            </a:lvl3pPr>
            <a:lvl4pPr marL="1372870" indent="0">
              <a:buNone/>
              <a:defRPr sz="1600" b="1"/>
            </a:lvl4pPr>
            <a:lvl5pPr marL="1830705" indent="0">
              <a:buNone/>
              <a:defRPr sz="1600" b="1"/>
            </a:lvl5pPr>
            <a:lvl6pPr marL="2287905" indent="0">
              <a:buNone/>
              <a:defRPr sz="1600" b="1"/>
            </a:lvl6pPr>
            <a:lvl7pPr marL="2745740" indent="0">
              <a:buNone/>
              <a:defRPr sz="1600" b="1"/>
            </a:lvl7pPr>
            <a:lvl8pPr marL="3202940" indent="0">
              <a:buNone/>
              <a:defRPr sz="1600" b="1"/>
            </a:lvl8pPr>
            <a:lvl9pPr marL="366077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301" y="1941278"/>
            <a:ext cx="4376870" cy="35268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032116" y="1370232"/>
            <a:ext cx="4378590" cy="571047"/>
          </a:xfrm>
        </p:spPr>
        <p:txBody>
          <a:bodyPr anchor="b"/>
          <a:lstStyle>
            <a:lvl1pPr marL="0" indent="0">
              <a:buNone/>
              <a:defRPr sz="2400" b="1"/>
            </a:lvl1pPr>
            <a:lvl2pPr marL="457835" indent="0">
              <a:buNone/>
              <a:defRPr sz="2000" b="1"/>
            </a:lvl2pPr>
            <a:lvl3pPr marL="915035" indent="0">
              <a:buNone/>
              <a:defRPr sz="1800" b="1"/>
            </a:lvl3pPr>
            <a:lvl4pPr marL="1372870" indent="0">
              <a:buNone/>
              <a:defRPr sz="1600" b="1"/>
            </a:lvl4pPr>
            <a:lvl5pPr marL="1830705" indent="0">
              <a:buNone/>
              <a:defRPr sz="1600" b="1"/>
            </a:lvl5pPr>
            <a:lvl6pPr marL="2287905" indent="0">
              <a:buNone/>
              <a:defRPr sz="1600" b="1"/>
            </a:lvl6pPr>
            <a:lvl7pPr marL="2745740" indent="0">
              <a:buNone/>
              <a:defRPr sz="1600" b="1"/>
            </a:lvl7pPr>
            <a:lvl8pPr marL="3202940" indent="0">
              <a:buNone/>
              <a:defRPr sz="1600" b="1"/>
            </a:lvl8pPr>
            <a:lvl9pPr marL="366077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032116" y="1941278"/>
            <a:ext cx="4378590" cy="35268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8"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9" name="灯片编号占位符 5"/>
          <p:cNvSpPr>
            <a:spLocks noGrp="1"/>
          </p:cNvSpPr>
          <p:nvPr>
            <p:ph type="sldNum" sz="quarter" idx="12"/>
          </p:nvPr>
        </p:nvSpPr>
        <p:spPr/>
        <p:txBody>
          <a:bodyPr/>
          <a:lstStyle>
            <a:lvl1pPr algn="r" defTabSz="915035" rtl="0">
              <a:defRPr/>
            </a:lvl1pPr>
          </a:lstStyle>
          <a:p>
            <a:pPr>
              <a:defRPr/>
            </a:pPr>
            <a:fld id="{F8EEEE86-97B8-402B-9EF3-A87D6B245C7E}"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4"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5" name="灯片编号占位符 5"/>
          <p:cNvSpPr>
            <a:spLocks noGrp="1"/>
          </p:cNvSpPr>
          <p:nvPr>
            <p:ph type="sldNum" sz="quarter" idx="12"/>
          </p:nvPr>
        </p:nvSpPr>
        <p:spPr/>
        <p:txBody>
          <a:bodyPr/>
          <a:lstStyle>
            <a:lvl1pPr algn="r" defTabSz="915035" rtl="0">
              <a:defRPr/>
            </a:lvl1pPr>
          </a:lstStyle>
          <a:p>
            <a:pPr>
              <a:defRPr/>
            </a:pPr>
            <a:fld id="{25399A47-00F7-44E5-A0C7-05504ACC6638}"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3"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4" name="灯片编号占位符 5"/>
          <p:cNvSpPr>
            <a:spLocks noGrp="1"/>
          </p:cNvSpPr>
          <p:nvPr>
            <p:ph type="sldNum" sz="quarter" idx="12"/>
          </p:nvPr>
        </p:nvSpPr>
        <p:spPr/>
        <p:txBody>
          <a:bodyPr/>
          <a:lstStyle>
            <a:lvl1pPr algn="r" defTabSz="915035" rtl="0">
              <a:defRPr/>
            </a:lvl1pPr>
          </a:lstStyle>
          <a:p>
            <a:pPr>
              <a:defRPr/>
            </a:pPr>
            <a:fld id="{50ADEA0E-23A9-456B-9717-115344457D6D}"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43722"/>
            <a:ext cx="3259006" cy="10372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7" y="243726"/>
            <a:ext cx="5537729" cy="5224446"/>
          </a:xfrm>
        </p:spPr>
        <p:txBody>
          <a:bodyPr/>
          <a:lstStyle>
            <a:lvl1pPr>
              <a:defRPr sz="33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95300" y="1280961"/>
            <a:ext cx="3259006" cy="4187208"/>
          </a:xfrm>
        </p:spPr>
        <p:txBody>
          <a:bodyPr/>
          <a:lstStyle>
            <a:lvl1pPr marL="0" indent="0">
              <a:buNone/>
              <a:defRPr sz="1400"/>
            </a:lvl1pPr>
            <a:lvl2pPr marL="457835" indent="0">
              <a:buNone/>
              <a:defRPr sz="1200"/>
            </a:lvl2pPr>
            <a:lvl3pPr marL="915035" indent="0">
              <a:buNone/>
              <a:defRPr sz="1000"/>
            </a:lvl3pPr>
            <a:lvl4pPr marL="1372870" indent="0">
              <a:buNone/>
              <a:defRPr sz="900"/>
            </a:lvl4pPr>
            <a:lvl5pPr marL="1830705" indent="0">
              <a:buNone/>
              <a:defRPr sz="900"/>
            </a:lvl5pPr>
            <a:lvl6pPr marL="2287905" indent="0">
              <a:buNone/>
              <a:defRPr sz="900"/>
            </a:lvl6pPr>
            <a:lvl7pPr marL="2745740" indent="0">
              <a:buNone/>
              <a:defRPr sz="900"/>
            </a:lvl7pPr>
            <a:lvl8pPr marL="3202940" indent="0">
              <a:buNone/>
              <a:defRPr sz="900"/>
            </a:lvl8pPr>
            <a:lvl9pPr marL="3660775" indent="0">
              <a:buNone/>
              <a:defRPr sz="900"/>
            </a:lvl9pPr>
          </a:lstStyle>
          <a:p>
            <a:pPr lvl="0"/>
            <a:r>
              <a:rPr lang="zh-CN" altLang="en-US" smtClean="0"/>
              <a:t>单击此处编辑母版文本样式</a:t>
            </a:r>
            <a:endParaRPr lang="zh-CN" altLang="en-US" smtClean="0"/>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C96B52DF-36E1-408F-929F-3191F1B6DD27}"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284981"/>
            <a:ext cx="5943600" cy="50586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546959"/>
            <a:ext cx="5943600" cy="3672840"/>
          </a:xfrm>
        </p:spPr>
        <p:txBody>
          <a:bodyPr rtlCol="0">
            <a:normAutofit/>
          </a:bodyPr>
          <a:lstStyle>
            <a:lvl1pPr marL="0" indent="0">
              <a:buNone/>
              <a:defRPr sz="3300"/>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pPr lvl="0"/>
            <a:endParaRPr lang="zh-CN" altLang="en-US" noProof="0"/>
          </a:p>
        </p:txBody>
      </p:sp>
      <p:sp>
        <p:nvSpPr>
          <p:cNvPr id="4" name="文本占位符 3"/>
          <p:cNvSpPr>
            <a:spLocks noGrp="1"/>
          </p:cNvSpPr>
          <p:nvPr>
            <p:ph type="body" sz="half" idx="2"/>
          </p:nvPr>
        </p:nvSpPr>
        <p:spPr>
          <a:xfrm>
            <a:off x="1941645" y="4790847"/>
            <a:ext cx="5943600" cy="718414"/>
          </a:xfrm>
        </p:spPr>
        <p:txBody>
          <a:bodyPr/>
          <a:lstStyle>
            <a:lvl1pPr marL="0" indent="0">
              <a:buNone/>
              <a:defRPr sz="1400"/>
            </a:lvl1pPr>
            <a:lvl2pPr marL="457835" indent="0">
              <a:buNone/>
              <a:defRPr sz="1200"/>
            </a:lvl2pPr>
            <a:lvl3pPr marL="915035" indent="0">
              <a:buNone/>
              <a:defRPr sz="1000"/>
            </a:lvl3pPr>
            <a:lvl4pPr marL="1372870" indent="0">
              <a:buNone/>
              <a:defRPr sz="900"/>
            </a:lvl4pPr>
            <a:lvl5pPr marL="1830705" indent="0">
              <a:buNone/>
              <a:defRPr sz="900"/>
            </a:lvl5pPr>
            <a:lvl6pPr marL="2287905" indent="0">
              <a:buNone/>
              <a:defRPr sz="900"/>
            </a:lvl6pPr>
            <a:lvl7pPr marL="2745740" indent="0">
              <a:buNone/>
              <a:defRPr sz="900"/>
            </a:lvl7pPr>
            <a:lvl8pPr marL="3202940" indent="0">
              <a:buNone/>
              <a:defRPr sz="900"/>
            </a:lvl8pPr>
            <a:lvl9pPr marL="3660775" indent="0">
              <a:buNone/>
              <a:defRPr sz="900"/>
            </a:lvl9pPr>
          </a:lstStyle>
          <a:p>
            <a:pPr lvl="0"/>
            <a:r>
              <a:rPr lang="zh-CN" altLang="en-US" smtClean="0"/>
              <a:t>单击此处编辑母版文本样式</a:t>
            </a:r>
            <a:endParaRPr lang="zh-CN" altLang="en-US" smtClean="0"/>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A47EB65B-B4A0-4069-8C78-ECEED581018F}"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6" name="直接连接符 15"/>
          <p:cNvCxnSpPr/>
          <p:nvPr userDrawn="1"/>
        </p:nvCxnSpPr>
        <p:spPr>
          <a:xfrm>
            <a:off x="476250" y="1028700"/>
            <a:ext cx="8877300" cy="1588"/>
          </a:xfrm>
          <a:prstGeom prst="line">
            <a:avLst/>
          </a:prstGeom>
          <a:ln w="19050">
            <a:prstDash val="sysDot"/>
          </a:ln>
        </p:spPr>
        <p:style>
          <a:lnRef idx="1">
            <a:schemeClr val="accent5"/>
          </a:lnRef>
          <a:fillRef idx="0">
            <a:schemeClr val="accent5"/>
          </a:fillRef>
          <a:effectRef idx="0">
            <a:schemeClr val="accent5"/>
          </a:effectRef>
          <a:fontRef idx="minor">
            <a:schemeClr val="tx1"/>
          </a:fontRef>
        </p:style>
      </p:cxnSp>
      <p:sp>
        <p:nvSpPr>
          <p:cNvPr id="1026" name="标题占位符 1"/>
          <p:cNvSpPr>
            <a:spLocks noGrp="1"/>
          </p:cNvSpPr>
          <p:nvPr>
            <p:ph type="title"/>
          </p:nvPr>
        </p:nvSpPr>
        <p:spPr bwMode="auto">
          <a:xfrm>
            <a:off x="454249" y="383265"/>
            <a:ext cx="8914527" cy="48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21" tIns="45761" rIns="91521" bIns="45761"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4249" y="1167332"/>
            <a:ext cx="8914527" cy="403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21" tIns="45761" rIns="91521" bIns="45761"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95009" y="5568591"/>
            <a:ext cx="2311982" cy="326583"/>
          </a:xfrm>
          <a:prstGeom prst="rect">
            <a:avLst/>
          </a:prstGeom>
        </p:spPr>
        <p:txBody>
          <a:bodyPr vert="horz" lIns="91521" tIns="45761" rIns="91521" bIns="45761" rtlCol="0" anchor="ctr"/>
          <a:lstStyle>
            <a:lvl1pPr algn="l" defTabSz="915035" rtl="0" fontAlgn="auto">
              <a:spcBef>
                <a:spcPts val="0"/>
              </a:spcBef>
              <a:spcAft>
                <a:spcPts val="0"/>
              </a:spcAft>
              <a:defRPr sz="1200">
                <a:solidFill>
                  <a:schemeClr val="tx1">
                    <a:tint val="75000"/>
                  </a:schemeClr>
                </a:solidFill>
                <a:latin typeface="+mn-lt"/>
                <a:ea typeface="+mn-ea"/>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3"/>
          </p:nvPr>
        </p:nvSpPr>
        <p:spPr>
          <a:xfrm>
            <a:off x="3384993" y="5673366"/>
            <a:ext cx="3136026" cy="326583"/>
          </a:xfrm>
          <a:prstGeom prst="rect">
            <a:avLst/>
          </a:prstGeom>
        </p:spPr>
        <p:txBody>
          <a:bodyPr vert="horz" lIns="91521" tIns="45761" rIns="91521" bIns="45761" rtlCol="0" anchor="ctr"/>
          <a:lstStyle>
            <a:lvl1pPr algn="ctr" defTabSz="915035" rtl="0" fontAlgn="auto">
              <a:spcBef>
                <a:spcPts val="0"/>
              </a:spcBef>
              <a:spcAft>
                <a:spcPts val="0"/>
              </a:spcAft>
              <a:defRPr sz="1200">
                <a:solidFill>
                  <a:schemeClr val="tx1">
                    <a:tint val="75000"/>
                  </a:schemeClr>
                </a:solidFill>
                <a:latin typeface="+mn-lt"/>
                <a:ea typeface="+mn-ea"/>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7089484" y="5568591"/>
            <a:ext cx="2311982" cy="326583"/>
          </a:xfrm>
          <a:prstGeom prst="rect">
            <a:avLst/>
          </a:prstGeom>
        </p:spPr>
        <p:txBody>
          <a:bodyPr vert="horz" lIns="91521" tIns="45761" rIns="91521" bIns="45761" rtlCol="0" anchor="ctr"/>
          <a:lstStyle>
            <a:lvl1pPr algn="r" defTabSz="915035" rtl="0" fontAlgn="auto">
              <a:spcBef>
                <a:spcPts val="0"/>
              </a:spcBef>
              <a:spcAft>
                <a:spcPts val="0"/>
              </a:spcAft>
              <a:defRPr sz="1200">
                <a:solidFill>
                  <a:schemeClr val="tx1">
                    <a:tint val="75000"/>
                  </a:schemeClr>
                </a:solidFill>
                <a:latin typeface="+mn-lt"/>
                <a:ea typeface="+mn-ea"/>
              </a:defRPr>
            </a:lvl1pPr>
          </a:lstStyle>
          <a:p>
            <a:pPr>
              <a:defRPr/>
            </a:pPr>
            <a:fld id="{CA82CA37-9F09-4F24-9B2A-880D511BA3AD}" type="slidenum">
              <a:rPr lang="zh-CN" altLang="en-US" smtClean="0">
                <a:solidFill>
                  <a:prstClr val="black">
                    <a:tint val="75000"/>
                  </a:prstClr>
                </a:solidFill>
              </a:rPr>
            </a:fld>
            <a:endParaRPr lang="zh-CN" altLang="en-US" dirty="0">
              <a:solidFill>
                <a:prstClr val="black">
                  <a:tint val="75000"/>
                </a:prstClr>
              </a:solidFill>
            </a:endParaRPr>
          </a:p>
        </p:txBody>
      </p:sp>
      <p:sp>
        <p:nvSpPr>
          <p:cNvPr id="7" name="矩形 6"/>
          <p:cNvSpPr/>
          <p:nvPr userDrawn="1"/>
        </p:nvSpPr>
        <p:spPr>
          <a:xfrm>
            <a:off x="0" y="5815060"/>
            <a:ext cx="9906000" cy="809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521" tIns="45761" rIns="91521" bIns="45761" anchor="ctr"/>
          <a:lstStyle/>
          <a:p>
            <a:pPr algn="ctr" defTabSz="915035" rtl="0">
              <a:defRPr/>
            </a:pPr>
            <a:endParaRPr lang="zh-CN" altLang="en-US" kern="1200" dirty="0">
              <a:solidFill>
                <a:prstClr val="white"/>
              </a:solidFill>
              <a:latin typeface="Calibri" panose="020F0502020204030204"/>
              <a:ea typeface="宋体" panose="02010600030101010101" pitchFamily="2" charset="-122"/>
              <a:cs typeface="+mn-cs"/>
            </a:endParaRPr>
          </a:p>
        </p:txBody>
      </p:sp>
      <p:sp>
        <p:nvSpPr>
          <p:cNvPr id="1032" name="TextBox 7"/>
          <p:cNvSpPr txBox="1">
            <a:spLocks noChangeArrowheads="1"/>
          </p:cNvSpPr>
          <p:nvPr userDrawn="1"/>
        </p:nvSpPr>
        <p:spPr bwMode="auto">
          <a:xfrm>
            <a:off x="8327895" y="5659652"/>
            <a:ext cx="511842" cy="4617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21" tIns="45761" rIns="91521" bIns="45761">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marL="25146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l" defTabSz="915035" rtl="0" fontAlgn="base">
              <a:spcBef>
                <a:spcPct val="0"/>
              </a:spcBef>
              <a:spcAft>
                <a:spcPct val="0"/>
              </a:spcAft>
              <a:defRPr/>
            </a:pPr>
            <a:r>
              <a:rPr lang="en-US" altLang="zh-CN" sz="2400" kern="1200" baseline="0" dirty="0" smtClean="0">
                <a:solidFill>
                  <a:srgbClr val="00B0F0"/>
                </a:solidFill>
                <a:latin typeface="Impact" panose="020B0806030902050204" pitchFamily="34" charset="0"/>
                <a:cs typeface="+mn-cs"/>
              </a:rPr>
              <a:t>      </a:t>
            </a:r>
            <a:endParaRPr lang="zh-CN" altLang="en-US" sz="2400" kern="1200" dirty="0" smtClean="0">
              <a:solidFill>
                <a:srgbClr val="00B0F0"/>
              </a:solidFill>
              <a:latin typeface="Impact" panose="020B0806030902050204" pitchFamily="34" charset="0"/>
              <a:cs typeface="+mn-cs"/>
            </a:endParaRPr>
          </a:p>
        </p:txBody>
      </p:sp>
      <p:sp>
        <p:nvSpPr>
          <p:cNvPr id="14" name="TextBox 42"/>
          <p:cNvSpPr txBox="1">
            <a:spLocks noChangeArrowheads="1"/>
          </p:cNvSpPr>
          <p:nvPr userDrawn="1"/>
        </p:nvSpPr>
        <p:spPr bwMode="auto">
          <a:xfrm>
            <a:off x="7653338" y="835025"/>
            <a:ext cx="404919" cy="3193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400" b="0" dirty="0" smtClean="0">
                <a:solidFill>
                  <a:srgbClr val="00B0F0"/>
                </a:solidFill>
                <a:latin typeface="Impact" panose="020B0806030902050204" pitchFamily="34" charset="0"/>
              </a:rPr>
              <a:t>ND</a:t>
            </a:r>
            <a:endParaRPr lang="zh-CN" altLang="en-US" sz="1400" b="0" dirty="0">
              <a:solidFill>
                <a:srgbClr val="00B0F0"/>
              </a:solidFill>
              <a:latin typeface="Impact" panose="020B0806030902050204" pitchFamily="34" charset="0"/>
            </a:endParaRPr>
          </a:p>
        </p:txBody>
      </p:sp>
      <p:pic>
        <p:nvPicPr>
          <p:cNvPr id="2" name="Picture 2" descr="C:\Users\ADMINI~1\AppData\Local\Temp\logo-017f187571-0119-4541-80ff-24552e61bcbe.png"/>
          <p:cNvPicPr>
            <a:picLocks noChangeAspect="1" noChangeArrowheads="1"/>
          </p:cNvPicPr>
          <p:nvPr userDrawn="1"/>
        </p:nvPicPr>
        <p:blipFill>
          <a:blip r:embed="rId14" cstate="print"/>
          <a:srcRect/>
          <a:stretch>
            <a:fillRect/>
          </a:stretch>
        </p:blipFill>
        <p:spPr bwMode="auto">
          <a:xfrm>
            <a:off x="8247046" y="5408551"/>
            <a:ext cx="658829" cy="931924"/>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5035" rtl="0" eaLnBrk="0" fontAlgn="base" hangingPunct="0">
        <a:spcBef>
          <a:spcPct val="0"/>
        </a:spcBef>
        <a:spcAft>
          <a:spcPct val="0"/>
        </a:spcAft>
        <a:defRPr sz="2400" b="1" kern="1200">
          <a:solidFill>
            <a:srgbClr val="00B0F0"/>
          </a:solidFill>
          <a:latin typeface="微软雅黑" panose="020B0503020204020204" pitchFamily="34" charset="-122"/>
          <a:ea typeface="微软雅黑" panose="020B0503020204020204" pitchFamily="34" charset="-122"/>
          <a:cs typeface="+mj-cs"/>
        </a:defRPr>
      </a:lvl1pPr>
      <a:lvl2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2pPr>
      <a:lvl3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3pPr>
      <a:lvl4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4pPr>
      <a:lvl5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5pPr>
      <a:lvl6pPr marL="407035"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6pPr>
      <a:lvl7pPr marL="813435"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7pPr>
      <a:lvl8pPr marL="1220470"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8pPr>
      <a:lvl9pPr marL="1626870"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9pPr>
    </p:titleStyle>
    <p:bodyStyle>
      <a:lvl1pPr marL="342900" indent="-342900" algn="l" defTabSz="915035" rtl="0" eaLnBrk="0" fontAlgn="base" hangingPunct="0">
        <a:spcBef>
          <a:spcPct val="20000"/>
        </a:spcBef>
        <a:spcAft>
          <a:spcPct val="0"/>
        </a:spcAft>
        <a:buFont typeface="Arial" panose="020B0604020202020204" pitchFamily="34" charset="0"/>
        <a:buChar char="•"/>
        <a:defRPr sz="3300" kern="1200">
          <a:solidFill>
            <a:schemeClr val="tx1"/>
          </a:solidFill>
          <a:latin typeface="+mn-lt"/>
          <a:ea typeface="+mn-ea"/>
          <a:cs typeface="+mn-cs"/>
        </a:defRPr>
      </a:lvl1pPr>
      <a:lvl2pPr marL="742950" indent="-285115" algn="l" defTabSz="915035"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4270" indent="-228600" algn="l" defTabSz="915035"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1470" indent="-228600" algn="l" defTabSz="91503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9305" indent="-228600" algn="l" defTabSz="91503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7140"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4340"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2175"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9375"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5035" rtl="0" eaLnBrk="1" latinLnBrk="0" hangingPunct="1">
        <a:defRPr sz="1800" kern="1200">
          <a:solidFill>
            <a:schemeClr val="tx1"/>
          </a:solidFill>
          <a:latin typeface="+mn-lt"/>
          <a:ea typeface="+mn-ea"/>
          <a:cs typeface="+mn-cs"/>
        </a:defRPr>
      </a:lvl1pPr>
      <a:lvl2pPr marL="457835" algn="l" defTabSz="915035" rtl="0" eaLnBrk="1" latinLnBrk="0" hangingPunct="1">
        <a:defRPr sz="1800" kern="1200">
          <a:solidFill>
            <a:schemeClr val="tx1"/>
          </a:solidFill>
          <a:latin typeface="+mn-lt"/>
          <a:ea typeface="+mn-ea"/>
          <a:cs typeface="+mn-cs"/>
        </a:defRPr>
      </a:lvl2pPr>
      <a:lvl3pPr marL="915035" algn="l" defTabSz="915035" rtl="0" eaLnBrk="1" latinLnBrk="0" hangingPunct="1">
        <a:defRPr sz="1800" kern="1200">
          <a:solidFill>
            <a:schemeClr val="tx1"/>
          </a:solidFill>
          <a:latin typeface="+mn-lt"/>
          <a:ea typeface="+mn-ea"/>
          <a:cs typeface="+mn-cs"/>
        </a:defRPr>
      </a:lvl3pPr>
      <a:lvl4pPr marL="1372870" algn="l" defTabSz="915035" rtl="0" eaLnBrk="1" latinLnBrk="0" hangingPunct="1">
        <a:defRPr sz="1800" kern="1200">
          <a:solidFill>
            <a:schemeClr val="tx1"/>
          </a:solidFill>
          <a:latin typeface="+mn-lt"/>
          <a:ea typeface="+mn-ea"/>
          <a:cs typeface="+mn-cs"/>
        </a:defRPr>
      </a:lvl4pPr>
      <a:lvl5pPr marL="1830705" algn="l" defTabSz="915035" rtl="0" eaLnBrk="1" latinLnBrk="0" hangingPunct="1">
        <a:defRPr sz="1800" kern="1200">
          <a:solidFill>
            <a:schemeClr val="tx1"/>
          </a:solidFill>
          <a:latin typeface="+mn-lt"/>
          <a:ea typeface="+mn-ea"/>
          <a:cs typeface="+mn-cs"/>
        </a:defRPr>
      </a:lvl5pPr>
      <a:lvl6pPr marL="2287905" algn="l" defTabSz="915035" rtl="0" eaLnBrk="1" latinLnBrk="0" hangingPunct="1">
        <a:defRPr sz="1800" kern="1200">
          <a:solidFill>
            <a:schemeClr val="tx1"/>
          </a:solidFill>
          <a:latin typeface="+mn-lt"/>
          <a:ea typeface="+mn-ea"/>
          <a:cs typeface="+mn-cs"/>
        </a:defRPr>
      </a:lvl6pPr>
      <a:lvl7pPr marL="2745740" algn="l" defTabSz="915035" rtl="0" eaLnBrk="1" latinLnBrk="0" hangingPunct="1">
        <a:defRPr sz="1800" kern="1200">
          <a:solidFill>
            <a:schemeClr val="tx1"/>
          </a:solidFill>
          <a:latin typeface="+mn-lt"/>
          <a:ea typeface="+mn-ea"/>
          <a:cs typeface="+mn-cs"/>
        </a:defRPr>
      </a:lvl7pPr>
      <a:lvl8pPr marL="3202940" algn="l" defTabSz="915035" rtl="0" eaLnBrk="1" latinLnBrk="0" hangingPunct="1">
        <a:defRPr sz="1800" kern="1200">
          <a:solidFill>
            <a:schemeClr val="tx1"/>
          </a:solidFill>
          <a:latin typeface="+mn-lt"/>
          <a:ea typeface="+mn-ea"/>
          <a:cs typeface="+mn-cs"/>
        </a:defRPr>
      </a:lvl8pPr>
      <a:lvl9pPr marL="3660775" algn="l" defTabSz="91503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149875" y="2873451"/>
            <a:ext cx="4144010" cy="1727200"/>
          </a:xfrm>
          <a:prstGeom prst="rect">
            <a:avLst/>
          </a:prstGeom>
          <a:noFill/>
        </p:spPr>
        <p:txBody>
          <a:bodyPr wrap="none" lIns="81343" tIns="40671" rIns="81343" bIns="40671">
            <a:spAutoFit/>
          </a:bodyPr>
          <a:lstStyle/>
          <a:p>
            <a:pPr algn="ctr" defTabSz="915035">
              <a:lnSpc>
                <a:spcPct val="150000"/>
              </a:lnSpc>
              <a:defRPr/>
            </a:pPr>
            <a:r>
              <a:rPr lang="zh-CN" altLang="en-US" sz="4800" dirty="0" smtClean="0">
                <a:solidFill>
                  <a:prstClr val="black">
                    <a:lumMod val="50000"/>
                    <a:lumOff val="50000"/>
                  </a:prstClr>
                </a:solidFill>
                <a:latin typeface="微软雅黑" panose="020B0503020204020204" pitchFamily="34" charset="-122"/>
                <a:ea typeface="微软雅黑" panose="020B0503020204020204" pitchFamily="34" charset="-122"/>
              </a:rPr>
              <a:t>员工晋升陈述</a:t>
            </a:r>
            <a:endParaRPr lang="en-US" altLang="zh-CN" sz="4800" dirty="0" smtClean="0">
              <a:solidFill>
                <a:prstClr val="black">
                  <a:lumMod val="50000"/>
                  <a:lumOff val="50000"/>
                </a:prstClr>
              </a:solidFill>
              <a:latin typeface="微软雅黑" panose="020B0503020204020204" pitchFamily="34" charset="-122"/>
              <a:ea typeface="微软雅黑" panose="020B0503020204020204" pitchFamily="34" charset="-122"/>
            </a:endParaRPr>
          </a:p>
          <a:p>
            <a:pPr algn="ctr" defTabSz="915035">
              <a:lnSpc>
                <a:spcPct val="150000"/>
              </a:lnSpc>
              <a:defRPr/>
            </a:pPr>
            <a:r>
              <a:rPr lang="zh-CN" altLang="en-US" sz="2400" dirty="0" smtClean="0">
                <a:solidFill>
                  <a:schemeClr val="tx1">
                    <a:lumMod val="65000"/>
                    <a:lumOff val="35000"/>
                  </a:schemeClr>
                </a:solidFill>
                <a:latin typeface="幼圆" panose="02010509060101010101" pitchFamily="49" charset="-122"/>
                <a:ea typeface="幼圆" panose="02010509060101010101" pitchFamily="49" charset="-122"/>
              </a:rPr>
              <a:t>严火荣申请：软件工程师</a:t>
            </a:r>
            <a:r>
              <a:rPr lang="en-US" altLang="zh-CN" sz="2400" dirty="0" smtClean="0">
                <a:solidFill>
                  <a:schemeClr val="tx1">
                    <a:lumMod val="65000"/>
                    <a:lumOff val="35000"/>
                  </a:schemeClr>
                </a:solidFill>
                <a:latin typeface="幼圆" panose="02010509060101010101" pitchFamily="49" charset="-122"/>
                <a:ea typeface="幼圆" panose="02010509060101010101" pitchFamily="49" charset="-122"/>
              </a:rPr>
              <a:t>(P5)</a:t>
            </a:r>
            <a:endParaRPr lang="zh-CN" altLang="en-US" sz="2400"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2051" name="TextBox 42"/>
          <p:cNvSpPr txBox="1">
            <a:spLocks noChangeArrowheads="1"/>
          </p:cNvSpPr>
          <p:nvPr/>
        </p:nvSpPr>
        <p:spPr bwMode="auto">
          <a:xfrm>
            <a:off x="7748784" y="1708491"/>
            <a:ext cx="1279656" cy="129273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09" tIns="45755" rIns="91509" bIns="45755">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defTabSz="915035" eaLnBrk="1" hangingPunct="1"/>
            <a:r>
              <a:rPr lang="en-US" altLang="zh-CN" sz="7800" dirty="0" smtClean="0">
                <a:solidFill>
                  <a:prstClr val="white"/>
                </a:solidFill>
                <a:latin typeface="Impact" panose="020B0806030902050204" pitchFamily="34" charset="0"/>
              </a:rPr>
              <a:t>ND</a:t>
            </a:r>
            <a:endParaRPr lang="zh-CN" altLang="en-US" sz="7800" dirty="0">
              <a:solidFill>
                <a:prstClr val="white"/>
              </a:solidFill>
              <a:latin typeface="Impact" panose="020B0806030902050204" pitchFamily="34" charset="0"/>
            </a:endParaRPr>
          </a:p>
        </p:txBody>
      </p:sp>
      <p:sp>
        <p:nvSpPr>
          <p:cNvPr id="7" name="矩形 6"/>
          <p:cNvSpPr/>
          <p:nvPr/>
        </p:nvSpPr>
        <p:spPr>
          <a:xfrm>
            <a:off x="5372100" y="3811270"/>
            <a:ext cx="3714750" cy="266802"/>
          </a:xfrm>
          <a:prstGeom prst="rect">
            <a:avLst/>
          </a:prstGeom>
        </p:spPr>
        <p:txBody>
          <a:bodyPr wrap="square" lIns="81343" tIns="40671" rIns="81343" bIns="40671">
            <a:spAutoFit/>
          </a:bodyPr>
          <a:lstStyle/>
          <a:p>
            <a:pPr algn="dist" defTabSz="915035">
              <a:defRPr/>
            </a:pPr>
            <a:r>
              <a:rPr lang="en-US" altLang="zh-CN" sz="1200" dirty="0" smtClean="0">
                <a:solidFill>
                  <a:prstClr val="white">
                    <a:lumMod val="65000"/>
                  </a:prstClr>
                </a:solidFill>
                <a:latin typeface="Calibri" panose="020F0502020204030204" pitchFamily="34" charset="0"/>
              </a:rPr>
              <a:t>Promotion Presentation</a:t>
            </a:r>
            <a:endParaRPr lang="zh-CN" altLang="en-US" sz="1200" dirty="0">
              <a:solidFill>
                <a:prstClr val="white">
                  <a:lumMod val="65000"/>
                </a:prstClr>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bwMode="auto">
          <a:xfrm>
            <a:off x="400054" y="311815"/>
            <a:ext cx="8915400" cy="426514"/>
          </a:xfrm>
          <a:noFill/>
          <a:ln>
            <a:miter lim="800000"/>
          </a:ln>
        </p:spPr>
        <p:txBody>
          <a:bodyPr vert="horz" wrap="square" lIns="91392" tIns="45696" rIns="91392" bIns="45696" numCol="1" anchor="ctr" anchorCtr="0" compatLnSpc="1"/>
          <a:lstStyle/>
          <a:p>
            <a:r>
              <a:rPr lang="zh-CN" altLang="en-US" sz="2800" dirty="0" smtClean="0"/>
              <a:t>职涯规划</a:t>
            </a:r>
            <a:endParaRPr lang="zh-CN" altLang="en-US" sz="2800" dirty="0" smtClean="0"/>
          </a:p>
        </p:txBody>
      </p:sp>
      <p:sp>
        <p:nvSpPr>
          <p:cNvPr id="15363" name="内容占位符 2"/>
          <p:cNvSpPr>
            <a:spLocks noGrp="1"/>
          </p:cNvSpPr>
          <p:nvPr>
            <p:ph idx="1"/>
          </p:nvPr>
        </p:nvSpPr>
        <p:spPr>
          <a:xfrm>
            <a:off x="444500" y="1231909"/>
            <a:ext cx="8813800" cy="3981744"/>
          </a:xfrm>
        </p:spPr>
        <p:txBody>
          <a:bodyPr/>
          <a:lstStyle/>
          <a:p>
            <a:pPr>
              <a:lnSpc>
                <a:spcPct val="150000"/>
              </a:lnSpc>
              <a:buClr>
                <a:srgbClr val="00B0F0"/>
              </a:buClr>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长远规划</a:t>
            </a:r>
            <a:r>
              <a:rPr lang="en-US" altLang="zh-CN" sz="2400" dirty="0" smtClean="0">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5</a:t>
            </a:r>
            <a:r>
              <a:rPr lang="zh-CN" altLang="en-US" sz="2400" dirty="0" smtClean="0">
                <a:solidFill>
                  <a:srgbClr val="FF0000"/>
                </a:solidFill>
                <a:latin typeface="微软雅黑" panose="020B0503020204020204" pitchFamily="34" charset="-122"/>
                <a:ea typeface="微软雅黑" panose="020B0503020204020204" pitchFamily="34" charset="-122"/>
              </a:rPr>
              <a:t>年以上</a:t>
            </a:r>
            <a:r>
              <a:rPr lang="en-US" altLang="zh-CN" sz="2400" dirty="0" smtClean="0">
                <a:solidFill>
                  <a:srgbClr val="FF0000"/>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：架构师</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中期规划</a:t>
            </a:r>
            <a:r>
              <a:rPr lang="en-US" altLang="zh-CN" sz="2000" dirty="0" smtClean="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2-3</a:t>
            </a:r>
            <a:r>
              <a:rPr lang="zh-CN" altLang="en-US" sz="2000" dirty="0" smtClean="0">
                <a:solidFill>
                  <a:srgbClr val="FF0000"/>
                </a:solidFill>
                <a:latin typeface="微软雅黑" panose="020B0503020204020204" pitchFamily="34" charset="-122"/>
                <a:ea typeface="微软雅黑" panose="020B0503020204020204" pitchFamily="34" charset="-122"/>
              </a:rPr>
              <a:t>年</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：技术领域高级软件工程师</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r>
              <a:rPr lang="zh-CN" altLang="en-US" sz="1800" dirty="0" smtClean="0">
                <a:latin typeface="微软雅黑" panose="020B0503020204020204" pitchFamily="34" charset="-122"/>
                <a:ea typeface="微软雅黑" panose="020B0503020204020204" pitchFamily="34" charset="-122"/>
              </a:rPr>
              <a:t>近期规划</a:t>
            </a:r>
            <a:r>
              <a:rPr lang="en-US" altLang="zh-CN" sz="1800" dirty="0" smtClean="0">
                <a:latin typeface="微软雅黑" panose="020B0503020204020204" pitchFamily="34" charset="-122"/>
                <a:ea typeface="微软雅黑" panose="020B0503020204020204" pitchFamily="34" charset="-122"/>
              </a:rPr>
              <a:t>[</a:t>
            </a:r>
            <a:r>
              <a:rPr lang="en-US" altLang="zh-CN" sz="1800" dirty="0" smtClean="0">
                <a:solidFill>
                  <a:srgbClr val="FF0000"/>
                </a:solidFill>
                <a:latin typeface="微软雅黑" panose="020B0503020204020204" pitchFamily="34" charset="-122"/>
                <a:ea typeface="微软雅黑" panose="020B0503020204020204" pitchFamily="34" charset="-122"/>
              </a:rPr>
              <a:t>1</a:t>
            </a:r>
            <a:r>
              <a:rPr lang="zh-CN" altLang="en-US" sz="1800" dirty="0" smtClean="0">
                <a:solidFill>
                  <a:srgbClr val="FF0000"/>
                </a:solidFill>
                <a:latin typeface="微软雅黑" panose="020B0503020204020204" pitchFamily="34" charset="-122"/>
                <a:ea typeface="微软雅黑" panose="020B0503020204020204" pitchFamily="34" charset="-122"/>
              </a:rPr>
              <a:t>年</a:t>
            </a:r>
            <a:r>
              <a:rPr lang="en-US" altLang="zh-CN" sz="1800" dirty="0" smtClean="0">
                <a:solidFill>
                  <a:srgbClr val="FF0000"/>
                </a:solidFill>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：熟读各个框架的源码，了解技术的深度，提升自己在设计和架构上的能力</a:t>
            </a:r>
            <a:endParaRPr lang="en-US" altLang="zh-CN" sz="1800" dirty="0" smtClean="0">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1800" dirty="0" smtClean="0">
              <a:solidFill>
                <a:srgbClr val="FF0000"/>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grpSp>
        <p:nvGrpSpPr>
          <p:cNvPr id="8" name="组合 7"/>
          <p:cNvGrpSpPr/>
          <p:nvPr/>
        </p:nvGrpSpPr>
        <p:grpSpPr>
          <a:xfrm>
            <a:off x="3271218" y="2395795"/>
            <a:ext cx="3329607" cy="1527847"/>
            <a:chOff x="3547443" y="2205295"/>
            <a:chExt cx="3329607" cy="1527847"/>
          </a:xfrm>
        </p:grpSpPr>
        <p:sp>
          <p:nvSpPr>
            <p:cNvPr id="6" name="TextBox 3"/>
            <p:cNvSpPr txBox="1">
              <a:spLocks noChangeArrowheads="1"/>
            </p:cNvSpPr>
            <p:nvPr/>
          </p:nvSpPr>
          <p:spPr bwMode="auto">
            <a:xfrm>
              <a:off x="3547443" y="2205295"/>
              <a:ext cx="33296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b="1" dirty="0">
                  <a:solidFill>
                    <a:srgbClr val="00B0F0"/>
                  </a:solidFill>
                  <a:latin typeface="Aharoni" panose="02010803020104030203" pitchFamily="2" charset="-79"/>
                  <a:cs typeface="Aharoni" panose="02010803020104030203" pitchFamily="2" charset="-79"/>
                </a:rPr>
                <a:t>Thanks!</a:t>
              </a:r>
              <a:endParaRPr lang="zh-CN" altLang="en-US" sz="6600" b="1" dirty="0">
                <a:solidFill>
                  <a:srgbClr val="00B0F0"/>
                </a:solidFill>
                <a:latin typeface="Aharoni" panose="02010803020104030203" pitchFamily="2" charset="-79"/>
                <a:cs typeface="Aharoni" panose="02010803020104030203" pitchFamily="2" charset="-79"/>
              </a:endParaRPr>
            </a:p>
          </p:txBody>
        </p:sp>
        <p:sp>
          <p:nvSpPr>
            <p:cNvPr id="7" name="TextBox 6"/>
            <p:cNvSpPr txBox="1"/>
            <p:nvPr/>
          </p:nvSpPr>
          <p:spPr>
            <a:xfrm>
              <a:off x="4683984" y="3425365"/>
              <a:ext cx="1082348" cy="307777"/>
            </a:xfrm>
            <a:prstGeom prst="rect">
              <a:avLst/>
            </a:prstGeom>
            <a:noFill/>
          </p:spPr>
          <p:txBody>
            <a:bodyPr wrap="none" rtlCol="0">
              <a:spAutoFit/>
            </a:bodyPr>
            <a:lstStyle/>
            <a:p>
              <a:pPr algn="ctr"/>
              <a:r>
                <a:rPr lang="zh-CN" altLang="en-US" dirty="0" smtClean="0">
                  <a:solidFill>
                    <a:schemeClr val="bg1">
                      <a:lumMod val="65000"/>
                    </a:schemeClr>
                  </a:solidFill>
                  <a:latin typeface="微软雅黑" panose="020B0503020204020204" pitchFamily="34" charset="-122"/>
                  <a:ea typeface="微软雅黑" panose="020B0503020204020204" pitchFamily="34" charset="-122"/>
                </a:rPr>
                <a:t>谢谢观赏！</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descr="www_tuweimei_comComp_19616934_YZBFmp5yO6dT7ctEW4h4YrFQlFUD1DyP.jpg"/>
          <p:cNvPicPr>
            <a:picLocks noGrp="1" noChangeAspect="1"/>
          </p:cNvPicPr>
          <p:nvPr isPhoto="1"/>
        </p:nvPicPr>
        <p:blipFill>
          <a:blip r:embed="rId1">
            <a:extLst>
              <a:ext uri="{28A0092B-C50C-407E-A947-70E740481C1C}">
                <a14:useLocalDpi xmlns:a14="http://schemas.microsoft.com/office/drawing/2010/main" val="0"/>
              </a:ext>
            </a:extLst>
          </a:blip>
          <a:srcRect/>
          <a:stretch>
            <a:fillRect/>
          </a:stretch>
        </p:blipFill>
        <p:spPr bwMode="auto">
          <a:xfrm>
            <a:off x="28574" y="1619250"/>
            <a:ext cx="3876675"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5275" y="904876"/>
            <a:ext cx="5800725" cy="42219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563" tIns="45781" rIns="91563" bIns="45781" anchor="ctr"/>
          <a:lstStyle/>
          <a:p>
            <a:pPr algn="ctr" fontAlgn="auto">
              <a:spcBef>
                <a:spcPts val="0"/>
              </a:spcBef>
              <a:spcAft>
                <a:spcPts val="0"/>
              </a:spcAft>
              <a:defRPr/>
            </a:pPr>
            <a:endParaRPr lang="zh-CN" altLang="en-US" dirty="0">
              <a:solidFill>
                <a:schemeClr val="tx1">
                  <a:lumMod val="85000"/>
                  <a:lumOff val="15000"/>
                </a:schemeClr>
              </a:solidFill>
            </a:endParaRPr>
          </a:p>
        </p:txBody>
      </p:sp>
      <p:sp>
        <p:nvSpPr>
          <p:cNvPr id="3076" name="Text Box 7"/>
          <p:cNvSpPr txBox="1">
            <a:spLocks noChangeArrowheads="1"/>
          </p:cNvSpPr>
          <p:nvPr/>
        </p:nvSpPr>
        <p:spPr bwMode="auto">
          <a:xfrm>
            <a:off x="5039369" y="1836498"/>
            <a:ext cx="2904481" cy="230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63" tIns="45781" rIns="91563" bIns="45781">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marL="407035" indent="-407035">
              <a:lnSpc>
                <a:spcPct val="150000"/>
              </a:lnSpc>
              <a:buFont typeface="Arial" panose="020B0604020202020204" pitchFamily="34" charset="0"/>
              <a:buChar char="•"/>
            </a:pPr>
            <a:r>
              <a:rPr lang="zh-CN" altLang="en-US" sz="3200" dirty="0" smtClean="0">
                <a:solidFill>
                  <a:schemeClr val="bg1"/>
                </a:solidFill>
                <a:latin typeface="微软雅黑" panose="020B0503020204020204" pitchFamily="34" charset="-122"/>
                <a:ea typeface="微软雅黑" panose="020B0503020204020204" pitchFamily="34" charset="-122"/>
              </a:rPr>
              <a:t>个人信息</a:t>
            </a:r>
            <a:endParaRPr lang="en-US" altLang="zh-CN" sz="3200" dirty="0" smtClean="0">
              <a:solidFill>
                <a:schemeClr val="bg1"/>
              </a:solidFill>
              <a:latin typeface="微软雅黑" panose="020B0503020204020204" pitchFamily="34" charset="-122"/>
              <a:ea typeface="微软雅黑" panose="020B0503020204020204" pitchFamily="34" charset="-122"/>
            </a:endParaRPr>
          </a:p>
          <a:p>
            <a:pPr marL="407035" indent="-407035">
              <a:lnSpc>
                <a:spcPct val="150000"/>
              </a:lnSpc>
              <a:buFont typeface="Arial" panose="020B0604020202020204" pitchFamily="34" charset="0"/>
              <a:buChar char="•"/>
            </a:pPr>
            <a:r>
              <a:rPr lang="zh-CN" altLang="en-US" sz="3200" b="1" dirty="0" smtClean="0">
                <a:solidFill>
                  <a:schemeClr val="bg1"/>
                </a:solidFill>
                <a:latin typeface="微软雅黑" panose="020B0503020204020204" pitchFamily="34" charset="-122"/>
                <a:ea typeface="微软雅黑" panose="020B0503020204020204" pitchFamily="34" charset="-122"/>
              </a:rPr>
              <a:t>专业陈述</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marL="407035" indent="-407035">
              <a:lnSpc>
                <a:spcPct val="150000"/>
              </a:lnSpc>
              <a:buFont typeface="Arial" panose="020B0604020202020204" pitchFamily="34" charset="0"/>
              <a:buChar char="•"/>
            </a:pPr>
            <a:r>
              <a:rPr lang="zh-CN" altLang="en-US" sz="3200" dirty="0" smtClean="0">
                <a:solidFill>
                  <a:schemeClr val="bg1"/>
                </a:solidFill>
                <a:latin typeface="微软雅黑" panose="020B0503020204020204" pitchFamily="34" charset="-122"/>
                <a:ea typeface="微软雅黑" panose="020B0503020204020204" pitchFamily="34" charset="-122"/>
              </a:rPr>
              <a:t>职涯规划</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12" name="标题 1"/>
          <p:cNvSpPr>
            <a:spLocks noGrp="1"/>
          </p:cNvSpPr>
          <p:nvPr>
            <p:ph type="title"/>
          </p:nvPr>
        </p:nvSpPr>
        <p:spPr>
          <a:xfrm>
            <a:off x="2048386" y="1643857"/>
            <a:ext cx="2724005" cy="1357612"/>
          </a:xfrm>
        </p:spPr>
        <p:txBody>
          <a:bodyPr rtlCol="0">
            <a:normAutofit/>
          </a:bodyPr>
          <a:lstStyle/>
          <a:p>
            <a:pPr eaLnBrk="1" fontAlgn="auto" hangingPunct="1">
              <a:spcAft>
                <a:spcPts val="0"/>
              </a:spcAft>
              <a:defRPr/>
            </a:pPr>
            <a:r>
              <a:rPr lang="zh-CN" altLang="en-US" sz="4800" dirty="0" smtClean="0"/>
              <a:t>目录</a:t>
            </a:r>
            <a:br>
              <a:rPr lang="en-US" altLang="zh-CN" sz="2800" dirty="0" smtClean="0"/>
            </a:br>
            <a:r>
              <a:rPr lang="zh-CN" altLang="en-US" sz="2800" dirty="0" smtClean="0"/>
              <a:t> </a:t>
            </a:r>
            <a:r>
              <a:rPr lang="en-US" altLang="zh-CN" b="0" dirty="0" smtClean="0">
                <a:solidFill>
                  <a:schemeClr val="bg1">
                    <a:lumMod val="50000"/>
                  </a:schemeClr>
                </a:solidFill>
                <a:latin typeface="Impact" panose="020B0806030902050204" pitchFamily="34" charset="0"/>
              </a:rPr>
              <a:t>CONTENTS</a:t>
            </a:r>
            <a:endParaRPr lang="zh-CN" altLang="en-US" b="0" dirty="0">
              <a:solidFill>
                <a:schemeClr val="bg1">
                  <a:lumMod val="50000"/>
                </a:schemeClr>
              </a:solidFill>
              <a:latin typeface="Impact" panose="020B0806030902050204" pitchFamily="34" charset="0"/>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28617" y="236321"/>
            <a:ext cx="8915400" cy="611404"/>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基础信息</a:t>
            </a:r>
            <a:endParaRPr lang="zh-CN" altLang="en-US" sz="2800" dirty="0" smtClean="0"/>
          </a:p>
        </p:txBody>
      </p:sp>
      <p:graphicFrame>
        <p:nvGraphicFramePr>
          <p:cNvPr id="4" name="Group 161"/>
          <p:cNvGraphicFramePr>
            <a:graphicFrameLocks noGrp="1"/>
          </p:cNvGraphicFramePr>
          <p:nvPr>
            <p:ph sz="quarter" idx="2"/>
          </p:nvPr>
        </p:nvGraphicFramePr>
        <p:xfrm>
          <a:off x="1021281" y="1409778"/>
          <a:ext cx="7956468" cy="3902096"/>
        </p:xfrm>
        <a:graphic>
          <a:graphicData uri="http://schemas.openxmlformats.org/drawingml/2006/table">
            <a:tbl>
              <a:tblPr/>
              <a:tblGrid>
                <a:gridCol w="1662177"/>
                <a:gridCol w="2219383"/>
                <a:gridCol w="1917059"/>
                <a:gridCol w="2157849"/>
              </a:tblGrid>
              <a:tr h="627402">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姓       名</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严火荣</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部       门</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工程院五部开发三处</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87087">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出生年月</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1991-09-29</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nSpc>
                          <a:spcPct val="100000"/>
                        </a:lnSpc>
                      </a:pPr>
                      <a:r>
                        <a:rPr lang="zh-CN" altLang="en-US" sz="1400" b="1" dirty="0" smtClean="0">
                          <a:latin typeface="微软雅黑" panose="020B0503020204020204" pitchFamily="34" charset="-122"/>
                          <a:ea typeface="微软雅黑" panose="020B0503020204020204" pitchFamily="34" charset="-122"/>
                        </a:rPr>
                        <a:t>毕业学校</a:t>
                      </a:r>
                      <a:endParaRPr lang="zh-CN" altLang="en-US" sz="1400" b="1" dirty="0">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nSpc>
                          <a:spcPct val="100000"/>
                        </a:lnSpc>
                      </a:pPr>
                      <a:r>
                        <a:rPr lang="zh-CN" altLang="en-US" sz="1200" b="0" dirty="0">
                          <a:latin typeface="微软雅黑" panose="020B0503020204020204" pitchFamily="34" charset="-122"/>
                          <a:ea typeface="微软雅黑" panose="020B0503020204020204" pitchFamily="34" charset="-122"/>
                        </a:rPr>
                        <a:t>福州大学</a:t>
                      </a:r>
                      <a:endParaRPr lang="zh-CN" altLang="en-US" sz="1200" b="0" dirty="0">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38872">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入司年月</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2015-11-12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最高学历和专业</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本科（软件工程）</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46886">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直接上级</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潘建安</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本岗位任职时间</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一年五个月</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38870">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原  职  位</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软件开发工程师</a:t>
                      </a:r>
                      <a:endPar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申请职位</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软件开发工程师</a:t>
                      </a:r>
                      <a:endPar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62979">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原  职  级</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P4</a:t>
                      </a:r>
                      <a:endPar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申请职级</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P5</a:t>
                      </a:r>
                      <a:endPar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6" name="Rectangle 2"/>
          <p:cNvSpPr>
            <a:spLocks noGrp="1" noChangeArrowheads="1"/>
          </p:cNvSpPr>
          <p:nvPr>
            <p:ph type="title"/>
          </p:nvPr>
        </p:nvSpPr>
        <p:spPr bwMode="auto">
          <a:xfrm>
            <a:off x="395292" y="341096"/>
            <a:ext cx="8915400" cy="382588"/>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培训、绩效、奖惩</a:t>
            </a:r>
            <a:endParaRPr lang="zh-CN" altLang="en-US" sz="2800" dirty="0" smtClean="0"/>
          </a:p>
        </p:txBody>
      </p:sp>
      <p:graphicFrame>
        <p:nvGraphicFramePr>
          <p:cNvPr id="4" name="Group 161"/>
          <p:cNvGraphicFramePr>
            <a:graphicFrameLocks noGrp="1"/>
          </p:cNvGraphicFramePr>
          <p:nvPr>
            <p:ph sz="quarter" idx="2"/>
          </p:nvPr>
        </p:nvGraphicFramePr>
        <p:xfrm>
          <a:off x="527050" y="1524000"/>
          <a:ext cx="8787884" cy="3738772"/>
        </p:xfrm>
        <a:graphic>
          <a:graphicData uri="http://schemas.openxmlformats.org/drawingml/2006/table">
            <a:tbl>
              <a:tblPr/>
              <a:tblGrid>
                <a:gridCol w="1139825"/>
                <a:gridCol w="1496640"/>
                <a:gridCol w="4726379"/>
                <a:gridCol w="1425040"/>
              </a:tblGrid>
              <a:tr h="296716">
                <a:tc rowSpan="4">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培训经历</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参加时间</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培训项目</a:t>
                      </a:r>
                      <a:r>
                        <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课程名称</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培训考核结果</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具体分数</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通过</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不通过</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endPar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r>
              <a:tr h="40381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2015/12/13</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新员工入职培训</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39906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2015/1/5</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OEC-</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在线教育认证项目认证</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39906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2017/2/15</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java</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初级认证考试</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817441">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绩效考核</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数据</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gridSpan="3">
                  <a:txBody>
                    <a:bodyPr/>
                    <a:lstStyle/>
                    <a:p>
                      <a:pPr algn="l">
                        <a:lnSpc>
                          <a:spcPct val="150000"/>
                        </a:lnSpc>
                      </a:pPr>
                      <a:r>
                        <a:rPr lang="zh-CN" altLang="en-US" sz="1200" b="0" dirty="0" smtClean="0">
                          <a:latin typeface="微软雅黑" panose="020B0503020204020204" pitchFamily="34" charset="-122"/>
                          <a:ea typeface="微软雅黑" panose="020B0503020204020204" pitchFamily="34" charset="-122"/>
                        </a:rPr>
                        <a:t>上一年度：</a:t>
                      </a:r>
                      <a:r>
                        <a:rPr lang="en-US" altLang="zh-CN" sz="1200" b="0" dirty="0" smtClean="0">
                          <a:latin typeface="微软雅黑" panose="020B0503020204020204" pitchFamily="34" charset="-122"/>
                          <a:ea typeface="微软雅黑" panose="020B0503020204020204" pitchFamily="34" charset="-122"/>
                        </a:rPr>
                        <a:t>B-</a:t>
                      </a:r>
                      <a:endParaRPr lang="en-US" altLang="zh-CN" sz="1200" b="0" dirty="0" smtClean="0">
                        <a:latin typeface="微软雅黑" panose="020B0503020204020204" pitchFamily="34" charset="-122"/>
                        <a:ea typeface="微软雅黑" panose="020B0503020204020204" pitchFamily="34" charset="-122"/>
                      </a:endParaRPr>
                    </a:p>
                    <a:p>
                      <a:pPr algn="l">
                        <a:lnSpc>
                          <a:spcPct val="150000"/>
                        </a:lnSpc>
                      </a:pP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2016</a:t>
                      </a:r>
                      <a:r>
                        <a:rPr lang="zh-CN" altLang="en-US" sz="1200" b="0" dirty="0" smtClean="0">
                          <a:latin typeface="微软雅黑" panose="020B0503020204020204" pitchFamily="34" charset="-122"/>
                          <a:ea typeface="微软雅黑" panose="020B0503020204020204" pitchFamily="34" charset="-122"/>
                        </a:rPr>
                        <a:t>年</a:t>
                      </a:r>
                      <a:r>
                        <a:rPr lang="en-US" altLang="zh-CN" sz="1200" b="0" dirty="0" smtClean="0">
                          <a:latin typeface="微软雅黑" panose="020B0503020204020204" pitchFamily="34" charset="-122"/>
                          <a:ea typeface="微软雅黑" panose="020B0503020204020204" pitchFamily="34" charset="-122"/>
                        </a:rPr>
                        <a:t>9</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10</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 </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11</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12</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2017</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 </a:t>
                      </a:r>
                      <a:r>
                        <a:rPr lang="en-US" altLang="zh-CN" sz="1200" b="0" dirty="0" smtClean="0">
                          <a:latin typeface="微软雅黑" panose="020B0503020204020204" pitchFamily="34" charset="-122"/>
                          <a:ea typeface="微软雅黑" panose="020B0503020204020204" pitchFamily="34" charset="-122"/>
                        </a:rPr>
                        <a:t>A-</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2017</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2</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a:t>
                      </a:r>
                      <a:endParaRPr lang="en-US" altLang="zh-CN" sz="1200" b="0" dirty="0" smtClean="0">
                        <a:latin typeface="微软雅黑" panose="020B0503020204020204" pitchFamily="34" charset="-122"/>
                        <a:ea typeface="微软雅黑" panose="020B0503020204020204" pitchFamily="34" charset="-122"/>
                      </a:endParaRPr>
                    </a:p>
                    <a:p>
                      <a:pPr algn="l">
                        <a:lnSpc>
                          <a:spcPct val="150000"/>
                        </a:lnSpc>
                      </a:pPr>
                      <a:endParaRPr kumimoji="0" lang="zh-CN" altLang="zh-CN" sz="8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sym typeface="Wingdings" panose="05000000000000000000" pitchFamily="2" charset="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7891">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lang="zh-CN" altLang="en-US" sz="1400" b="1" dirty="0" smtClean="0">
                          <a:solidFill>
                            <a:schemeClr val="bg1"/>
                          </a:solidFill>
                          <a:latin typeface="微软雅黑" panose="020B0503020204020204" pitchFamily="34" charset="-122"/>
                          <a:ea typeface="微软雅黑" panose="020B0503020204020204" pitchFamily="34" charset="-122"/>
                        </a:rPr>
                        <a:t>奖惩情况</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gridSpan="3">
                  <a:txBody>
                    <a:bodyPr/>
                    <a:lstStyle/>
                    <a:p>
                      <a:pPr marL="0" marR="0" lvl="0" indent="0" algn="l" defTabSz="914400" rtl="0" eaLnBrk="0" fontAlgn="base" latinLnBrk="0" hangingPunct="0">
                        <a:lnSpc>
                          <a:spcPct val="150000"/>
                        </a:lnSpc>
                        <a:spcBef>
                          <a:spcPct val="10000"/>
                        </a:spcBef>
                        <a:spcAft>
                          <a:spcPct val="0"/>
                        </a:spcAft>
                        <a:buClr>
                          <a:srgbClr val="3F6985"/>
                        </a:buClr>
                        <a:buSzTx/>
                        <a:buFont typeface="Wingdings" panose="05000000000000000000" pitchFamily="2" charset="2"/>
                        <a:buNone/>
                        <a:defRPr/>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被表彰事件</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Wingdings" panose="05000000000000000000" pitchFamily="2" charset="2"/>
                        </a:rPr>
                        <a:t>：</a:t>
                      </a:r>
                      <a:endParaRPr kumimoji="0" lang="en-US" altLang="zh-CN"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sym typeface="Wingdings" panose="05000000000000000000" pitchFamily="2" charset="2"/>
                      </a:endParaRPr>
                    </a:p>
                    <a:p>
                      <a:pPr marL="0" marR="0" lvl="0" indent="0" algn="l" defTabSz="914400" rtl="0" eaLnBrk="0" fontAlgn="base" latinLnBrk="0" hangingPunct="0">
                        <a:lnSpc>
                          <a:spcPct val="15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2017</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月部门优秀员工</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1" name="Rectangle 2"/>
          <p:cNvSpPr>
            <a:spLocks noGrp="1" noChangeArrowheads="1"/>
          </p:cNvSpPr>
          <p:nvPr>
            <p:ph type="title"/>
          </p:nvPr>
        </p:nvSpPr>
        <p:spPr bwMode="auto">
          <a:xfrm>
            <a:off x="357192" y="350621"/>
            <a:ext cx="8915400" cy="382588"/>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工作经验</a:t>
            </a:r>
            <a:endParaRPr lang="zh-CN" altLang="en-US" sz="2800" dirty="0" smtClean="0"/>
          </a:p>
        </p:txBody>
      </p:sp>
      <p:sp>
        <p:nvSpPr>
          <p:cNvPr id="4" name="灯片编号占位符 3"/>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graphicFrame>
        <p:nvGraphicFramePr>
          <p:cNvPr id="6" name="表格 5"/>
          <p:cNvGraphicFramePr>
            <a:graphicFrameLocks noGrp="1"/>
          </p:cNvGraphicFramePr>
          <p:nvPr/>
        </p:nvGraphicFramePr>
        <p:xfrm>
          <a:off x="546735" y="1166495"/>
          <a:ext cx="8754745" cy="4844415"/>
        </p:xfrm>
        <a:graphic>
          <a:graphicData uri="http://schemas.openxmlformats.org/drawingml/2006/table">
            <a:tbl>
              <a:tblPr firstRow="1" bandRow="1">
                <a:tableStyleId>{5C22544A-7EE6-4342-B048-85BDC9FD1C3A}</a:tableStyleId>
              </a:tblPr>
              <a:tblGrid>
                <a:gridCol w="1091565"/>
                <a:gridCol w="609600"/>
                <a:gridCol w="7053580"/>
              </a:tblGrid>
              <a:tr h="1180465">
                <a:tc rowSpan="2">
                  <a:txBody>
                    <a:body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本职位通道关键经验</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要求</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（1）在组织内部被认为是技术开发类的工程师(Engineer)。熟练掌握技术开发知识及方法论，精通某个特定领域，能够独立完成中小型项目的模块开发工作，或指导中小规模团队（5-10人）完成模块开发工作。</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（2）本科及以上学历，计算机相关专业</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（3）3年以上工作经验</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（4）参与过至少一个中型软件和系统的模块开发，或若干小型软件和系统的模块开发</a:t>
                      </a:r>
                      <a:endParaRPr lang="en-US" altLang="zh-CN" sz="1200" b="0" dirty="0" smtClean="0">
                        <a:solidFill>
                          <a:schemeClr val="dk1"/>
                        </a:solidFill>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136334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zh-CN" altLang="en-US" sz="1400" b="1" dirty="0" smtClean="0">
                          <a:solidFill>
                            <a:schemeClr val="bg1"/>
                          </a:solidFill>
                          <a:latin typeface="微软雅黑" panose="020B0503020204020204" pitchFamily="34" charset="-122"/>
                          <a:ea typeface="微软雅黑" panose="020B0503020204020204" pitchFamily="34" charset="-122"/>
                        </a:rPr>
                        <a:t>员工情况</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r>
                        <a:rPr lang="en-US" altLang="zh-CN" sz="1200" dirty="0" smtClean="0">
                          <a:sym typeface="+mn-ea"/>
                        </a:rPr>
                        <a:t>1.</a:t>
                      </a:r>
                      <a:r>
                        <a:rPr lang="zh-CN" altLang="en-US" sz="1200" dirty="0" smtClean="0">
                          <a:sym typeface="+mn-ea"/>
                        </a:rPr>
                        <a:t>在网龙期间参与</a:t>
                      </a:r>
                      <a:r>
                        <a:rPr lang="zh-CN" altLang="en-US" sz="1200" smtClean="0">
                          <a:sym typeface="+mn-ea"/>
                        </a:rPr>
                        <a:t>中国</a:t>
                      </a:r>
                      <a:r>
                        <a:rPr lang="zh-CN" altLang="en-US" sz="1200" dirty="0" smtClean="0">
                          <a:sym typeface="+mn-ea"/>
                        </a:rPr>
                        <a:t>好党员，</a:t>
                      </a:r>
                      <a:r>
                        <a:rPr lang="en-US" altLang="zh-CN" sz="1200" dirty="0" smtClean="0">
                          <a:sym typeface="+mn-ea"/>
                        </a:rPr>
                        <a:t>101</a:t>
                      </a:r>
                      <a:r>
                        <a:rPr lang="zh-CN" altLang="en-US" sz="1200" dirty="0" smtClean="0">
                          <a:sym typeface="+mn-ea"/>
                        </a:rPr>
                        <a:t>教育平台项目开发。</a:t>
                      </a:r>
                      <a:endParaRPr lang="en-US" altLang="zh-CN" sz="1200" dirty="0" smtClean="0">
                        <a:sym typeface="+mn-ea"/>
                      </a:endParaRPr>
                    </a:p>
                    <a:p>
                      <a:r>
                        <a:rPr lang="en-US" altLang="zh-CN" sz="1200" dirty="0" smtClean="0">
                          <a:sym typeface="+mn-ea"/>
                        </a:rPr>
                        <a:t>2.</a:t>
                      </a:r>
                      <a:r>
                        <a:rPr lang="zh-CN" altLang="en-US" sz="1200" dirty="0" smtClean="0">
                          <a:sym typeface="+mn-ea"/>
                        </a:rPr>
                        <a:t>目前主要负责我的学习组件、证书组件和报表统计的开发工作</a:t>
                      </a:r>
                      <a:r>
                        <a:rPr lang="en-US" altLang="zh-CN" sz="1200" dirty="0" smtClean="0">
                          <a:sym typeface="+mn-ea"/>
                        </a:rPr>
                        <a:t>;</a:t>
                      </a:r>
                      <a:endParaRPr lang="en-US" altLang="zh-CN" sz="1200" dirty="0" smtClean="0">
                        <a:sym typeface="+mn-ea"/>
                      </a:endParaRPr>
                    </a:p>
                    <a:p>
                      <a:r>
                        <a:rPr lang="en-US" altLang="zh-CN" sz="1200" dirty="0" smtClean="0">
                          <a:sym typeface="+mn-ea"/>
                        </a:rPr>
                        <a:t>3.</a:t>
                      </a:r>
                      <a:r>
                        <a:rPr lang="zh-CN" altLang="en-US" sz="1200" dirty="0" smtClean="0">
                          <a:sym typeface="+mn-ea"/>
                        </a:rPr>
                        <a:t>参与报表统计从开始的设计到最后的一系列开发工作，并参与了我的学习后期重构版本的设计和开发；</a:t>
                      </a:r>
                      <a:endParaRPr lang="zh-CN" altLang="en-US" sz="1200" dirty="0" smtClean="0">
                        <a:sym typeface="+mn-ea"/>
                      </a:endParaRPr>
                    </a:p>
                    <a:p>
                      <a:r>
                        <a:rPr lang="en-US" altLang="zh-CN" sz="1200" dirty="0" smtClean="0">
                          <a:sym typeface="+mn-ea"/>
                        </a:rPr>
                        <a:t>4.</a:t>
                      </a:r>
                      <a:r>
                        <a:rPr lang="zh-CN" altLang="en-US" sz="1200" dirty="0" smtClean="0">
                          <a:sym typeface="+mn-ea"/>
                        </a:rPr>
                        <a:t>担任负责组件的版本管理、发布工作。</a:t>
                      </a:r>
                      <a:endParaRPr lang="zh-CN" altLang="en-US" sz="1200" dirty="0" smtClean="0">
                        <a:sym typeface="+mn-ea"/>
                      </a:endParaRPr>
                    </a:p>
                    <a:p>
                      <a:r>
                        <a:rPr lang="en-US" altLang="zh-CN" sz="1200" dirty="0"/>
                        <a:t>5.</a:t>
                      </a:r>
                      <a:r>
                        <a:rPr lang="zh-CN" altLang="en-US" sz="1200" dirty="0"/>
                        <a:t>熟练使用</a:t>
                      </a:r>
                      <a:r>
                        <a:rPr lang="en-US" altLang="zh-CN" sz="1200" dirty="0"/>
                        <a:t>spring boot</a:t>
                      </a:r>
                      <a:r>
                        <a:rPr lang="zh-CN" altLang="en-US" sz="1200" dirty="0"/>
                        <a:t>及相关的中间件</a:t>
                      </a:r>
                      <a:r>
                        <a:rPr lang="en-US" altLang="zh-CN" sz="1200" dirty="0"/>
                        <a:t> ;</a:t>
                      </a:r>
                      <a:r>
                        <a:rPr lang="zh-CN" altLang="en-US" sz="1200" dirty="0"/>
                        <a:t>了解其自动注入的原理</a:t>
                      </a:r>
                      <a:r>
                        <a:rPr lang="en-US" altLang="zh-CN" sz="1200" dirty="0"/>
                        <a:t>,</a:t>
                      </a:r>
                      <a:r>
                        <a:rPr lang="zh-CN" altLang="en-US" sz="1200" dirty="0"/>
                        <a:t>并能很好的使用</a:t>
                      </a:r>
                      <a:r>
                        <a:rPr lang="en-US" altLang="zh-CN" sz="1200" dirty="0"/>
                        <a:t>spring data jpa </a:t>
                      </a:r>
                      <a:r>
                        <a:rPr lang="zh-CN" altLang="en-US" sz="1200" dirty="0"/>
                        <a:t>的数据访问</a:t>
                      </a:r>
                      <a:r>
                        <a:rPr lang="en-US" altLang="zh-CN" sz="1200" dirty="0"/>
                        <a:t>,</a:t>
                      </a:r>
                      <a:r>
                        <a:rPr lang="zh-CN" altLang="en-US" sz="1200" dirty="0"/>
                        <a:t>根据需求自定义自己的</a:t>
                      </a:r>
                      <a:r>
                        <a:rPr lang="en-US" altLang="zh-CN" sz="1200" dirty="0"/>
                        <a:t>spring jpa</a:t>
                      </a:r>
                      <a:r>
                        <a:rPr lang="zh-CN" altLang="en-US" sz="1200" dirty="0"/>
                        <a:t>实现</a:t>
                      </a:r>
                      <a:r>
                        <a:rPr lang="en-US" altLang="zh-CN" sz="1200" dirty="0"/>
                        <a:t>;</a:t>
                      </a:r>
                      <a:endParaRPr lang="en-US" altLang="zh-CN" sz="1200" dirty="0"/>
                    </a:p>
                    <a:p>
                      <a:r>
                        <a:rPr lang="en-US" altLang="zh-CN" sz="1200" dirty="0"/>
                        <a:t>6.</a:t>
                      </a:r>
                      <a:r>
                        <a:rPr lang="zh-CN" altLang="en-US" sz="1200" dirty="0"/>
                        <a:t>根据具体的应用场景很好的将分布式缓存</a:t>
                      </a:r>
                      <a:r>
                        <a:rPr lang="en-US" altLang="zh-CN" sz="1200" dirty="0"/>
                        <a:t>redis</a:t>
                      </a:r>
                      <a:r>
                        <a:rPr lang="zh-CN" altLang="en-US" sz="1200" dirty="0"/>
                        <a:t>及分布式消息服务</a:t>
                      </a:r>
                      <a:r>
                        <a:rPr lang="en-US" altLang="zh-CN" sz="1200" dirty="0"/>
                        <a:t>rabbit MQ</a:t>
                      </a:r>
                      <a:r>
                        <a:rPr lang="zh-CN" altLang="en-US" sz="1200" dirty="0"/>
                        <a:t>用于到组件中</a:t>
                      </a:r>
                      <a:r>
                        <a:rPr lang="en-US" altLang="zh-CN" sz="1200" dirty="0"/>
                        <a:t>;</a:t>
                      </a:r>
                      <a:endParaRPr lang="en-US" altLang="zh-CN" sz="1200" dirty="0"/>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309245">
                <a:tc gridSpan="3">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附：个人工作经历</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r>
              <a:tr h="339725">
                <a:tc grid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工作年限</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工作经历</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1651635">
                <a:tc grid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年</a:t>
                      </a: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个月</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2015</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11</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 </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至今 ， 网龙网络公司工程院</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后端软件开发工程师</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2014</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7</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- 2015</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10</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 万达信息股份有限公司</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软件开发工程师</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bwMode="auto">
          <a:xfrm>
            <a:off x="438154" y="273719"/>
            <a:ext cx="8242300" cy="510117"/>
          </a:xfrm>
          <a:noFill/>
          <a:ln>
            <a:miter lim="800000"/>
          </a:ln>
        </p:spPr>
        <p:txBody>
          <a:bodyPr vert="horz" wrap="square" lIns="91392" tIns="45696" rIns="91392" bIns="45696" numCol="1" anchor="ctr"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专业能力</a:t>
            </a:r>
            <a:endParaRPr lang="zh-CN" altLang="en-US" sz="2800" dirty="0" smtClean="0">
              <a:latin typeface="+mj-ea"/>
            </a:endParaRPr>
          </a:p>
        </p:txBody>
      </p:sp>
      <p:graphicFrame>
        <p:nvGraphicFramePr>
          <p:cNvPr id="2441616" name="Group 400"/>
          <p:cNvGraphicFramePr>
            <a:graphicFrameLocks noGrp="1"/>
          </p:cNvGraphicFramePr>
          <p:nvPr>
            <p:ph sz="half" idx="2"/>
          </p:nvPr>
        </p:nvGraphicFramePr>
        <p:xfrm>
          <a:off x="438150" y="1043305"/>
          <a:ext cx="9274175" cy="4689475"/>
        </p:xfrm>
        <a:graphic>
          <a:graphicData uri="http://schemas.openxmlformats.org/drawingml/2006/table">
            <a:tbl>
              <a:tblPr/>
              <a:tblGrid>
                <a:gridCol w="693420"/>
                <a:gridCol w="1301115"/>
                <a:gridCol w="908685"/>
                <a:gridCol w="5551805"/>
                <a:gridCol w="819150"/>
              </a:tblGrid>
              <a:tr h="729615">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专业能力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2249170">
                <a:tc rowSpan="3">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软件设计</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与我的学习重构设计，旧的我的学习服务跟别的服务（如培训、公开课、考试等等）之间耦合度高，我的学习中一个接口里面会封装多个接口调用，每次请求我的学习的接口响应时间就异常的久，导致用户体验性特别差；通过采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rabbit MQ</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消息机制进行代码重构，在我的学习采用通用的数据结构本地冗余一份用户学习数据，通过在专门的消息网关服务监听各业务对象用户学习进度变化及状态变化进而更新本地数据，我的学习接口直接直接查询本地数据库；</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参与设计报表统计，本服务设计自己的表结构，采用增量的方式同步用户相关数据；统计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sql</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语句直接查询本地库的表，减少了多表之间的关联查询，提高性能；</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906145">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调试与优化</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重构我的学习后，一条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select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查询语句，</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接口直接由原来的</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8s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直接提升到了</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100ms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左右；</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报表统计中，通过中间的服务对原始数据进行二次运算后插入表中，统计语句直接查询进行二次运算后的数据，减少了表之间的关联，间接提高了查询性能；</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735330">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编程语言与系统知识</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我的学习组件，报表统计的开发，后端皆采用</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spring boot</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框架</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，使用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data jpa</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作为数据访问层；通过</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json</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的格式返回数据格式，与前端进行交互；在参与自主学习模块开发中采用递归的方式获取知识点树状结构；</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6" name="灯片编号占位符 5"/>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bwMode="auto">
          <a:xfrm>
            <a:off x="438154" y="273719"/>
            <a:ext cx="8242300" cy="510117"/>
          </a:xfrm>
          <a:noFill/>
          <a:ln>
            <a:miter lim="800000"/>
          </a:ln>
        </p:spPr>
        <p:txBody>
          <a:bodyPr vert="horz" wrap="square" lIns="91392" tIns="45696" rIns="91392" bIns="45696" numCol="1" anchor="ctr"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专业能力</a:t>
            </a:r>
            <a:endParaRPr lang="zh-CN" altLang="en-US" sz="2800" dirty="0" smtClean="0">
              <a:latin typeface="+mj-ea"/>
            </a:endParaRPr>
          </a:p>
        </p:txBody>
      </p:sp>
      <p:graphicFrame>
        <p:nvGraphicFramePr>
          <p:cNvPr id="2441616" name="Group 400"/>
          <p:cNvGraphicFramePr>
            <a:graphicFrameLocks noGrp="1"/>
          </p:cNvGraphicFramePr>
          <p:nvPr>
            <p:ph sz="half" idx="2"/>
          </p:nvPr>
        </p:nvGraphicFramePr>
        <p:xfrm>
          <a:off x="438150" y="784225"/>
          <a:ext cx="9274175" cy="4330700"/>
        </p:xfrm>
        <a:graphic>
          <a:graphicData uri="http://schemas.openxmlformats.org/drawingml/2006/table">
            <a:tbl>
              <a:tblPr/>
              <a:tblGrid>
                <a:gridCol w="693420"/>
                <a:gridCol w="1301115"/>
                <a:gridCol w="908685"/>
                <a:gridCol w="5551805"/>
                <a:gridCol w="819150"/>
              </a:tblGrid>
              <a:tr h="981710">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专业能力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089660">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lang="zh-CN" altLang="en-US" sz="1200" b="1" dirty="0" smtClean="0">
                          <a:ln>
                            <a:noFill/>
                          </a:ln>
                          <a:solidFill>
                            <a:schemeClr val="bg1"/>
                          </a:solidFill>
                          <a:effectLst/>
                          <a:latin typeface="微软雅黑" panose="020B0503020204020204" pitchFamily="34" charset="-122"/>
                          <a:ea typeface="微软雅黑" panose="020B0503020204020204" pitchFamily="34" charset="-122"/>
                          <a:sym typeface="+mn-ea"/>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sym typeface="+mn-ea"/>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p>
                      <a:pPr algn="l">
                        <a:spcAft>
                          <a:spcPts val="0"/>
                        </a:spcAft>
                      </a:pPr>
                      <a:r>
                        <a:rPr lang="zh-CN" sz="900" kern="100" dirty="0">
                          <a:effectLst/>
                          <a:latin typeface="微软雅黑" panose="020B0503020204020204" pitchFamily="34" charset="-122"/>
                          <a:ea typeface="微软雅黑" panose="020B0503020204020204" pitchFamily="34" charset="-122"/>
                        </a:rPr>
                        <a:t>测试支持</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1,、在部门要求严控代码质量进而推出单元测试覆盖率检查措施后，分享了单元测试框架中Mockito和MockMvc 的使用；</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2、针对每个服务的接口编写对应的单元测试，保证代码的质量；</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25933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组合锁定技能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服务端开发</a:t>
                      </a:r>
                      <a:endParaRPr kumimoji="0" lang="zh-CN" altLang="zh-CN" sz="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独立完成我的学习组件相关的业务开发及报表统计同步服务及考试模块相关开发，针对我的学习中的查询需求，自定义实现</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jpa</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的实现，可以根据对象中的字段灵活查询；</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关于接口响应时间大于</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的，首先根据</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sql</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语句进行优化，创建索引等；如若对于性能没有质的提升，则使用本地缓存和</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redis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缓存</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分级缓存方案实现性能优化，实现接口响应时间缩短</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1/3</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通过</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rabbit MQ</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消息机制，监听业务对象用户学习进度及状态更新我的学习本地的数据；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6" name="灯片编号占位符 5"/>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bwMode="auto">
          <a:xfrm>
            <a:off x="409579" y="283244"/>
            <a:ext cx="8242300" cy="510117"/>
          </a:xfrm>
          <a:noFill/>
          <a:ln>
            <a:miter lim="800000"/>
          </a:ln>
        </p:spPr>
        <p:txBody>
          <a:bodyPr vert="horz" wrap="square" lIns="91392" tIns="45696" rIns="91392" bIns="45696" numCol="1" anchor="t"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素质能力</a:t>
            </a:r>
            <a:endParaRPr lang="zh-CN" altLang="en-US" sz="2800" dirty="0" smtClean="0">
              <a:latin typeface="+mj-ea"/>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graphicFrame>
        <p:nvGraphicFramePr>
          <p:cNvPr id="8" name="Group 74"/>
          <p:cNvGraphicFramePr>
            <a:graphicFrameLocks noGrp="1"/>
          </p:cNvGraphicFramePr>
          <p:nvPr/>
        </p:nvGraphicFramePr>
        <p:xfrm>
          <a:off x="383540" y="1078230"/>
          <a:ext cx="9046210" cy="5102860"/>
        </p:xfrm>
        <a:graphic>
          <a:graphicData uri="http://schemas.openxmlformats.org/drawingml/2006/table">
            <a:tbl>
              <a:tblPr/>
              <a:tblGrid>
                <a:gridCol w="681355"/>
                <a:gridCol w="954405"/>
                <a:gridCol w="1080135"/>
                <a:gridCol w="5210175"/>
                <a:gridCol w="1120140"/>
              </a:tblGrid>
              <a:tr h="878205">
                <a:tc gridSpan="2">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管理能力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540510">
                <a:tc rowSpan="3">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合作精神</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我的学习组件依赖公开课、培训等组件服务，对于刚接手该组件的时候，业务组件知识完全不懂，为了实现需求接口，就必须熟悉各个业务组件的基本业务知识，积极询问各个业务组件的开发同学，了解各个业务模块及需要的接口；</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对于外部对接我的学习的接口，编写对接文档，详细写清各个参数的类型及不同类型返回的数据结构；</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1705610">
                <a:tc vMerge="1">
                  <a:tcP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抽象设计</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报表统计开发时，对于前端页面需要在每个</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viewController</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返回</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project_code</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用于跳转，采用横向编程</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AOP</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的方式作为公共的切面进行返回；</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报表统计开发中，针对统计页面中要展示</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天和</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30</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天的数据，在数据库中没有当天数据的时候也需要服务端进行填充并返回，由于涉及多个接口都需要这个实现，遂采用反射的方式根据数据库中返回的数据进行封装并返回结果数据；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978535">
                <a:tc vMerge="1">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价值判断</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针对我的学习线上问题，由于采用统一配置化，导致框架无法读取配置的域名地址，咨询框架负责人后，主动找到项目组长告知此事并给出两种可行性方案，最终为了统一化配置，采用在程序中读取并通过</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request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的方式返回给前端；</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bwMode="auto">
          <a:xfrm>
            <a:off x="409579" y="283244"/>
            <a:ext cx="8242300" cy="510117"/>
          </a:xfrm>
          <a:noFill/>
          <a:ln>
            <a:miter lim="800000"/>
          </a:ln>
        </p:spPr>
        <p:txBody>
          <a:bodyPr vert="horz" wrap="square" lIns="91392" tIns="45696" rIns="91392" bIns="45696" numCol="1" anchor="t"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素质能力</a:t>
            </a:r>
            <a:endParaRPr lang="zh-CN" altLang="en-US" sz="2800" dirty="0" smtClean="0">
              <a:latin typeface="+mj-ea"/>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graphicFrame>
        <p:nvGraphicFramePr>
          <p:cNvPr id="8" name="Group 74"/>
          <p:cNvGraphicFramePr>
            <a:graphicFrameLocks noGrp="1"/>
          </p:cNvGraphicFramePr>
          <p:nvPr/>
        </p:nvGraphicFramePr>
        <p:xfrm>
          <a:off x="383540" y="1292860"/>
          <a:ext cx="9046210" cy="3221355"/>
        </p:xfrm>
        <a:graphic>
          <a:graphicData uri="http://schemas.openxmlformats.org/drawingml/2006/table">
            <a:tbl>
              <a:tblPr/>
              <a:tblGrid>
                <a:gridCol w="681355"/>
                <a:gridCol w="954405"/>
                <a:gridCol w="1080135"/>
                <a:gridCol w="5210175"/>
                <a:gridCol w="1120140"/>
              </a:tblGrid>
              <a:tr h="820420">
                <a:tc gridSpan="2">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管理能力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663065">
                <a:tc row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主动提升</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我的学习第一期重构版本采用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mongodb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作为数据存储，第一次接触mongodb，完全没有基础，为了不影响开发效率，主动回到家中学习</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jav</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操作mongodb的各种操作及配置；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通过开发我的学习和报表统计服务，看着的都是</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给我们在编码阶段带来的各种方便，未能深入的了解其实现的原理，于是自己回到家中通过读</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 </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实战一书了解了</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启动的核心原理及与各种技术的集成（</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data jpa ,redis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及</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mongodb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等）；</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737870">
                <a:tc vMerge="1">
                  <a:tcP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沟通影响</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证书组件</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端要实现与移动端一样的证书申请及查看我的证书功能，接到任务后，主动跟</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端同学进行沟通，了解</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端需要做的地方，并预估时间及后续的联调，保证了版本的提测；</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3258</Words>
  <Application>WPS 演示</Application>
  <PresentationFormat>自定义</PresentationFormat>
  <Paragraphs>341</Paragraphs>
  <Slides>11</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Calibri</vt:lpstr>
      <vt:lpstr>Calibri</vt:lpstr>
      <vt:lpstr>Impact</vt:lpstr>
      <vt:lpstr>微软雅黑</vt:lpstr>
      <vt:lpstr>幼圆</vt:lpstr>
      <vt:lpstr>Times New Roman</vt:lpstr>
      <vt:lpstr>Aharoni</vt:lpstr>
      <vt:lpstr>1_Office 主题​​</vt:lpstr>
      <vt:lpstr>PowerPoint 演示文稿</vt:lpstr>
      <vt:lpstr>目录  CONTENTS</vt:lpstr>
      <vt:lpstr>个人信息-基础信息</vt:lpstr>
      <vt:lpstr>个人信息-培训、绩效、奖惩</vt:lpstr>
      <vt:lpstr>个人信息-工作经验</vt:lpstr>
      <vt:lpstr>专业陈述-专业能力</vt:lpstr>
      <vt:lpstr>专业陈述-专业能力</vt:lpstr>
      <vt:lpstr>专业陈述-素质能力</vt:lpstr>
      <vt:lpstr>专业陈述-素质能力</vt:lpstr>
      <vt:lpstr>职涯规划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网龙管理部晋升述职PPT</dc:title>
  <dc:creator>Administrator</dc:creator>
  <cp:lastModifiedBy>YHR</cp:lastModifiedBy>
  <cp:revision>2566</cp:revision>
  <dcterms:created xsi:type="dcterms:W3CDTF">2003-04-16T07:50:00Z</dcterms:created>
  <dcterms:modified xsi:type="dcterms:W3CDTF">2017-04-13T12:59:29Z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