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9" r:id="rId3"/>
    <p:sldId id="256" r:id="rId5"/>
    <p:sldId id="257" r:id="rId6"/>
    <p:sldId id="258" r:id="rId7"/>
    <p:sldId id="263" r:id="rId8"/>
    <p:sldId id="264" r:id="rId9"/>
    <p:sldId id="262" r:id="rId10"/>
    <p:sldId id="276" r:id="rId11"/>
    <p:sldId id="271" r:id="rId12"/>
    <p:sldId id="274" r:id="rId13"/>
    <p:sldId id="299" r:id="rId14"/>
    <p:sldId id="300" r:id="rId15"/>
    <p:sldId id="261" r:id="rId16"/>
    <p:sldId id="305" r:id="rId17"/>
    <p:sldId id="30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2F2F2"/>
    <a:srgbClr val="F1EFEE"/>
    <a:srgbClr val="F5F3F1"/>
    <a:srgbClr val="F8F5F3"/>
    <a:srgbClr val="F5F2F1"/>
    <a:srgbClr val="F4F1F0"/>
    <a:srgbClr val="F7F4F2"/>
    <a:srgbClr val="F4F2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9" autoAdjust="0"/>
    <p:restoredTop sz="95559" autoAdjust="0"/>
  </p:normalViewPr>
  <p:slideViewPr>
    <p:cSldViewPr snapToGrid="0">
      <p:cViewPr varScale="1">
        <p:scale>
          <a:sx n="92" d="100"/>
          <a:sy n="92" d="100"/>
        </p:scale>
        <p:origin x="184" y="77"/>
      </p:cViewPr>
      <p:guideLst>
        <p:guide orient="horz" pos="2160"/>
        <p:guide pos="3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fld>
            <a:endParaRPr lang="zh-CN" altLang="en-US"/>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620081" y="2008914"/>
            <a:ext cx="8107680" cy="1198880"/>
          </a:xfrm>
          <a:prstGeom prst="rect">
            <a:avLst/>
          </a:prstGeom>
          <a:noFill/>
        </p:spPr>
        <p:txBody>
          <a:bodyPr wrap="none" rtlCol="0">
            <a:spAutoFit/>
          </a:bodyPr>
          <a:lstStyle/>
          <a:p>
            <a:r>
              <a:rPr lang="en-US" altLang="zh-CN" sz="7200" spc="1500" dirty="0">
                <a:solidFill>
                  <a:schemeClr val="bg1"/>
                </a:solidFill>
                <a:latin typeface="汉仪菱心体简" panose="02010609000101010101" pitchFamily="49" charset="-122"/>
                <a:ea typeface="汉仪菱心体简" panose="02010609000101010101" pitchFamily="49" charset="-122"/>
              </a:rPr>
              <a:t>IT</a:t>
            </a:r>
            <a:r>
              <a:rPr lang="zh-CN" altLang="en-US" sz="7200" spc="1500" dirty="0">
                <a:solidFill>
                  <a:schemeClr val="bg1"/>
                </a:solidFill>
                <a:latin typeface="汉仪菱心体简" panose="02010609000101010101" pitchFamily="49" charset="-122"/>
                <a:ea typeface="汉仪菱心体简" panose="02010609000101010101" pitchFamily="49" charset="-122"/>
              </a:rPr>
              <a:t>之家中文社区</a:t>
            </a:r>
            <a:endParaRPr lang="zh-CN" altLang="en-US" sz="7200" spc="1500" dirty="0">
              <a:solidFill>
                <a:schemeClr val="bg1"/>
              </a:solidFill>
              <a:latin typeface="汉仪菱心体简" panose="02010609000101010101" pitchFamily="49" charset="-122"/>
              <a:ea typeface="汉仪菱心体简" panose="02010609000101010101" pitchFamily="49" charset="-122"/>
            </a:endParaRPr>
          </a:p>
        </p:txBody>
      </p:sp>
      <p:sp>
        <p:nvSpPr>
          <p:cNvPr id="24" name="文本框 23"/>
          <p:cNvSpPr txBox="1"/>
          <p:nvPr/>
        </p:nvSpPr>
        <p:spPr>
          <a:xfrm>
            <a:off x="8023724" y="3557717"/>
            <a:ext cx="906780" cy="337185"/>
          </a:xfrm>
          <a:prstGeom prst="rect">
            <a:avLst/>
          </a:prstGeom>
          <a:noFill/>
        </p:spPr>
        <p:txBody>
          <a:bodyPr wrap="none" rtlCol="0">
            <a:spAutoFit/>
          </a:bodyPr>
          <a:lstStyle/>
          <a:p>
            <a:r>
              <a:rPr lang="zh-CN" sz="1600" b="1" spc="300" dirty="0">
                <a:solidFill>
                  <a:schemeClr val="bg1"/>
                </a:solidFill>
                <a:latin typeface="微软雅黑" panose="020B0503020204020204" pitchFamily="34" charset="-122"/>
                <a:ea typeface="微软雅黑" panose="020B0503020204020204" pitchFamily="34" charset="-122"/>
              </a:rPr>
              <a:t>姓名：</a:t>
            </a:r>
            <a:endParaRPr lang="zh-CN" sz="1600" b="1" spc="300" dirty="0">
              <a:solidFill>
                <a:schemeClr val="bg1"/>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000"/>
                            </p:stCondLst>
                            <p:childTnLst>
                              <p:par>
                                <p:cTn id="56" presetID="20" presetClass="entr" presetSubtype="0" fill="hold" grpId="0" nodeType="afterEffect">
                                  <p:stCondLst>
                                    <p:cond delay="250"/>
                                  </p:stCondLst>
                                  <p:childTnLst>
                                    <p:set>
                                      <p:cBhvr>
                                        <p:cTn id="57" dur="1" fill="hold">
                                          <p:stCondLst>
                                            <p:cond delay="0"/>
                                          </p:stCondLst>
                                        </p:cTn>
                                        <p:tgtEl>
                                          <p:spTgt spid="24"/>
                                        </p:tgtEl>
                                        <p:attrNameLst>
                                          <p:attrName>style.visibility</p:attrName>
                                        </p:attrNameLst>
                                      </p:cBhvr>
                                      <p:to>
                                        <p:strVal val="visible"/>
                                      </p:to>
                                    </p:set>
                                    <p:animEffect transition="in" filter="wedge">
                                      <p:cBhvr>
                                        <p:cTn id="58" dur="250"/>
                                        <p:tgtEl>
                                          <p:spTgt spid="24"/>
                                        </p:tgtEl>
                                      </p:cBhvr>
                                    </p:animEffect>
                                  </p:childTnLst>
                                </p:cTn>
                              </p:par>
                            </p:childTnLst>
                          </p:cTn>
                        </p:par>
                        <p:par>
                          <p:cTn id="59" fill="hold">
                            <p:stCondLst>
                              <p:cond delay="2750"/>
                            </p:stCondLst>
                            <p:childTnLst>
                              <p:par>
                                <p:cTn id="60" presetID="14" presetClass="entr" presetSubtype="10" fill="hold" grpId="0" nodeType="afterEffect">
                                  <p:stCondLst>
                                    <p:cond delay="250"/>
                                  </p:stCondLst>
                                  <p:childTnLst>
                                    <p:set>
                                      <p:cBhvr>
                                        <p:cTn id="61" dur="1" fill="hold">
                                          <p:stCondLst>
                                            <p:cond delay="0"/>
                                          </p:stCondLst>
                                        </p:cTn>
                                        <p:tgtEl>
                                          <p:spTgt spid="23"/>
                                        </p:tgtEl>
                                        <p:attrNameLst>
                                          <p:attrName>style.visibility</p:attrName>
                                        </p:attrNameLst>
                                      </p:cBhvr>
                                      <p:to>
                                        <p:strVal val="visible"/>
                                      </p:to>
                                    </p:set>
                                    <p:animEffect transition="in" filter="randombar(horizont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41000"/>
          </a:blip>
        </a:blipFill>
        <a:effectLst/>
      </p:bgPr>
    </p:bg>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451433" y="325146"/>
            <a:ext cx="2849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评论功能的实现</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pic>
        <p:nvPicPr>
          <p:cNvPr id="15" name="图片 14"/>
          <p:cNvPicPr>
            <a:picLocks noChangeAspect="1"/>
          </p:cNvPicPr>
          <p:nvPr/>
        </p:nvPicPr>
        <p:blipFill>
          <a:blip r:embed="rId2"/>
          <a:stretch>
            <a:fillRect/>
          </a:stretch>
        </p:blipFill>
        <p:spPr>
          <a:xfrm>
            <a:off x="6509385" y="4227830"/>
            <a:ext cx="5403850" cy="2209800"/>
          </a:xfrm>
          <a:prstGeom prst="rect">
            <a:avLst/>
          </a:prstGeom>
        </p:spPr>
      </p:pic>
      <p:pic>
        <p:nvPicPr>
          <p:cNvPr id="16" name="图片 15"/>
          <p:cNvPicPr>
            <a:picLocks noChangeAspect="1"/>
          </p:cNvPicPr>
          <p:nvPr/>
        </p:nvPicPr>
        <p:blipFill>
          <a:blip r:embed="rId3"/>
          <a:stretch>
            <a:fillRect/>
          </a:stretch>
        </p:blipFill>
        <p:spPr>
          <a:xfrm>
            <a:off x="6509385" y="785495"/>
            <a:ext cx="5527040" cy="3131820"/>
          </a:xfrm>
          <a:prstGeom prst="rect">
            <a:avLst/>
          </a:prstGeom>
        </p:spPr>
      </p:pic>
      <p:sp>
        <p:nvSpPr>
          <p:cNvPr id="17" name="文本框 16"/>
          <p:cNvSpPr txBox="1"/>
          <p:nvPr/>
        </p:nvSpPr>
        <p:spPr>
          <a:xfrm>
            <a:off x="104775" y="1417320"/>
            <a:ext cx="6005195" cy="193802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可以回复别人的问题，也可以对别人的评论进行回复，并且会将问题和评论的回复数进行统计</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在未登录的状态下，用户进行评论会提示用户还未登录询问是否要登录  点击登录自动跳转到登录页面  登录完成后返回当前页面</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0" name="图片 19"/>
          <p:cNvPicPr>
            <a:picLocks noChangeAspect="1"/>
          </p:cNvPicPr>
          <p:nvPr/>
        </p:nvPicPr>
        <p:blipFill>
          <a:blip r:embed="rId4"/>
          <a:stretch>
            <a:fillRect/>
          </a:stretch>
        </p:blipFill>
        <p:spPr>
          <a:xfrm>
            <a:off x="269240" y="4432935"/>
            <a:ext cx="5676265" cy="19786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451433" y="325146"/>
            <a:ext cx="2849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搜索功能的实现</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17" name="文本框 16"/>
          <p:cNvSpPr txBox="1"/>
          <p:nvPr/>
        </p:nvSpPr>
        <p:spPr>
          <a:xfrm>
            <a:off x="104140" y="1844040"/>
            <a:ext cx="5571490" cy="3169285"/>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搜索功能：采用模糊查询，用户根据自己的需求进行搜索，并将搜索出来的相关内容做以展示（根据问题的标题搜索，问题的内容搜索，问题的标签搜索）</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en-US" altLang="zh-CN"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en-US" altLang="zh-CN"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同样也提供给用户按照热度或者发布的时间进项分类检索，并且可以检索出没有回复过的问题</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增强用户的体验，对用户友好。</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6109335" y="785495"/>
            <a:ext cx="5519420" cy="570547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118610" y="330200"/>
            <a:ext cx="4081145" cy="460375"/>
          </a:xfrm>
          <a:prstGeom prst="rect">
            <a:avLst/>
          </a:prstGeom>
          <a:noFill/>
        </p:spPr>
        <p:txBody>
          <a:bodyPr wrap="squar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热门标签及相关问题</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17" name="文本框 16"/>
          <p:cNvSpPr txBox="1"/>
          <p:nvPr/>
        </p:nvSpPr>
        <p:spPr>
          <a:xfrm>
            <a:off x="104775" y="964565"/>
            <a:ext cx="6271895" cy="286131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根据问题的标签内容进行统计并通过权重公式计算，检索出最受欢迎的标签展示到首页，方便用户查看</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在问题页面，展示与此问题相关的页面进行展示，方面用户查看与此问题相关的问题</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rPr>
              <a:t>并且可以根据需求进行广告投放，广告动态投放，不需要修改前端页面，只需要在数据库中添加广告的基本信息以及所要展示的位置，即可进行广告投放</a:t>
            </a:r>
            <a:endParaRPr lang="zh-CN" altLang="en-US" sz="2000">
              <a:solidFill>
                <a:schemeClr val="tx1"/>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6522720" y="1362710"/>
            <a:ext cx="5295265" cy="884555"/>
          </a:xfrm>
          <a:prstGeom prst="rect">
            <a:avLst/>
          </a:prstGeom>
        </p:spPr>
      </p:pic>
      <p:pic>
        <p:nvPicPr>
          <p:cNvPr id="18" name="图片 17"/>
          <p:cNvPicPr>
            <a:picLocks noChangeAspect="1"/>
          </p:cNvPicPr>
          <p:nvPr/>
        </p:nvPicPr>
        <p:blipFill>
          <a:blip r:embed="rId3"/>
          <a:stretch>
            <a:fillRect/>
          </a:stretch>
        </p:blipFill>
        <p:spPr>
          <a:xfrm>
            <a:off x="6523355" y="2695575"/>
            <a:ext cx="5294630" cy="39973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strVal val="#ppt_w+.3"/>
                                          </p:val>
                                        </p:tav>
                                        <p:tav tm="100000">
                                          <p:val>
                                            <p:strVal val="#ppt_w"/>
                                          </p:val>
                                        </p:tav>
                                      </p:tavLst>
                                    </p:anim>
                                    <p:anim calcmode="lin" valueType="num">
                                      <p:cBhvr>
                                        <p:cTn id="8" dur="1250" fill="hold"/>
                                        <p:tgtEl>
                                          <p:spTgt spid="14"/>
                                        </p:tgtEl>
                                        <p:attrNameLst>
                                          <p:attrName>ppt_h</p:attrName>
                                        </p:attrNameLst>
                                      </p:cBhvr>
                                      <p:tavLst>
                                        <p:tav tm="0">
                                          <p:val>
                                            <p:strVal val="#ppt_h"/>
                                          </p:val>
                                        </p:tav>
                                        <p:tav tm="100000">
                                          <p:val>
                                            <p:strVal val="#ppt_h"/>
                                          </p:val>
                                        </p:tav>
                                      </p:tavLst>
                                    </p:anim>
                                    <p:animEffect transition="in" filter="fade">
                                      <p:cBhvr>
                                        <p:cTn id="9" dur="1250"/>
                                        <p:tgtEl>
                                          <p:spTgt spid="14"/>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6732742" cy="4708981"/>
            <a:chOff x="3125165" y="868100"/>
            <a:chExt cx="6732742"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4</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1E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174343" cy="1168400"/>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个人总结</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2339067" y="457843"/>
            <a:ext cx="7116682" cy="166589"/>
            <a:chOff x="2339067" y="457843"/>
            <a:chExt cx="7116682" cy="166589"/>
          </a:xfrm>
        </p:grpSpPr>
        <p:grpSp>
          <p:nvGrpSpPr>
            <p:cNvPr id="16" name="组合 15"/>
            <p:cNvGrpSpPr/>
            <p:nvPr/>
          </p:nvGrpSpPr>
          <p:grpSpPr>
            <a:xfrm>
              <a:off x="2339067" y="457843"/>
              <a:ext cx="1828586" cy="136906"/>
              <a:chOff x="2989063" y="523944"/>
              <a:chExt cx="1828586" cy="136906"/>
            </a:xfrm>
          </p:grpSpPr>
          <p:sp>
            <p:nvSpPr>
              <p:cNvPr id="19" name="椭圆 18"/>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flipH="1">
              <a:off x="7627163" y="487526"/>
              <a:ext cx="1828586" cy="136906"/>
              <a:chOff x="2989063" y="523944"/>
              <a:chExt cx="1828586" cy="136906"/>
            </a:xfrm>
          </p:grpSpPr>
          <p:sp>
            <p:nvSpPr>
              <p:cNvPr id="24" name="椭圆 23"/>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8" name="文本框 27"/>
          <p:cNvSpPr txBox="1"/>
          <p:nvPr/>
        </p:nvSpPr>
        <p:spPr>
          <a:xfrm>
            <a:off x="5035633" y="293919"/>
            <a:ext cx="1706880" cy="460375"/>
          </a:xfrm>
          <a:prstGeom prst="rect">
            <a:avLst/>
          </a:prstGeom>
          <a:noFill/>
        </p:spPr>
        <p:txBody>
          <a:bodyPr wrap="none" rtlCol="0">
            <a:spAutoFit/>
          </a:bodyPr>
          <a:p>
            <a:r>
              <a:rPr lang="zh-CN" altLang="en-US" sz="2400" spc="600" dirty="0">
                <a:solidFill>
                  <a:srgbClr val="2F5597"/>
                </a:solidFill>
                <a:latin typeface="汉仪菱心体简" panose="02010609000101010101" pitchFamily="49" charset="-122"/>
                <a:ea typeface="汉仪菱心体简" panose="02010609000101010101" pitchFamily="49" charset="-122"/>
              </a:rPr>
              <a:t>个人总结</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62" name="矩形 61"/>
          <p:cNvSpPr/>
          <p:nvPr/>
        </p:nvSpPr>
        <p:spPr>
          <a:xfrm>
            <a:off x="0" y="754380"/>
            <a:ext cx="12192000" cy="6090920"/>
          </a:xfrm>
          <a:prstGeom prst="rect">
            <a:avLst/>
          </a:prstGeom>
          <a:blipFill rotWithShape="1">
            <a:blip r:embed="rId1">
              <a:alphaModFix amt="18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64465" y="964565"/>
            <a:ext cx="11877675" cy="4399915"/>
          </a:xfrm>
          <a:prstGeom prst="rect">
            <a:avLst/>
          </a:prstGeom>
          <a:noFill/>
        </p:spPr>
        <p:txBody>
          <a:bodyPr wrap="square" rtlCol="0">
            <a:spAutoFit/>
          </a:bodyPr>
          <a:p>
            <a:pPr>
              <a:lnSpc>
                <a:spcPct val="14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本项目主要应用了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SPringBoot+MyBatis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框架来实现，前端页面主要使用了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MyBatis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thymeleaf模板引擎</a:t>
            </a:r>
            <a:r>
              <a:rPr lang="zh-CN" sz="2000">
                <a:latin typeface="微软雅黑" panose="020B0503020204020204" pitchFamily="34" charset="-122"/>
                <a:ea typeface="微软雅黑" panose="020B0503020204020204" pitchFamily="34" charset="-122"/>
                <a:cs typeface="微软雅黑" panose="020B0503020204020204" pitchFamily="34" charset="-122"/>
              </a:rPr>
              <a:t>以及</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bootstarp</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前端框架，数据库使用了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MySQL</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数据库，通过</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MyBatis</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提供的逆向工程（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Mybatis Generator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）动态生成实体类 以及</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SQL</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语句。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主要实现的功能有：登录、退出，发布问题，评论问题，编辑问题，分页功能，搜索功能，标签索引以及投放广告等功能。登录注册功能调用了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GitHub</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提供的</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API</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接口，对页面的错误信息进行了封装，增强用户体验。</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系统开发过程中主要遇到的问题有：发布问题时如果要提交图片，无法添加图片。错误页面展示时不能根据错误信息展示对应的错误页面等问题。再经过自己上网查找资料，老师帮忙指导后问题终于得以解决。通过这次项目的开发使我更加深刻的理解</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SpringBoot+MyBatis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框架的工作流程，以及面向对象、面向接口编程的思想。也使我的动手能里得到提高，能更加独立的去思考解决问题。</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strVal val="#ppt_w+.3"/>
                                          </p:val>
                                        </p:tav>
                                        <p:tav tm="100000">
                                          <p:val>
                                            <p:strVal val="#ppt_w"/>
                                          </p:val>
                                        </p:tav>
                                      </p:tavLst>
                                    </p:anim>
                                    <p:anim calcmode="lin" valueType="num">
                                      <p:cBhvr>
                                        <p:cTn id="8" dur="1250" fill="hold"/>
                                        <p:tgtEl>
                                          <p:spTgt spid="15"/>
                                        </p:tgtEl>
                                        <p:attrNameLst>
                                          <p:attrName>ppt_h</p:attrName>
                                        </p:attrNameLst>
                                      </p:cBhvr>
                                      <p:tavLst>
                                        <p:tav tm="0">
                                          <p:val>
                                            <p:strVal val="#ppt_h"/>
                                          </p:val>
                                        </p:tav>
                                        <p:tav tm="100000">
                                          <p:val>
                                            <p:strVal val="#ppt_h"/>
                                          </p:val>
                                        </p:tav>
                                      </p:tavLst>
                                    </p:anim>
                                    <p:animEffect transition="in" filter="fade">
                                      <p:cBhvr>
                                        <p:cTn id="9" dur="1250"/>
                                        <p:tgtEl>
                                          <p:spTgt spid="15"/>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grpSp>
        <p:nvGrpSpPr>
          <p:cNvPr id="30" name="组合 29"/>
          <p:cNvGrpSpPr/>
          <p:nvPr/>
        </p:nvGrpSpPr>
        <p:grpSpPr>
          <a:xfrm>
            <a:off x="2339067" y="457843"/>
            <a:ext cx="7116682" cy="166589"/>
            <a:chOff x="2339067" y="457843"/>
            <a:chExt cx="7116682" cy="166589"/>
          </a:xfrm>
        </p:grpSpPr>
        <p:grpSp>
          <p:nvGrpSpPr>
            <p:cNvPr id="31" name="组合 30"/>
            <p:cNvGrpSpPr/>
            <p:nvPr/>
          </p:nvGrpSpPr>
          <p:grpSpPr>
            <a:xfrm>
              <a:off x="2339067" y="457843"/>
              <a:ext cx="1828586" cy="136906"/>
              <a:chOff x="2989063" y="523944"/>
              <a:chExt cx="1828586" cy="136906"/>
            </a:xfrm>
          </p:grpSpPr>
          <p:sp>
            <p:nvSpPr>
              <p:cNvPr id="32" name="椭圆 3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flipH="1">
              <a:off x="7627163" y="487526"/>
              <a:ext cx="1828586" cy="136906"/>
              <a:chOff x="2989063" y="523944"/>
              <a:chExt cx="1828586" cy="136906"/>
            </a:xfrm>
          </p:grpSpPr>
          <p:sp>
            <p:nvSpPr>
              <p:cNvPr id="37" name="椭圆 36"/>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1" name="文本框 40"/>
          <p:cNvSpPr txBox="1"/>
          <p:nvPr/>
        </p:nvSpPr>
        <p:spPr>
          <a:xfrm>
            <a:off x="5035633" y="293919"/>
            <a:ext cx="2849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抄袭率检测证据</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sp>
        <p:nvSpPr>
          <p:cNvPr id="42" name="矩形 41"/>
          <p:cNvSpPr/>
          <p:nvPr/>
        </p:nvSpPr>
        <p:spPr>
          <a:xfrm>
            <a:off x="0" y="754380"/>
            <a:ext cx="12192000" cy="6090920"/>
          </a:xfrm>
          <a:prstGeom prst="rect">
            <a:avLst/>
          </a:prstGeom>
          <a:blipFill rotWithShape="1">
            <a:blip r:embed="rId1">
              <a:alphaModFix amt="18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250" fill="hold"/>
                                        <p:tgtEl>
                                          <p:spTgt spid="30"/>
                                        </p:tgtEl>
                                        <p:attrNameLst>
                                          <p:attrName>ppt_w</p:attrName>
                                        </p:attrNameLst>
                                      </p:cBhvr>
                                      <p:tavLst>
                                        <p:tav tm="0">
                                          <p:val>
                                            <p:strVal val="#ppt_w+.3"/>
                                          </p:val>
                                        </p:tav>
                                        <p:tav tm="100000">
                                          <p:val>
                                            <p:strVal val="#ppt_w"/>
                                          </p:val>
                                        </p:tav>
                                      </p:tavLst>
                                    </p:anim>
                                    <p:anim calcmode="lin" valueType="num">
                                      <p:cBhvr>
                                        <p:cTn id="8" dur="1250" fill="hold"/>
                                        <p:tgtEl>
                                          <p:spTgt spid="30"/>
                                        </p:tgtEl>
                                        <p:attrNameLst>
                                          <p:attrName>ppt_h</p:attrName>
                                        </p:attrNameLst>
                                      </p:cBhvr>
                                      <p:tavLst>
                                        <p:tav tm="0">
                                          <p:val>
                                            <p:strVal val="#ppt_h"/>
                                          </p:val>
                                        </p:tav>
                                        <p:tav tm="100000">
                                          <p:val>
                                            <p:strVal val="#ppt_h"/>
                                          </p:val>
                                        </p:tav>
                                      </p:tavLst>
                                    </p:anim>
                                    <p:animEffect transition="in" filter="fade">
                                      <p:cBhvr>
                                        <p:cTn id="9" dur="1250"/>
                                        <p:tgtEl>
                                          <p:spTgt spid="30"/>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4594690" cy="6858000"/>
            <a:chOff x="0" y="0"/>
            <a:chExt cx="4594690" cy="6858000"/>
          </a:xfrm>
        </p:grpSpPr>
        <p:grpSp>
          <p:nvGrpSpPr>
            <p:cNvPr id="2" name="组合 1"/>
            <p:cNvGrpSpPr/>
            <p:nvPr/>
          </p:nvGrpSpPr>
          <p:grpSpPr>
            <a:xfrm>
              <a:off x="0" y="0"/>
              <a:ext cx="4594690" cy="6858000"/>
              <a:chOff x="0" y="0"/>
              <a:chExt cx="4594690" cy="6858000"/>
            </a:xfrm>
          </p:grpSpPr>
          <p:sp>
            <p:nvSpPr>
              <p:cNvPr id="24" name="等腰三角形 23"/>
              <p:cNvSpPr/>
              <p:nvPr/>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椭圆 5"/>
            <p:cNvSpPr/>
            <p:nvPr/>
          </p:nvSpPr>
          <p:spPr>
            <a:xfrm>
              <a:off x="1058238"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51071" y="4065580"/>
              <a:ext cx="2133918" cy="523220"/>
            </a:xfrm>
            <a:prstGeom prst="rect">
              <a:avLst/>
            </a:prstGeom>
            <a:noFill/>
          </p:spPr>
          <p:txBody>
            <a:bodyPr wrap="none" rtlCol="0">
              <a:spAutoFit/>
            </a:bodyPr>
            <a:lstStyle/>
            <a:p>
              <a:r>
                <a:rPr lang="zh-CN" altLang="en-US" sz="2800" spc="1000" dirty="0">
                  <a:solidFill>
                    <a:schemeClr val="bg1"/>
                  </a:solidFill>
                  <a:latin typeface="汉仪菱心体简" panose="02010609000101010101" pitchFamily="49" charset="-122"/>
                  <a:ea typeface="汉仪菱心体简" panose="02010609000101010101" pitchFamily="49" charset="-122"/>
                </a:rPr>
                <a:t>论题大纲</a:t>
              </a:r>
              <a:endParaRPr lang="zh-CN" altLang="en-US" sz="2800" spc="1000" dirty="0">
                <a:solidFill>
                  <a:schemeClr val="bg1"/>
                </a:solidFill>
                <a:latin typeface="汉仪菱心体简" panose="02010609000101010101" pitchFamily="49" charset="-122"/>
                <a:ea typeface="汉仪菱心体简" panose="02010609000101010101" pitchFamily="49" charset="-122"/>
              </a:endParaRPr>
            </a:p>
          </p:txBody>
        </p:sp>
        <p:sp>
          <p:nvSpPr>
            <p:cNvPr id="12" name="文本框 11"/>
            <p:cNvSpPr txBox="1"/>
            <p:nvPr/>
          </p:nvSpPr>
          <p:spPr>
            <a:xfrm>
              <a:off x="1387611" y="4718952"/>
              <a:ext cx="1293944" cy="461665"/>
            </a:xfrm>
            <a:prstGeom prst="rect">
              <a:avLst/>
            </a:prstGeom>
            <a:noFill/>
          </p:spPr>
          <p:txBody>
            <a:bodyPr wrap="none" rtlCol="0">
              <a:spAutoFit/>
            </a:bodyPr>
            <a:lstStyle/>
            <a:p>
              <a:r>
                <a:rPr lang="en-US" altLang="zh-CN" sz="2400" dirty="0">
                  <a:solidFill>
                    <a:schemeClr val="bg1"/>
                  </a:solidFill>
                  <a:latin typeface="Adobe Caslon Pro Bold" panose="0205070206050A020403" pitchFamily="18" charset="0"/>
                  <a:ea typeface="Kozuka Gothic Pro B" panose="020B0800000000000000" pitchFamily="34" charset="-128"/>
                </a:rPr>
                <a:t>contents</a:t>
              </a:r>
              <a:endParaRPr lang="zh-CN" altLang="en-US" sz="2400" dirty="0">
                <a:solidFill>
                  <a:schemeClr val="bg1"/>
                </a:solidFill>
                <a:latin typeface="Adobe Caslon Pro Bold" panose="0205070206050A020403" pitchFamily="18" charset="0"/>
                <a:ea typeface="Kozuka Gothic Pro B" panose="020B0800000000000000" pitchFamily="34" charset="-128"/>
              </a:endParaRPr>
            </a:p>
          </p:txBody>
        </p:sp>
        <p:grpSp>
          <p:nvGrpSpPr>
            <p:cNvPr id="20" name="组合 19"/>
            <p:cNvGrpSpPr/>
            <p:nvPr/>
          </p:nvGrpSpPr>
          <p:grpSpPr>
            <a:xfrm flipH="1">
              <a:off x="722518" y="4925660"/>
              <a:ext cx="637650" cy="48248"/>
              <a:chOff x="2782883" y="4944533"/>
              <a:chExt cx="637650" cy="48248"/>
            </a:xfrm>
          </p:grpSpPr>
          <p:cxnSp>
            <p:nvCxnSpPr>
              <p:cNvPr id="18" name="直接连接符 17"/>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716862" y="4925660"/>
              <a:ext cx="637650" cy="48248"/>
              <a:chOff x="2782883" y="4944533"/>
              <a:chExt cx="637650" cy="48248"/>
            </a:xfrm>
          </p:grpSpPr>
          <p:cxnSp>
            <p:nvCxnSpPr>
              <p:cNvPr id="22" name="直接连接符 21"/>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7272" y="1688386"/>
            <a:ext cx="1144283" cy="1144283"/>
          </a:xfrm>
          <a:prstGeom prst="rect">
            <a:avLst/>
          </a:prstGeom>
        </p:spPr>
      </p:pic>
      <p:grpSp>
        <p:nvGrpSpPr>
          <p:cNvPr id="8" name="组合 7"/>
          <p:cNvGrpSpPr/>
          <p:nvPr/>
        </p:nvGrpSpPr>
        <p:grpSpPr>
          <a:xfrm>
            <a:off x="7374710" y="1181528"/>
            <a:ext cx="2693373" cy="637518"/>
            <a:chOff x="7343421" y="1194013"/>
            <a:chExt cx="2693373" cy="637518"/>
          </a:xfrm>
        </p:grpSpPr>
        <p:sp>
          <p:nvSpPr>
            <p:cNvPr id="29" name="椭圆 28"/>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01</a:t>
              </a:r>
              <a:endParaRPr lang="zh-CN" altLang="en-US" dirty="0"/>
            </a:p>
          </p:txBody>
        </p:sp>
        <p:sp>
          <p:nvSpPr>
            <p:cNvPr id="25" name="文本框 24"/>
            <p:cNvSpPr txBox="1"/>
            <p:nvPr/>
          </p:nvSpPr>
          <p:spPr>
            <a:xfrm>
              <a:off x="8634714" y="1194013"/>
              <a:ext cx="1402080" cy="46037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项目背景</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grpSp>
      <p:grpSp>
        <p:nvGrpSpPr>
          <p:cNvPr id="9" name="组合 8"/>
          <p:cNvGrpSpPr/>
          <p:nvPr/>
        </p:nvGrpSpPr>
        <p:grpSpPr>
          <a:xfrm>
            <a:off x="7343421" y="2320799"/>
            <a:ext cx="2693373" cy="613458"/>
            <a:chOff x="7343421" y="2320799"/>
            <a:chExt cx="2693373" cy="613458"/>
          </a:xfrm>
        </p:grpSpPr>
        <p:sp>
          <p:nvSpPr>
            <p:cNvPr id="26" name="文本框 25"/>
            <p:cNvSpPr txBox="1"/>
            <p:nvPr/>
          </p:nvSpPr>
          <p:spPr>
            <a:xfrm>
              <a:off x="8634714" y="2396696"/>
              <a:ext cx="1402080" cy="46037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主要功能</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sp>
          <p:nvSpPr>
            <p:cNvPr id="30" name="椭圆 29"/>
            <p:cNvSpPr/>
            <p:nvPr/>
          </p:nvSpPr>
          <p:spPr>
            <a:xfrm>
              <a:off x="7343421" y="2320799"/>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02</a:t>
              </a:r>
              <a:endParaRPr lang="zh-CN" altLang="en-US" dirty="0"/>
            </a:p>
          </p:txBody>
        </p:sp>
      </p:grpSp>
      <p:grpSp>
        <p:nvGrpSpPr>
          <p:cNvPr id="10" name="组合 9"/>
          <p:cNvGrpSpPr/>
          <p:nvPr/>
        </p:nvGrpSpPr>
        <p:grpSpPr>
          <a:xfrm>
            <a:off x="7343421" y="3528018"/>
            <a:ext cx="3302973" cy="613458"/>
            <a:chOff x="7343421" y="3528018"/>
            <a:chExt cx="3302973" cy="613458"/>
          </a:xfrm>
        </p:grpSpPr>
        <p:sp>
          <p:nvSpPr>
            <p:cNvPr id="27" name="文本框 26"/>
            <p:cNvSpPr txBox="1"/>
            <p:nvPr/>
          </p:nvSpPr>
          <p:spPr>
            <a:xfrm>
              <a:off x="8634714" y="3603915"/>
              <a:ext cx="2011680" cy="46037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具体功能实现</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sp>
          <p:nvSpPr>
            <p:cNvPr id="31" name="椭圆 30"/>
            <p:cNvSpPr/>
            <p:nvPr/>
          </p:nvSpPr>
          <p:spPr>
            <a:xfrm>
              <a:off x="7343421" y="3528018"/>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03</a:t>
              </a:r>
              <a:endParaRPr lang="zh-CN" altLang="en-US" dirty="0"/>
            </a:p>
          </p:txBody>
        </p:sp>
      </p:grpSp>
      <p:grpSp>
        <p:nvGrpSpPr>
          <p:cNvPr id="11" name="组合 10"/>
          <p:cNvGrpSpPr/>
          <p:nvPr/>
        </p:nvGrpSpPr>
        <p:grpSpPr>
          <a:xfrm>
            <a:off x="7343421" y="4735237"/>
            <a:ext cx="2652146" cy="613458"/>
            <a:chOff x="7343421" y="4735237"/>
            <a:chExt cx="2652146" cy="613458"/>
          </a:xfrm>
        </p:grpSpPr>
        <p:sp>
          <p:nvSpPr>
            <p:cNvPr id="28" name="文本框 27"/>
            <p:cNvSpPr txBox="1"/>
            <p:nvPr/>
          </p:nvSpPr>
          <p:spPr>
            <a:xfrm>
              <a:off x="8593487" y="4811134"/>
              <a:ext cx="1402080" cy="460375"/>
            </a:xfrm>
            <a:prstGeom prst="rect">
              <a:avLst/>
            </a:prstGeom>
            <a:noFill/>
          </p:spPr>
          <p:txBody>
            <a:bodyPr wrap="none" rtlCol="0">
              <a:spAutoFit/>
            </a:bodyPr>
            <a:lstStyle/>
            <a:p>
              <a:r>
                <a:rPr lang="zh-CN" altLang="en-US" sz="2400" dirty="0">
                  <a:solidFill>
                    <a:srgbClr val="2F5597"/>
                  </a:solidFill>
                  <a:latin typeface="汉仪菱心体简" panose="02010609000101010101" pitchFamily="49" charset="-122"/>
                  <a:ea typeface="汉仪菱心体简" panose="02010609000101010101" pitchFamily="49" charset="-122"/>
                </a:rPr>
                <a:t>项目总结</a:t>
              </a:r>
              <a:endParaRPr lang="zh-CN" altLang="en-US" sz="2400" dirty="0">
                <a:solidFill>
                  <a:srgbClr val="2F5597"/>
                </a:solidFill>
                <a:latin typeface="汉仪菱心体简" panose="02010609000101010101" pitchFamily="49" charset="-122"/>
                <a:ea typeface="汉仪菱心体简" panose="02010609000101010101" pitchFamily="49" charset="-122"/>
              </a:endParaRPr>
            </a:p>
          </p:txBody>
        </p:sp>
        <p:sp>
          <p:nvSpPr>
            <p:cNvPr id="32" name="椭圆 31"/>
            <p:cNvSpPr/>
            <p:nvPr/>
          </p:nvSpPr>
          <p:spPr>
            <a:xfrm>
              <a:off x="7343421" y="4735237"/>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汉仪菱心体简" panose="02010609000101010101" pitchFamily="49" charset="-122"/>
                  <a:ea typeface="汉仪菱心体简" panose="02010609000101010101" pitchFamily="49" charset="-122"/>
                </a:rPr>
                <a:t>04</a:t>
              </a:r>
              <a:endParaRPr lang="zh-CN" altLang="en-US" dirty="0"/>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50" fill="hold">
                                          <p:stCondLst>
                                            <p:cond delay="0"/>
                                          </p:stCondLst>
                                        </p:cTn>
                                        <p:tgtEl>
                                          <p:spTgt spid="5"/>
                                        </p:tgtEl>
                                        <p:attrNameLst>
                                          <p:attrName>r</p:attrName>
                                        </p:attrNameLst>
                                      </p:cBhvr>
                                    </p:animRot>
                                    <p:animRot by="-240000">
                                      <p:cBhvr>
                                        <p:cTn id="14" dur="100" fill="hold">
                                          <p:stCondLst>
                                            <p:cond delay="100"/>
                                          </p:stCondLst>
                                        </p:cTn>
                                        <p:tgtEl>
                                          <p:spTgt spid="5"/>
                                        </p:tgtEl>
                                        <p:attrNameLst>
                                          <p:attrName>r</p:attrName>
                                        </p:attrNameLst>
                                      </p:cBhvr>
                                    </p:animRot>
                                    <p:animRot by="240000">
                                      <p:cBhvr>
                                        <p:cTn id="15" dur="100" fill="hold">
                                          <p:stCondLst>
                                            <p:cond delay="200"/>
                                          </p:stCondLst>
                                        </p:cTn>
                                        <p:tgtEl>
                                          <p:spTgt spid="5"/>
                                        </p:tgtEl>
                                        <p:attrNameLst>
                                          <p:attrName>r</p:attrName>
                                        </p:attrNameLst>
                                      </p:cBhvr>
                                    </p:animRot>
                                    <p:animRot by="-240000">
                                      <p:cBhvr>
                                        <p:cTn id="16" dur="100" fill="hold">
                                          <p:stCondLst>
                                            <p:cond delay="300"/>
                                          </p:stCondLst>
                                        </p:cTn>
                                        <p:tgtEl>
                                          <p:spTgt spid="5"/>
                                        </p:tgtEl>
                                        <p:attrNameLst>
                                          <p:attrName>r</p:attrName>
                                        </p:attrNameLst>
                                      </p:cBhvr>
                                    </p:animRot>
                                    <p:animRot by="120000">
                                      <p:cBhvr>
                                        <p:cTn id="17" dur="100" fill="hold">
                                          <p:stCondLst>
                                            <p:cond delay="400"/>
                                          </p:stCondLst>
                                        </p:cTn>
                                        <p:tgtEl>
                                          <p:spTgt spid="5"/>
                                        </p:tgtEl>
                                        <p:attrNameLst>
                                          <p:attrName>r</p:attrName>
                                        </p:attrNameLst>
                                      </p:cBhvr>
                                    </p:animRot>
                                  </p:childTnLst>
                                </p:cTn>
                              </p:par>
                            </p:childTnLst>
                          </p:cTn>
                        </p:par>
                        <p:par>
                          <p:cTn id="18" fill="hold">
                            <p:stCondLst>
                              <p:cond delay="1000"/>
                            </p:stCondLst>
                            <p:childTnLst>
                              <p:par>
                                <p:cTn id="19" presetID="12" presetClass="entr" presetSubtype="1"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par>
                          <p:cTn id="23" fill="hold">
                            <p:stCondLst>
                              <p:cond delay="1750"/>
                            </p:stCondLst>
                            <p:childTnLst>
                              <p:par>
                                <p:cTn id="24" presetID="12" presetClass="entr" presetSubtype="1" fill="hold" nodeType="afterEffect">
                                  <p:stCondLst>
                                    <p:cond delay="25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250"/>
                                        <p:tgtEl>
                                          <p:spTgt spid="9"/>
                                        </p:tgtEl>
                                        <p:attrNameLst>
                                          <p:attrName>ppt_y</p:attrName>
                                        </p:attrNameLst>
                                      </p:cBhvr>
                                      <p:tavLst>
                                        <p:tav tm="0">
                                          <p:val>
                                            <p:strVal val="#ppt_y-#ppt_h*1.125000"/>
                                          </p:val>
                                        </p:tav>
                                        <p:tav tm="100000">
                                          <p:val>
                                            <p:strVal val="#ppt_y"/>
                                          </p:val>
                                        </p:tav>
                                      </p:tavLst>
                                    </p:anim>
                                    <p:animEffect transition="in" filter="wipe(down)">
                                      <p:cBhvr>
                                        <p:cTn id="27" dur="250"/>
                                        <p:tgtEl>
                                          <p:spTgt spid="9"/>
                                        </p:tgtEl>
                                      </p:cBhvr>
                                    </p:animEffect>
                                  </p:childTnLst>
                                </p:cTn>
                              </p:par>
                            </p:childTnLst>
                          </p:cTn>
                        </p:par>
                        <p:par>
                          <p:cTn id="28" fill="hold">
                            <p:stCondLst>
                              <p:cond delay="2500"/>
                            </p:stCondLst>
                            <p:childTnLst>
                              <p:par>
                                <p:cTn id="29" presetID="12" presetClass="entr" presetSubtype="1" fill="hold" nodeType="afterEffect">
                                  <p:stCondLst>
                                    <p:cond delay="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50"/>
                                        <p:tgtEl>
                                          <p:spTgt spid="10"/>
                                        </p:tgtEl>
                                        <p:attrNameLst>
                                          <p:attrName>ppt_y</p:attrName>
                                        </p:attrNameLst>
                                      </p:cBhvr>
                                      <p:tavLst>
                                        <p:tav tm="0">
                                          <p:val>
                                            <p:strVal val="#ppt_y-#ppt_h*1.125000"/>
                                          </p:val>
                                        </p:tav>
                                        <p:tav tm="100000">
                                          <p:val>
                                            <p:strVal val="#ppt_y"/>
                                          </p:val>
                                        </p:tav>
                                      </p:tavLst>
                                    </p:anim>
                                    <p:animEffect transition="in" filter="wipe(down)">
                                      <p:cBhvr>
                                        <p:cTn id="32" dur="250"/>
                                        <p:tgtEl>
                                          <p:spTgt spid="10"/>
                                        </p:tgtEl>
                                      </p:cBhvr>
                                    </p:animEffect>
                                  </p:childTnLst>
                                </p:cTn>
                              </p:par>
                            </p:childTnLst>
                          </p:cTn>
                        </p:par>
                        <p:par>
                          <p:cTn id="33" fill="hold">
                            <p:stCondLst>
                              <p:cond delay="3250"/>
                            </p:stCondLst>
                            <p:childTnLst>
                              <p:par>
                                <p:cTn id="34" presetID="12" presetClass="entr" presetSubtype="1" fill="hold" nodeType="afterEffect">
                                  <p:stCondLst>
                                    <p:cond delay="25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250"/>
                                        <p:tgtEl>
                                          <p:spTgt spid="11"/>
                                        </p:tgtEl>
                                        <p:attrNameLst>
                                          <p:attrName>ppt_y</p:attrName>
                                        </p:attrNameLst>
                                      </p:cBhvr>
                                      <p:tavLst>
                                        <p:tav tm="0">
                                          <p:val>
                                            <p:strVal val="#ppt_y-#ppt_h*1.125000"/>
                                          </p:val>
                                        </p:tav>
                                        <p:tav tm="100000">
                                          <p:val>
                                            <p:strVal val="#ppt_y"/>
                                          </p:val>
                                        </p:tav>
                                      </p:tavLst>
                                    </p:anim>
                                    <p:animEffect transition="in" filter="wipe(down)">
                                      <p:cBhvr>
                                        <p:cTn id="3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57486" y="910124"/>
            <a:ext cx="6590030" cy="4708981"/>
            <a:chOff x="3967646" y="878374"/>
            <a:chExt cx="6590030" cy="4708981"/>
          </a:xfrm>
        </p:grpSpPr>
        <p:sp>
          <p:nvSpPr>
            <p:cNvPr id="4" name="文本框 3"/>
            <p:cNvSpPr txBox="1"/>
            <p:nvPr/>
          </p:nvSpPr>
          <p:spPr>
            <a:xfrm>
              <a:off x="3967646" y="878374"/>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1</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5148263" y="2139056"/>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4F2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5525936" y="3171359"/>
              <a:ext cx="5031740" cy="1168400"/>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项目背景</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4535956" y="241166"/>
            <a:ext cx="2461260" cy="583565"/>
          </a:xfrm>
          <a:prstGeom prst="rect">
            <a:avLst/>
          </a:prstGeom>
          <a:noFill/>
        </p:spPr>
        <p:txBody>
          <a:bodyPr wrap="square" rtlCol="0">
            <a:spAutoFit/>
          </a:bodyPr>
          <a:lstStyle/>
          <a:p>
            <a:pPr algn="ctr"/>
            <a:r>
              <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rPr>
              <a:t>项目背景</a:t>
            </a:r>
            <a:endPar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文本框 19"/>
          <p:cNvSpPr txBox="1"/>
          <p:nvPr/>
        </p:nvSpPr>
        <p:spPr>
          <a:xfrm>
            <a:off x="612395" y="1720840"/>
            <a:ext cx="10462103" cy="3415030"/>
          </a:xfrm>
          <a:prstGeom prst="rect">
            <a:avLst/>
          </a:prstGeom>
          <a:noFill/>
        </p:spPr>
        <p:txBody>
          <a:bodyPr wrap="square" rtlCol="0">
            <a:spAutoFit/>
          </a:bodyPr>
          <a:lstStyle/>
          <a:p>
            <a:r>
              <a:rPr lang="zh-CN" altLang="en-US" dirty="0"/>
              <a:t>本项目的名称叫：</a:t>
            </a:r>
            <a:r>
              <a:rPr lang="en-US" altLang="zh-CN" dirty="0"/>
              <a:t>IT</a:t>
            </a:r>
            <a:r>
              <a:rPr lang="zh-CN" altLang="en-US" dirty="0"/>
              <a:t>之家中文社区 </a:t>
            </a:r>
            <a:endParaRPr lang="zh-CN" altLang="en-US" dirty="0"/>
          </a:p>
          <a:p>
            <a:r>
              <a:rPr lang="zh-CN" altLang="en-US" dirty="0"/>
              <a:t> </a:t>
            </a:r>
            <a:endParaRPr lang="zh-CN" altLang="en-US" dirty="0"/>
          </a:p>
          <a:p>
            <a:r>
              <a:rPr lang="en-US" altLang="zh-CN" dirty="0"/>
              <a:t>         </a:t>
            </a:r>
            <a:r>
              <a:rPr altLang="zh-CN" dirty="0"/>
              <a:t>现在的社会已经逐渐的步入网络时代，我们在学习过程中难免会遇到一些问题，当我们查阅资料，百度问题，与别人探讨交流都无法解决时，就可以通过网上社区与别人讨论和交流从而解决存在的问题，以方便扩展个人的知识层面。</a:t>
            </a:r>
            <a:endParaRPr altLang="zh-CN" dirty="0"/>
          </a:p>
          <a:p>
            <a:r>
              <a:rPr lang="en-US" altLang="zh-CN" dirty="0"/>
              <a:t>         </a:t>
            </a:r>
            <a:r>
              <a:rPr lang="zh-CN" altLang="zh-CN" dirty="0"/>
              <a:t>该</a:t>
            </a:r>
            <a:r>
              <a:rPr lang="zh-CN" altLang="en-US" dirty="0"/>
              <a:t>系统</a:t>
            </a:r>
            <a:r>
              <a:rPr lang="zh-CN" altLang="zh-CN" dirty="0"/>
              <a:t>的主要工作是为了应对论坛网站功能的设计与实现，在该网站只能对</a:t>
            </a:r>
            <a:r>
              <a:rPr lang="en-US" altLang="zh-CN" dirty="0"/>
              <a:t>IT</a:t>
            </a:r>
            <a:r>
              <a:rPr lang="zh-CN" altLang="zh-CN" dirty="0"/>
              <a:t>相关的问题进行讨论交流。主要实现用户在登录或者未登录状态下都可以浏览问题，在登录状态下发表问题、回复问题及评论以及对相对应的问题进行搜索查找的功能，其中最为突出的特点在于，用户发布自己的帖子，其他用户看到该帖子，如果对该帖子感兴趣则会选择性的进行评论回复帖子。对此首先需要了解整个系统的答题结构和功能，并对具体功能进行详细的设计与分析；其次数据信息的存储与管理采用了</a:t>
            </a:r>
            <a:r>
              <a:rPr lang="en-US" altLang="zh-CN" dirty="0"/>
              <a:t>MySQL</a:t>
            </a:r>
            <a:r>
              <a:rPr lang="zh-CN" altLang="zh-CN" dirty="0"/>
              <a:t>数据库，最后通过</a:t>
            </a:r>
            <a:r>
              <a:rPr lang="en-US" altLang="zh-CN" dirty="0" err="1"/>
              <a:t>SpringBoot+MyBatis</a:t>
            </a:r>
            <a:r>
              <a:rPr lang="zh-CN" altLang="zh-CN" dirty="0"/>
              <a:t>框架搭建系统的整体骨架，对各功能进行具体的实现，从而使得程序网站能够正常的运行</a:t>
            </a:r>
            <a:r>
              <a:rPr lang="en-US" altLang="zh-CN" dirty="0"/>
              <a:t>	</a:t>
            </a:r>
            <a:r>
              <a:rPr lang="zh-CN" altLang="zh-CN" dirty="0"/>
              <a:t>。</a:t>
            </a:r>
            <a:endParaRPr lang="zh-CN" altLang="zh-CN"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6965508" cy="4708981"/>
            <a:chOff x="3125165" y="868100"/>
            <a:chExt cx="6965508"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2</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4F1F0"/>
              </a:solid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7F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564" y="2637813"/>
              <a:ext cx="5407109" cy="1168400"/>
            </a:xfrm>
            <a:prstGeom prst="rect">
              <a:avLst/>
            </a:prstGeom>
            <a:noFill/>
          </p:spPr>
          <p:txBody>
            <a:bodyPr wrap="square" rtlCol="0">
              <a:spAutoFit/>
            </a:bodyPr>
            <a:lstStyle/>
            <a:p>
              <a:r>
                <a:rPr lang="zh-CN" altLang="en-US" sz="7000" spc="2000" dirty="0">
                  <a:solidFill>
                    <a:srgbClr val="2F5597"/>
                  </a:solidFill>
                  <a:latin typeface="汉仪菱心体简" panose="02010609000101010101" pitchFamily="49" charset="-122"/>
                  <a:ea typeface="汉仪菱心体简" panose="02010609000101010101" pitchFamily="49" charset="-122"/>
                </a:rPr>
                <a:t>主要功能</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2F5597"/>
            </a:gs>
            <a:gs pos="60000">
              <a:schemeClr val="accent5">
                <a:lumMod val="60000"/>
                <a:lumOff val="40000"/>
              </a:schemeClr>
            </a:gs>
            <a:gs pos="100000">
              <a:schemeClr val="accent1">
                <a:lumMod val="40000"/>
                <a:lumOff val="60000"/>
              </a:schemeClr>
            </a:gs>
          </a:gsLst>
          <a:lin ang="10800000" scaled="0"/>
        </a:gradFill>
        <a:effectLst/>
      </p:bgPr>
    </p:bg>
    <p:spTree>
      <p:nvGrpSpPr>
        <p:cNvPr id="1" name=""/>
        <p:cNvGrpSpPr/>
        <p:nvPr/>
      </p:nvGrpSpPr>
      <p:grpSpPr>
        <a:xfrm>
          <a:off x="0" y="0"/>
          <a:ext cx="0" cy="0"/>
          <a:chOff x="0" y="0"/>
          <a:chExt cx="0" cy="0"/>
        </a:xfrm>
      </p:grpSpPr>
      <p:grpSp>
        <p:nvGrpSpPr>
          <p:cNvPr id="3" name="组合 2"/>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06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主要功能</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cxnSp>
        <p:nvCxnSpPr>
          <p:cNvPr id="39" name="直接连接符 38"/>
          <p:cNvCxnSpPr/>
          <p:nvPr/>
        </p:nvCxnSpPr>
        <p:spPr>
          <a:xfrm>
            <a:off x="1296004" y="3678445"/>
            <a:ext cx="8675937"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327428" y="3451164"/>
            <a:ext cx="422031" cy="422031"/>
            <a:chOff x="1423881" y="2238960"/>
            <a:chExt cx="422031" cy="422031"/>
          </a:xfrm>
        </p:grpSpPr>
        <p:sp>
          <p:nvSpPr>
            <p:cNvPr id="41" name="椭圆 40"/>
            <p:cNvSpPr/>
            <p:nvPr/>
          </p:nvSpPr>
          <p:spPr>
            <a:xfrm>
              <a:off x="1423881" y="2238960"/>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文本框 42"/>
            <p:cNvSpPr txBox="1"/>
            <p:nvPr/>
          </p:nvSpPr>
          <p:spPr>
            <a:xfrm>
              <a:off x="1460066" y="2265310"/>
              <a:ext cx="332142" cy="369332"/>
            </a:xfrm>
            <a:prstGeom prst="rect">
              <a:avLst/>
            </a:prstGeom>
            <a:noFill/>
          </p:spPr>
          <p:txBody>
            <a:bodyPr wrap="none" rtlCol="0">
              <a:spAutoFit/>
            </a:bodyPr>
            <a:lstStyle/>
            <a:p>
              <a:r>
                <a:rPr lang="en-US" altLang="zh-CN" dirty="0">
                  <a:solidFill>
                    <a:schemeClr val="bg1"/>
                  </a:solidFill>
                  <a:latin typeface="Agency FB" panose="020B0503020202020204" pitchFamily="34" charset="0"/>
                </a:rPr>
                <a:t>01</a:t>
              </a:r>
              <a:endParaRPr lang="zh-CN" altLang="en-US" dirty="0">
                <a:solidFill>
                  <a:schemeClr val="bg1"/>
                </a:solidFill>
                <a:latin typeface="Agency FB" panose="020B0503020202020204" pitchFamily="34" charset="0"/>
              </a:endParaRPr>
            </a:p>
          </p:txBody>
        </p:sp>
      </p:grpSp>
      <p:grpSp>
        <p:nvGrpSpPr>
          <p:cNvPr id="44" name="组合 43"/>
          <p:cNvGrpSpPr/>
          <p:nvPr/>
        </p:nvGrpSpPr>
        <p:grpSpPr>
          <a:xfrm>
            <a:off x="2931533" y="3424815"/>
            <a:ext cx="422031" cy="422031"/>
            <a:chOff x="2856077" y="2212611"/>
            <a:chExt cx="422031" cy="422031"/>
          </a:xfrm>
        </p:grpSpPr>
        <p:sp>
          <p:nvSpPr>
            <p:cNvPr id="45" name="椭圆 44"/>
            <p:cNvSpPr/>
            <p:nvPr/>
          </p:nvSpPr>
          <p:spPr>
            <a:xfrm>
              <a:off x="2856077" y="2212611"/>
              <a:ext cx="422031" cy="422031"/>
            </a:xfrm>
            <a:prstGeom prst="ellipse">
              <a:avLst/>
            </a:prstGeom>
            <a:solidFill>
              <a:schemeClr val="bg1">
                <a:lumMod val="7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60" name="文本框 59"/>
            <p:cNvSpPr txBox="1"/>
            <p:nvPr/>
          </p:nvSpPr>
          <p:spPr>
            <a:xfrm>
              <a:off x="2879380" y="2254629"/>
              <a:ext cx="375424" cy="369332"/>
            </a:xfrm>
            <a:prstGeom prst="rect">
              <a:avLst/>
            </a:prstGeom>
            <a:noFill/>
          </p:spPr>
          <p:txBody>
            <a:bodyPr wrap="none" rtlCol="0">
              <a:spAutoFit/>
            </a:bodyPr>
            <a:lstStyle/>
            <a:p>
              <a:r>
                <a:rPr lang="en-US" altLang="zh-CN" dirty="0">
                  <a:solidFill>
                    <a:schemeClr val="bg1"/>
                  </a:solidFill>
                  <a:latin typeface="Agency FB" panose="020B0503020202020204" pitchFamily="34" charset="0"/>
                </a:rPr>
                <a:t>02</a:t>
              </a:r>
              <a:endParaRPr lang="zh-CN" altLang="en-US" dirty="0">
                <a:solidFill>
                  <a:schemeClr val="bg1"/>
                </a:solidFill>
                <a:latin typeface="Agency FB" panose="020B0503020202020204" pitchFamily="34" charset="0"/>
              </a:endParaRPr>
            </a:p>
          </p:txBody>
        </p:sp>
      </p:grpSp>
      <p:grpSp>
        <p:nvGrpSpPr>
          <p:cNvPr id="62" name="组合 61"/>
          <p:cNvGrpSpPr/>
          <p:nvPr/>
        </p:nvGrpSpPr>
        <p:grpSpPr>
          <a:xfrm>
            <a:off x="4911782" y="3451165"/>
            <a:ext cx="422031" cy="422031"/>
            <a:chOff x="4615522" y="2238961"/>
            <a:chExt cx="422031" cy="422031"/>
          </a:xfrm>
        </p:grpSpPr>
        <p:sp>
          <p:nvSpPr>
            <p:cNvPr id="63" name="椭圆 62"/>
            <p:cNvSpPr/>
            <p:nvPr/>
          </p:nvSpPr>
          <p:spPr>
            <a:xfrm>
              <a:off x="4615522" y="2238961"/>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64" name="文本框 63"/>
            <p:cNvSpPr txBox="1"/>
            <p:nvPr/>
          </p:nvSpPr>
          <p:spPr>
            <a:xfrm>
              <a:off x="4634818" y="2281575"/>
              <a:ext cx="383438" cy="369332"/>
            </a:xfrm>
            <a:prstGeom prst="rect">
              <a:avLst/>
            </a:prstGeom>
            <a:noFill/>
          </p:spPr>
          <p:txBody>
            <a:bodyPr wrap="none" rtlCol="0">
              <a:spAutoFit/>
            </a:bodyPr>
            <a:lstStyle/>
            <a:p>
              <a:r>
                <a:rPr lang="en-US" altLang="zh-CN" dirty="0">
                  <a:solidFill>
                    <a:schemeClr val="bg1"/>
                  </a:solidFill>
                  <a:latin typeface="Agency FB" panose="020B0503020202020204" pitchFamily="34" charset="0"/>
                </a:rPr>
                <a:t>03</a:t>
              </a:r>
              <a:endParaRPr lang="zh-CN" altLang="en-US" dirty="0">
                <a:solidFill>
                  <a:schemeClr val="bg1"/>
                </a:solidFill>
                <a:latin typeface="Agency FB" panose="020B0503020202020204" pitchFamily="34" charset="0"/>
              </a:endParaRPr>
            </a:p>
          </p:txBody>
        </p:sp>
      </p:grpSp>
      <p:grpSp>
        <p:nvGrpSpPr>
          <p:cNvPr id="65" name="组合 64"/>
          <p:cNvGrpSpPr/>
          <p:nvPr/>
        </p:nvGrpSpPr>
        <p:grpSpPr>
          <a:xfrm>
            <a:off x="6832481" y="3451165"/>
            <a:ext cx="422031" cy="422031"/>
            <a:chOff x="6119007" y="2238961"/>
            <a:chExt cx="422031" cy="422031"/>
          </a:xfrm>
        </p:grpSpPr>
        <p:sp>
          <p:nvSpPr>
            <p:cNvPr id="66" name="椭圆 65"/>
            <p:cNvSpPr/>
            <p:nvPr/>
          </p:nvSpPr>
          <p:spPr>
            <a:xfrm>
              <a:off x="6119007" y="2238961"/>
              <a:ext cx="422031" cy="422031"/>
            </a:xfrm>
            <a:prstGeom prst="ellipse">
              <a:avLst/>
            </a:prstGeom>
            <a:solidFill>
              <a:schemeClr val="bg1">
                <a:lumMod val="7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67" name="文本框 66"/>
            <p:cNvSpPr txBox="1"/>
            <p:nvPr/>
          </p:nvSpPr>
          <p:spPr>
            <a:xfrm>
              <a:off x="6143112" y="2281575"/>
              <a:ext cx="373820" cy="369332"/>
            </a:xfrm>
            <a:prstGeom prst="rect">
              <a:avLst/>
            </a:prstGeom>
            <a:noFill/>
          </p:spPr>
          <p:txBody>
            <a:bodyPr wrap="none" rtlCol="0">
              <a:spAutoFit/>
            </a:bodyPr>
            <a:lstStyle/>
            <a:p>
              <a:r>
                <a:rPr lang="en-US" altLang="zh-CN" dirty="0">
                  <a:solidFill>
                    <a:schemeClr val="bg1"/>
                  </a:solidFill>
                  <a:latin typeface="Agency FB" panose="020B0503020202020204" pitchFamily="34" charset="0"/>
                </a:rPr>
                <a:t>04</a:t>
              </a:r>
              <a:endParaRPr lang="zh-CN" altLang="en-US" dirty="0">
                <a:solidFill>
                  <a:schemeClr val="bg1"/>
                </a:solidFill>
                <a:latin typeface="Agency FB" panose="020B0503020202020204" pitchFamily="34" charset="0"/>
              </a:endParaRPr>
            </a:p>
          </p:txBody>
        </p:sp>
      </p:grpSp>
      <p:grpSp>
        <p:nvGrpSpPr>
          <p:cNvPr id="68" name="组合 67"/>
          <p:cNvGrpSpPr/>
          <p:nvPr/>
        </p:nvGrpSpPr>
        <p:grpSpPr>
          <a:xfrm>
            <a:off x="9118306" y="3451165"/>
            <a:ext cx="422031" cy="422031"/>
            <a:chOff x="7551714" y="2238961"/>
            <a:chExt cx="422031" cy="422031"/>
          </a:xfrm>
        </p:grpSpPr>
        <p:sp>
          <p:nvSpPr>
            <p:cNvPr id="69" name="椭圆 68"/>
            <p:cNvSpPr/>
            <p:nvPr/>
          </p:nvSpPr>
          <p:spPr>
            <a:xfrm>
              <a:off x="7551714" y="2238961"/>
              <a:ext cx="422031" cy="422031"/>
            </a:xfrm>
            <a:prstGeom prst="ellipse">
              <a:avLst/>
            </a:prstGeom>
            <a:solidFill>
              <a:srgbClr val="2F5597"/>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70" name="文本框 69"/>
            <p:cNvSpPr txBox="1"/>
            <p:nvPr/>
          </p:nvSpPr>
          <p:spPr>
            <a:xfrm>
              <a:off x="7572613" y="2265309"/>
              <a:ext cx="380232" cy="369332"/>
            </a:xfrm>
            <a:prstGeom prst="rect">
              <a:avLst/>
            </a:prstGeom>
            <a:noFill/>
          </p:spPr>
          <p:txBody>
            <a:bodyPr wrap="none" rtlCol="0">
              <a:spAutoFit/>
            </a:bodyPr>
            <a:lstStyle/>
            <a:p>
              <a:r>
                <a:rPr lang="en-US" altLang="zh-CN" dirty="0">
                  <a:solidFill>
                    <a:schemeClr val="bg1"/>
                  </a:solidFill>
                  <a:latin typeface="Agency FB" panose="020B0503020202020204" pitchFamily="34" charset="0"/>
                </a:rPr>
                <a:t>05</a:t>
              </a:r>
              <a:endParaRPr lang="zh-CN" altLang="en-US" dirty="0">
                <a:solidFill>
                  <a:schemeClr val="bg1"/>
                </a:solidFill>
                <a:latin typeface="Agency FB" panose="020B0503020202020204" pitchFamily="34" charset="0"/>
              </a:endParaRPr>
            </a:p>
          </p:txBody>
        </p:sp>
      </p:grpSp>
      <p:grpSp>
        <p:nvGrpSpPr>
          <p:cNvPr id="9" name="组合 8"/>
          <p:cNvGrpSpPr/>
          <p:nvPr/>
        </p:nvGrpSpPr>
        <p:grpSpPr>
          <a:xfrm>
            <a:off x="865713" y="1358094"/>
            <a:ext cx="1327942" cy="2062056"/>
            <a:chOff x="1143208" y="1358094"/>
            <a:chExt cx="1327942" cy="2062056"/>
          </a:xfrm>
        </p:grpSpPr>
        <p:sp>
          <p:nvSpPr>
            <p:cNvPr id="75" name="Freeform 5"/>
            <p:cNvSpPr/>
            <p:nvPr/>
          </p:nvSpPr>
          <p:spPr bwMode="auto">
            <a:xfrm>
              <a:off x="1143208"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lstStyle/>
            <a:p>
              <a:endParaRPr lang="zh-CN" altLang="en-US"/>
            </a:p>
          </p:txBody>
        </p:sp>
        <p:sp>
          <p:nvSpPr>
            <p:cNvPr id="78" name="Oval 6"/>
            <p:cNvSpPr>
              <a:spLocks noChangeArrowheads="1"/>
            </p:cNvSpPr>
            <p:nvPr/>
          </p:nvSpPr>
          <p:spPr bwMode="auto">
            <a:xfrm rot="10800000">
              <a:off x="1250864" y="1574169"/>
              <a:ext cx="1112630" cy="1110672"/>
            </a:xfrm>
            <a:prstGeom prst="ellipse">
              <a:avLst/>
            </a:prstGeom>
            <a:gradFill flip="none" rotWithShape="1">
              <a:gsLst>
                <a:gs pos="91000">
                  <a:schemeClr val="bg1">
                    <a:lumMod val="95000"/>
                  </a:schemeClr>
                </a:gs>
                <a:gs pos="26000">
                  <a:schemeClr val="bg2">
                    <a:lumMod val="50000"/>
                  </a:schemeClr>
                </a:gs>
              </a:gsLst>
              <a:path path="circle">
                <a:fillToRect l="100000" t="100000"/>
              </a:path>
              <a:tileRect r="-100000" b="-100000"/>
            </a:gradFill>
            <a:ln>
              <a:noFill/>
            </a:ln>
          </p:spPr>
          <p:txBody>
            <a:bodyPr vert="horz" wrap="square" lIns="91440" tIns="45720" rIns="91440" bIns="45720" numCol="1" anchor="t" anchorCtr="0" compatLnSpc="1"/>
            <a:lstStyle/>
            <a:p>
              <a:endParaRPr lang="zh-CN" altLang="en-US"/>
            </a:p>
          </p:txBody>
        </p:sp>
        <p:sp>
          <p:nvSpPr>
            <p:cNvPr id="81" name="文本框 80"/>
            <p:cNvSpPr txBox="1"/>
            <p:nvPr/>
          </p:nvSpPr>
          <p:spPr>
            <a:xfrm>
              <a:off x="1361169" y="1358094"/>
              <a:ext cx="620683" cy="523220"/>
            </a:xfrm>
            <a:prstGeom prst="rect">
              <a:avLst/>
            </a:prstGeom>
            <a:noFill/>
          </p:spPr>
          <p:txBody>
            <a:bodyPr wrap="squar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grpSp>
      <p:grpSp>
        <p:nvGrpSpPr>
          <p:cNvPr id="18" name="组合 17"/>
          <p:cNvGrpSpPr/>
          <p:nvPr/>
        </p:nvGrpSpPr>
        <p:grpSpPr>
          <a:xfrm>
            <a:off x="4465423" y="1459291"/>
            <a:ext cx="1327942" cy="1960859"/>
            <a:chOff x="5487773" y="1459291"/>
            <a:chExt cx="1327942" cy="1960859"/>
          </a:xfrm>
        </p:grpSpPr>
        <p:sp>
          <p:nvSpPr>
            <p:cNvPr id="76" name="Freeform 5"/>
            <p:cNvSpPr/>
            <p:nvPr/>
          </p:nvSpPr>
          <p:spPr bwMode="auto">
            <a:xfrm>
              <a:off x="5487773"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lstStyle/>
            <a:p>
              <a:endParaRPr lang="zh-CN" altLang="en-US"/>
            </a:p>
          </p:txBody>
        </p:sp>
        <p:sp>
          <p:nvSpPr>
            <p:cNvPr id="79" name="Oval 6"/>
            <p:cNvSpPr>
              <a:spLocks noChangeArrowheads="1"/>
            </p:cNvSpPr>
            <p:nvPr/>
          </p:nvSpPr>
          <p:spPr bwMode="auto">
            <a:xfrm rot="10800000">
              <a:off x="5602027" y="1574169"/>
              <a:ext cx="1112630" cy="1110672"/>
            </a:xfrm>
            <a:prstGeom prst="ellipse">
              <a:avLst/>
            </a:prstGeom>
            <a:gradFill>
              <a:gsLst>
                <a:gs pos="34000">
                  <a:srgbClr val="2F5597"/>
                </a:gs>
                <a:gs pos="75000">
                  <a:schemeClr val="accent5">
                    <a:lumMod val="60000"/>
                    <a:lumOff val="40000"/>
                  </a:schemeClr>
                </a:gs>
                <a:gs pos="100000">
                  <a:schemeClr val="accent1">
                    <a:lumMod val="40000"/>
                    <a:lumOff val="60000"/>
                  </a:schemeClr>
                </a:gs>
              </a:gsLst>
              <a:lin ang="10800000" scaled="0"/>
            </a:gradFill>
            <a:ln>
              <a:noFill/>
            </a:ln>
          </p:spPr>
          <p:txBody>
            <a:bodyPr vert="horz" wrap="square" lIns="91440" tIns="45720" rIns="91440" bIns="45720" numCol="1" anchor="t" anchorCtr="0" compatLnSpc="1"/>
            <a:lstStyle/>
            <a:p>
              <a:endParaRPr lang="zh-CN" altLang="en-US"/>
            </a:p>
          </p:txBody>
        </p:sp>
        <p:sp>
          <p:nvSpPr>
            <p:cNvPr id="82" name="文本框 81"/>
            <p:cNvSpPr txBox="1"/>
            <p:nvPr/>
          </p:nvSpPr>
          <p:spPr>
            <a:xfrm>
              <a:off x="5735480" y="1700253"/>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grpSp>
      <p:grpSp>
        <p:nvGrpSpPr>
          <p:cNvPr id="20" name="组合 19"/>
          <p:cNvGrpSpPr/>
          <p:nvPr/>
        </p:nvGrpSpPr>
        <p:grpSpPr>
          <a:xfrm>
            <a:off x="8678543" y="1459291"/>
            <a:ext cx="1327942" cy="1960859"/>
            <a:chOff x="9832338" y="1459291"/>
            <a:chExt cx="1327942" cy="1960859"/>
          </a:xfrm>
        </p:grpSpPr>
        <p:sp>
          <p:nvSpPr>
            <p:cNvPr id="77" name="Freeform 5"/>
            <p:cNvSpPr/>
            <p:nvPr/>
          </p:nvSpPr>
          <p:spPr bwMode="auto">
            <a:xfrm>
              <a:off x="9832338" y="1459291"/>
              <a:ext cx="1327942" cy="1960859"/>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12900000" scaled="0"/>
            </a:gradFill>
            <a:ln>
              <a:noFill/>
            </a:ln>
          </p:spPr>
          <p:txBody>
            <a:bodyPr vert="horz" wrap="square" lIns="91440" tIns="45720" rIns="91440" bIns="45720" numCol="1" anchor="t" anchorCtr="0" compatLnSpc="1"/>
            <a:lstStyle/>
            <a:p>
              <a:endParaRPr lang="zh-CN" altLang="en-US"/>
            </a:p>
          </p:txBody>
        </p:sp>
        <p:sp>
          <p:nvSpPr>
            <p:cNvPr id="80" name="Oval 6"/>
            <p:cNvSpPr>
              <a:spLocks noChangeArrowheads="1"/>
            </p:cNvSpPr>
            <p:nvPr/>
          </p:nvSpPr>
          <p:spPr bwMode="auto">
            <a:xfrm rot="10800000">
              <a:off x="9941048" y="1574169"/>
              <a:ext cx="1112630" cy="1110672"/>
            </a:xfrm>
            <a:prstGeom prst="ellipse">
              <a:avLst/>
            </a:prstGeom>
            <a:gradFill flip="none" rotWithShape="1">
              <a:gsLst>
                <a:gs pos="91000">
                  <a:schemeClr val="bg1">
                    <a:lumMod val="95000"/>
                  </a:schemeClr>
                </a:gs>
                <a:gs pos="26000">
                  <a:schemeClr val="bg2">
                    <a:lumMod val="50000"/>
                  </a:schemeClr>
                </a:gs>
              </a:gsLst>
              <a:path path="circle">
                <a:fillToRect l="100000" t="100000"/>
              </a:path>
              <a:tileRect r="-100000" b="-100000"/>
            </a:gradFill>
            <a:ln>
              <a:noFill/>
            </a:ln>
          </p:spPr>
          <p:txBody>
            <a:bodyPr vert="horz" wrap="square" lIns="91440" tIns="45720" rIns="91440" bIns="45720" numCol="1" anchor="t" anchorCtr="0" compatLnSpc="1"/>
            <a:lstStyle/>
            <a:p>
              <a:endParaRPr lang="zh-CN" altLang="en-US"/>
            </a:p>
          </p:txBody>
        </p:sp>
        <p:sp>
          <p:nvSpPr>
            <p:cNvPr id="83" name="文本框 82"/>
            <p:cNvSpPr txBox="1"/>
            <p:nvPr/>
          </p:nvSpPr>
          <p:spPr>
            <a:xfrm>
              <a:off x="10064689" y="1700253"/>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grpSp>
      <p:grpSp>
        <p:nvGrpSpPr>
          <p:cNvPr id="17" name="组合 16"/>
          <p:cNvGrpSpPr/>
          <p:nvPr/>
        </p:nvGrpSpPr>
        <p:grpSpPr>
          <a:xfrm>
            <a:off x="2281464" y="3899545"/>
            <a:ext cx="1761984" cy="2601772"/>
            <a:chOff x="3070134" y="3899545"/>
            <a:chExt cx="1761984" cy="2601772"/>
          </a:xfrm>
        </p:grpSpPr>
        <p:sp>
          <p:nvSpPr>
            <p:cNvPr id="71" name="Freeform 5"/>
            <p:cNvSpPr/>
            <p:nvPr/>
          </p:nvSpPr>
          <p:spPr bwMode="auto">
            <a:xfrm rot="10800000">
              <a:off x="3070134" y="3899545"/>
              <a:ext cx="1761984" cy="2601772"/>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2700000" scaled="0"/>
            </a:gradFill>
            <a:ln>
              <a:noFill/>
            </a:ln>
          </p:spPr>
          <p:txBody>
            <a:bodyPr vert="horz" wrap="square" lIns="91440" tIns="45720" rIns="91440" bIns="45720" numCol="1" anchor="t" anchorCtr="0" compatLnSpc="1"/>
            <a:lstStyle/>
            <a:p>
              <a:endParaRPr lang="zh-CN" altLang="en-US"/>
            </a:p>
          </p:txBody>
        </p:sp>
        <p:sp>
          <p:nvSpPr>
            <p:cNvPr id="73" name="Oval 6"/>
            <p:cNvSpPr>
              <a:spLocks noChangeArrowheads="1"/>
            </p:cNvSpPr>
            <p:nvPr/>
          </p:nvSpPr>
          <p:spPr bwMode="auto">
            <a:xfrm rot="10800000">
              <a:off x="3233987" y="4927519"/>
              <a:ext cx="1429314" cy="1426799"/>
            </a:xfrm>
            <a:prstGeom prst="ellipse">
              <a:avLst/>
            </a:prstGeom>
            <a:gradFill flip="none" rotWithShape="1">
              <a:gsLst>
                <a:gs pos="96000">
                  <a:schemeClr val="bg1">
                    <a:lumMod val="95000"/>
                  </a:schemeClr>
                </a:gs>
                <a:gs pos="26000">
                  <a:schemeClr val="bg2">
                    <a:lumMod val="50000"/>
                  </a:schemeClr>
                </a:gs>
              </a:gsLst>
              <a:path path="circle">
                <a:fillToRect l="100000" t="100000"/>
              </a:path>
              <a:tileRect r="-100000" b="-100000"/>
            </a:gradFill>
            <a:ln>
              <a:noFill/>
            </a:ln>
          </p:spPr>
          <p:txBody>
            <a:bodyPr vert="horz" wrap="square" lIns="91440" tIns="45720" rIns="91440" bIns="45720" numCol="1" anchor="t" anchorCtr="0" compatLnSpc="1"/>
            <a:lstStyle/>
            <a:p>
              <a:endParaRPr lang="zh-CN" altLang="en-US"/>
            </a:p>
          </p:txBody>
        </p:sp>
        <p:sp>
          <p:nvSpPr>
            <p:cNvPr id="84" name="文本框 83"/>
            <p:cNvSpPr txBox="1"/>
            <p:nvPr/>
          </p:nvSpPr>
          <p:spPr>
            <a:xfrm>
              <a:off x="3351721" y="5200431"/>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grpSp>
      <p:grpSp>
        <p:nvGrpSpPr>
          <p:cNvPr id="19" name="组合 18"/>
          <p:cNvGrpSpPr/>
          <p:nvPr/>
        </p:nvGrpSpPr>
        <p:grpSpPr>
          <a:xfrm>
            <a:off x="6186741" y="3899545"/>
            <a:ext cx="1761984" cy="2601772"/>
            <a:chOff x="7457376" y="3899545"/>
            <a:chExt cx="1761984" cy="2601772"/>
          </a:xfrm>
        </p:grpSpPr>
        <p:sp>
          <p:nvSpPr>
            <p:cNvPr id="72" name="Freeform 5"/>
            <p:cNvSpPr/>
            <p:nvPr/>
          </p:nvSpPr>
          <p:spPr bwMode="auto">
            <a:xfrm rot="10800000">
              <a:off x="7457376" y="3899545"/>
              <a:ext cx="1761984" cy="2601772"/>
            </a:xfrm>
            <a:custGeom>
              <a:avLst/>
              <a:gdLst>
                <a:gd name="T0" fmla="*/ 502 w 502"/>
                <a:gd name="T1" fmla="*/ 251 h 743"/>
                <a:gd name="T2" fmla="*/ 251 w 502"/>
                <a:gd name="T3" fmla="*/ 0 h 743"/>
                <a:gd name="T4" fmla="*/ 0 w 502"/>
                <a:gd name="T5" fmla="*/ 251 h 743"/>
                <a:gd name="T6" fmla="*/ 70 w 502"/>
                <a:gd name="T7" fmla="*/ 425 h 743"/>
                <a:gd name="T8" fmla="*/ 70 w 502"/>
                <a:gd name="T9" fmla="*/ 429 h 743"/>
                <a:gd name="T10" fmla="*/ 245 w 502"/>
                <a:gd name="T11" fmla="*/ 743 h 743"/>
                <a:gd name="T12" fmla="*/ 248 w 502"/>
                <a:gd name="T13" fmla="*/ 743 h 743"/>
                <a:gd name="T14" fmla="*/ 254 w 502"/>
                <a:gd name="T15" fmla="*/ 743 h 743"/>
                <a:gd name="T16" fmla="*/ 259 w 502"/>
                <a:gd name="T17" fmla="*/ 743 h 743"/>
                <a:gd name="T18" fmla="*/ 433 w 502"/>
                <a:gd name="T19" fmla="*/ 429 h 743"/>
                <a:gd name="T20" fmla="*/ 432 w 502"/>
                <a:gd name="T21" fmla="*/ 427 h 743"/>
                <a:gd name="T22" fmla="*/ 502 w 502"/>
                <a:gd name="T23" fmla="*/ 251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743">
                  <a:moveTo>
                    <a:pt x="502" y="251"/>
                  </a:moveTo>
                  <a:cubicBezTo>
                    <a:pt x="502" y="112"/>
                    <a:pt x="390" y="0"/>
                    <a:pt x="251" y="0"/>
                  </a:cubicBezTo>
                  <a:cubicBezTo>
                    <a:pt x="112" y="0"/>
                    <a:pt x="0" y="112"/>
                    <a:pt x="0" y="251"/>
                  </a:cubicBezTo>
                  <a:cubicBezTo>
                    <a:pt x="0" y="319"/>
                    <a:pt x="27" y="380"/>
                    <a:pt x="70" y="425"/>
                  </a:cubicBezTo>
                  <a:cubicBezTo>
                    <a:pt x="70" y="429"/>
                    <a:pt x="70" y="429"/>
                    <a:pt x="70" y="429"/>
                  </a:cubicBezTo>
                  <a:cubicBezTo>
                    <a:pt x="70" y="429"/>
                    <a:pt x="217" y="572"/>
                    <a:pt x="245" y="743"/>
                  </a:cubicBezTo>
                  <a:cubicBezTo>
                    <a:pt x="248" y="743"/>
                    <a:pt x="248" y="743"/>
                    <a:pt x="248" y="743"/>
                  </a:cubicBezTo>
                  <a:cubicBezTo>
                    <a:pt x="254" y="743"/>
                    <a:pt x="254" y="743"/>
                    <a:pt x="254" y="743"/>
                  </a:cubicBezTo>
                  <a:cubicBezTo>
                    <a:pt x="259" y="743"/>
                    <a:pt x="259" y="743"/>
                    <a:pt x="259" y="743"/>
                  </a:cubicBezTo>
                  <a:cubicBezTo>
                    <a:pt x="287" y="572"/>
                    <a:pt x="433" y="429"/>
                    <a:pt x="433" y="429"/>
                  </a:cubicBezTo>
                  <a:cubicBezTo>
                    <a:pt x="432" y="427"/>
                    <a:pt x="432" y="427"/>
                    <a:pt x="432" y="427"/>
                  </a:cubicBezTo>
                  <a:cubicBezTo>
                    <a:pt x="475" y="382"/>
                    <a:pt x="502" y="319"/>
                    <a:pt x="502" y="251"/>
                  </a:cubicBezTo>
                  <a:close/>
                </a:path>
              </a:pathLst>
            </a:custGeom>
            <a:gradFill>
              <a:gsLst>
                <a:gs pos="75000">
                  <a:schemeClr val="bg1">
                    <a:lumMod val="85000"/>
                  </a:schemeClr>
                </a:gs>
                <a:gs pos="0">
                  <a:schemeClr val="bg1">
                    <a:lumMod val="65000"/>
                  </a:schemeClr>
                </a:gs>
              </a:gsLst>
              <a:lin ang="2700000" scaled="0"/>
            </a:gradFill>
            <a:ln>
              <a:noFill/>
            </a:ln>
          </p:spPr>
          <p:txBody>
            <a:bodyPr vert="horz" wrap="square" lIns="91440" tIns="45720" rIns="91440" bIns="45720" numCol="1" anchor="t" anchorCtr="0" compatLnSpc="1"/>
            <a:lstStyle/>
            <a:p>
              <a:endParaRPr lang="zh-CN" altLang="en-US"/>
            </a:p>
          </p:txBody>
        </p:sp>
        <p:sp>
          <p:nvSpPr>
            <p:cNvPr id="74" name="Oval 6"/>
            <p:cNvSpPr>
              <a:spLocks noChangeArrowheads="1"/>
            </p:cNvSpPr>
            <p:nvPr/>
          </p:nvSpPr>
          <p:spPr bwMode="auto">
            <a:xfrm rot="10800000">
              <a:off x="7623711" y="4927519"/>
              <a:ext cx="1429314" cy="1426799"/>
            </a:xfrm>
            <a:prstGeom prst="ellipse">
              <a:avLst/>
            </a:prstGeom>
            <a:gradFill>
              <a:gsLst>
                <a:gs pos="34000">
                  <a:srgbClr val="2F5597"/>
                </a:gs>
                <a:gs pos="78000">
                  <a:schemeClr val="accent5">
                    <a:lumMod val="60000"/>
                    <a:lumOff val="40000"/>
                  </a:schemeClr>
                </a:gs>
                <a:gs pos="100000">
                  <a:schemeClr val="accent1">
                    <a:lumMod val="40000"/>
                    <a:lumOff val="60000"/>
                  </a:schemeClr>
                </a:gs>
              </a:gsLst>
              <a:lin ang="10800000" scaled="0"/>
            </a:gradFill>
            <a:ln>
              <a:noFill/>
            </a:ln>
          </p:spPr>
          <p:txBody>
            <a:bodyPr vert="horz" wrap="square" lIns="91440" tIns="45720" rIns="91440" bIns="45720" numCol="1" anchor="t" anchorCtr="0" compatLnSpc="1"/>
            <a:lstStyle/>
            <a:p>
              <a:endParaRPr lang="zh-CN" altLang="en-US"/>
            </a:p>
          </p:txBody>
        </p:sp>
        <p:sp>
          <p:nvSpPr>
            <p:cNvPr id="85" name="文本框 84"/>
            <p:cNvSpPr txBox="1"/>
            <p:nvPr/>
          </p:nvSpPr>
          <p:spPr>
            <a:xfrm>
              <a:off x="7792774" y="5200431"/>
              <a:ext cx="620683" cy="523220"/>
            </a:xfrm>
            <a:prstGeom prst="rect">
              <a:avLst/>
            </a:prstGeom>
            <a:noFill/>
          </p:spPr>
          <p:txBody>
            <a:bodyPr wrap="none" rtlCol="0" anchor="ctr">
              <a:spAutoFit/>
            </a:bodyPr>
            <a:lstStyle/>
            <a:p>
              <a:pPr algn="ctr"/>
              <a:r>
                <a:rPr lang="en-US" altLang="zh-CN" sz="2800" dirty="0">
                  <a:solidFill>
                    <a:schemeClr val="bg1"/>
                  </a:solidFill>
                  <a:latin typeface="Agency FB" panose="020B0503020202020204" pitchFamily="34" charset="0"/>
                  <a:ea typeface="苹方 特粗" panose="020B0800000000000000" pitchFamily="34" charset="-122"/>
                </a:rPr>
                <a:t>text</a:t>
              </a:r>
              <a:endParaRPr lang="en-US" altLang="zh-CN" sz="2800" dirty="0">
                <a:solidFill>
                  <a:schemeClr val="bg1"/>
                </a:solidFill>
                <a:latin typeface="Agency FB" panose="020B0503020202020204" pitchFamily="34" charset="0"/>
                <a:ea typeface="苹方 常规" panose="020B0300000000000000" pitchFamily="34" charset="-122"/>
              </a:endParaRPr>
            </a:p>
          </p:txBody>
        </p:sp>
      </p:grpSp>
      <p:sp>
        <p:nvSpPr>
          <p:cNvPr id="92" name="TextBox 40"/>
          <p:cNvSpPr txBox="1"/>
          <p:nvPr/>
        </p:nvSpPr>
        <p:spPr>
          <a:xfrm>
            <a:off x="2284527" y="1962498"/>
            <a:ext cx="1826841" cy="9531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：登录  只有登录状态才能进行发布问题，评论等操作，未登录状态只能浏览问题。</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3" name="TextBox 40"/>
          <p:cNvSpPr txBox="1"/>
          <p:nvPr/>
        </p:nvSpPr>
        <p:spPr>
          <a:xfrm>
            <a:off x="4191350" y="4647091"/>
            <a:ext cx="1826841"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sz="14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：发布问题 点击发布问题按钮即可进入问题发布页面</a:t>
            </a:r>
            <a:endParaRPr lang="zh-CN" altLang="en-US"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4" name="TextBox 40"/>
          <p:cNvSpPr txBox="1"/>
          <p:nvPr/>
        </p:nvSpPr>
        <p:spPr>
          <a:xfrm>
            <a:off x="5950106" y="1970041"/>
            <a:ext cx="1826841" cy="9531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3</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：问题编辑 如果自己发布的问题存在问题   可以进行修改编辑。</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TextBox 40"/>
          <p:cNvSpPr txBox="1"/>
          <p:nvPr/>
        </p:nvSpPr>
        <p:spPr>
          <a:xfrm>
            <a:off x="8072911" y="4431301"/>
            <a:ext cx="1826841"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：评论：可以对问题和评论就行评论。</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 name="TextBox 40"/>
          <p:cNvSpPr txBox="1"/>
          <p:nvPr/>
        </p:nvSpPr>
        <p:spPr>
          <a:xfrm>
            <a:off x="10294776" y="1970041"/>
            <a:ext cx="1826841"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5</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：搜索功能 根据自己的需求可以进行搜索查找。</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250" fill="hold"/>
                                        <p:tgtEl>
                                          <p:spTgt spid="39"/>
                                        </p:tgtEl>
                                        <p:attrNameLst>
                                          <p:attrName>ppt_x</p:attrName>
                                        </p:attrNameLst>
                                      </p:cBhvr>
                                      <p:tavLst>
                                        <p:tav tm="0">
                                          <p:val>
                                            <p:strVal val="#ppt_x-#ppt_w/2"/>
                                          </p:val>
                                        </p:tav>
                                        <p:tav tm="100000">
                                          <p:val>
                                            <p:strVal val="#ppt_x"/>
                                          </p:val>
                                        </p:tav>
                                      </p:tavLst>
                                    </p:anim>
                                    <p:anim calcmode="lin" valueType="num">
                                      <p:cBhvr>
                                        <p:cTn id="19" dur="1250" fill="hold"/>
                                        <p:tgtEl>
                                          <p:spTgt spid="39"/>
                                        </p:tgtEl>
                                        <p:attrNameLst>
                                          <p:attrName>ppt_y</p:attrName>
                                        </p:attrNameLst>
                                      </p:cBhvr>
                                      <p:tavLst>
                                        <p:tav tm="0">
                                          <p:val>
                                            <p:strVal val="#ppt_y"/>
                                          </p:val>
                                        </p:tav>
                                        <p:tav tm="100000">
                                          <p:val>
                                            <p:strVal val="#ppt_y"/>
                                          </p:val>
                                        </p:tav>
                                      </p:tavLst>
                                    </p:anim>
                                    <p:anim calcmode="lin" valueType="num">
                                      <p:cBhvr>
                                        <p:cTn id="20" dur="1250" fill="hold"/>
                                        <p:tgtEl>
                                          <p:spTgt spid="39"/>
                                        </p:tgtEl>
                                        <p:attrNameLst>
                                          <p:attrName>ppt_w</p:attrName>
                                        </p:attrNameLst>
                                      </p:cBhvr>
                                      <p:tavLst>
                                        <p:tav tm="0">
                                          <p:val>
                                            <p:fltVal val="0"/>
                                          </p:val>
                                        </p:tav>
                                        <p:tav tm="100000">
                                          <p:val>
                                            <p:strVal val="#ppt_w"/>
                                          </p:val>
                                        </p:tav>
                                      </p:tavLst>
                                    </p:anim>
                                    <p:anim calcmode="lin" valueType="num">
                                      <p:cBhvr>
                                        <p:cTn id="21" dur="125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25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25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25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5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25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75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250"/>
                                  </p:stCondLst>
                                  <p:childTnLst>
                                    <p:set>
                                      <p:cBhvr>
                                        <p:cTn id="55" dur="1" fill="hold">
                                          <p:stCondLst>
                                            <p:cond delay="0"/>
                                          </p:stCondLst>
                                        </p:cTn>
                                        <p:tgtEl>
                                          <p:spTgt spid="92"/>
                                        </p:tgtEl>
                                        <p:attrNameLst>
                                          <p:attrName>style.visibility</p:attrName>
                                        </p:attrNameLst>
                                      </p:cBhvr>
                                      <p:to>
                                        <p:strVal val="visible"/>
                                      </p:to>
                                    </p:set>
                                    <p:animEffect transition="in" filter="wipe(down)">
                                      <p:cBhvr>
                                        <p:cTn id="56" dur="750"/>
                                        <p:tgtEl>
                                          <p:spTgt spid="9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250"/>
                                  </p:stCondLst>
                                  <p:childTnLst>
                                    <p:set>
                                      <p:cBhvr>
                                        <p:cTn id="60" dur="1" fill="hold">
                                          <p:stCondLst>
                                            <p:cond delay="0"/>
                                          </p:stCondLst>
                                        </p:cTn>
                                        <p:tgtEl>
                                          <p:spTgt spid="17"/>
                                        </p:tgtEl>
                                        <p:attrNameLst>
                                          <p:attrName>style.visibility</p:attrName>
                                        </p:attrNameLst>
                                      </p:cBhvr>
                                      <p:to>
                                        <p:strVal val="visible"/>
                                      </p:to>
                                    </p:set>
                                    <p:animEffect transition="in" filter="wipe(up)">
                                      <p:cBhvr>
                                        <p:cTn id="61" dur="75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250"/>
                                  </p:stCondLst>
                                  <p:childTnLst>
                                    <p:set>
                                      <p:cBhvr>
                                        <p:cTn id="65" dur="1" fill="hold">
                                          <p:stCondLst>
                                            <p:cond delay="0"/>
                                          </p:stCondLst>
                                        </p:cTn>
                                        <p:tgtEl>
                                          <p:spTgt spid="93"/>
                                        </p:tgtEl>
                                        <p:attrNameLst>
                                          <p:attrName>style.visibility</p:attrName>
                                        </p:attrNameLst>
                                      </p:cBhvr>
                                      <p:to>
                                        <p:strVal val="visible"/>
                                      </p:to>
                                    </p:set>
                                    <p:animEffect transition="in" filter="wipe(up)">
                                      <p:cBhvr>
                                        <p:cTn id="66" dur="750"/>
                                        <p:tgtEl>
                                          <p:spTgt spid="9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25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75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250"/>
                                  </p:stCondLst>
                                  <p:childTnLst>
                                    <p:set>
                                      <p:cBhvr>
                                        <p:cTn id="75" dur="1" fill="hold">
                                          <p:stCondLst>
                                            <p:cond delay="0"/>
                                          </p:stCondLst>
                                        </p:cTn>
                                        <p:tgtEl>
                                          <p:spTgt spid="94"/>
                                        </p:tgtEl>
                                        <p:attrNameLst>
                                          <p:attrName>style.visibility</p:attrName>
                                        </p:attrNameLst>
                                      </p:cBhvr>
                                      <p:to>
                                        <p:strVal val="visible"/>
                                      </p:to>
                                    </p:set>
                                    <p:animEffect transition="in" filter="wipe(down)">
                                      <p:cBhvr>
                                        <p:cTn id="76" dur="750"/>
                                        <p:tgtEl>
                                          <p:spTgt spid="9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250"/>
                                  </p:stCondLst>
                                  <p:childTnLst>
                                    <p:set>
                                      <p:cBhvr>
                                        <p:cTn id="80" dur="1" fill="hold">
                                          <p:stCondLst>
                                            <p:cond delay="0"/>
                                          </p:stCondLst>
                                        </p:cTn>
                                        <p:tgtEl>
                                          <p:spTgt spid="19"/>
                                        </p:tgtEl>
                                        <p:attrNameLst>
                                          <p:attrName>style.visibility</p:attrName>
                                        </p:attrNameLst>
                                      </p:cBhvr>
                                      <p:to>
                                        <p:strVal val="visible"/>
                                      </p:to>
                                    </p:set>
                                    <p:animEffect transition="in" filter="wipe(up)">
                                      <p:cBhvr>
                                        <p:cTn id="81" dur="75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250"/>
                                  </p:stCondLst>
                                  <p:childTnLst>
                                    <p:set>
                                      <p:cBhvr>
                                        <p:cTn id="85" dur="1" fill="hold">
                                          <p:stCondLst>
                                            <p:cond delay="0"/>
                                          </p:stCondLst>
                                        </p:cTn>
                                        <p:tgtEl>
                                          <p:spTgt spid="20"/>
                                        </p:tgtEl>
                                        <p:attrNameLst>
                                          <p:attrName>style.visibility</p:attrName>
                                        </p:attrNameLst>
                                      </p:cBhvr>
                                      <p:to>
                                        <p:strVal val="visible"/>
                                      </p:to>
                                    </p:set>
                                    <p:animEffect transition="in" filter="wipe(down)">
                                      <p:cBhvr>
                                        <p:cTn id="86" dur="75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25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750"/>
                                        <p:tgtEl>
                                          <p:spTgt spid="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250"/>
                                  </p:stCondLst>
                                  <p:childTnLst>
                                    <p:set>
                                      <p:cBhvr>
                                        <p:cTn id="95" dur="1" fill="hold">
                                          <p:stCondLst>
                                            <p:cond delay="0"/>
                                          </p:stCondLst>
                                        </p:cTn>
                                        <p:tgtEl>
                                          <p:spTgt spid="4"/>
                                        </p:tgtEl>
                                        <p:attrNameLst>
                                          <p:attrName>style.visibility</p:attrName>
                                        </p:attrNameLst>
                                      </p:cBhvr>
                                      <p:to>
                                        <p:strVal val="visible"/>
                                      </p:to>
                                    </p:set>
                                    <p:animEffect transition="in" filter="wipe(down)">
                                      <p:cBhvr>
                                        <p:cTn id="9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2" grpId="0"/>
      <p:bldP spid="93" grpId="0"/>
      <p:bldP spid="94" grpId="0"/>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5165" y="868100"/>
            <a:ext cx="7675880" cy="4708981"/>
            <a:chOff x="3125165" y="868100"/>
            <a:chExt cx="7675880" cy="4708981"/>
          </a:xfrm>
        </p:grpSpPr>
        <p:sp>
          <p:nvSpPr>
            <p:cNvPr id="4" name="文本框 3"/>
            <p:cNvSpPr txBox="1"/>
            <p:nvPr/>
          </p:nvSpPr>
          <p:spPr>
            <a:xfrm>
              <a:off x="3125165" y="868100"/>
              <a:ext cx="2646878" cy="4708981"/>
            </a:xfrm>
            <a:prstGeom prst="rect">
              <a:avLst/>
            </a:prstGeom>
            <a:noFill/>
          </p:spPr>
          <p:txBody>
            <a:bodyPr wrap="none" rtlCol="0">
              <a:spAutoFit/>
            </a:bodyPr>
            <a:lstStyle/>
            <a:p>
              <a:r>
                <a:rPr lang="en-US" altLang="zh-CN" sz="30000" dirty="0">
                  <a:solidFill>
                    <a:srgbClr val="2F5597"/>
                  </a:solidFill>
                  <a:latin typeface="Kozuka Mincho Pro H" panose="02020A00000000000000" pitchFamily="18" charset="-128"/>
                  <a:ea typeface="Kozuka Mincho Pro H" panose="02020A00000000000000" pitchFamily="18" charset="-128"/>
                </a:rPr>
                <a:t>3</a:t>
              </a:r>
              <a:endParaRPr lang="zh-CN" altLang="en-US" sz="30000" dirty="0">
                <a:solidFill>
                  <a:srgbClr val="2F5597"/>
                </a:solidFill>
                <a:latin typeface="Kozuka Mincho Pro H" panose="02020A00000000000000" pitchFamily="18" charset="-128"/>
                <a:ea typeface="Kozuka Mincho Pro H" panose="02020A00000000000000" pitchFamily="18" charset="-128"/>
              </a:endParaRPr>
            </a:p>
          </p:txBody>
        </p:sp>
        <p:grpSp>
          <p:nvGrpSpPr>
            <p:cNvPr id="7" name="组合 6"/>
            <p:cNvGrpSpPr/>
            <p:nvPr/>
          </p:nvGrpSpPr>
          <p:grpSpPr>
            <a:xfrm>
              <a:off x="4305782" y="2128782"/>
              <a:ext cx="5409303" cy="2200150"/>
              <a:chOff x="4305782" y="2128782"/>
              <a:chExt cx="5409303" cy="2200150"/>
            </a:xfrm>
          </p:grpSpPr>
          <p:sp>
            <p:nvSpPr>
              <p:cNvPr id="5" name="矩形 4"/>
              <p:cNvSpPr/>
              <p:nvPr/>
            </p:nvSpPr>
            <p:spPr>
              <a:xfrm>
                <a:off x="4448604" y="2232954"/>
                <a:ext cx="5266481" cy="1979271"/>
              </a:xfrm>
              <a:prstGeom prst="rect">
                <a:avLst/>
              </a:prstGeom>
              <a:solidFill>
                <a:srgbClr val="F5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0" spc="600" dirty="0">
                  <a:solidFill>
                    <a:srgbClr val="2F5597"/>
                  </a:solidFill>
                  <a:latin typeface="汉仪菱心体简" panose="02010609000101010101" pitchFamily="49" charset="-122"/>
                  <a:ea typeface="汉仪菱心体简" panose="02010609000101010101" pitchFamily="49" charset="-122"/>
                </a:endParaRPr>
              </a:p>
            </p:txBody>
          </p:sp>
          <p:sp>
            <p:nvSpPr>
              <p:cNvPr id="6" name="矩形 5"/>
              <p:cNvSpPr/>
              <p:nvPr/>
            </p:nvSpPr>
            <p:spPr>
              <a:xfrm>
                <a:off x="4305782" y="2128782"/>
                <a:ext cx="5177809" cy="2200150"/>
              </a:xfrm>
              <a:prstGeom prst="rect">
                <a:avLst/>
              </a:prstGeom>
              <a:noFill/>
              <a:ln>
                <a:solidFill>
                  <a:srgbClr val="F8F5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683455" y="2637845"/>
              <a:ext cx="6117590" cy="1168400"/>
            </a:xfrm>
            <a:prstGeom prst="rect">
              <a:avLst/>
            </a:prstGeom>
            <a:noFill/>
          </p:spPr>
          <p:txBody>
            <a:bodyPr wrap="square" rtlCol="0">
              <a:spAutoFit/>
            </a:bodyPr>
            <a:lstStyle/>
            <a:p>
              <a:r>
                <a:rPr lang="zh-CN" altLang="en-US" sz="7000" dirty="0">
                  <a:solidFill>
                    <a:srgbClr val="2F5597"/>
                  </a:solidFill>
                  <a:latin typeface="汉仪菱心体简" panose="02010609000101010101" pitchFamily="49" charset="-122"/>
                  <a:ea typeface="汉仪菱心体简" panose="02010609000101010101" pitchFamily="49" charset="-122"/>
                  <a:sym typeface="+mn-ea"/>
                </a:rPr>
                <a:t>具体功能实现</a:t>
              </a:r>
              <a:endParaRPr lang="zh-CN" altLang="en-US" sz="7000" spc="2000" dirty="0">
                <a:solidFill>
                  <a:srgbClr val="2F5597"/>
                </a:solidFill>
                <a:latin typeface="汉仪菱心体简" panose="02010609000101010101" pitchFamily="49" charset="-122"/>
                <a:ea typeface="汉仪菱心体简" panose="02010609000101010101" pitchFamily="49"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18000"/>
          </a:blip>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319988" y="325146"/>
            <a:ext cx="3230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登录退出功能实现</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grpSp>
        <p:nvGrpSpPr>
          <p:cNvPr id="18" name="组合 17"/>
          <p:cNvGrpSpPr/>
          <p:nvPr/>
        </p:nvGrpSpPr>
        <p:grpSpPr>
          <a:xfrm>
            <a:off x="375920" y="1317625"/>
            <a:ext cx="7085329" cy="1600200"/>
            <a:chOff x="810683" y="1317595"/>
            <a:chExt cx="6635107" cy="1614313"/>
          </a:xfrm>
        </p:grpSpPr>
        <p:sp>
          <p:nvSpPr>
            <p:cNvPr id="19" name="矩形 18"/>
            <p:cNvSpPr/>
            <p:nvPr/>
          </p:nvSpPr>
          <p:spPr>
            <a:xfrm>
              <a:off x="1217010" y="1317595"/>
              <a:ext cx="6228780" cy="1614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sz="2000" dirty="0">
                  <a:solidFill>
                    <a:schemeClr val="bg2">
                      <a:lumMod val="50000"/>
                    </a:schemeClr>
                  </a:solidFill>
                  <a:latin typeface="微软雅黑" panose="020B0503020204020204" pitchFamily="34" charset="-122"/>
                  <a:ea typeface="微软雅黑" panose="020B0503020204020204" pitchFamily="34" charset="-122"/>
                </a:rPr>
                <a:t>点击登录，进行跳转调用</a:t>
              </a:r>
              <a:r>
                <a:rPr lang="en-US" altLang="zh-CN" sz="2000" dirty="0">
                  <a:solidFill>
                    <a:schemeClr val="bg2">
                      <a:lumMod val="50000"/>
                    </a:schemeClr>
                  </a:solidFill>
                  <a:latin typeface="微软雅黑" panose="020B0503020204020204" pitchFamily="34" charset="-122"/>
                  <a:ea typeface="微软雅黑" panose="020B0503020204020204" pitchFamily="34" charset="-122"/>
                </a:rPr>
                <a:t>GitHub</a:t>
              </a:r>
              <a:r>
                <a:rPr lang="zh-CN" altLang="en-US" sz="2000" dirty="0">
                  <a:solidFill>
                    <a:schemeClr val="bg2">
                      <a:lumMod val="50000"/>
                    </a:schemeClr>
                  </a:solidFill>
                  <a:latin typeface="微软雅黑" panose="020B0503020204020204" pitchFamily="34" charset="-122"/>
                  <a:ea typeface="微软雅黑" panose="020B0503020204020204" pitchFamily="34" charset="-122"/>
                </a:rPr>
                <a:t>提供的</a:t>
              </a:r>
              <a:r>
                <a:rPr lang="en-US" altLang="zh-CN" sz="2000" dirty="0">
                  <a:solidFill>
                    <a:schemeClr val="bg2">
                      <a:lumMod val="50000"/>
                    </a:schemeClr>
                  </a:solidFill>
                  <a:latin typeface="微软雅黑" panose="020B0503020204020204" pitchFamily="34" charset="-122"/>
                  <a:ea typeface="微软雅黑" panose="020B0503020204020204" pitchFamily="34" charset="-122"/>
                </a:rPr>
                <a:t>API</a:t>
              </a:r>
              <a:r>
                <a:rPr lang="zh-CN" altLang="en-US" sz="2000" dirty="0">
                  <a:solidFill>
                    <a:schemeClr val="bg2">
                      <a:lumMod val="50000"/>
                    </a:schemeClr>
                  </a:solidFill>
                  <a:latin typeface="微软雅黑" panose="020B0503020204020204" pitchFamily="34" charset="-122"/>
                  <a:ea typeface="微软雅黑" panose="020B0503020204020204" pitchFamily="34" charset="-122"/>
                </a:rPr>
                <a:t>接口进行登录，若用户没有</a:t>
              </a:r>
              <a:r>
                <a:rPr lang="zh-CN" sz="2000" dirty="0">
                  <a:solidFill>
                    <a:schemeClr val="bg2">
                      <a:lumMod val="50000"/>
                    </a:schemeClr>
                  </a:solidFill>
                  <a:latin typeface="微软雅黑" panose="020B0503020204020204" pitchFamily="34" charset="-122"/>
                  <a:ea typeface="微软雅黑" panose="020B0503020204020204" pitchFamily="34" charset="-122"/>
                </a:rPr>
                <a:t>GIthHub</a:t>
              </a:r>
              <a:r>
                <a:rPr lang="zh-CN" altLang="en-US" sz="2000" dirty="0">
                  <a:solidFill>
                    <a:schemeClr val="bg2">
                      <a:lumMod val="50000"/>
                    </a:schemeClr>
                  </a:solidFill>
                  <a:latin typeface="微软雅黑" panose="020B0503020204020204" pitchFamily="34" charset="-122"/>
                  <a:ea typeface="微软雅黑" panose="020B0503020204020204" pitchFamily="34" charset="-122"/>
                </a:rPr>
                <a:t>账号时先提示用户进行注册，登陆成功后跳转到当前系统，并且展示当前的用户名。并且展示发布问题按钮</a:t>
              </a:r>
              <a:endParaRPr lang="zh-CN" altLang="en-US" sz="2000" dirty="0"/>
            </a:p>
          </p:txBody>
        </p:sp>
        <p:sp>
          <p:nvSpPr>
            <p:cNvPr id="22" name="椭圆 21"/>
            <p:cNvSpPr/>
            <p:nvPr/>
          </p:nvSpPr>
          <p:spPr>
            <a:xfrm>
              <a:off x="810683" y="1941688"/>
              <a:ext cx="365478" cy="36547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75920" y="4080510"/>
            <a:ext cx="7085330" cy="1614170"/>
            <a:chOff x="780344" y="3155242"/>
            <a:chExt cx="6551078" cy="1614313"/>
          </a:xfrm>
        </p:grpSpPr>
        <p:sp>
          <p:nvSpPr>
            <p:cNvPr id="21" name="矩形 20"/>
            <p:cNvSpPr/>
            <p:nvPr/>
          </p:nvSpPr>
          <p:spPr>
            <a:xfrm>
              <a:off x="1102642" y="3155242"/>
              <a:ext cx="6228780" cy="1614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sz="2000" dirty="0">
                  <a:solidFill>
                    <a:schemeClr val="bg2">
                      <a:lumMod val="50000"/>
                    </a:schemeClr>
                  </a:solidFill>
                  <a:latin typeface="微软雅黑" panose="020B0503020204020204" pitchFamily="34" charset="-122"/>
                  <a:ea typeface="微软雅黑" panose="020B0503020204020204" pitchFamily="34" charset="-122"/>
                </a:rPr>
                <a:t>当用户需要进行退出操作时点击用户名在下拉框中选择退出登录按钮  即可退出登录</a:t>
              </a:r>
              <a:endParaRPr lang="zh-CN" sz="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椭圆 25"/>
            <p:cNvSpPr/>
            <p:nvPr/>
          </p:nvSpPr>
          <p:spPr>
            <a:xfrm>
              <a:off x="780344" y="3779659"/>
              <a:ext cx="365478" cy="36547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grpSp>
      <p:pic>
        <p:nvPicPr>
          <p:cNvPr id="30" name="图片 29"/>
          <p:cNvPicPr>
            <a:picLocks noChangeAspect="1"/>
          </p:cNvPicPr>
          <p:nvPr/>
        </p:nvPicPr>
        <p:blipFill>
          <a:blip r:embed="rId2"/>
          <a:stretch>
            <a:fillRect/>
          </a:stretch>
        </p:blipFill>
        <p:spPr>
          <a:xfrm>
            <a:off x="7764145" y="2425700"/>
            <a:ext cx="3810000" cy="1160780"/>
          </a:xfrm>
          <a:prstGeom prst="rect">
            <a:avLst/>
          </a:prstGeom>
        </p:spPr>
      </p:pic>
      <p:pic>
        <p:nvPicPr>
          <p:cNvPr id="31" name="图片 30"/>
          <p:cNvPicPr>
            <a:picLocks noChangeAspect="1"/>
          </p:cNvPicPr>
          <p:nvPr/>
        </p:nvPicPr>
        <p:blipFill>
          <a:blip r:embed="rId3"/>
          <a:stretch>
            <a:fillRect/>
          </a:stretch>
        </p:blipFill>
        <p:spPr>
          <a:xfrm>
            <a:off x="7709535" y="1250315"/>
            <a:ext cx="3810000" cy="928370"/>
          </a:xfrm>
          <a:prstGeom prst="rect">
            <a:avLst/>
          </a:prstGeom>
        </p:spPr>
      </p:pic>
      <p:pic>
        <p:nvPicPr>
          <p:cNvPr id="32" name="图片 31"/>
          <p:cNvPicPr>
            <a:picLocks noChangeAspect="1"/>
          </p:cNvPicPr>
          <p:nvPr/>
        </p:nvPicPr>
        <p:blipFill>
          <a:blip r:embed="rId4"/>
          <a:stretch>
            <a:fillRect/>
          </a:stretch>
        </p:blipFill>
        <p:spPr>
          <a:xfrm>
            <a:off x="7764145" y="4093845"/>
            <a:ext cx="3810000" cy="158813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250" fill="hold"/>
                                        <p:tgtEl>
                                          <p:spTgt spid="15"/>
                                        </p:tgtEl>
                                        <p:attrNameLst>
                                          <p:attrName>ppt_w</p:attrName>
                                        </p:attrNameLst>
                                      </p:cBhvr>
                                      <p:tavLst>
                                        <p:tav tm="0">
                                          <p:val>
                                            <p:strVal val="#ppt_w+.3"/>
                                          </p:val>
                                        </p:tav>
                                        <p:tav tm="100000">
                                          <p:val>
                                            <p:strVal val="#ppt_w"/>
                                          </p:val>
                                        </p:tav>
                                      </p:tavLst>
                                    </p:anim>
                                    <p:anim calcmode="lin" valueType="num">
                                      <p:cBhvr>
                                        <p:cTn id="8" dur="1250" fill="hold"/>
                                        <p:tgtEl>
                                          <p:spTgt spid="15"/>
                                        </p:tgtEl>
                                        <p:attrNameLst>
                                          <p:attrName>ppt_h</p:attrName>
                                        </p:attrNameLst>
                                      </p:cBhvr>
                                      <p:tavLst>
                                        <p:tav tm="0">
                                          <p:val>
                                            <p:strVal val="#ppt_h"/>
                                          </p:val>
                                        </p:tav>
                                        <p:tav tm="100000">
                                          <p:val>
                                            <p:strVal val="#ppt_h"/>
                                          </p:val>
                                        </p:tav>
                                      </p:tavLst>
                                    </p:anim>
                                    <p:animEffect transition="in" filter="fade">
                                      <p:cBhvr>
                                        <p:cTn id="9" dur="1250"/>
                                        <p:tgtEl>
                                          <p:spTgt spid="15"/>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16000"/>
          </a:blip>
          <a:stretch>
            <a:fillRect/>
          </a:stretch>
        </a:blipFill>
        <a:effectLst/>
      </p:bgPr>
    </p:bg>
    <p:spTree>
      <p:nvGrpSpPr>
        <p:cNvPr id="1" name=""/>
        <p:cNvGrpSpPr/>
        <p:nvPr/>
      </p:nvGrpSpPr>
      <p:grpSpPr>
        <a:xfrm>
          <a:off x="0" y="0"/>
          <a:ext cx="0" cy="0"/>
          <a:chOff x="0" y="0"/>
          <a:chExt cx="0" cy="0"/>
        </a:xfrm>
      </p:grpSpPr>
      <p:grpSp>
        <p:nvGrpSpPr>
          <p:cNvPr id="16" name="组合 15"/>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124408" y="325781"/>
            <a:ext cx="3611880" cy="46037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发布问题功能的实现</a:t>
            </a:r>
            <a:endParaRPr lang="zh-CN" altLang="en-US" sz="2400" spc="600" dirty="0">
              <a:solidFill>
                <a:srgbClr val="2F5597"/>
              </a:solidFill>
              <a:latin typeface="汉仪菱心体简" panose="02010609000101010101" pitchFamily="49" charset="-122"/>
              <a:ea typeface="汉仪菱心体简" panose="02010609000101010101" pitchFamily="49" charset="-122"/>
            </a:endParaRPr>
          </a:p>
        </p:txBody>
      </p:sp>
      <p:pic>
        <p:nvPicPr>
          <p:cNvPr id="2" name="图片 1"/>
          <p:cNvPicPr>
            <a:picLocks noChangeAspect="1"/>
          </p:cNvPicPr>
          <p:nvPr/>
        </p:nvPicPr>
        <p:blipFill>
          <a:blip r:embed="rId2"/>
          <a:stretch>
            <a:fillRect/>
          </a:stretch>
        </p:blipFill>
        <p:spPr>
          <a:xfrm>
            <a:off x="8255" y="786130"/>
            <a:ext cx="9162415" cy="6023610"/>
          </a:xfrm>
          <a:prstGeom prst="rect">
            <a:avLst/>
          </a:prstGeom>
        </p:spPr>
      </p:pic>
      <p:sp>
        <p:nvSpPr>
          <p:cNvPr id="24" name="文本框 23"/>
          <p:cNvSpPr txBox="1"/>
          <p:nvPr/>
        </p:nvSpPr>
        <p:spPr>
          <a:xfrm>
            <a:off x="9271635" y="1120775"/>
            <a:ext cx="2934335" cy="5631180"/>
          </a:xfrm>
          <a:prstGeom prst="rect">
            <a:avLst/>
          </a:prstGeom>
          <a:noFill/>
        </p:spPr>
        <p:txBody>
          <a:bodyPr wrap="square" rtlCol="0">
            <a:spAutoFit/>
          </a:bodyPr>
          <a:lstStyle/>
          <a:p>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点击发布问题按钮即可进入问题发布页面</a:t>
            </a:r>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发布问题需要填写问题的标题，问题描述，以及问题标签。三项必填，若有一项为空则会提示无法提交 </a:t>
            </a:r>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问题描述模块应用了</a:t>
            </a:r>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MarkDown</a:t>
            </a:r>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提供的开源代码，用户可以使用</a:t>
            </a:r>
            <a:r>
              <a:rPr lang="en-US" altLang="zh-C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MarkDown</a:t>
            </a:r>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的快捷键进行问题描述编辑</a:t>
            </a:r>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标签模块：用户只能选择指定的标签 不能自己随意输入，标签可以多选</a:t>
            </a:r>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以上操作完成后点击发布按钮即可发布问题</a:t>
            </a:r>
            <a:endParaRPr lang="zh-CN" altLang="en-US">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250" fill="hold"/>
                                        <p:tgtEl>
                                          <p:spTgt spid="16"/>
                                        </p:tgtEl>
                                        <p:attrNameLst>
                                          <p:attrName>ppt_w</p:attrName>
                                        </p:attrNameLst>
                                      </p:cBhvr>
                                      <p:tavLst>
                                        <p:tav tm="0">
                                          <p:val>
                                            <p:strVal val="#ppt_w+.3"/>
                                          </p:val>
                                        </p:tav>
                                        <p:tav tm="100000">
                                          <p:val>
                                            <p:strVal val="#ppt_w"/>
                                          </p:val>
                                        </p:tav>
                                      </p:tavLst>
                                    </p:anim>
                                    <p:anim calcmode="lin" valueType="num">
                                      <p:cBhvr>
                                        <p:cTn id="8" dur="1250" fill="hold"/>
                                        <p:tgtEl>
                                          <p:spTgt spid="16"/>
                                        </p:tgtEl>
                                        <p:attrNameLst>
                                          <p:attrName>ppt_h</p:attrName>
                                        </p:attrNameLst>
                                      </p:cBhvr>
                                      <p:tavLst>
                                        <p:tav tm="0">
                                          <p:val>
                                            <p:strVal val="#ppt_h"/>
                                          </p:val>
                                        </p:tav>
                                        <p:tav tm="100000">
                                          <p:val>
                                            <p:strVal val="#ppt_h"/>
                                          </p:val>
                                        </p:tav>
                                      </p:tavLst>
                                    </p:anim>
                                    <p:animEffect transition="in" filter="fade">
                                      <p:cBhvr>
                                        <p:cTn id="9" dur="1250"/>
                                        <p:tgtEl>
                                          <p:spTgt spid="16"/>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Words>
  <Application>WPS 演示</Application>
  <PresentationFormat>宽屏</PresentationFormat>
  <Paragraphs>132</Paragraphs>
  <Slides>15</Slides>
  <Notes>14</Notes>
  <HiddenSlides>1</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宋体</vt:lpstr>
      <vt:lpstr>Wingdings</vt:lpstr>
      <vt:lpstr>汉仪菱心体简</vt:lpstr>
      <vt:lpstr>微软雅黑</vt:lpstr>
      <vt:lpstr>Adobe Caslon Pro Bold</vt:lpstr>
      <vt:lpstr>Kozuka Gothic Pro B</vt:lpstr>
      <vt:lpstr>Kozuka Mincho Pro H</vt:lpstr>
      <vt:lpstr>Yu Gothic UI Semibold</vt:lpstr>
      <vt:lpstr>Agency FB</vt:lpstr>
      <vt:lpstr>苹方 特粗</vt:lpstr>
      <vt:lpstr>苹方 常规</vt:lpstr>
      <vt:lpstr>微软雅黑 Light</vt:lpstr>
      <vt:lpstr>Arial Unicode MS</vt:lpstr>
      <vt:lpstr>Calibri Light</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南风</cp:lastModifiedBy>
  <cp:revision>135</cp:revision>
  <dcterms:created xsi:type="dcterms:W3CDTF">2016-05-06T03:10:00Z</dcterms:created>
  <dcterms:modified xsi:type="dcterms:W3CDTF">2020-12-06T14:11:32Z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y fmtid="{D5CDD505-2E9C-101B-9397-08002B2CF9AE}" pid="3" name="KSORubyTemplateID">
    <vt:lpwstr>8</vt:lpwstr>
  </property>
</Properties>
</file>