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>
        <p:scale>
          <a:sx n="121" d="100"/>
          <a:sy n="121" d="100"/>
        </p:scale>
        <p:origin x="20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3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8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2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3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48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reads.com/api" TargetMode="External"/><Relationship Id="rId2" Type="http://schemas.openxmlformats.org/officeDocument/2006/relationships/hyperlink" Target="https://www.kaggle.com/jealousleopard/goodreadsb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zhang22/BIA686-Practicum-in-Analytics/blob/master/Data_Analysis/Individual_analysis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7F8A3-5297-474B-A183-3EE626C15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6" b="3064"/>
          <a:stretch/>
        </p:blipFill>
        <p:spPr>
          <a:xfrm>
            <a:off x="2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77F46-6ECF-C64D-9B9A-44D218027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5" y="962037"/>
            <a:ext cx="4320227" cy="23951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cap="none" dirty="0">
                <a:solidFill>
                  <a:srgbClr val="FFFFFF"/>
                </a:solidFill>
              </a:rPr>
              <a:t>Data Analysis Assignment</a:t>
            </a:r>
            <a:r>
              <a:rPr lang="zh-CN" altLang="en-US" sz="4000" cap="none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006EB-23B0-484D-8C79-B91E711E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7" cy="1090323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solidFill>
                  <a:srgbClr val="FFFFFF">
                    <a:alpha val="75000"/>
                  </a:srgbClr>
                </a:solidFill>
              </a:rPr>
              <a:t>FANG</a:t>
            </a:r>
            <a:r>
              <a:rPr lang="zh-CN" altLang="en-US" sz="2400" b="1" cap="none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en-US" altLang="zh-CN" sz="2400" b="1" cap="none" dirty="0">
                <a:solidFill>
                  <a:srgbClr val="FFFFFF">
                    <a:alpha val="75000"/>
                  </a:srgbClr>
                </a:solidFill>
              </a:rPr>
              <a:t>Zhang</a:t>
            </a:r>
          </a:p>
          <a:p>
            <a:r>
              <a:rPr lang="en-US" altLang="zh-CN" sz="2400" b="1" cap="none" dirty="0">
                <a:solidFill>
                  <a:srgbClr val="FFFFFF">
                    <a:alpha val="75000"/>
                  </a:srgbClr>
                </a:solidFill>
              </a:rPr>
              <a:t>CWID:</a:t>
            </a:r>
            <a:r>
              <a:rPr lang="zh-CN" altLang="en-US" sz="2400" b="1" cap="none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en-US" altLang="zh-CN" sz="2400" b="1" cap="none" dirty="0">
                <a:solidFill>
                  <a:srgbClr val="FFFFFF">
                    <a:alpha val="75000"/>
                  </a:srgbClr>
                </a:solidFill>
              </a:rPr>
              <a:t>10433041</a:t>
            </a:r>
            <a:endParaRPr lang="en-US" sz="2400" b="1" cap="none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0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7945-14DD-9A46-BBC1-5E7629E1F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30" y="679332"/>
            <a:ext cx="4688785" cy="94874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10,000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F780D-0F38-644F-B714-A72564B1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29" y="1739591"/>
            <a:ext cx="8034081" cy="4896138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002CED2-0409-264D-BA1E-4EB702156CF4}"/>
              </a:ext>
            </a:extLst>
          </p:cNvPr>
          <p:cNvSpPr/>
          <p:nvPr/>
        </p:nvSpPr>
        <p:spPr>
          <a:xfrm>
            <a:off x="5516137" y="958558"/>
            <a:ext cx="490653" cy="39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E7E2C-0D31-9546-AC36-BFA5CCDA886C}"/>
              </a:ext>
            </a:extLst>
          </p:cNvPr>
          <p:cNvSpPr txBox="1"/>
          <p:nvPr/>
        </p:nvSpPr>
        <p:spPr>
          <a:xfrm>
            <a:off x="6623824" y="679332"/>
            <a:ext cx="4449337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Harry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Potter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series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still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champion,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followed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Song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of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Ice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and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Fire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403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1C25-7BFC-C84B-A7B9-9B0AE0518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57" y="1051034"/>
            <a:ext cx="4350466" cy="83031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Find top 10 authors wrote most number of books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10655-F050-2942-BCA4-898A6792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29" y="2303199"/>
            <a:ext cx="5353514" cy="3506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9741DB-C73B-444E-9E42-0107238A98F9}"/>
              </a:ext>
            </a:extLst>
          </p:cNvPr>
          <p:cNvSpPr txBox="1"/>
          <p:nvPr/>
        </p:nvSpPr>
        <p:spPr>
          <a:xfrm>
            <a:off x="6335942" y="1466190"/>
            <a:ext cx="3575314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Agatha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Christie,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Stephen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King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and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Orson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Scott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Card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endParaRPr lang="en-US" altLang="zh-CN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are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most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productive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authors.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599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3AA22A-25F2-C84E-BD7B-E86A6672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81" y="2073266"/>
            <a:ext cx="11144028" cy="2459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90A6B6-5445-564D-98C4-95CAD628C874}"/>
              </a:ext>
            </a:extLst>
          </p:cNvPr>
          <p:cNvSpPr/>
          <p:nvPr/>
        </p:nvSpPr>
        <p:spPr>
          <a:xfrm>
            <a:off x="723681" y="869390"/>
            <a:ext cx="6096000" cy="871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06000" indent="-3060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dk1"/>
                </a:solidFill>
              </a:rPr>
              <a:t>Find top 10 authors with highest average ratings of his all written books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1C37E-6C48-6E4D-BF13-CCA42793E265}"/>
              </a:ext>
            </a:extLst>
          </p:cNvPr>
          <p:cNvSpPr txBox="1"/>
          <p:nvPr/>
        </p:nvSpPr>
        <p:spPr>
          <a:xfrm>
            <a:off x="809297" y="4782207"/>
            <a:ext cx="721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result,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can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infer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that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maybe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these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authors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have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less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written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numbers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but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receive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highest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ratings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his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written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books.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520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3175-EF1B-0A49-A280-AC59FD7F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35" y="974519"/>
            <a:ext cx="4631938" cy="140081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Find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dirty="0"/>
              <a:t>authors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most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dirty="0"/>
              <a:t>number of ratings</a:t>
            </a:r>
            <a:r>
              <a:rPr lang="zh-CN" altLang="en-US" dirty="0"/>
              <a:t> </a:t>
            </a:r>
            <a:r>
              <a:rPr lang="en-US" dirty="0"/>
              <a:t>from 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251C2-BB0F-0947-AD8F-43E8A9B3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54" y="2671160"/>
            <a:ext cx="5016500" cy="2755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24F07-6118-004A-8A56-0BB571329678}"/>
              </a:ext>
            </a:extLst>
          </p:cNvPr>
          <p:cNvSpPr txBox="1"/>
          <p:nvPr/>
        </p:nvSpPr>
        <p:spPr>
          <a:xfrm>
            <a:off x="6537435" y="1108356"/>
            <a:ext cx="4466896" cy="253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JK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Rowling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received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nearly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twice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number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of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ratings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en-US" altLang="zh-CN" baseline="30000" dirty="0">
                <a:highlight>
                  <a:srgbClr val="FFFF00"/>
                </a:highlight>
              </a:rPr>
              <a:t>nd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place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author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did.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most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popular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author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result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given.</a:t>
            </a:r>
            <a:r>
              <a:rPr lang="zh-CN" altLang="en-US" dirty="0">
                <a:highlight>
                  <a:srgbClr val="FFFF00"/>
                </a:highlight>
              </a:rPr>
              <a:t>  </a:t>
            </a:r>
            <a:r>
              <a:rPr lang="en-US" altLang="zh-CN" dirty="0">
                <a:highlight>
                  <a:srgbClr val="FFFF00"/>
                </a:highlight>
              </a:rPr>
              <a:t>In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addition,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novelists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most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welcomed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readers,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so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do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their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books.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endParaRPr lang="en-US" altLang="zh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57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1EEA-56C4-E545-BB54-5410003E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22" y="575806"/>
            <a:ext cx="7938340" cy="613688"/>
          </a:xfrm>
        </p:spPr>
        <p:txBody>
          <a:bodyPr/>
          <a:lstStyle/>
          <a:p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EE00-93FA-3846-B6FB-82CD9D74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22" y="1189494"/>
            <a:ext cx="11219185" cy="4436482"/>
          </a:xfrm>
        </p:spPr>
        <p:txBody>
          <a:bodyPr/>
          <a:lstStyle/>
          <a:p>
            <a:r>
              <a:rPr lang="en-US" altLang="zh-CN" dirty="0">
                <a:latin typeface="Helvetica" pitchFamily="2" charset="0"/>
              </a:rPr>
              <a:t>The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dataset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name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is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b="1" dirty="0">
                <a:latin typeface="Helvetica" pitchFamily="2" charset="0"/>
              </a:rPr>
              <a:t>Goodreads-books</a:t>
            </a:r>
            <a:r>
              <a:rPr lang="en-US" altLang="zh-CN" dirty="0">
                <a:latin typeface="Helvetica" pitchFamily="2" charset="0"/>
              </a:rPr>
              <a:t>,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available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at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Kaggle: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  <a:hlinkClick r:id="rId2"/>
              </a:rPr>
              <a:t>https://www.kaggle.com/jealousleopard/goodreadsbooks</a:t>
            </a:r>
            <a:endParaRPr lang="en-US" b="1" dirty="0">
              <a:latin typeface="Helvetica" pitchFamily="2" charset="0"/>
            </a:endParaRPr>
          </a:p>
          <a:p>
            <a:r>
              <a:rPr lang="en-US" altLang="zh-CN" dirty="0">
                <a:latin typeface="Helvetica" pitchFamily="2" charset="0"/>
              </a:rPr>
              <a:t>It</a:t>
            </a:r>
            <a:r>
              <a:rPr lang="zh-CN" altLang="en-US" dirty="0">
                <a:latin typeface="Helvetica" pitchFamily="2" charset="0"/>
              </a:rPr>
              <a:t>  </a:t>
            </a:r>
            <a:r>
              <a:rPr lang="en-US" altLang="zh-CN" dirty="0">
                <a:latin typeface="Helvetica" pitchFamily="2" charset="0"/>
              </a:rPr>
              <a:t>is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a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CSV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file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with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a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comprehensive list of all books listed in </a:t>
            </a:r>
            <a:r>
              <a:rPr lang="en-US" altLang="zh-CN" dirty="0">
                <a:latin typeface="Helvetica" pitchFamily="2" charset="0"/>
              </a:rPr>
              <a:t>G</a:t>
            </a:r>
            <a:r>
              <a:rPr lang="en-US" dirty="0">
                <a:latin typeface="Helvetica" pitchFamily="2" charset="0"/>
              </a:rPr>
              <a:t>oodreads</a:t>
            </a:r>
          </a:p>
          <a:p>
            <a:r>
              <a:rPr lang="en-US" dirty="0">
                <a:latin typeface="Helvetica" pitchFamily="2" charset="0"/>
              </a:rPr>
              <a:t>This data was entirely scraped via the </a:t>
            </a:r>
            <a:r>
              <a:rPr lang="en-US" dirty="0"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Goodreads API</a:t>
            </a:r>
            <a:r>
              <a:rPr lang="en-US" altLang="zh-CN" dirty="0">
                <a:latin typeface="Helvetica" pitchFamily="2" charset="0"/>
              </a:rPr>
              <a:t>,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so kudos to them for providing such a simple interface to scrape their database.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13,719</a:t>
            </a:r>
            <a:r>
              <a:rPr lang="zh-CN" altLang="en-US" dirty="0"/>
              <a:t> </a:t>
            </a:r>
            <a:r>
              <a:rPr lang="en-US" altLang="zh-CN" dirty="0"/>
              <a:t>records.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attributes.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looks</a:t>
            </a:r>
            <a:r>
              <a:rPr lang="zh-CN" altLang="en-US" dirty="0"/>
              <a:t> </a:t>
            </a:r>
            <a:r>
              <a:rPr lang="en-US" altLang="zh-CN" dirty="0"/>
              <a:t>like: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017FE-D5E5-E243-ACB7-C82E705BC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023" y="3713209"/>
            <a:ext cx="9176123" cy="299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7274-B6AB-844F-A3BD-E0F66AF9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5019"/>
            <a:ext cx="10625784" cy="535261"/>
          </a:xfrm>
        </p:spPr>
        <p:txBody>
          <a:bodyPr/>
          <a:lstStyle/>
          <a:p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5171-0B32-584C-9D9D-D21600FB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449653-6790-2843-A12D-76C9E568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88586"/>
              </p:ext>
            </p:extLst>
          </p:nvPr>
        </p:nvGraphicFramePr>
        <p:xfrm>
          <a:off x="581192" y="1387739"/>
          <a:ext cx="10514272" cy="496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94">
                  <a:extLst>
                    <a:ext uri="{9D8B030D-6E8A-4147-A177-3AD203B41FA5}">
                      <a16:colId xmlns:a16="http://schemas.microsoft.com/office/drawing/2014/main" val="2772201378"/>
                    </a:ext>
                  </a:extLst>
                </a:gridCol>
                <a:gridCol w="7615278">
                  <a:extLst>
                    <a:ext uri="{9D8B030D-6E8A-4147-A177-3AD203B41FA5}">
                      <a16:colId xmlns:a16="http://schemas.microsoft.com/office/drawing/2014/main" val="148134561"/>
                    </a:ext>
                  </a:extLst>
                </a:gridCol>
              </a:tblGrid>
              <a:tr h="393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Column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Column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52349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bookID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 unique Identification number for each book.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765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The name under which the book was published.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82824"/>
                  </a:ext>
                </a:extLst>
              </a:tr>
              <a:tr h="557632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Names of the authors of the book. Multiple authors are delimited with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-.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99668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average_rating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The average rating of the book received in total.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855245"/>
                  </a:ext>
                </a:extLst>
              </a:tr>
              <a:tr h="557632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isbn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Another unique number to identify the book, the International Standard Book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51447"/>
                  </a:ext>
                </a:extLst>
              </a:tr>
              <a:tr h="557632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isbn13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 13-digit ISBN to identify the book, instead of the standard 11-digit ISBN.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90517"/>
                  </a:ext>
                </a:extLst>
              </a:tr>
              <a:tr h="557632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language_code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Helps understand what is the primary language of the book. For instance, </a:t>
                      </a: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 is standard for English.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76658"/>
                  </a:ext>
                </a:extLst>
              </a:tr>
              <a:tr h="391136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num_pages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Number of pages the book contains.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9862"/>
                  </a:ext>
                </a:extLst>
              </a:tr>
              <a:tr h="393623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ratings_count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 number of ratings the book received.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2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text_reviews_count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Total number of written text reviews the book received.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8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5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38F3-C84E-4241-81DA-209005C6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2" y="837859"/>
            <a:ext cx="9611023" cy="580234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B0A6-3595-5B42-9F5A-EFB20077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12" y="1574211"/>
            <a:ext cx="11132843" cy="45953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b="1" dirty="0"/>
              <a:t>Python</a:t>
            </a:r>
            <a:r>
              <a:rPr lang="zh-CN" altLang="en-US" b="1" dirty="0"/>
              <a:t> </a:t>
            </a:r>
            <a:r>
              <a:rPr lang="en-US" altLang="zh-CN" b="1" dirty="0"/>
              <a:t>Pandas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descriptive</a:t>
            </a:r>
            <a:r>
              <a:rPr lang="zh-CN" altLang="en-US" dirty="0"/>
              <a:t> </a:t>
            </a:r>
            <a:r>
              <a:rPr lang="en-US" altLang="zh-CN" dirty="0"/>
              <a:t>analysis,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correlations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specific,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summation,</a:t>
            </a:r>
            <a:r>
              <a:rPr lang="zh-CN" altLang="en-US" dirty="0"/>
              <a:t> </a:t>
            </a:r>
            <a:r>
              <a:rPr lang="en-US" altLang="zh-CN" dirty="0"/>
              <a:t>count,</a:t>
            </a:r>
            <a:r>
              <a:rPr lang="zh-CN" altLang="en-US" dirty="0"/>
              <a:t> </a:t>
            </a:r>
            <a:r>
              <a:rPr lang="en-US" altLang="zh-CN" dirty="0"/>
              <a:t>sort,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way,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authors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counts?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authors</a:t>
            </a:r>
            <a:r>
              <a:rPr lang="zh-CN" altLang="en-US" dirty="0"/>
              <a:t> </a:t>
            </a:r>
            <a:r>
              <a:rPr lang="en-US" altLang="zh-CN" dirty="0"/>
              <a:t>wrote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books?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GitHub: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hlinkClick r:id="rId2"/>
              </a:rPr>
              <a:t>  </a:t>
            </a:r>
            <a:r>
              <a:rPr lang="en-US" dirty="0">
                <a:hlinkClick r:id="rId2"/>
              </a:rPr>
              <a:t>https://github.com/fzhang22/BIA686-Practicum-in-Analytics/blob/master/Data_Analysis/Individual_analysis.ipynb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1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B164-3A1E-CF48-987F-2647CDB0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77" y="780214"/>
            <a:ext cx="11029616" cy="557932"/>
          </a:xfrm>
        </p:spPr>
        <p:txBody>
          <a:bodyPr/>
          <a:lstStyle/>
          <a:p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C249-9A1C-6749-A830-51BDE642C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68" y="2230245"/>
            <a:ext cx="4960964" cy="2843932"/>
          </a:xfrm>
        </p:spPr>
        <p:txBody>
          <a:bodyPr/>
          <a:lstStyle/>
          <a:p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From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the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chart,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we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can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see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that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most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of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the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book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ratings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are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ranged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from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3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to</a:t>
            </a:r>
            <a:r>
              <a:rPr lang="zh-CN" altLang="en-US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4.5</a:t>
            </a:r>
          </a:p>
          <a:p>
            <a:pPr marL="0" indent="0">
              <a:buNone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E15D5A-6347-B24F-918C-A7BE61DF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819" y="2413545"/>
            <a:ext cx="5787174" cy="3664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FB701-5C71-B542-96B0-5A34BBF3AB70}"/>
              </a:ext>
            </a:extLst>
          </p:cNvPr>
          <p:cNvSpPr txBox="1"/>
          <p:nvPr/>
        </p:nvSpPr>
        <p:spPr>
          <a:xfrm>
            <a:off x="6973229" y="1371599"/>
            <a:ext cx="379884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Find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the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distributions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of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average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rating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of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all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books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in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data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</a:rPr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2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34436-95CD-0141-8744-434EF70B2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484" y="3464164"/>
            <a:ext cx="4860770" cy="339383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DF460-7516-284D-8DFB-5FDAD7DB6D4B}"/>
              </a:ext>
            </a:extLst>
          </p:cNvPr>
          <p:cNvSpPr txBox="1"/>
          <p:nvPr/>
        </p:nvSpPr>
        <p:spPr>
          <a:xfrm>
            <a:off x="7686908" y="858644"/>
            <a:ext cx="2906751" cy="646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22F97-F117-8243-8231-854906DE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21" y="1671791"/>
            <a:ext cx="5702300" cy="260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69DEAE-7725-C744-81F0-E283B163E81B}"/>
              </a:ext>
            </a:extLst>
          </p:cNvPr>
          <p:cNvSpPr txBox="1"/>
          <p:nvPr/>
        </p:nvSpPr>
        <p:spPr>
          <a:xfrm>
            <a:off x="661170" y="1028057"/>
            <a:ext cx="5702300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result,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can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see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that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English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primary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language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for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Written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books,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followed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Spanish,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Germany,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French,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Japanese,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and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so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on.</a:t>
            </a:r>
          </a:p>
        </p:txBody>
      </p:sp>
    </p:spTree>
    <p:extLst>
      <p:ext uri="{BB962C8B-B14F-4D97-AF65-F5344CB8AC3E}">
        <p14:creationId xmlns:p14="http://schemas.microsoft.com/office/powerpoint/2010/main" val="348975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C94BA4-5AC7-924D-B5E8-1D56FE44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702" y="3077297"/>
            <a:ext cx="5371287" cy="32694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01478-ECB3-6244-9B62-A5950ED36616}"/>
              </a:ext>
            </a:extLst>
          </p:cNvPr>
          <p:cNvSpPr txBox="1"/>
          <p:nvPr/>
        </p:nvSpPr>
        <p:spPr>
          <a:xfrm>
            <a:off x="5043951" y="2430965"/>
            <a:ext cx="420401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 of pages distribution in book dataset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92C94-A8E4-3844-AA9B-0DACD164DFB7}"/>
              </a:ext>
            </a:extLst>
          </p:cNvPr>
          <p:cNvSpPr/>
          <p:nvPr/>
        </p:nvSpPr>
        <p:spPr>
          <a:xfrm>
            <a:off x="839941" y="1051164"/>
            <a:ext cx="4204010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ighlight>
                  <a:srgbClr val="FFFF00"/>
                </a:highlight>
              </a:rPr>
              <a:t>Page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number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of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most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less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than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700.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Few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greater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than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700,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their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pages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ranged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around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750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to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1250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8030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E0F3B1-EDD2-3241-87DE-C8D527AE7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813" y="3158408"/>
            <a:ext cx="5410200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6D21A-FCB6-8F4E-87FD-9E0FF3711859}"/>
              </a:ext>
            </a:extLst>
          </p:cNvPr>
          <p:cNvSpPr txBox="1"/>
          <p:nvPr/>
        </p:nvSpPr>
        <p:spPr>
          <a:xfrm>
            <a:off x="3051717" y="2512077"/>
            <a:ext cx="608856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count?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98FD6-385E-264F-BA29-334F6ADF0F8C}"/>
              </a:ext>
            </a:extLst>
          </p:cNvPr>
          <p:cNvSpPr txBox="1"/>
          <p:nvPr/>
        </p:nvSpPr>
        <p:spPr>
          <a:xfrm>
            <a:off x="2698595" y="1059365"/>
            <a:ext cx="6846849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It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seems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like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that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more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ratings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get,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more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likely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reader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will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write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reviews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for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this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book.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59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85AD-9D36-1A46-B207-FD5E04B9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77" y="712786"/>
            <a:ext cx="4782543" cy="113831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1,000,000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308AE-EECA-E949-B55A-2268D995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3" y="2329798"/>
            <a:ext cx="7805854" cy="394902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2D9F6FC-3281-DD4B-9B3D-4AB46C350332}"/>
              </a:ext>
            </a:extLst>
          </p:cNvPr>
          <p:cNvSpPr/>
          <p:nvPr/>
        </p:nvSpPr>
        <p:spPr>
          <a:xfrm>
            <a:off x="5731727" y="1126273"/>
            <a:ext cx="490653" cy="39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877A2-CBB0-ED49-B644-A50BECA5FB87}"/>
              </a:ext>
            </a:extLst>
          </p:cNvPr>
          <p:cNvSpPr txBox="1"/>
          <p:nvPr/>
        </p:nvSpPr>
        <p:spPr>
          <a:xfrm>
            <a:off x="6891454" y="712786"/>
            <a:ext cx="4415883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It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seems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J.K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Rowling’s</a:t>
            </a:r>
            <a:r>
              <a:rPr lang="zh-CN" altLang="en-US" dirty="0">
                <a:highlight>
                  <a:srgbClr val="FFFF00"/>
                </a:highlight>
              </a:rPr>
              <a:t>  </a:t>
            </a:r>
            <a:r>
              <a:rPr lang="en-US" altLang="zh-CN" dirty="0">
                <a:highlight>
                  <a:srgbClr val="FFFF00"/>
                </a:highlight>
              </a:rPr>
              <a:t>Harry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Potter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series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have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highest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average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ratings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with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lot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of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readers.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88770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624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8282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666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Helvetica</vt:lpstr>
      <vt:lpstr>Wingdings 2</vt:lpstr>
      <vt:lpstr>DividendVTI</vt:lpstr>
      <vt:lpstr>Data Analysis Assignment  </vt:lpstr>
      <vt:lpstr>1. Dataset</vt:lpstr>
      <vt:lpstr>Dataset Columns</vt:lpstr>
      <vt:lpstr>2. Tools / method</vt:lpstr>
      <vt:lpstr>3. Descriptive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Assignment  </dc:title>
  <dc:creator>Fang Zhang</dc:creator>
  <cp:lastModifiedBy>Fang Zhang</cp:lastModifiedBy>
  <cp:revision>14</cp:revision>
  <dcterms:created xsi:type="dcterms:W3CDTF">2019-10-06T20:25:02Z</dcterms:created>
  <dcterms:modified xsi:type="dcterms:W3CDTF">2019-10-06T22:16:04Z</dcterms:modified>
</cp:coreProperties>
</file>