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6" r:id="rId2"/>
    <p:sldId id="335" r:id="rId3"/>
    <p:sldId id="368" r:id="rId4"/>
    <p:sldId id="339" r:id="rId5"/>
    <p:sldId id="349" r:id="rId6"/>
    <p:sldId id="370" r:id="rId7"/>
    <p:sldId id="350" r:id="rId8"/>
    <p:sldId id="341" r:id="rId9"/>
    <p:sldId id="344" r:id="rId10"/>
    <p:sldId id="357" r:id="rId11"/>
    <p:sldId id="363" r:id="rId12"/>
    <p:sldId id="367" r:id="rId13"/>
    <p:sldId id="366" r:id="rId14"/>
    <p:sldId id="360" r:id="rId15"/>
    <p:sldId id="352" r:id="rId16"/>
    <p:sldId id="374" r:id="rId17"/>
    <p:sldId id="338" r:id="rId18"/>
    <p:sldId id="353" r:id="rId19"/>
    <p:sldId id="371" r:id="rId20"/>
    <p:sldId id="372" r:id="rId21"/>
    <p:sldId id="375" r:id="rId22"/>
    <p:sldId id="354" r:id="rId23"/>
    <p:sldId id="355" r:id="rId24"/>
    <p:sldId id="373" r:id="rId25"/>
    <p:sldId id="29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9900CC"/>
    <a:srgbClr val="FFFFFF"/>
    <a:srgbClr val="E8E8E8"/>
    <a:srgbClr val="B2B2B2"/>
    <a:srgbClr val="EAEAEA"/>
    <a:srgbClr val="99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9" autoAdjust="0"/>
    <p:restoredTop sz="83513" autoAdjust="0"/>
  </p:normalViewPr>
  <p:slideViewPr>
    <p:cSldViewPr>
      <p:cViewPr varScale="1">
        <p:scale>
          <a:sx n="94" d="100"/>
          <a:sy n="94" d="100"/>
        </p:scale>
        <p:origin x="16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293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05DB4D3-7AA7-4F2C-B978-1B11DC09CE84}" type="datetimeFigureOut">
              <a:rPr lang="zh-CN" altLang="en-US"/>
              <a:pPr>
                <a:defRPr/>
              </a:pPr>
              <a:t>2014/2/27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1FFC608-8C2D-4FC7-9898-CA8D697D4F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58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robability_distribution" TargetMode="External"/><Relationship Id="rId3" Type="http://schemas.openxmlformats.org/officeDocument/2006/relationships/hyperlink" Target="http://en.wikipedia.org/wiki/Statistics" TargetMode="External"/><Relationship Id="rId7" Type="http://schemas.openxmlformats.org/officeDocument/2006/relationships/hyperlink" Target="http://en.wikipedia.org/wiki/Multivariate_distribution" TargetMode="External"/><Relationship Id="rId12" Type="http://schemas.openxmlformats.org/officeDocument/2006/relationships/hyperlink" Target="http://en.wikipedia.org/wiki/Conditional_distribut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Algorithm" TargetMode="External"/><Relationship Id="rId11" Type="http://schemas.openxmlformats.org/officeDocument/2006/relationships/hyperlink" Target="http://en.wikipedia.org/wiki/Marginal_distribution" TargetMode="External"/><Relationship Id="rId5" Type="http://schemas.openxmlformats.org/officeDocument/2006/relationships/hyperlink" Target="http://en.wikipedia.org/wiki/Markov_chain_Monte_Carlo" TargetMode="External"/><Relationship Id="rId10" Type="http://schemas.openxmlformats.org/officeDocument/2006/relationships/hyperlink" Target="http://en.wikipedia.org/wiki/Random_variables" TargetMode="External"/><Relationship Id="rId4" Type="http://schemas.openxmlformats.org/officeDocument/2006/relationships/hyperlink" Target="http://en.wikipedia.org/wiki/Statistical_physics" TargetMode="External"/><Relationship Id="rId9" Type="http://schemas.openxmlformats.org/officeDocument/2006/relationships/hyperlink" Target="http://en.wikipedia.org/wiki/Joint_probability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robability_distribution" TargetMode="External"/><Relationship Id="rId3" Type="http://schemas.openxmlformats.org/officeDocument/2006/relationships/hyperlink" Target="http://en.wikipedia.org/wiki/Statistics" TargetMode="External"/><Relationship Id="rId7" Type="http://schemas.openxmlformats.org/officeDocument/2006/relationships/hyperlink" Target="http://en.wikipedia.org/wiki/Multivariate_distribut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Algorithm" TargetMode="External"/><Relationship Id="rId11" Type="http://schemas.openxmlformats.org/officeDocument/2006/relationships/hyperlink" Target="http://en.wikipedia.org/wiki/Marginal_distribution" TargetMode="External"/><Relationship Id="rId5" Type="http://schemas.openxmlformats.org/officeDocument/2006/relationships/hyperlink" Target="http://en.wikipedia.org/wiki/Markov_chain_Monte_Carlo" TargetMode="External"/><Relationship Id="rId10" Type="http://schemas.openxmlformats.org/officeDocument/2006/relationships/hyperlink" Target="http://en.wikipedia.org/wiki/Random_variables" TargetMode="External"/><Relationship Id="rId4" Type="http://schemas.openxmlformats.org/officeDocument/2006/relationships/hyperlink" Target="http://en.wikipedia.org/wiki/Statistical_physics" TargetMode="External"/><Relationship Id="rId9" Type="http://schemas.openxmlformats.org/officeDocument/2006/relationships/hyperlink" Target="http://en.wikipedia.org/wiki/Joint_probability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Good</a:t>
            </a:r>
            <a:r>
              <a:rPr lang="en-US" altLang="en-US" baseline="0" dirty="0" smtClean="0"/>
              <a:t> afternoon, everyone! My name is Yuting He. It’s a great honor to have you all here attending my introduction presentation for my thesis project. I really appreciate that you can make your time from your very busy schedule to be here, and you care enough to serve my committee. Thank you very much. So today I would like to present to you an ultra-sensitive variant detection model recently developed in our lab, RVD2, which is able to detect rare mutations in heterogeneous next-generation sequencing data.</a:t>
            </a:r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B3977B59-1DB4-40FE-B34C-07D5D449F863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482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joint distribution over the latent and observed</a:t>
            </a:r>
            <a:r>
              <a:rPr lang="en-US" baseline="0" dirty="0" smtClean="0"/>
              <a:t> variables for data at location j in replicate I given the parameters can be factorized 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FC608-8C2D-4FC7-9898-CA8D697D4FC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044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tistics"/>
              </a:rPr>
              <a:t>statistics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atistical physics"/>
              </a:rPr>
              <a:t>statistical physics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Gibbs sampling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Gibbs sampler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rkov chain Monte Carlo"/>
              </a:rPr>
              <a:t>Markov chain Monte Carlo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(MCMC)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Algorithm"/>
              </a:rPr>
              <a:t>algorithm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obtaining a sequence of observations which are approximated from a specified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Multivariate distribution"/>
              </a:rPr>
              <a:t>multivariate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bability distribution"/>
              </a:rPr>
              <a:t>probability 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(i.e. from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Joint probability"/>
              </a:rPr>
              <a:t>joint probability 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two or more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Random variables"/>
              </a:rPr>
              <a:t>random variables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when direct sampling is difficult. This sequence can be used to approximate the joint distribution (e.g., to generate a histogram of the distribution); to approximate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Marginal distribution"/>
              </a:rPr>
              <a:t>marginal 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one of the variables.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Gibbs sampling is applicable when the joint distribution is not known explicitly or is difficult to sample from directly, but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Conditional distribution"/>
              </a:rPr>
              <a:t>conditional 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each variable is known and is easy (or at least, easier) to sample from.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FC608-8C2D-4FC7-9898-CA8D697D4FC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64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FC608-8C2D-4FC7-9898-CA8D697D4FC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7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tistics"/>
              </a:rPr>
              <a:t>statistics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tatistical physics"/>
              </a:rPr>
              <a:t>statistical physics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Gibbs sampling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Gibbs sampler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rkov chain Monte Carlo"/>
              </a:rPr>
              <a:t>Markov chain Monte Carlo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(MCMC)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Algorithm"/>
              </a:rPr>
              <a:t>algorithm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obtaining a sequence of observations which are approximated from a specified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Multivariate distribution"/>
              </a:rPr>
              <a:t>multivariate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Probability distribution"/>
              </a:rPr>
              <a:t>probability 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(i.e. from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Joint probability"/>
              </a:rPr>
              <a:t>joint probability 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two or more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Random variables"/>
              </a:rPr>
              <a:t>random variables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when direct sampling is difficult. This sequence can be used to approximate the joint distribution (e.g., to generate a histogram of the distribution); to approximate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Marginal distribution"/>
              </a:rPr>
              <a:t>marginal 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one of the variables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r>
              <a:rPr lang="en-US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Gibbs sampling is applicable when the joint distribution is not known explicitly or is difficult to sample from directly, but the</a:t>
            </a:r>
            <a:r>
              <a:rPr lang="en-US" b="0" i="0" kern="12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b="0" i="0" u="none" strike="noStrike" kern="12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conditional distribution</a:t>
            </a:r>
            <a:r>
              <a:rPr lang="en-US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each variable is known and is easy to sample from.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FC608-8C2D-4FC7-9898-CA8D697D4FC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35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FC608-8C2D-4FC7-9898-CA8D697D4FC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98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Metropolis-within-Gibbs provides samples from the posterior distribution of $\</a:t>
            </a:r>
            <a:r>
              <a:rPr lang="en-US" dirty="0" err="1" smtClean="0"/>
              <a:t>mu_j</a:t>
            </a:r>
            <a:r>
              <a:rPr lang="en-US" dirty="0" smtClean="0"/>
              <a:t>$ given the case or control data. For notational simplicity, we define the random variables associated with these two distributions $\</a:t>
            </a:r>
            <a:r>
              <a:rPr lang="en-US" dirty="0" err="1" smtClean="0"/>
              <a:t>mu_j</a:t>
            </a:r>
            <a:r>
              <a:rPr lang="en-US" dirty="0" smtClean="0"/>
              <a:t>^{\text{case}}$ and $\</a:t>
            </a:r>
            <a:r>
              <a:rPr lang="en-US" dirty="0" err="1" smtClean="0"/>
              <a:t>mu_j</a:t>
            </a:r>
            <a:r>
              <a:rPr lang="en-US" dirty="0" smtClean="0"/>
              <a:t>^{\text{control}}$ and the associated samples as $\tilde{\mu}_j^{\text{case}}$ and $\tilde{\mu}_j^{\text{control}}$.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FC608-8C2D-4FC7-9898-CA8D697D4FC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RVD2 uses a two-stage approach for detecting rare variants. First, it estimates the parameters of a hierarchical Bayesian model under two sequencing data sets: one from the sample of interest (case) and one from a known reference sample (control). Then, it tests for a significant difference between key model parameters in the case and control samples and returns called variant positions.</a:t>
            </a:r>
          </a:p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5D0498C-6081-4256-8724-E4E7336928B8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36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generated receiver-operating characteristic curves (ROCs) for a range of median read depth and a range of minor allele frequencies (MAFs). For these ROC curves, we used the posterior distribution test without the $\chi^2$ test. Adding the $\chi^2$ improves specificity at the expense of sensitivity. Figure~\ref{</a:t>
            </a:r>
            <a:r>
              <a:rPr lang="en-US" dirty="0" err="1" smtClean="0"/>
              <a:t>fig:ROC</a:t>
            </a:r>
            <a:r>
              <a:rPr lang="en-US" dirty="0" smtClean="0"/>
              <a:t>} shows ROC curves generated by varying the threshold $\tau$ with a fixed $\alpha=0.05$. Figure~\ref{</a:t>
            </a:r>
            <a:r>
              <a:rPr lang="en-US" dirty="0" err="1" smtClean="0"/>
              <a:t>fig:ROC</a:t>
            </a:r>
            <a:r>
              <a:rPr lang="en-US" dirty="0" smtClean="0"/>
              <a:t>}A shows ROC curves for a true 0.1\% MAF for a range of median coverage depths. At the lowest depth the sensitivity and specificity is no better than random. However, we would not expect to be able to call a 1 in 1000 variant base with a coverage of only 43. The performance improves monotonically with read depth. Figures~\ref{</a:t>
            </a:r>
            <a:r>
              <a:rPr lang="en-US" dirty="0" err="1" smtClean="0"/>
              <a:t>fig:ROC</a:t>
            </a:r>
            <a:r>
              <a:rPr lang="en-US" dirty="0" smtClean="0"/>
              <a:t>}B-C show a similar relationship between coverage depth and accuracy for higher MAFs.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FC608-8C2D-4FC7-9898-CA8D697D4FC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96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Samtools</a:t>
            </a:r>
            <a:r>
              <a:rPr lang="en-US" dirty="0" smtClean="0"/>
              <a:t> performs well on 100\% MAF sample and performance improves for read depths 3,089 and 30,590. GATK performs well on both the 10\% and 100\% variants, but makes a false positive call at the 100\% MAF level for all read depth levels. VarScan2-pileup performs perfectly for all but the lowest depth for the 100\% MAF.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FC608-8C2D-4FC7-9898-CA8D697D4FC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3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VarScan2-somatic is able to make calls for all but the lowest MAF and coverage level. However, the FDR is high due to many false positives. Interestingly, at a MAF of 100\% the FDR is zero for lowest read depth and over 0.9 for the highest read depth. </a:t>
            </a:r>
            <a:r>
              <a:rPr lang="en-US" dirty="0" err="1" smtClean="0"/>
              <a:t>Strelka</a:t>
            </a:r>
            <a:r>
              <a:rPr lang="en-US" dirty="0" smtClean="0"/>
              <a:t> has a better FDR than the </a:t>
            </a:r>
            <a:r>
              <a:rPr lang="en-US" dirty="0" err="1" smtClean="0"/>
              <a:t>samtools</a:t>
            </a:r>
            <a:r>
              <a:rPr lang="en-US" dirty="0" smtClean="0"/>
              <a:t>, GATK or Varscan2-somatic algorithms for almost all read depths at the 10\% and 100\% MAF. However, it does not call any variants at or below 1\% MAF.  </a:t>
            </a:r>
            <a:r>
              <a:rPr lang="en-US" dirty="0" err="1" smtClean="0"/>
              <a:t>MuTect</a:t>
            </a:r>
            <a:r>
              <a:rPr lang="en-US" dirty="0" smtClean="0"/>
              <a:t> has the best FDR performance of the other algorithms we tested over a wide range of MAF and depths. But the FDR level is relatively high at around 0.7 for 0.1\% -- 1\% MAF and 0.3 for 10\% -- 100\% MAF.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FC608-8C2D-4FC7-9898-CA8D697D4FC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FC608-8C2D-4FC7-9898-CA8D697D4FC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81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RVD2 has a lower FDR than other algorithms when the read depth is greater than $10\times$ the MAF with $N=1$ and $\tau$ set to the default value of zero or to the optimal value. The FDR is higher when $N=6$ because the variance of the control error rate distribution $P(\</a:t>
            </a:r>
            <a:r>
              <a:rPr lang="en-US" dirty="0" err="1" smtClean="0"/>
              <a:t>mu_j</a:t>
            </a:r>
            <a:r>
              <a:rPr lang="en-US" dirty="0" smtClean="0"/>
              <a:t>^{\text{control}} | r^{\text{control}})$ is smaller. The smaller variance yields improvements in sensitivity at the expense of more false positives. Since the FDR only considers positive calls, the performance degrades.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FC608-8C2D-4FC7-9898-CA8D697D4FC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3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RVD2 identified six variants in the 44kbp PAXIP1 gene from chr7:154738059 to chr7:154782774. Of the six called variants, three were homozygous </a:t>
            </a:r>
            <a:r>
              <a:rPr lang="en-US" dirty="0" err="1" smtClean="0"/>
              <a:t>germline</a:t>
            </a:r>
            <a:r>
              <a:rPr lang="en-US" dirty="0" smtClean="0"/>
              <a:t> variants and two were heterozygous </a:t>
            </a:r>
            <a:r>
              <a:rPr lang="en-US" dirty="0" err="1" smtClean="0"/>
              <a:t>germline</a:t>
            </a:r>
            <a:r>
              <a:rPr lang="en-US" dirty="0" smtClean="0"/>
              <a:t> variants. The two heterozygous variants had a loss-of-</a:t>
            </a:r>
            <a:r>
              <a:rPr lang="en-US" dirty="0" err="1" smtClean="0"/>
              <a:t>heterozygosity</a:t>
            </a:r>
            <a:r>
              <a:rPr lang="en-US" dirty="0" smtClean="0"/>
              <a:t> in the tumor sample. The remaining one is a homozygous somatic variant. Because the median read depth for the case sample is 60, we set the threshold of the test for $\mu^\Delta$ to $\tau = 16\%$ to minimize the false discovery rate (Figure~\ref{</a:t>
            </a:r>
            <a:r>
              <a:rPr lang="en-US" dirty="0" err="1" smtClean="0"/>
              <a:t>tbl:comparison_fdr</a:t>
            </a:r>
            <a:r>
              <a:rPr lang="en-US" dirty="0" smtClean="0"/>
              <a:t>}).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FC608-8C2D-4FC7-9898-CA8D697D4FC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354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FC608-8C2D-4FC7-9898-CA8D697D4FC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4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FC608-8C2D-4FC7-9898-CA8D697D4FC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genetic variations underlie differences in our susceptibility to disease. The severity of illness and the way our body responds to treatments are also manifestations of genetic variations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FC608-8C2D-4FC7-9898-CA8D697D4FC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6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 smtClean="0"/>
              <a:t>Prequisist</a:t>
            </a:r>
            <a:r>
              <a:rPr lang="en-US" altLang="en-US" dirty="0" smtClean="0"/>
              <a:t>  commercially available since 2005;</a:t>
            </a:r>
          </a:p>
          <a:p>
            <a:r>
              <a:rPr lang="en-US" altLang="en-US" dirty="0" smtClean="0"/>
              <a:t>These technologies use miniaturized and parallelized platforms for sequencing of 1 million to 43 billion short reads (50-400 bases each) per instrument run.</a:t>
            </a:r>
          </a:p>
          <a:p>
            <a:r>
              <a:rPr lang="en-US" altLang="en-US" dirty="0" smtClean="0"/>
              <a:t>With next-generation DNA sequencing technologies, one can interrogate a specific genomic region of interest at very high depth of coverage and identify less prevalent rare mutation in clinical samples. </a:t>
            </a:r>
          </a:p>
          <a:p>
            <a:r>
              <a:rPr lang="en-US" altLang="en-US" dirty="0" smtClean="0"/>
              <a:t>Deep sequencing analysis with very high coverage on smaller targeted regions  can sensitively detect less prevalent, minor alleles and mutations from admixed samples.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D129F9F-052D-4032-965B-B92B2F040746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3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Two versions of a 300-bp completely synthetic sequence were synthesized, which differ by a single base substitution in 14 positions spaced 20 bases apart.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3518331-8BB1-4CFB-BD82-4B3237D13504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4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Two versions of a 300-bp completely synthetic sequence were synthesized, which differ by a single base substitution in 14 positions spaced 20 bases apart.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3518331-8BB1-4CFB-BD82-4B3237D13504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65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5B0391E-E5F9-43A7-A3E2-FD2F356EEB91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45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Position-specific error rate distribution. The average sequence error rate variance across positions is significantly greater than the average variability at each position. The across-position distribution is shown on the right side in dark blue and a sample of five within-position density estimates is shown below it. The empirical within-position and across-position distribution estimates show that a small number of outlying positions contribute to the excessive variance in the across-position distribution.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0D320F4-F031-4295-8B49-C7C269AB2C12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2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C46EA309-5BD6-495B-A70E-69BE612203BD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78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/>
        </p:nvSpPr>
        <p:spPr bwMode="ltGray">
          <a:xfrm>
            <a:off x="0" y="3452813"/>
            <a:ext cx="9144000" cy="17287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</p:spPr>
        <p:txBody>
          <a:bodyPr/>
          <a:lstStyle>
            <a:lvl1pPr algn="r">
              <a:defRPr sz="48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86400"/>
            <a:ext cx="762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81400" y="6400800"/>
            <a:ext cx="2209800" cy="244475"/>
          </a:xfr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 algn="l">
              <a:defRPr sz="1200"/>
            </a:lvl1pPr>
          </a:lstStyle>
          <a:p>
            <a:fld id="{56FA898B-BF8A-433A-AF65-20B66520C9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673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EEAACA-B606-4096-8E7F-55F9A261A28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99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4BB47B-4ABA-4E86-8CD2-159923203D5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58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04112-8713-4835-82EE-C6C769D41E9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05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D32EA-5988-4522-B048-BA6042D179F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187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7740B-1603-4536-A88B-32B8EC13E25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88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F67B2-84D8-4D08-89A0-3F9BA552713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80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90C960-503B-409D-A37C-26552340F9D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8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4BE19-97E3-4958-9BEB-3D9D0193D4F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52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28A07-3510-4FB9-916A-D152EB9E607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855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6BE42C-D7E0-45B6-97B6-130F6398FBB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553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9144000" cy="6477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3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3415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ea typeface="宋体" pitchFamily="2" charset="-122"/>
              </a:defRPr>
            </a:lvl1pPr>
          </a:lstStyle>
          <a:p>
            <a:fld id="{1E7E3896-62EF-48E2-93C9-5D7B7BA543F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609600"/>
            <a:ext cx="6019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3415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emf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-180975" y="2065338"/>
            <a:ext cx="9504363" cy="1435100"/>
          </a:xfrm>
        </p:spPr>
        <p:txBody>
          <a:bodyPr/>
          <a:lstStyle/>
          <a:p>
            <a:pPr algn="ctr" eaLnBrk="1" hangingPunct="1"/>
            <a:r>
              <a:rPr lang="en-US" altLang="zh-CN" sz="2500" smtClean="0">
                <a:ea typeface="宋体" pitchFamily="2" charset="-122"/>
              </a:rPr>
              <a:t>RVD2: An ultra-sensitive variant detection model for </a:t>
            </a:r>
            <a:br>
              <a:rPr lang="en-US" altLang="zh-CN" sz="2500" smtClean="0">
                <a:ea typeface="宋体" pitchFamily="2" charset="-122"/>
              </a:rPr>
            </a:br>
            <a:r>
              <a:rPr lang="en-US" altLang="zh-CN" sz="2500" smtClean="0">
                <a:ea typeface="宋体" pitchFamily="2" charset="-122"/>
              </a:rPr>
              <a:t>low-depth heterogeneous next-generation sequencing data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716338"/>
            <a:ext cx="7772400" cy="122555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zh-CN" b="1" dirty="0" smtClean="0">
                <a:solidFill>
                  <a:schemeClr val="tx2"/>
                </a:solidFill>
                <a:latin typeface="+mj-lt"/>
                <a:ea typeface="宋体" pitchFamily="2" charset="-122"/>
                <a:cs typeface="+mj-cs"/>
              </a:rPr>
              <a:t>Yuting He</a:t>
            </a:r>
          </a:p>
          <a:p>
            <a:pPr algn="r" eaLnBrk="1" hangingPunct="1">
              <a:defRPr/>
            </a:pPr>
            <a:r>
              <a:rPr lang="en-US" altLang="zh-CN" b="1" dirty="0" smtClean="0">
                <a:solidFill>
                  <a:schemeClr val="tx2"/>
                </a:solidFill>
                <a:latin typeface="+mj-lt"/>
                <a:ea typeface="宋体" pitchFamily="2" charset="-122"/>
                <a:cs typeface="+mj-cs"/>
              </a:rPr>
              <a:t>Advisor: Professor Flaherty</a:t>
            </a:r>
            <a:endParaRPr lang="en-US" altLang="zh-CN" b="1" dirty="0">
              <a:solidFill>
                <a:schemeClr val="tx2"/>
              </a:solidFill>
              <a:latin typeface="+mj-lt"/>
              <a:ea typeface="宋体" pitchFamily="2" charset="-122"/>
              <a:cs typeface="+mj-cs"/>
            </a:endParaRPr>
          </a:p>
          <a:p>
            <a:pPr algn="r" eaLnBrk="1" hangingPunct="1">
              <a:defRPr/>
            </a:pPr>
            <a:r>
              <a:rPr lang="en-US" altLang="zh-CN" b="1" dirty="0">
                <a:solidFill>
                  <a:schemeClr val="tx2"/>
                </a:solidFill>
                <a:latin typeface="+mj-lt"/>
                <a:ea typeface="宋体" pitchFamily="2" charset="-122"/>
                <a:cs typeface="+mj-cs"/>
              </a:rPr>
              <a:t>Biomedical </a:t>
            </a:r>
            <a:r>
              <a:rPr lang="en-US" altLang="zh-CN" b="1" dirty="0" smtClean="0">
                <a:solidFill>
                  <a:schemeClr val="tx2"/>
                </a:solidFill>
                <a:latin typeface="+mj-lt"/>
                <a:ea typeface="宋体" pitchFamily="2" charset="-122"/>
                <a:cs typeface="+mj-cs"/>
              </a:rPr>
              <a:t>Engineering, WPI</a:t>
            </a:r>
            <a:endParaRPr lang="en-US" altLang="zh-CN" b="1" dirty="0">
              <a:solidFill>
                <a:schemeClr val="tx2"/>
              </a:solidFill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124" name="AutoShape 6" descr="data:image/jpeg;base64,/9j/4AAQSkZJRgABAQAAAQABAAD/2wCEAAkGBxQSEhUUEhQVFBQWFxkaFxcWGR4dGBsYFx8XGBYbGhoYHCggHRslHBUVITIhJSkrLi4uFx8zODQsNygtLisBCgoKDg0OGxAQGywkICQsNCwsLCwsLCwvLCwsLCwsLCwsLCwsLCwsLCwsLCwsLCwsLCwsLCwsLCwsLCwsLCwsLP/AABEIAL8BCAMBEQACEQEDEQH/xAAcAAACAwEBAQEAAAAAAAAAAAAABgQFBwMCAQj/xABHEAACAAMFAwcJBgQEBgMAAAABAgADEQQFEiExQVFhBhMicYGRsQcVMjM0UnJzoRQjQmKywYLC0fBTkpOiJENFg4TSFmPh/8QAGwEBAAIDAQEAAAAAAAAAAAAAAAMFAQIEBgf/xAA3EQACAQIEBAUCBQQCAgMAAAAAAQIDEQQSITEFM0FxEzJRscFh0RQiNHKBI5Gh8FLxQuEVJGL/2gAMAwEAAhEDEQA/ANbsFiV0qa1qdDG7dmRximiT5sTj3xjMzbIg82Jx74ZmMiDzYnHvhmZjIipnzpRfm5LIzgnEGcj/AC0XPsjLzLdG0IQkrp/21DmJv+HKP/cYfyGMZmbeFD1Z6WZLX1suZL/MDjTvXMdZAhmZjwV0LCTYZTgMpxKdCGqO8QzM1yJHTzYnHvhmYyIPNice+GZjIg82Jx74ZmMiDzYnHvhmYyIPNice+GZjIiFeJs0gfevhOwVqx6lGcMzMqlfYXrTyllD1cl24u2H6AGGZm/gR6sinlN/9C/6h/wDWGZmfAj6kyy3zi9KWkvizth71U07aRz0sZSqO0ZE1TAyhumWqyphFQkog6ETGp34Y6MzOfwo/U+gFfTkEjfKmYj3OF+lYZmPCj0ZLsaSJtQrHENVNQw61IrDMzV0rbkvzYnHvhmZjIg82Jx74ZmMiDzYnHvhmYyIPNice+GZjIg82Jx74ZmMiPE6wykBZjhUaktQDtMMzCgmL1uv+yplLEyad4NF7zn3AwzMkVD1Idl5SSy4DyiiHUhySONMIrDMw6Eeg2yrBKYBlJIIqCDkRDMyPIj35sTj3wzMZEHmxOPfDMxkQebE498MzGREa32JUWorWo2xlNs1lFJEm6PV9pjEtzaGxNjU2CAFLylXtMs9lXmjhMxwhYahSGJpuOVKx2YGlGdT83TU4eIVZU6X5eugseTwCdPKTAHXm2yO+q59fGO3iMUqf8lfwqb8Z9vsPU2zTJOa4psv3TnMUcD+McD0uuKY9Emn3OkierqGUgg7R/eR4QDTRwayUYvKbm3OtB0G+NdD1ih4wF+jJlivPEebmDm5mwVqrcUbb1aj6wNXG2qLGBqEAeXcKCSQANSdBACbfnK4mqWbIbZhH6AfEwJo07bimZlWq9WJ1JNSesxXcQxFSlGPh9blhg6MareboTZdgM1lWShLHXcOJJ0EacOxc67kp9DGMw8aSTQ4XRyUlyhimUmTOI6Cngu3rP0izexXOp0Qi3fPIXXZHjKjcVdHq3FPc0iddVOlIIlscyv8Ay2612Hiv1j2a2PJ5+jOMi1VJRwUmDVTu3qdGXiO2kZMtdUerTZlmUxDMaMMmB3hhmIBNo+Src8nKbWZL/wAQDpL8ajUfmHaNsA4p7FwjhgCCCDmCNCIEZ6gAgCkv3lFLs/RHTm+6DpxY7OrWBvGF9REvC8Jloas1q55KMlHUP31iOrNxhKS6Jk8Iq6RKFkllDRTWmRBOvVHm6HFcR4qjN3u/QsKmFgo3RZXHyRZ6PaKouxB6R+I/hHDXqj1BVuaWxPtN8Cx2tZFAtnMtcgPQJLdLiDt7+uaNPNC63Im76salYEAjMHQxCYPsAEAQr29X2iMx3NZ7BdHq+0xmW4hsTY1NggBE8r3s0n5w/Q8WHDeY+3yVnFeUu/wym8l/tJ+U3ikdfEeV/JxcL5z7fY1OKQ9AZxY7yZJ03Cc+ceqn0W6R7m4+MdUqWZJo3UujGux21Zi1Wo3qdVOtCOrPiI5djLVj1aJSuuFhUa7iCNCCMwRvEAtD1YrxMsiXONQckm7zsV9zcdDwOUA431RZWu1JKQvMYKo1J/vM8IGiV9EZ/f1+PaTTNJQ0TaeL/wBNBxjBPGOUqcEDJEt1pSVgL42LPgly5S45sx8iVRKitAQSSQBUbSAePF4Z13FJ2Sv8HRQxKoXbV2x08n8xmadikz5NAg++VcLVxHoOjsrUpnuyjTBYNUJSlGV0/g0xeKdZJSjZoc30MWBwmLXdb1ZfuZNqtCBsBnSZamWSMmMvFMDzFU5FgKChOmcUT4VmjaU7Nrb/AFl0+J6/lhdev+o2lYvUUoneUC8ks5kM4mMzkpKSSMU55hpQSxUaCpJJpTfWh4a9GrKvCcJWSTv9dtP92OmlVjGnJNXudbjvhpq0nSpsh8WEc6FAc0DVQy3ZTkd+oNNDTsjNS1TuRWfoW2KNgRpZaQcUoYkObSh9Wl7j+XQ8DqMv825dWW1LMUOhxKdviCNQQcqGBG01uLfKPlNhrKkGraM+xd4Xe30HXAkjDqxMK1zNSTmScyTvJ3xgkAJnvO4a5Zn6RFiOVLs/Y3p+Zdy6ur0k+JfER4mH6iH7l7otqnLfZmhx7w86Zxy89sHyl8Wjsw/lMjNyJnM0ggmoVqDgKA0+piGurSMDDEICAIV7er7RGY7ms9guj1faYzLcQ2Pd5WxZMtnbQaDedgEc+IrRo03OXQno0pVZqEQuucXlI7asoJ7YxhqjqUoze7VxXgoVJRXRid5XvZpPzh+l4t+G8x9vkp+K8pd/hlN5L/aT8pvFI6+I8r+Ti4Vzn2+xqkUh6AyGYfv5vzH/AFGLGPlRk0NbuxyZUxCFmiWoB2MKDovvHHUbNoPBPzM2jK2j2OEi04qggq6mjKdVP7jcdDGps0e5gDAqwBBFCDoRAC7f0mYMON2eUuSV/AfzbzsDHq6xJGz2KSxWsNkQDHb4MbbEOZlvc1ztaWoKrLB6T/yrvbwjie5K5ZVqRfKLYxZbRYp4ln7NLlWmU5RSxlc6oAmlVqxWpozcd5AMNeDqU5QT1aNaNTJUU5apM6eTu9DPvC0czNM2x8yGUiUFlrNL5y1fm1L4VprXbujFGjCmtIqL62sYrVZTk7ybXS5od4yDMlTEBoXRlB3FgQD9YnIjB5d7iTYBZ8TWe3yZaokrmecZ2TnRRMUtlaXMxK5dTqN2Z43hozrOpKKkmlv0t6HX+IcaKpptNN7dbm73YzGTLL1xlFxVFDioK1Gw1jsOQQPKb9zbbFa3DNIlpaJcwqpYyudXCswqoJw1yJ2ZbSIgxMPFpypp6tEtKWSam1omWvIu2We2S5wlsZ0sYAWwOqE9IjA7AYiKajQ04Rw8LwE8KpZ2ru2i6WuT4rEqrJOPQsHxSWCTDiU5JM3/AJW3P4/SLUg0lqjtjgYK+8ZEzC5kMUZx01GWP+j0yxDZluIG6a6i1ZSoNCOw7KbKb4o+LYitSlFU5WVjvw1KEk8y1JFos+J1WUtWbIKNp/YbzE3CcVOvTlnd7P4I8TTUGhns1xrZ7PNY0aa0tsTbAKHoruHj9BYYjlS7P2OSE71F3F+6vSl/EviI8TD9RD9y90XdTlvs/Y0OPeHnTOOXntg+Uvi8dmH8pkY+Q3qX+P8AZYixHmMDJEACAIV7er7RGY7ms9guj1faYzLcQ2FLlNbWnT+bXJJZpXe+09mnfHmOLYtSlkWy9y/4fSVOnne79htuVaSJQ/IvhF1gXfDU3/8AlFTiXetLuLHlTkY7PKGh50EdeF4t8FUyTuV2Lw/j08q36FR5NLIVnlmyPNsKdqx04+qpRyr1OTh2DnTbnPTpY0qKotTF7XbVW0zV1+9mVO7pGLilQlKncr63EadOoob+r9DXrpP3Er5aeAipnpJnemmropuVrhDKcEK5JAOwjXC3DwiuxuJlQcJJXV9ex24Sj4uaJHslsEwVGRHpKdQf6cY7ITjOKlF6Ec4ODszq9CCDmDqDG5qJd+XUbO3OSwTKJ6Q2r/8AkdVCpf8AK/4I6rssyXf7/c1G7JarKlhQAMIoBxFY5nua3vqLHL/Fjs5SoI5zMGhz5vdFPxWWXI723+C14Zl/MpfT5JHI7FifGxborqSaZnfHPwatKpUqXbei3/kzxFRUY5VbVjO+h6ovnsVKMsuvncFMbKANKmnYKx4utiZQjZSf9z1LVN62V+xqi6R7RbHlhR5a2jBOkmpBwtp1ruik4vmzRcXZ2fwWnDoZlJWJXI61GZzuIk0wamuuPfGODOTdTNJvbd9xxKnGGVL6/Bd3nLDSpgYAjC2R4Coi+W5Vp2Ey5r0LBVmGpPovv4H83jElWnlemxJBtrXdf7cuMURGxU3xdnOdOXlMH+7r48Y5cVhY142e/Rk9Gs6b+hYchHxrMZlo6kKTtprTvjk4Xh3Q8SL9fgk4hJSytPSxf3waSJvy38DFhX5UuzOKjrUj3EC67UMcsDPpL4iPG06X9aLf/Je6PRVIf03f0fsaXHtzzJmPlGtIS1jaeaWg7WixwVJzRyYvFxoR9X0QzeT+cGkMR7/7LHPi4OE7MloV41oZol9elr5mU8ylcClqbwNY54q7sTHazzg6qymqsAQeBzEYatoCNe3q+0RmO5rPY+XSfu+0xmW5iGwlWn1875j+JjxHEedLuz0eH5S7DxdPqZfwCPU8P/S0/wBq9ilxHNl3FzykeplfN/laLPD+YhIHIT138B8ViXEeUD5HGDArb7TP+dM/U0elo8uPZHksRzZd2bPYbakmxyXc0AlS+snCKADaTujz9bmS7s9Th03Til6ISOU94TJpWY9QoJog0Qcd7Hae6KjiUHKCsXfD8sJNHO77UzdJMio12H8p3iOfhSmpST2t/kmx6hZW3uMFitizAaZEZMu0H+9sXRVNWO7AEUIqDqDpAwSLrvIySJcw1laI5/DuVzu3N2HfA1lG+qKjyl3i0trLLkosy0zmmLKWYSJYChWmzJhXPCiitBma8KHkxWGpVbSq7RT+PsbUas4XUN2TuQ6TgZvPTJMzJcJlSnln8WLEGdgdlKcaxy8PqYOcpPDqzsr7/WxJiY1kkqrGt9DFozkMduK3Wi0pz0g2aVZixEoTZcx5k2WjFGmMVZcFSrUUDZQ7zQ4ilw/DWp1ldtXvr8bFlCpia15QehsS6RfIrTPfKPbj9ps8iSqNOMt3ZptealSVIDOyoQzsTRVUHXWOXFUqT/qVdkjrw1WrH8lLdlvyEs85BOE/miarhMuXMlkqAfTWYSA1SR0SRSlYxhIUVd04uN97pr3MYmdR2VSSdvRp+x55RX0ZgaVJPRoQzj8R91Tu3t2CO1bkcYWV2I93Wv8A5ZBJOWGmcd8srWpGrp6DVYrdQiXMOZ9Bjt4H83Hb1xXk7XVFlWBoeJc1pT85LzJ9NNA4Hgw2HsPAZ3VmW9utiTbJNdDUc29QciCFNQw2EboircuXYxSVqsU/VGf3L6yX8aeIjykebD9y90elq8p9n7GrR7A8oZF5Ufb1+Sn6ni74dyn3+x5/ivOXb7jX5MPZ5nzf5Vjk4jzF2O3hXKff4RfcqPZJ/wAtvCOKn5kWZSeT68cUsyWOa5r8J1HYfGJa8LPMgMV7er7REEdzWexQ2gk4aEqyElWGoJ16wdCDkYzLcko+UXp8x1nNzgALsTUaGueX9I8nxPCTjNz6MusNUi4qKNAuj1Mv4BF9w/8AS0/2r2KnEc2XcXfKR6mV83+Vos8P5iEr+Qnrz8DeKxLiPKB9jjBgVt9pn/OmfqaPS0eWuyPJ4jnS7seJM1nSWXNcKKEGxRQDIbztMeercyXdnsMNZUY29F7HSIyYl3TdbWg1zWUNW2twThvbu4DWUlHuMduuVGRRLpLZBRGAyA90jap2jt1gRRm1uUgchijjBMGq7CN6navHvpAk+qPTCoocwYAW+VN2zj9nnySrvY2cy0mMQGlTl5udLL7OiBhY6Z12RrOCnFxls1YaqSlHcvuQFrmzDNM2QsgALhHPrNc64i3NjABpSmetYrsBhsPQlKNKV5dSTE1Ks0nNWXQcX0PVFmchjFxybVZJS2aVZ5dpkoW5mc1oWWBLdmek6WQXLKXbNNa5VpFFiY4DEtVak7aaq9v79f7FhT/EUU4RibOmkXi2K8zvykWN1tci0yAjzOZeVMkuwTnJRYMMEw9FXV6HpZH6HmxM6VvDqO10dOHhVv4lNXsyl5O2KYs+2T2lJZftPNgypcxXY4cZms7SxhGNmBOE7TElGtCekZZrbjwpwd5Rt6F6FpExk9SpbOwSWMTnZsA3sdi/2IB6K7Gu7rily0ZXAmM4o7EajcBsUbB26wIJTbZVW2ytZz0iWlfhc6ruV/2bv3kbxebufIGSNapbYX5s4WdCrA+iwIIz4iuR/aNZxzRa9TeDtJN9GLVzsUnojijB1yPWI81Uw0qVaN/Ve5eeLGpSk16P2Naj055kyLyo+3r8lP1PF3w7lPv9jz/Fecu33GvyYezzPm/yrHJxHmLsdvCuU+/wi+5UeyT/AJbeEcVPzIszPeT1qMqYjjYRXqOR+kdlRXgzKVzSL0NZdRoSI4Y7mk9igaYMWGorStNtN/VGZbktFfkOdokK64WFR4cRxiOcIzWWSuiaMnF3ROuu9eZUS52SAUWYNKDQONnxadUYp01TioLZGlRObckQ/KMwMiUQagzRn/C0dVDzEJA5CeuPwHxWJcR5QMt7X8sqqS/vJm0D0V+M/tr4xxkkabe5i9rlzRPmYpbEs7HJTQ4iTUcM49DRrU/DWq2PLYnDVfGlaL3fQeLMcMtMWRwqKba0GQG08IoarTm2vU9VQi1Tin0SL66uT7TKNPBVNkv8TfHuH5e/dGhmVS2iGlFAAAAAGQA0pAhPUARLwu9Jy0bIjNWGTKd4P7aGBmMmhdtUp5JpN9HZMHoncG91uvLcYEyalsEAc7BWzOzy1qremmmm1NgOehyPCI1SipuaWr3NpNzjlYzWS3JNQlGrTUaMp3MDmDG72IHFp6mfWE9EdUfP66PSI0G22+XJTFMam4aknco1Jj6Atjzai29DPeVV4POmI+CiKCABmRWnpEZVO6KviVKU7NItuHuNO6bPN2MSCSCNKV7Y14VRlTzuS3t8m2PnGTjZ+paXfYXnn7vJdsw+iPh94/SLcrpSUdxvu27kkLhQZnNmPpMd5P8AdIEEpOW5MganllBFCAQdQd0AL1uuhpXSkgvL2y/xL8G8fl7t0CVTT3IcqaGFVNdnUdoI2HhA3ehwtdiVyraOhBVuIzFd44RpOnGfmRtCo47DBd19K5CTAJczYK9FvgP8pzjcglC2qM38qJ/49fkp+p4u+Hcp9/sec4rzl2+41+TJgLNMJyAmGp/hWOTiPMXY7eFcp9/hHTlNfvOSpkqQMYKkF9h4JvPHTrjhg7SRcKnpdiZdbtiAwtqK5HKOyc1leprFO5oVktOOzAbVIXs2fTwjijuaVlYlWawJOlAOtaE0OjA7wRmIzLcxTk0tCHPuaanq2WYu5+i/+YCh7hGpMpp7kNpc0elImjqCt+ljA209SsvO6WmpgCWhADiChCUxZiuHZqdKRtCbi7h2e7IN3XVapTHoTqEUqikEg6g1oRpsiSpVzKxiMYp3uiwlWGbosiYOGGniQIhN8y9SfZrgnv6WGUPzHE3+Vcv90DV1IovrtuWXJOIAs/vtmezYvZAilNyLKBqEAEAEAeXQEEEAg6g6QBS2m4KZyGwfkbNOzavYacIEiqepBmWWenpSS3GWwYfUq30gb5o+pHeU9cQlT1caMqEHq4jgaiBm69UU3mieh6Euay7ihB/pFPX4PCfldjthjLbkv7NOY4mkz2c/iZanq3AcBlFwcl4+qJMm6bQ+krDxmMAO4Et9IGrnH1LexcmFGc9ucPuDJO0at2mnCBo6r6F8iAAAAADQDSBEeoAIAIAIAr7fdEuacWaP76ZHt2MOsGBtGbRUzrsnpoFmjepwt/lbL/dAkUov6EWbKcijyJpG7BUfQkQMpr1F7lByYe0MHAtAcKFGJCRhFSBXXad8dNDFTo6LY48VgqWId5Oz9V9v+guW57RKlGW8uewLYqBehXIAkVz02xjE1/GkpWsb4LCxw0HHMnd3LVLDPOkiZ20X9REc51uUfUsbLyamN61wg3J0m/zEUHcYGrqLoWs+wS5MrDLWlSKnUk7yTmTGY7nPUk2tSTdHq+0xmW5iGxNjU2CACACACACACACACACACACACACACAKz7a32vmcsHNY9M64qa7oAs4AIAIAIAIAIAIAIAIAIAIAIAIAIAIAhXt6vtEZjuaz2C6PV9pjMtxDYmxqbBABABABABABABABABABABABABABAFH/1D/x/5oAvIAIAIAIAIAIAIAIAIAIAIAIAIAIAIAhXt6vtEZjuaz2C6PV9pjMtxDYmxqbBABABABABABABABABABABABAEO+XmrZ5xs4DThLcygdC4BwA9tIAznkfezTLNaJjXhaXtcuyzOess9VRpU4LixquAMFByGo6QrnlAEC7/ACgzp13ylmMZNuSbZMRyBnSJ0xAJqjQhlajU0J2VAgDjyl5STZc+8286PZ5tncCzWfoMsyqK2HAyljVjSugrAGt3NPeZIkvNXBMaWjOu5yoLDsJMATIAIAIAIAIAIAIAIAIAIAIAIAIAhXt6vtEZjuaz2C6PV9pjMtxDYmxqbBABABABABABABABABABABABAHG2K5luJbBZhUhGYVAahwkjaAaZQAjy+R9snz3tFtnWYzRZp0iX9nlsoImimKaWNTT3RlnAEa8eQEqdJsEgzFFtsKySrgGjS0ZcanL0TSo2g8CagMlx8mRJtVrtD825tE1ZiHD0kCqFpUjhXKAGOACACACACACACACACACACACACACAIV7er7RGY7ms9guj1faYzLcQ2JsamwQAQAQAQAQAQAQAQAQAQAQAQAQAQBR/9R/8f+eALyACACACACACACACACACACACACACACAIV7er7RGY7ms9guj1faYzLcQ2Jsamx5eYBqQOswB4+0J7y94gZsw+0p7y94gLM9LOU6MD1EQFme4GAgAgAgAgAgAgAgD4TAHMz095e8QM2Yu//HpXP4+cHN64MWdd1a+jwgLMYhPTYy94gLM6AwMH2ACACACACACACACAObTlGrAdZEDNmfPtCe8veICzD7QnvL3iAsz2kwHQg9RgYPUAQr29X2iMx3NZ7FNO5Qy7NLw0LzDUhBu3k7B3mMy3NqULoXbZflqtFaMUX3ZZw/WuI9/ZHJPGUYSyuWp2xw07ZlEpGTPMVYmm8k7t5MdCaaujR3vY935ds2zSZc50CBnChT6ejNU000647cFSjUm1L0K3iOLqUaadN63LfktbTPbAsuVMopajqobKgoGA1z2jtEbYrCKksyI8FxB15ZZL+V9hllWezzKqZKBh6SPLUMONKZjiKjjHCWV2up3Ww4PUu8rgDiT/ACNUDspA1zX3O8u9WTK0KFH+KvofxA5p21HGBhxv5S1Vq5jOsDQ+wAQAQBFvC8JchcUxgo2bydwGpMDKi3sJ148rpsw4ZA5se8aFz39EfWIqtenSV5ux00sO56RVxet3OMazSzHe5xd1YUq0KusHc2lCVPRqx3uu4plozRAEGrtkvZvPVEpG5Zd2VFyX3hWtFO2jKGU94qOwiLmrw+D8mh52lxequZr/AI9jRzJlpQT5EtK6OFBlntp0TwbvMUxfp32Z381yhmi82d8olD/soD2wGd9TolonStfv07FmDuordXR6zAxaL+hZWK2pNFUNaZEHJlO5gcweuBo00SIGAgAgD4zAZnIQAr3vywVCVkATG0xH0AeG1uyg4xhtJXZLGn6i3eFptU0FpjOV91TRafCpz7axy08dh6kssZK50OjOKvlKuz2QzGCS0xMdABn18BxMdZHd7ku02E2aaEmABiobo50rUUNRQ6bqR0UqalHU0dV30GS6VxoXMiXNUGhKoomDIGuGlG12UPAxFOGV2MKV/oWEqxWeYMSy5Z4hQGB3ZAEHhrGgzSR2STMl+qmmnuTauvYScY7yOEDF09z7abxxrgdDLmZGmqkDUqwyPUaHhGY7kdSNo3EzlAPvv4R+8Jbm9HyldZHIJz2x5PGq1WT+rPTYfWkuxoHJm6JaIs6mKY4riOyuxd0eiwX6eHZHn8XJ+LJfUo/K97NJ+cP0PFzw3mPt8lHxXlLv8MpvJf7SflN4pHXxHlLucXCuc+32NKt1gSaBiqGHouMmU7wf20O2KQ9DGTQvXdfIZjLmUDBiobQNQkZ7my027N0byg46kmj2LesaGpFlhpBrJ6SbZXiZZPon8uh4QNnaW5b2O1rNUMhqO4gjUEHMEboEbTWjO8DBScoOUKWcYVo80jJdg4tuHDUwN4wuIFstTzXLzGLMe4DcBsEYJvoiMxoV7f2ip4qrqP8APwWXDt5fwM3Ju61tDnnqkIAcOgNa68Mog4PfPNP0XyOJStGNvVj1gAWgAAAyA0Ai+KRn54sK9GtMqa7NI9Ujxs1uz9DYAVoQCCKEHMHsjyp7JC/bm+yuqpVpbAnBqUpT0N4z9Hu3RyVsZCjVjTn/AOXU6qdJ1IOS6E6VNDAMpqDoY6yGxxtFmqQ6kpMGjjwYfiXgfpAJ9CXYLyxHm5gCTdg/C4GpQ7eI1H1gayjbVFjA1I9utqSULzGCqPqdgA2nhAyk27Iz6/b+mWk4c0lbE2ni529WnXGCeMVEqFiLEcqXZ+xJT867l5YgXotaYqCvXl+8eKpflrxS/wCS9y2qeRv6Dvdd1y7OmGWtN7H0mO8mPdnnnJy3EXl37YPlL4vHZh/KBj5Depf4/wBliLEeYwSuUMkS5cy0J0ZiKWNNHC7HG3r1ER04Z5KPqYnW8ODk1dLUi3PfCWhajotTNT4jeIVKcqcssjNOpCpHPB3X+7kq1no9sYjuKnlFq1Xa9otGBB+EYmOijPM8dw2xiW5vSaULspJkgS50xASQrstTqaEiPJ43my7npsM70l2NLuL2eV8C+EehwX6eHZHncVzp9xT8r3s0n5w/S8XXDuY+3yUvFeUu/wAMpvJf7SflN4pHXxHlLucXCuc+32NUikPQGTc9SdOBzBmPl/EY70rxRlOw5SHeUkszCWluq4Zh1UkDovwzybsO88MlZ2JFaW25NxRgwcHVlbnJVA/4gfRcDY247m2cRlAzurMj3vypomGSCJp9LEPV9Y0Lbtm3dUFT6sUUll6muIk1JJzJ2knbEngzNs6PPN7KEkmgA1J2ADfERscOUNimyp1ms/ONJM5J06c0o0miXJUESpb0OEsx6TDYBSoBxRV5KEHUavlTEL1JqnF2TYyeT+bJl2i0WZJs9pqgM0ua811QKSpMtpyDJidQzA0yhRdV61El2d/hEdVU07Qb/lf+x6fQ9UTERgchpomBMQ+yEmw6mn21V+0YgNKmYXk192O1Yn/7PidL2/j/AHU4J4S+F8Lra/8AO5viaRxHejPvKPaXe12OyI7yRNWdMmzJbYZhlyhi5tGp0cR1IzoN1QebEOFODrNXcUyWleTVNPdk3k5d5ly35hprgMGMudNaZUEUwy2fNPRJ1oSxrspycN4g8XmvG1rbP1v9ifEYeNFpX3Liz2oOKr1EHIgjUEbCN0WhA1YLRKDijdYIyII0KnYRALQ+C/eYUi0VJHoMo9ZuFBkr7xptG0AYyX2FS3WmbanxPTL0Vr0VHDeeMcmJxtHDtKo9WdNOjKS/LsRJ1lKGjCJKOIp1o5oM1lBxdmS7uuZpqPN9GWisa7WKg5Lw3ns6s4jlS7P2EWlNL6ne6vST4l8RHiYfqIfuXui3qct9maHHvDzpnHLz2wfKXxaOzD+UyMfIb1L/AB/ssRYjzGCZyx9htPyX8DGMPzY9yDE8mXZmVclbQzTZSYipLqAw1FTSLnF0oyptvoUOArzp1Ul1djTGxgMkwUZadIDoODoRuO9dnEZxQx3PTVbZdCzugdDtMZluaQ2M4t/tM/5r+JjyeN5su56rC8mPZGjXF7PK+BfCPQYL9PDsjz2K50+4p+V0f8NK+cP0vF1w5/1H2Kbiiborv9ym8l/tJ+U3isdXEeUu5w8K5r7fY1SKU9AZBN9fN+ZM/UYsYeUGpXdLDWeWGAIMtQQdCCoqDHBPzMFNbJf2ZgpNZLGiE6ofdY7V3HZod8RSnGLSb1exPFOabXTc6443NbFfelgE3pCgmDQ7CPdbh4QNk7CVIZpUwo4KsDpHfCSkiKSszRuTVxCWBNmUaYRluQHdxI1PZ18L3MyndWRReU+wrMaysHeTOlmaZU6WAzLUIrKyP0XRg2ammmtKg8WLxSo2UldO/wAfc6MLhnWvldmrfP2PPk+uwi0zbRNtDz5pkrKB5pJSLLDFgAiE51rnXbGmDxdOs3CnGyRnFYadK0pu7Y9WoMUYI2FsJwsRWhpkaVFaHZWO84z88Sbrspl82EIcAEWrD/xPOhhM5ymOnpdHDXTbWLX/AOOXh7/m/wAFM+KNVbZfy+nW5+iLODhXEcTUFSBQE0zNK5dUVRciT5R7uE6ZZyHaTOlY2lTkVWKlgFZWR8nRgc1y0HEGvxuMjh2lON4tO51YfDuqm4uzRO5CWeagm87aWtBJWn3SSkQdLJEl112kk6DTOuvD8TRqqUaMMqVvTrcYmjUhZzd2y1vewEVnSsnA6a7HA37mA0PYeFkQRlbRlfZLYsxQyGoPeDuO4xlqzszZWauj1aJaupVhVTqP72xgytBWt0hpDiuaHRv2PHxik4vhpVEprZIsMJUS0Le6Lq+1MGY/dL6QBzYn8PAb9sa8CTUJp+vwa4+WVq3oNV5ywtnmBQABLYADQAKaUEW+I5UuzK+lzF3Em6j0pfxL4iPFQ/UQ/cvdF/U5b7M0OPdnnDOOXntg+Uvi8dmH8ovYY+QvqX+P9liLEeYEzlgK2G0/KfwMYoc2PchxCvSlb0ZknJD2mR81PERe4nlS7HmsJz49zZr29X2iPOx3PUT2C6PV9pjMtzMNhFtEkfaJx284/iY8VxGb8WS+rPSYeT8KK+g93R6mX8Aj0/D/ANLT/avYo8RzZdxd8pI+4lV/xf5Wi0w7tIgaUlZlb5P5QWcQop0G8VibFzcldkdGhCjHLBGgRwkpg9utLfap2dMM2ZT/ADGPRUKcVSStujzOKxFR1277PQ2u5WrZ5J3y0/SIoaqtNr6no6cnKCk+qFnlreq40loalScfu5j0Tx4RS8WjeEX1TuW/DYXcr9UQrvvDDRWPQ/Cfd4HhuMTYDGeOsst0YxWG8N3RcYosDiKu/boW0LX0Zi+i37HhElOo4O6NZwU1Z/w/T/f8jbctsWZKWnpIArqdVYDb4g7Y0erNHFrcoOXstTzLOQqoJhZmYKqj7upZjkBprFRxSnUqOEaau9fg78BWVPM27bfJ95C2yTN5wyJsqaAFB5tw1NaVoajQ6xDwrB1sPUm6i3S+RjcRCqllY02iYFVmYgAAkk5AACpJO6LwrzFLHOsykMbTY8VKe0yv/fWLH8UsuW+hC8NTdTxba/7/AJNskOGUEEEEAgjQg6ERXEwmeUCZheU5ZURUbE7sFQVKgVZiACdm2KniOHnWlFRV9CzwFWnTjJzZ28ntolzFmtKmS5q1QVluGFelUHCcjmNd8Z4bhqlBzzre3ya4/EU62Vwfr8F/f1vSTJYsc2UhQNSSDoItlucEYtme3PbSoxLrliXYw/Y8Y660M2ohZadBms9pDriU5fUHaCNhjjJWrH2fLDqVYVB1EGrhO2qDkmi2ZnlMcpjAyydDQZqfzeMQUaEaTll2ZJiKsqqTfQv77P8Aw875b/pMbV+XLsQ0eZHujOLocmZLr76eIjycElVjb/kvdHpaqSpS7P2NUj2J5UybyoTj9tCjTmkJ45vFxw6CyOXW5ScVrTuqa2tcavJpNLWd67JlP9qxy8Qio1Fb0Ozh1WVSl+Z7Oxd8qPZJ/wAtvCOSn5kd5nfJezj7RLIGZdfHOLCrUk6dm9CGGGpwm5xWrNLvb1faIrY7kk9jlYZwSSWNaAkmmeW004axmW4p6oTJswNOmlSCC7EEaEEmhEeI4iv6sn9Weiw/LS+g9XT6mX8Aj1PD/wBLT/avYpcRzZdxc8pHqZXzf5Wizw/mISByE9cfgPisS4jygfY4wYDbfaZ/zpn6mj0tHlx7I8niOdLuzTTfhFnlSpJ6XNIHcfh6I6K738OuPP1uZLuz1mFh/Si36L2KG12EOoAJWhqDrrrXfHFiMOq0bMsKNZ03cLLZMGRJmM2QUDM8ANsRYXBxoSck7tklfFOqktki++xTbNLUzaFNpGfNbgx2r+bZ1Zx2nFmUnodqwB46SsJks4XGWejD3W3jwgNGrMW/KDbktNouyXNFJDTp3PS39Ez1lg2VHrkys5ag0bPqiOs5KnJw81nbuaKKUkpbDhyWllWeqhSQteiFJ1AqAAaZECu40ip4TPFScnXvbpdW7nVjI0Vbw7fWxfzlBUggEEGoOkXRwmIWKWpt2IpLJ82BvQWmL7WVrTDSuHKtNInyLxcvQG4SwAAAKCgyEQAzTygrzl6WSXNAZBZ5ryEbNWtAZQeicmdZdSAa50iDEuapScN7E+GUHVip7Erk7ygEm022S1mwNL5twysrNO5zEJbNhlLhJRQTiJoMuvNGGWPmb7/9IxN55Wsl2/7PtqmtNYvMNWIploo91eHHbExukkrIqJFzYT6w4d1M++v7R0fiHbY08MYbqu2bMrNlUC0yDaTabtwGxv2jnNpSS0ZJlTQ1dQQaMpyKncRsMDFj7NlhhRhUH+x1HjAI9zr1IkTZU41JluEmH8XRNFbc/HQ9eUR1uXLsbU4/1Iteop3G1Zkv418RHk0rVYd17o9FVf8ASl2fsavHsDyhkXlR9vX5KfqeLvh3Kff7Hn+K85dvuNfkw9nmfN/lWOTiPMXY7eFcp9/hF9yo9kn/AC28I4qfmRZi15PbvqTOYZL0V6z6R7Bl2xPXnoogbL29X2iOaO5rPYLp9X2mMy3ENhUvy4zLmFpOQOeHYerceEVeN4fGum46S9yyw+KcdJbDPcNoV5KUOagKw2hhqCNhjqwlN06EIS3SSOWvrUb9WUXlI9TK+b/K0d+H8xCQOQvrv4D4rEuI8oHqbMCgsxAAzJOgEcYtcwK0zAbROYHIzZhB4FiRHpqPLj2R5PE6Vpd2O9iH3afCPCPO1uZLuz2GH5MOy9iTZ5LTHwSxib6Ab2OwfXcDEZM7LVjVctyrJ6THHNIzbYB7qjYPqYEE55i1IqKQNBdtlztKJMkYpepl/iX5e8fl2bN0CVTvuQ5UwMKqaj99oI2HhA3It7XZLtMppU1FdW1DCoy0ORBBFTmCCKmhFTAw0nufOQV2SLHMmIkqXJaYFNQzsXw1yDzWZsh+GvZHPT8bxHnay9LfJmpGGROF79R4maHqjoOcxu78OTYFx81zWPPFzePncNK4fTNa0rsrFhkWbN1MmyJoIrzAgeUjmZ7y5M1Zc5ACWRq9FqjCQykMjUroQaGK3HYipRknAssFhoVovOiruKwSZKuJEpJQcgsQWZmIrTE8xmY0qcq0zhw/F1MQ557aWtb+TfFYWFC2X6li7Aa/2dgG8xZHIXV18ny5DTxRNRL2n49w/Lt27oEcqltENKikCErb1ukTOmhwTQKBtjD3XG0cdRsgbxlbQo2JVsDjC9K02Eb1P4h9d4ECTdXQTEDAhgCDqDAIofNJkTVmJnLDqWG1QCCTxEVtfAKU1OHRp/56FhSxn5HCfo/Y0qVNDAMpBBFQRmCOBiyKgyXyo+3r8lP1PF3w7lPv9jz/ABXnLt9xr8mHs8z5v8qxycR5i7HbwrlPv8IYOUK45DywRjmKUQHax/uvUI4Yu0kyzRIuyxLJlJLXRRTrO09ZNTGJSzO4PF7er7RCO5rPYLo9X2mMy3ENjpb7Nzi02jMdcam8XZiy0sq2JSUmDKo8GGjDgeykCbpYreWNvmTZCBpZxI9SyZoRRhXeuuh74motKWpo4ehB5JXsJcwthZjgIoN5I1J0GUS13eJrGN2WdutkyeazTkMwi+gOv3jxPYBHITxSjsLlq5OSC5cs4LGuEHUnM0FK90dkMdUjGysV9ThVCcszv/ca7ruCY4WoMmWABn6wgaUB9HrPdHJJuTuztzRglGPQa7DYkkrhlrQbd5O8k5kxgicm9yTAwEAEAVd43Mswl0PNzPeAyb4129esDeM7aFJaMUrKcuD84zln+LZ1NSBIrPY+OiuKGhB/sEH94GdiVZrzmSxRqzUpkf8AmD9nHceuBq4J7GcWWYUOF1IOlCIsIzT2I3Fofrwv6ZMGGXWUm1v+YerYo+vVFeSxppblBa7AjgVqtK5g79a11iCth4VfMdNKvKnsSrpuxmykqWB1dskHbTPqFYxQw8KKeXqYr4iU7Zxtum4klHExxzPeIyHwjZ16x0HHKbehbwNAgAgCPbbEk1cLio2bCDvBGYPEQMptbFBarumytAZqbwPvB1r+LrGfCBKpJkaVOVvRINNRtHWNRA2serO7yiTJIFcyjegeOXoniO0GBh2e4k+USY8y0rN5p1Xm1U7RiBYmhGozGcW2ArQjDK3rcoeJ4SrKeeKurdC45D32ZdmcIlWaYSC2SDJR1k5aDviHiLTqK3odHCKb8J39fhDjcFiYkz5xLTGFFJ2L+UaKDwivLOcv/FF3AjIV7er7RGY7ms9iHYreEWlCc6xs1c0jK2h387D3T3xjKbZyvtaSZjFiswE64ZjAdwNIZTZVmtDj9kk7p3+q39YZTPjs4+abLWuCZXeJhHgYZTP4hnsXdZvcmH/ut+xhlMfiGT7HMkyvVyQp3ilT1sczDKaus3uSvOw9098MprnDzsPdPfDKZzh52HunvhlGcPOw9098Mozh52HunvhlGcPOw9098Mozgb1HumGUeIVs6RZ2NeZKnejFO/ARWGU2Vdo5/ZJO6d/qt/WGUz+IZznXbZn9JJjU0rMP9YZTKxDQLdtmH4Zv+q39YZR+IZ3s9msyGvM4jvclv1E0hlNXXbLMXqPdMMpr4gedh7p74ZRnDzsPdPfDKM4edh7p74ZRnDzsPdPfDKM4edh7p74ZRnDzsPdPfDKM5Ftc2TN9ZJDHfliHUwzEMplVWtiGbJI2CaP+637mGU2/EM+NY5ByImkcZjf1hlH4hnOVdVlU1EuYM605xqd1YZTP4hl2L2HunvhlI/EDzsPdPfDKM5wtlvDrShGcZUbGsp3V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5125" name="AutoShape 8" descr="data:image/jpeg;base64,/9j/4AAQSkZJRgABAQAAAQABAAD/2wCEAAkGBxQSEhUUEhQVFBQWFxkaFxcWGR4dGBsYFx8XGBYbGhoYHCggHRslHBUVITIhJSkrLi4uFx8zODQsNygtLisBCgoKDg0OGxAQGywkICQsNCwsLCwsLCwvLCwsLCwsLCwsLCwsLCwsLCwsLCwsLCwsLCwsLCwsLCwsLCwsLCwsLP/AABEIAL8BCAMBEQACEQEDEQH/xAAcAAACAwEBAQEAAAAAAAAAAAAABgQFBwMCAQj/xABHEAACAAMFAwcJBgQEBgMAAAABAgADEQQFEiExQVFhBhMicYGRsQcVMjM0UnJzoRQjQmKywYLC0fBTkpOiJENFg4TSFmPh/8QAGwEBAAIDAQEAAAAAAAAAAAAAAAMFAQIEBgf/xAA3EQACAQIEBAUCBQQCAgMAAAAAAQIDEQQSITEFM0FxEzJRscFh0RQiNHKBI5Gh8FLxQuEVJGL/2gAMAwEAAhEDEQA/ANbsFiV0qa1qdDG7dmRximiT5sTj3xjMzbIg82Jx74ZmMiDzYnHvhmZjIipnzpRfm5LIzgnEGcj/AC0XPsjLzLdG0IQkrp/21DmJv+HKP/cYfyGMZmbeFD1Z6WZLX1suZL/MDjTvXMdZAhmZjwV0LCTYZTgMpxKdCGqO8QzM1yJHTzYnHvhmYyIPNice+GZjIg82Jx74ZmMiDzYnHvhmYyIPNice+GZjIiFeJs0gfevhOwVqx6lGcMzMqlfYXrTyllD1cl24u2H6AGGZm/gR6sinlN/9C/6h/wDWGZmfAj6kyy3zi9KWkvizth71U07aRz0sZSqO0ZE1TAyhumWqyphFQkog6ETGp34Y6MzOfwo/U+gFfTkEjfKmYj3OF+lYZmPCj0ZLsaSJtQrHENVNQw61IrDMzV0rbkvzYnHvhmZjIg82Jx74ZmMiDzYnHvhmYyIPNice+GZjIg82Jx74ZmMiPE6wykBZjhUaktQDtMMzCgmL1uv+yplLEyad4NF7zn3AwzMkVD1Idl5SSy4DyiiHUhySONMIrDMw6Eeg2yrBKYBlJIIqCDkRDMyPIj35sTj3wzMZEHmxOPfDMxkQebE498MzGREa32JUWorWo2xlNs1lFJEm6PV9pjEtzaGxNjU2CAFLylXtMs9lXmjhMxwhYahSGJpuOVKx2YGlGdT83TU4eIVZU6X5eugseTwCdPKTAHXm2yO+q59fGO3iMUqf8lfwqb8Z9vsPU2zTJOa4psv3TnMUcD+McD0uuKY9Emn3OkierqGUgg7R/eR4QDTRwayUYvKbm3OtB0G+NdD1ih4wF+jJlivPEebmDm5mwVqrcUbb1aj6wNXG2qLGBqEAeXcKCSQANSdBACbfnK4mqWbIbZhH6AfEwJo07bimZlWq9WJ1JNSesxXcQxFSlGPh9blhg6MareboTZdgM1lWShLHXcOJJ0EacOxc67kp9DGMw8aSTQ4XRyUlyhimUmTOI6Cngu3rP0izexXOp0Qi3fPIXXZHjKjcVdHq3FPc0iddVOlIIlscyv8Ay2612Hiv1j2a2PJ5+jOMi1VJRwUmDVTu3qdGXiO2kZMtdUerTZlmUxDMaMMmB3hhmIBNo+Src8nKbWZL/wAQDpL8ajUfmHaNsA4p7FwjhgCCCDmCNCIEZ6gAgCkv3lFLs/RHTm+6DpxY7OrWBvGF9REvC8Jloas1q55KMlHUP31iOrNxhKS6Jk8Iq6RKFkllDRTWmRBOvVHm6HFcR4qjN3u/QsKmFgo3RZXHyRZ6PaKouxB6R+I/hHDXqj1BVuaWxPtN8Cx2tZFAtnMtcgPQJLdLiDt7+uaNPNC63Im76salYEAjMHQxCYPsAEAQr29X2iMx3NZ7BdHq+0xmW4hsTY1NggBE8r3s0n5w/Q8WHDeY+3yVnFeUu/wym8l/tJ+U3ikdfEeV/JxcL5z7fY1OKQ9AZxY7yZJ03Cc+ceqn0W6R7m4+MdUqWZJo3UujGux21Zi1Wo3qdVOtCOrPiI5djLVj1aJSuuFhUa7iCNCCMwRvEAtD1YrxMsiXONQckm7zsV9zcdDwOUA431RZWu1JKQvMYKo1J/vM8IGiV9EZ/f1+PaTTNJQ0TaeL/wBNBxjBPGOUqcEDJEt1pSVgL42LPgly5S45sx8iVRKitAQSSQBUbSAePF4Z13FJ2Sv8HRQxKoXbV2x08n8xmadikz5NAg++VcLVxHoOjsrUpnuyjTBYNUJSlGV0/g0xeKdZJSjZoc30MWBwmLXdb1ZfuZNqtCBsBnSZamWSMmMvFMDzFU5FgKChOmcUT4VmjaU7Nrb/AFl0+J6/lhdev+o2lYvUUoneUC8ks5kM4mMzkpKSSMU55hpQSxUaCpJJpTfWh4a9GrKvCcJWSTv9dtP92OmlVjGnJNXudbjvhpq0nSpsh8WEc6FAc0DVQy3ZTkd+oNNDTsjNS1TuRWfoW2KNgRpZaQcUoYkObSh9Wl7j+XQ8DqMv825dWW1LMUOhxKdviCNQQcqGBG01uLfKPlNhrKkGraM+xd4Xe30HXAkjDqxMK1zNSTmScyTvJ3xgkAJnvO4a5Zn6RFiOVLs/Y3p+Zdy6ur0k+JfER4mH6iH7l7otqnLfZmhx7w86Zxy89sHyl8Wjsw/lMjNyJnM0ggmoVqDgKA0+piGurSMDDEICAIV7er7RGY7ms9guj1faYzLcQ2Pd5WxZMtnbQaDedgEc+IrRo03OXQno0pVZqEQuucXlI7asoJ7YxhqjqUoze7VxXgoVJRXRid5XvZpPzh+l4t+G8x9vkp+K8pd/hlN5L/aT8pvFI6+I8r+Ti4Vzn2+xqkUh6AyGYfv5vzH/AFGLGPlRk0NbuxyZUxCFmiWoB2MKDovvHHUbNoPBPzM2jK2j2OEi04qggq6mjKdVP7jcdDGps0e5gDAqwBBFCDoRAC7f0mYMON2eUuSV/AfzbzsDHq6xJGz2KSxWsNkQDHb4MbbEOZlvc1ztaWoKrLB6T/yrvbwjie5K5ZVqRfKLYxZbRYp4ln7NLlWmU5RSxlc6oAmlVqxWpozcd5AMNeDqU5QT1aNaNTJUU5apM6eTu9DPvC0czNM2x8yGUiUFlrNL5y1fm1L4VprXbujFGjCmtIqL62sYrVZTk7ybXS5od4yDMlTEBoXRlB3FgQD9YnIjB5d7iTYBZ8TWe3yZaokrmecZ2TnRRMUtlaXMxK5dTqN2Z43hozrOpKKkmlv0t6HX+IcaKpptNN7dbm73YzGTLL1xlFxVFDioK1Gw1jsOQQPKb9zbbFa3DNIlpaJcwqpYyudXCswqoJw1yJ2ZbSIgxMPFpypp6tEtKWSam1omWvIu2We2S5wlsZ0sYAWwOqE9IjA7AYiKajQ04Rw8LwE8KpZ2ru2i6WuT4rEqrJOPQsHxSWCTDiU5JM3/AJW3P4/SLUg0lqjtjgYK+8ZEzC5kMUZx01GWP+j0yxDZluIG6a6i1ZSoNCOw7KbKb4o+LYitSlFU5WVjvw1KEk8y1JFos+J1WUtWbIKNp/YbzE3CcVOvTlnd7P4I8TTUGhns1xrZ7PNY0aa0tsTbAKHoruHj9BYYjlS7P2OSE71F3F+6vSl/EviI8TD9RD9y90XdTlvs/Y0OPeHnTOOXntg+Uvi8dmH8pkY+Q3qX+P8AZYixHmMDJEACAIV7er7RGY7ms9guj1faYzLcQ2FLlNbWnT+bXJJZpXe+09mnfHmOLYtSlkWy9y/4fSVOnne79htuVaSJQ/IvhF1gXfDU3/8AlFTiXetLuLHlTkY7PKGh50EdeF4t8FUyTuV2Lw/j08q36FR5NLIVnlmyPNsKdqx04+qpRyr1OTh2DnTbnPTpY0qKotTF7XbVW0zV1+9mVO7pGLilQlKncr63EadOoob+r9DXrpP3Er5aeAipnpJnemmropuVrhDKcEK5JAOwjXC3DwiuxuJlQcJJXV9ex24Sj4uaJHslsEwVGRHpKdQf6cY7ITjOKlF6Ec4ODszq9CCDmDqDG5qJd+XUbO3OSwTKJ6Q2r/8AkdVCpf8AK/4I6rssyXf7/c1G7JarKlhQAMIoBxFY5nua3vqLHL/Fjs5SoI5zMGhz5vdFPxWWXI723+C14Zl/MpfT5JHI7FifGxborqSaZnfHPwatKpUqXbei3/kzxFRUY5VbVjO+h6ovnsVKMsuvncFMbKANKmnYKx4utiZQjZSf9z1LVN62V+xqi6R7RbHlhR5a2jBOkmpBwtp1ruik4vmzRcXZ2fwWnDoZlJWJXI61GZzuIk0wamuuPfGODOTdTNJvbd9xxKnGGVL6/Bd3nLDSpgYAjC2R4Coi+W5Vp2Ey5r0LBVmGpPovv4H83jElWnlemxJBtrXdf7cuMURGxU3xdnOdOXlMH+7r48Y5cVhY142e/Rk9Gs6b+hYchHxrMZlo6kKTtprTvjk4Xh3Q8SL9fgk4hJSytPSxf3waSJvy38DFhX5UuzOKjrUj3EC67UMcsDPpL4iPG06X9aLf/Je6PRVIf03f0fsaXHtzzJmPlGtIS1jaeaWg7WixwVJzRyYvFxoR9X0QzeT+cGkMR7/7LHPi4OE7MloV41oZol9elr5mU8ylcClqbwNY54q7sTHazzg6qymqsAQeBzEYatoCNe3q+0RmO5rPY+XSfu+0xmW5iGwlWn1875j+JjxHEedLuz0eH5S7DxdPqZfwCPU8P/S0/wBq9ilxHNl3FzykeplfN/laLPD+YhIHIT138B8ViXEeUD5HGDArb7TP+dM/U0elo8uPZHksRzZd2bPYbakmxyXc0AlS+snCKADaTujz9bmS7s9Th03Til6ISOU94TJpWY9QoJog0Qcd7Hae6KjiUHKCsXfD8sJNHO77UzdJMio12H8p3iOfhSmpST2t/kmx6hZW3uMFitizAaZEZMu0H+9sXRVNWO7AEUIqDqDpAwSLrvIySJcw1laI5/DuVzu3N2HfA1lG+qKjyl3i0trLLkosy0zmmLKWYSJYChWmzJhXPCiitBma8KHkxWGpVbSq7RT+PsbUas4XUN2TuQ6TgZvPTJMzJcJlSnln8WLEGdgdlKcaxy8PqYOcpPDqzsr7/WxJiY1kkqrGt9DFozkMduK3Wi0pz0g2aVZixEoTZcx5k2WjFGmMVZcFSrUUDZQ7zQ4ilw/DWp1ldtXvr8bFlCpia15QehsS6RfIrTPfKPbj9ps8iSqNOMt3ZptealSVIDOyoQzsTRVUHXWOXFUqT/qVdkjrw1WrH8lLdlvyEs85BOE/miarhMuXMlkqAfTWYSA1SR0SRSlYxhIUVd04uN97pr3MYmdR2VSSdvRp+x55RX0ZgaVJPRoQzj8R91Tu3t2CO1bkcYWV2I93Wv8A5ZBJOWGmcd8srWpGrp6DVYrdQiXMOZ9Bjt4H83Hb1xXk7XVFlWBoeJc1pT85LzJ9NNA4Hgw2HsPAZ3VmW9utiTbJNdDUc29QciCFNQw2EboircuXYxSVqsU/VGf3L6yX8aeIjykebD9y90elq8p9n7GrR7A8oZF5Ufb1+Sn6ni74dyn3+x5/ivOXb7jX5MPZ5nzf5Vjk4jzF2O3hXKff4RfcqPZJ/wAtvCOKn5kWZSeT68cUsyWOa5r8J1HYfGJa8LPMgMV7er7REEdzWexQ2gk4aEqyElWGoJ16wdCDkYzLcko+UXp8x1nNzgALsTUaGueX9I8nxPCTjNz6MusNUi4qKNAuj1Mv4BF9w/8AS0/2r2KnEc2XcXfKR6mV83+Vos8P5iEr+Qnrz8DeKxLiPKB9jjBgVt9pn/OmfqaPS0eWuyPJ4jnS7seJM1nSWXNcKKEGxRQDIbztMeercyXdnsMNZUY29F7HSIyYl3TdbWg1zWUNW2twThvbu4DWUlHuMduuVGRRLpLZBRGAyA90jap2jt1gRRm1uUgchijjBMGq7CN6navHvpAk+qPTCoocwYAW+VN2zj9nnySrvY2cy0mMQGlTl5udLL7OiBhY6Z12RrOCnFxls1YaqSlHcvuQFrmzDNM2QsgALhHPrNc64i3NjABpSmetYrsBhsPQlKNKV5dSTE1Ks0nNWXQcX0PVFmchjFxybVZJS2aVZ5dpkoW5mc1oWWBLdmek6WQXLKXbNNa5VpFFiY4DEtVak7aaq9v79f7FhT/EUU4RibOmkXi2K8zvykWN1tci0yAjzOZeVMkuwTnJRYMMEw9FXV6HpZH6HmxM6VvDqO10dOHhVv4lNXsyl5O2KYs+2T2lJZftPNgypcxXY4cZms7SxhGNmBOE7TElGtCekZZrbjwpwd5Rt6F6FpExk9SpbOwSWMTnZsA3sdi/2IB6K7Gu7rily0ZXAmM4o7EajcBsUbB26wIJTbZVW2ytZz0iWlfhc6ruV/2bv3kbxebufIGSNapbYX5s4WdCrA+iwIIz4iuR/aNZxzRa9TeDtJN9GLVzsUnojijB1yPWI81Uw0qVaN/Ve5eeLGpSk16P2Naj055kyLyo+3r8lP1PF3w7lPv9jz/Fecu33GvyYezzPm/yrHJxHmLsdvCuU+/wi+5UeyT/AJbeEcVPzIszPeT1qMqYjjYRXqOR+kdlRXgzKVzSL0NZdRoSI4Y7mk9igaYMWGorStNtN/VGZbktFfkOdokK64WFR4cRxiOcIzWWSuiaMnF3ROuu9eZUS52SAUWYNKDQONnxadUYp01TioLZGlRObckQ/KMwMiUQagzRn/C0dVDzEJA5CeuPwHxWJcR5QMt7X8sqqS/vJm0D0V+M/tr4xxkkabe5i9rlzRPmYpbEs7HJTQ4iTUcM49DRrU/DWq2PLYnDVfGlaL3fQeLMcMtMWRwqKba0GQG08IoarTm2vU9VQi1Tin0SL66uT7TKNPBVNkv8TfHuH5e/dGhmVS2iGlFAAAAAGQA0pAhPUARLwu9Jy0bIjNWGTKd4P7aGBmMmhdtUp5JpN9HZMHoncG91uvLcYEyalsEAc7BWzOzy1qremmmm1NgOehyPCI1SipuaWr3NpNzjlYzWS3JNQlGrTUaMp3MDmDG72IHFp6mfWE9EdUfP66PSI0G22+XJTFMam4aknco1Jj6Atjzai29DPeVV4POmI+CiKCABmRWnpEZVO6KviVKU7NItuHuNO6bPN2MSCSCNKV7Y14VRlTzuS3t8m2PnGTjZ+paXfYXnn7vJdsw+iPh94/SLcrpSUdxvu27kkLhQZnNmPpMd5P8AdIEEpOW5MganllBFCAQdQd0AL1uuhpXSkgvL2y/xL8G8fl7t0CVTT3IcqaGFVNdnUdoI2HhA3ehwtdiVyraOhBVuIzFd44RpOnGfmRtCo47DBd19K5CTAJczYK9FvgP8pzjcglC2qM38qJ/49fkp+p4u+Hcp9/sec4rzl2+41+TJgLNMJyAmGp/hWOTiPMXY7eFcp9/hHTlNfvOSpkqQMYKkF9h4JvPHTrjhg7SRcKnpdiZdbtiAwtqK5HKOyc1leprFO5oVktOOzAbVIXs2fTwjijuaVlYlWawJOlAOtaE0OjA7wRmIzLcxTk0tCHPuaanq2WYu5+i/+YCh7hGpMpp7kNpc0elImjqCt+ljA209SsvO6WmpgCWhADiChCUxZiuHZqdKRtCbi7h2e7IN3XVapTHoTqEUqikEg6g1oRpsiSpVzKxiMYp3uiwlWGbosiYOGGniQIhN8y9SfZrgnv6WGUPzHE3+Vcv90DV1IovrtuWXJOIAs/vtmezYvZAilNyLKBqEAEAEAeXQEEEAg6g6QBS2m4KZyGwfkbNOzavYacIEiqepBmWWenpSS3GWwYfUq30gb5o+pHeU9cQlT1caMqEHq4jgaiBm69UU3mieh6Euay7ihB/pFPX4PCfldjthjLbkv7NOY4mkz2c/iZanq3AcBlFwcl4+qJMm6bQ+krDxmMAO4Et9IGrnH1LexcmFGc9ucPuDJO0at2mnCBo6r6F8iAAAAADQDSBEeoAIAIAIAr7fdEuacWaP76ZHt2MOsGBtGbRUzrsnpoFmjepwt/lbL/dAkUov6EWbKcijyJpG7BUfQkQMpr1F7lByYe0MHAtAcKFGJCRhFSBXXad8dNDFTo6LY48VgqWId5Oz9V9v+guW57RKlGW8uewLYqBehXIAkVz02xjE1/GkpWsb4LCxw0HHMnd3LVLDPOkiZ20X9REc51uUfUsbLyamN61wg3J0m/zEUHcYGrqLoWs+wS5MrDLWlSKnUk7yTmTGY7nPUk2tSTdHq+0xmW5iGxNjU2CACACACACACACACACACACACACACAKz7a32vmcsHNY9M64qa7oAs4AIAIAIAIAIAIAIAIAIAIAIAIAIAIAhXt6vtEZjuaz2C6PV9pjMtxDYmxqbBABABABABABABABABABABABABABAFH/1D/x/5oAvIAIAIAIAIAIAIAIAIAIAIAIAIAIAIAhXt6vtEZjuaz2C6PV9pjMtxDYmxqbBABABABABABABABABABABABAEO+XmrZ5xs4DThLcygdC4BwA9tIAznkfezTLNaJjXhaXtcuyzOess9VRpU4LixquAMFByGo6QrnlAEC7/ACgzp13ylmMZNuSbZMRyBnSJ0xAJqjQhlajU0J2VAgDjyl5STZc+8286PZ5tncCzWfoMsyqK2HAyljVjSugrAGt3NPeZIkvNXBMaWjOu5yoLDsJMATIAIAIAIAIAIAIAIAIAIAIAIAIAhXt6vtEZjuaz2C6PV9pjMtxDYmxqbBABABABABABABABABABABABAHG2K5luJbBZhUhGYVAahwkjaAaZQAjy+R9snz3tFtnWYzRZp0iX9nlsoImimKaWNTT3RlnAEa8eQEqdJsEgzFFtsKySrgGjS0ZcanL0TSo2g8CagMlx8mRJtVrtD825tE1ZiHD0kCqFpUjhXKAGOACACACACACACACACACACACACACAIV7er7RGY7ms9guj1faYzLcQ2JsamwQAQAQAQAQAQAQAQAQAQAQAQAQAQBR/9R/8f+eALyACACACACACACACACACACACACACACAIV7er7RGY7ms9guj1faYzLcQ2Jsamx5eYBqQOswB4+0J7y94gZsw+0p7y94gLM9LOU6MD1EQFme4GAgAgAgAgAgAgAgD4TAHMz095e8QM2Yu//HpXP4+cHN64MWdd1a+jwgLMYhPTYy94gLM6AwMH2ACACACACACACACAObTlGrAdZEDNmfPtCe8veICzD7QnvL3iAsz2kwHQg9RgYPUAQr29X2iMx3NZ7FNO5Qy7NLw0LzDUhBu3k7B3mMy3NqULoXbZflqtFaMUX3ZZw/WuI9/ZHJPGUYSyuWp2xw07ZlEpGTPMVYmm8k7t5MdCaaujR3vY935ds2zSZc50CBnChT6ejNU000647cFSjUm1L0K3iOLqUaadN63LfktbTPbAsuVMopajqobKgoGA1z2jtEbYrCKksyI8FxB15ZZL+V9hllWezzKqZKBh6SPLUMONKZjiKjjHCWV2up3Ww4PUu8rgDiT/ACNUDspA1zX3O8u9WTK0KFH+KvofxA5p21HGBhxv5S1Vq5jOsDQ+wAQAQBFvC8JchcUxgo2bydwGpMDKi3sJ148rpsw4ZA5se8aFz39EfWIqtenSV5ux00sO56RVxet3OMazSzHe5xd1YUq0KusHc2lCVPRqx3uu4plozRAEGrtkvZvPVEpG5Zd2VFyX3hWtFO2jKGU94qOwiLmrw+D8mh52lxequZr/AI9jRzJlpQT5EtK6OFBlntp0TwbvMUxfp32Z381yhmi82d8olD/soD2wGd9TolonStfv07FmDuordXR6zAxaL+hZWK2pNFUNaZEHJlO5gcweuBo00SIGAgAgD4zAZnIQAr3vywVCVkATG0xH0AeG1uyg4xhtJXZLGn6i3eFptU0FpjOV91TRafCpz7axy08dh6kssZK50OjOKvlKuz2QzGCS0xMdABn18BxMdZHd7ku02E2aaEmABiobo50rUUNRQ6bqR0UqalHU0dV30GS6VxoXMiXNUGhKoomDIGuGlG12UPAxFOGV2MKV/oWEqxWeYMSy5Z4hQGB3ZAEHhrGgzSR2STMl+qmmnuTauvYScY7yOEDF09z7abxxrgdDLmZGmqkDUqwyPUaHhGY7kdSNo3EzlAPvv4R+8Jbm9HyldZHIJz2x5PGq1WT+rPTYfWkuxoHJm6JaIs6mKY4riOyuxd0eiwX6eHZHn8XJ+LJfUo/K97NJ+cP0PFzw3mPt8lHxXlLv8MpvJf7SflN4pHXxHlLucXCuc+32NKt1gSaBiqGHouMmU7wf20O2KQ9DGTQvXdfIZjLmUDBiobQNQkZ7my027N0byg46kmj2LesaGpFlhpBrJ6SbZXiZZPon8uh4QNnaW5b2O1rNUMhqO4gjUEHMEboEbTWjO8DBScoOUKWcYVo80jJdg4tuHDUwN4wuIFstTzXLzGLMe4DcBsEYJvoiMxoV7f2ip4qrqP8APwWXDt5fwM3Ju61tDnnqkIAcOgNa68Mog4PfPNP0XyOJStGNvVj1gAWgAAAyA0Ai+KRn54sK9GtMqa7NI9Ujxs1uz9DYAVoQCCKEHMHsjyp7JC/bm+yuqpVpbAnBqUpT0N4z9Hu3RyVsZCjVjTn/AOXU6qdJ1IOS6E6VNDAMpqDoY6yGxxtFmqQ6kpMGjjwYfiXgfpAJ9CXYLyxHm5gCTdg/C4GpQ7eI1H1gayjbVFjA1I9utqSULzGCqPqdgA2nhAyk27Iz6/b+mWk4c0lbE2ni529WnXGCeMVEqFiLEcqXZ+xJT867l5YgXotaYqCvXl+8eKpflrxS/wCS9y2qeRv6Dvdd1y7OmGWtN7H0mO8mPdnnnJy3EXl37YPlL4vHZh/KBj5Depf4/wBliLEeYwSuUMkS5cy0J0ZiKWNNHC7HG3r1ER04Z5KPqYnW8ODk1dLUi3PfCWhajotTNT4jeIVKcqcssjNOpCpHPB3X+7kq1no9sYjuKnlFq1Xa9otGBB+EYmOijPM8dw2xiW5vSaULspJkgS50xASQrstTqaEiPJ43my7npsM70l2NLuL2eV8C+EehwX6eHZHncVzp9xT8r3s0n5w/S8XXDuY+3yUvFeUu/wAMpvJf7SflN4pHXxHlLucXCuc+32NUikPQGTc9SdOBzBmPl/EY70rxRlOw5SHeUkszCWluq4Zh1UkDovwzybsO88MlZ2JFaW25NxRgwcHVlbnJVA/4gfRcDY247m2cRlAzurMj3vypomGSCJp9LEPV9Y0Lbtm3dUFT6sUUll6muIk1JJzJ2knbEngzNs6PPN7KEkmgA1J2ADfERscOUNimyp1ms/ONJM5J06c0o0miXJUESpb0OEsx6TDYBSoBxRV5KEHUavlTEL1JqnF2TYyeT+bJl2i0WZJs9pqgM0ua811QKSpMtpyDJidQzA0yhRdV61El2d/hEdVU07Qb/lf+x6fQ9UTERgchpomBMQ+yEmw6mn21V+0YgNKmYXk192O1Yn/7PidL2/j/AHU4J4S+F8Lra/8AO5viaRxHejPvKPaXe12OyI7yRNWdMmzJbYZhlyhi5tGp0cR1IzoN1QebEOFODrNXcUyWleTVNPdk3k5d5ly35hprgMGMudNaZUEUwy2fNPRJ1oSxrspycN4g8XmvG1rbP1v9ifEYeNFpX3Liz2oOKr1EHIgjUEbCN0WhA1YLRKDijdYIyII0KnYRALQ+C/eYUi0VJHoMo9ZuFBkr7xptG0AYyX2FS3WmbanxPTL0Vr0VHDeeMcmJxtHDtKo9WdNOjKS/LsRJ1lKGjCJKOIp1o5oM1lBxdmS7uuZpqPN9GWisa7WKg5Lw3ns6s4jlS7P2EWlNL6ne6vST4l8RHiYfqIfuXui3qct9maHHvDzpnHLz2wfKXxaOzD+UyMfIb1L/AB/ssRYjzGCZyx9htPyX8DGMPzY9yDE8mXZmVclbQzTZSYipLqAw1FTSLnF0oyptvoUOArzp1Ul1djTGxgMkwUZadIDoODoRuO9dnEZxQx3PTVbZdCzugdDtMZluaQ2M4t/tM/5r+JjyeN5su56rC8mPZGjXF7PK+BfCPQYL9PDsjz2K50+4p+V0f8NK+cP0vF1w5/1H2Kbiiborv9ym8l/tJ+U3isdXEeUu5w8K5r7fY1SKU9AZBN9fN+ZM/UYsYeUGpXdLDWeWGAIMtQQdCCoqDHBPzMFNbJf2ZgpNZLGiE6ofdY7V3HZod8RSnGLSb1exPFOabXTc6443NbFfelgE3pCgmDQ7CPdbh4QNk7CVIZpUwo4KsDpHfCSkiKSszRuTVxCWBNmUaYRluQHdxI1PZ18L3MyndWRReU+wrMaysHeTOlmaZU6WAzLUIrKyP0XRg2ammmtKg8WLxSo2UldO/wAfc6MLhnWvldmrfP2PPk+uwi0zbRNtDz5pkrKB5pJSLLDFgAiE51rnXbGmDxdOs3CnGyRnFYadK0pu7Y9WoMUYI2FsJwsRWhpkaVFaHZWO84z88Sbrspl82EIcAEWrD/xPOhhM5ymOnpdHDXTbWLX/AOOXh7/m/wAFM+KNVbZfy+nW5+iLODhXEcTUFSBQE0zNK5dUVRciT5R7uE6ZZyHaTOlY2lTkVWKlgFZWR8nRgc1y0HEGvxuMjh2lON4tO51YfDuqm4uzRO5CWeagm87aWtBJWn3SSkQdLJEl112kk6DTOuvD8TRqqUaMMqVvTrcYmjUhZzd2y1vewEVnSsnA6a7HA37mA0PYeFkQRlbRlfZLYsxQyGoPeDuO4xlqzszZWauj1aJaupVhVTqP72xgytBWt0hpDiuaHRv2PHxik4vhpVEprZIsMJUS0Le6Lq+1MGY/dL6QBzYn8PAb9sa8CTUJp+vwa4+WVq3oNV5ywtnmBQABLYADQAKaUEW+I5UuzK+lzF3Em6j0pfxL4iPFQ/UQ/cvdF/U5b7M0OPdnnDOOXntg+Uvi8dmH8ovYY+QvqX+P9liLEeYEzlgK2G0/KfwMYoc2PchxCvSlb0ZknJD2mR81PERe4nlS7HmsJz49zZr29X2iPOx3PUT2C6PV9pjMtzMNhFtEkfaJx284/iY8VxGb8WS+rPSYeT8KK+g93R6mX8Aj0/D/ANLT/avYo8RzZdxd8pI+4lV/xf5Wi0w7tIgaUlZlb5P5QWcQop0G8VibFzcldkdGhCjHLBGgRwkpg9utLfap2dMM2ZT/ADGPRUKcVSStujzOKxFR1277PQ2u5WrZ5J3y0/SIoaqtNr6no6cnKCk+qFnlreq40loalScfu5j0Tx4RS8WjeEX1TuW/DYXcr9UQrvvDDRWPQ/Cfd4HhuMTYDGeOsst0YxWG8N3RcYosDiKu/boW0LX0Zi+i37HhElOo4O6NZwU1Z/w/T/f8jbctsWZKWnpIArqdVYDb4g7Y0erNHFrcoOXstTzLOQqoJhZmYKqj7upZjkBprFRxSnUqOEaau9fg78BWVPM27bfJ95C2yTN5wyJsqaAFB5tw1NaVoajQ6xDwrB1sPUm6i3S+RjcRCqllY02iYFVmYgAAkk5AACpJO6LwrzFLHOsykMbTY8VKe0yv/fWLH8UsuW+hC8NTdTxba/7/AJNskOGUEEEEAgjQg6ERXEwmeUCZheU5ZURUbE7sFQVKgVZiACdm2KniOHnWlFRV9CzwFWnTjJzZ28ntolzFmtKmS5q1QVluGFelUHCcjmNd8Z4bhqlBzzre3ya4/EU62Vwfr8F/f1vSTJYsc2UhQNSSDoItlucEYtme3PbSoxLrliXYw/Y8Y660M2ohZadBms9pDriU5fUHaCNhjjJWrH2fLDqVYVB1EGrhO2qDkmi2ZnlMcpjAyydDQZqfzeMQUaEaTll2ZJiKsqqTfQv77P8Aw875b/pMbV+XLsQ0eZHujOLocmZLr76eIjycElVjb/kvdHpaqSpS7P2NUj2J5UybyoTj9tCjTmkJ45vFxw6CyOXW5ScVrTuqa2tcavJpNLWd67JlP9qxy8Qio1Fb0Ozh1WVSl+Z7Oxd8qPZJ/wAtvCOSn5kd5nfJezj7RLIGZdfHOLCrUk6dm9CGGGpwm5xWrNLvb1faIrY7kk9jlYZwSSWNaAkmmeW004axmW4p6oTJswNOmlSCC7EEaEEmhEeI4iv6sn9Weiw/LS+g9XT6mX8Aj1PD/wBLT/avYpcRzZdxc8pHqZXzf5Wizw/mISByE9cfgPisS4jygfY4wYDbfaZ/zpn6mj0tHlx7I8niOdLuzTTfhFnlSpJ6XNIHcfh6I6K738OuPP1uZLuz1mFh/Si36L2KG12EOoAJWhqDrrrXfHFiMOq0bMsKNZ03cLLZMGRJmM2QUDM8ANsRYXBxoSck7tklfFOqktki++xTbNLUzaFNpGfNbgx2r+bZ1Zx2nFmUnodqwB46SsJks4XGWejD3W3jwgNGrMW/KDbktNouyXNFJDTp3PS39Ez1lg2VHrkys5ag0bPqiOs5KnJw81nbuaKKUkpbDhyWllWeqhSQteiFJ1AqAAaZECu40ip4TPFScnXvbpdW7nVjI0Vbw7fWxfzlBUggEEGoOkXRwmIWKWpt2IpLJ82BvQWmL7WVrTDSuHKtNInyLxcvQG4SwAAAKCgyEQAzTygrzl6WSXNAZBZ5ryEbNWtAZQeicmdZdSAa50iDEuapScN7E+GUHVip7Erk7ygEm022S1mwNL5twysrNO5zEJbNhlLhJRQTiJoMuvNGGWPmb7/9IxN55Wsl2/7PtqmtNYvMNWIploo91eHHbExukkrIqJFzYT6w4d1M++v7R0fiHbY08MYbqu2bMrNlUC0yDaTabtwGxv2jnNpSS0ZJlTQ1dQQaMpyKncRsMDFj7NlhhRhUH+x1HjAI9zr1IkTZU41JluEmH8XRNFbc/HQ9eUR1uXLsbU4/1Iteop3G1Zkv418RHk0rVYd17o9FVf8ASl2fsavHsDyhkXlR9vX5KfqeLvh3Kff7Hn+K85dvuNfkw9nmfN/lWOTiPMXY7eFcp9/hF9yo9kn/AC28I4qfmRZi15PbvqTOYZL0V6z6R7Bl2xPXnoogbL29X2iOaO5rPYLp9X2mMy3ENhUvy4zLmFpOQOeHYerceEVeN4fGum46S9yyw+KcdJbDPcNoV5KUOagKw2hhqCNhjqwlN06EIS3SSOWvrUb9WUXlI9TK+b/K0d+H8xCQOQvrv4D4rEuI8oHqbMCgsxAAzJOgEcYtcwK0zAbROYHIzZhB4FiRHpqPLj2R5PE6Vpd2O9iH3afCPCPO1uZLuz2GH5MOy9iTZ5LTHwSxib6Ab2OwfXcDEZM7LVjVctyrJ6THHNIzbYB7qjYPqYEE55i1IqKQNBdtlztKJMkYpepl/iX5e8fl2bN0CVTvuQ5UwMKqaj99oI2HhA3It7XZLtMppU1FdW1DCoy0ORBBFTmCCKmhFTAw0nufOQV2SLHMmIkqXJaYFNQzsXw1yDzWZsh+GvZHPT8bxHnay9LfJmpGGROF79R4maHqjoOcxu78OTYFx81zWPPFzePncNK4fTNa0rsrFhkWbN1MmyJoIrzAgeUjmZ7y5M1Zc5ACWRq9FqjCQykMjUroQaGK3HYipRknAssFhoVovOiruKwSZKuJEpJQcgsQWZmIrTE8xmY0qcq0zhw/F1MQ557aWtb+TfFYWFC2X6li7Aa/2dgG8xZHIXV18ny5DTxRNRL2n49w/Lt27oEcqltENKikCErb1ukTOmhwTQKBtjD3XG0cdRsgbxlbQo2JVsDjC9K02Eb1P4h9d4ECTdXQTEDAhgCDqDAIofNJkTVmJnLDqWG1QCCTxEVtfAKU1OHRp/56FhSxn5HCfo/Y0qVNDAMpBBFQRmCOBiyKgyXyo+3r8lP1PF3w7lPv9jz/ABXnLt9xr8mHs8z5v8qxycR5i7HbwrlPv8IYOUK45DywRjmKUQHax/uvUI4Yu0kyzRIuyxLJlJLXRRTrO09ZNTGJSzO4PF7er7RCO5rPYLo9X2mMy3ENjpb7Nzi02jMdcam8XZiy0sq2JSUmDKo8GGjDgeykCbpYreWNvmTZCBpZxI9SyZoRRhXeuuh74motKWpo4ehB5JXsJcwthZjgIoN5I1J0GUS13eJrGN2WdutkyeazTkMwi+gOv3jxPYBHITxSjsLlq5OSC5cs4LGuEHUnM0FK90dkMdUjGysV9ThVCcszv/ca7ruCY4WoMmWABn6wgaUB9HrPdHJJuTuztzRglGPQa7DYkkrhlrQbd5O8k5kxgicm9yTAwEAEAVd43Mswl0PNzPeAyb4129esDeM7aFJaMUrKcuD84zln+LZ1NSBIrPY+OiuKGhB/sEH94GdiVZrzmSxRqzUpkf8AmD9nHceuBq4J7GcWWYUOF1IOlCIsIzT2I3Fofrwv6ZMGGXWUm1v+YerYo+vVFeSxppblBa7AjgVqtK5g79a11iCth4VfMdNKvKnsSrpuxmykqWB1dskHbTPqFYxQw8KKeXqYr4iU7Zxtum4klHExxzPeIyHwjZ16x0HHKbehbwNAgAgCPbbEk1cLio2bCDvBGYPEQMptbFBarumytAZqbwPvB1r+LrGfCBKpJkaVOVvRINNRtHWNRA2serO7yiTJIFcyjegeOXoniO0GBh2e4k+USY8y0rN5p1Xm1U7RiBYmhGozGcW2ArQjDK3rcoeJ4SrKeeKurdC45D32ZdmcIlWaYSC2SDJR1k5aDviHiLTqK3odHCKb8J39fhDjcFiYkz5xLTGFFJ2L+UaKDwivLOcv/FF3AjIV7er7RGY7ms9iHYreEWlCc6xs1c0jK2h387D3T3xjKbZyvtaSZjFiswE64ZjAdwNIZTZVmtDj9kk7p3+q39YZTPjs4+abLWuCZXeJhHgYZTP4hnsXdZvcmH/ut+xhlMfiGT7HMkyvVyQp3ilT1sczDKaus3uSvOw9098MprnDzsPdPfDKZzh52HunvhlGcPOw9098Mozh52HunvhlGcPOw9098Mozgb1HumGUeIVs6RZ2NeZKnejFO/ARWGU2Vdo5/ZJO6d/qt/WGUz+IZznXbZn9JJjU0rMP9YZTKxDQLdtmH4Zv+q39YZR+IZ3s9msyGvM4jvclv1E0hlNXXbLMXqPdMMpr4gedh7p74ZRnDzsPdPfDKM4edh7p74ZRnDzsPdPfDKM4edh7p74ZRnDzsPdPfDKM5Ftc2TN9ZJDHfliHUwzEMplVWtiGbJI2CaP+637mGU2/EM+NY5ByImkcZjf1hlH4hnOVdVlU1EuYM605xqd1YZTP4hl2L2HunvhlI/EDzsPdPfDKM5wtlvDrShGcZUbGsp3Vj/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Bayesian Inference</a:t>
            </a:r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006" y="4267065"/>
            <a:ext cx="1727994" cy="245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94" y="3420927"/>
            <a:ext cx="2916237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9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664" y="1988840"/>
            <a:ext cx="11449272" cy="57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-1062275" y="2793576"/>
            <a:ext cx="9222688" cy="1907653"/>
            <a:chOff x="204912" y="4538664"/>
            <a:chExt cx="6116513" cy="1265161"/>
          </a:xfrm>
        </p:grpSpPr>
        <p:pic>
          <p:nvPicPr>
            <p:cNvPr id="12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376238" y="4538664"/>
              <a:ext cx="5945187" cy="892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08"/>
            <a:stretch/>
          </p:blipFill>
          <p:spPr bwMode="auto">
            <a:xfrm>
              <a:off x="204912" y="5175324"/>
              <a:ext cx="5945187" cy="628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395536" y="1340768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+mn-lt"/>
              </a:rPr>
              <a:t>The joint distribution over the latent and observed variables</a:t>
            </a:r>
            <a:r>
              <a:rPr lang="zh-CN" altLang="en-US" sz="2000" b="0" dirty="0" smtClean="0">
                <a:latin typeface="+mn-lt"/>
              </a:rPr>
              <a:t>：</a:t>
            </a:r>
            <a:endParaRPr lang="en-US" sz="2000" b="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4056" y="5346884"/>
                <a:ext cx="4572000" cy="12141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56" y="5346884"/>
                <a:ext cx="4572000" cy="1214115"/>
              </a:xfrm>
              <a:prstGeom prst="rect">
                <a:avLst/>
              </a:prstGeom>
              <a:blipFill rotWithShape="1">
                <a:blip r:embed="rId7"/>
                <a:stretch>
                  <a:fillRect l="-400" r="-4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5536" y="4917253"/>
            <a:ext cx="41713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altLang="zh-CN" b="0" dirty="0" smtClean="0"/>
              <a:t>The</a:t>
            </a:r>
            <a:r>
              <a:rPr lang="en-US" altLang="zh-CN" dirty="0" smtClean="0"/>
              <a:t> </a:t>
            </a:r>
            <a:r>
              <a:rPr lang="en-US" sz="2000" b="0" dirty="0" smtClean="0">
                <a:latin typeface="+mn-lt"/>
              </a:rPr>
              <a:t>log-likelihood </a:t>
            </a:r>
            <a:r>
              <a:rPr lang="en-US" sz="2000" b="0" dirty="0">
                <a:latin typeface="+mn-lt"/>
              </a:rPr>
              <a:t>of the data set </a:t>
            </a:r>
            <a:r>
              <a:rPr lang="en-US" sz="2000" b="0" dirty="0" smtClean="0">
                <a:latin typeface="+mn-lt"/>
              </a:rPr>
              <a:t>is</a:t>
            </a:r>
            <a:endParaRPr lang="en-US" sz="2000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19672" y="2276872"/>
                <a:ext cx="3446777" cy="1001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276872"/>
                <a:ext cx="3446777" cy="10010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50313" y="3501008"/>
                <a:ext cx="2962606" cy="1030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313" y="3501008"/>
                <a:ext cx="2962606" cy="10304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32599" y="4789790"/>
                <a:ext cx="23314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i="1" smtClean="0">
                          <a:solidFill>
                            <a:srgbClr val="80008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80008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599" y="4789790"/>
                <a:ext cx="233147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 bwMode="auto">
          <a:xfrm>
            <a:off x="6056194" y="4221088"/>
            <a:ext cx="360040" cy="14401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0232" y="410843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No close form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6047" y="5517232"/>
            <a:ext cx="14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>
                <a:solidFill>
                  <a:srgbClr val="00B050"/>
                </a:solidFill>
              </a:rPr>
              <a:t>Likelihood</a:t>
            </a:r>
            <a:endParaRPr lang="en-US" b="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9961" y="5522664"/>
            <a:ext cx="7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>
                <a:solidFill>
                  <a:srgbClr val="800080"/>
                </a:solidFill>
              </a:rPr>
              <a:t>Prior</a:t>
            </a:r>
            <a:endParaRPr lang="en-US" b="0" dirty="0">
              <a:solidFill>
                <a:srgbClr val="80008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9512" y="1484784"/>
                <a:ext cx="87849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How to obtain posterior distribution of variable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0" dirty="0" smtClean="0"/>
                  <a:t> for each position in order to do inference? </a:t>
                </a:r>
                <a:endParaRPr lang="en-US" b="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84784"/>
                <a:ext cx="8784976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55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99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609600"/>
                <a:ext cx="9144000" cy="487363"/>
              </a:xfrm>
            </p:spPr>
            <p:txBody>
              <a:bodyPr/>
              <a:lstStyle/>
              <a:p>
                <a:r>
                  <a:rPr lang="en-US" dirty="0" smtClean="0"/>
                  <a:t>M-H sampling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609600"/>
                <a:ext cx="9144000" cy="487363"/>
              </a:xfrm>
              <a:blipFill rotWithShape="1">
                <a:blip r:embed="rId3"/>
                <a:stretch>
                  <a:fillRect t="-37500" b="-3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Metropolis-Hasting sampling is a </a:t>
            </a:r>
            <a:r>
              <a:rPr lang="en-US" dirty="0" smtClean="0">
                <a:solidFill>
                  <a:srgbClr val="FF0000"/>
                </a:solidFill>
              </a:rPr>
              <a:t>Markov chain Monte Carlo (MCMC) </a:t>
            </a:r>
            <a:r>
              <a:rPr lang="en-US" dirty="0" smtClean="0"/>
              <a:t>algorithm.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27584" y="3284984"/>
                <a:ext cx="6606480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4984"/>
                <a:ext cx="6606480" cy="542136"/>
              </a:xfrm>
              <a:prstGeom prst="rect">
                <a:avLst/>
              </a:prstGeom>
              <a:blipFill rotWithShape="0">
                <a:blip r:embed="rId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6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83568" y="609600"/>
                <a:ext cx="8280920" cy="4873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Gibbs sampling</a:t>
                </a:r>
                <a:r>
                  <a:rPr lang="en-US" dirty="0"/>
                  <a:t>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3568" y="609600"/>
                <a:ext cx="8280920" cy="487363"/>
              </a:xfrm>
              <a:blipFill rotWithShape="1">
                <a:blip r:embed="rId3"/>
                <a:stretch>
                  <a:fillRect t="-2875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 smtClean="0"/>
              <a:t>Gibbs sampling is a </a:t>
            </a:r>
            <a:r>
              <a:rPr lang="en-US" sz="2200" dirty="0" smtClean="0">
                <a:solidFill>
                  <a:srgbClr val="FF0000"/>
                </a:solidFill>
              </a:rPr>
              <a:t>Markov chain Monte Carlo (MCMC) </a:t>
            </a:r>
            <a:r>
              <a:rPr lang="en-US" sz="2200" dirty="0" smtClean="0"/>
              <a:t>algorithm for obtaining a sequence of observations which are approximated from a specified </a:t>
            </a:r>
            <a:r>
              <a:rPr lang="en-US" sz="2200" dirty="0" smtClean="0">
                <a:solidFill>
                  <a:srgbClr val="FF0000"/>
                </a:solidFill>
              </a:rPr>
              <a:t>multivariate probability distribution</a:t>
            </a:r>
            <a:r>
              <a:rPr lang="en-US" sz="2200" dirty="0" smtClean="0"/>
              <a:t> when direct sampling is difficult. This sequence can be used to approximate </a:t>
            </a:r>
            <a:r>
              <a:rPr lang="en-US" sz="2200" dirty="0"/>
              <a:t>the</a:t>
            </a:r>
            <a:r>
              <a:rPr lang="en-US" sz="2200" dirty="0" smtClean="0">
                <a:solidFill>
                  <a:srgbClr val="FF0000"/>
                </a:solidFill>
              </a:rPr>
              <a:t> joint distribution </a:t>
            </a:r>
            <a:r>
              <a:rPr lang="en-US" sz="2200" dirty="0" smtClean="0"/>
              <a:t>of two or more random variables.</a:t>
            </a:r>
          </a:p>
          <a:p>
            <a:pPr algn="just"/>
            <a:endParaRPr lang="en-US" sz="2200" dirty="0" smtClean="0"/>
          </a:p>
          <a:p>
            <a:r>
              <a:rPr lang="en-US" kern="1200" dirty="0">
                <a:solidFill>
                  <a:srgbClr val="FF0000"/>
                </a:solidFill>
              </a:rPr>
              <a:t>C</a:t>
            </a:r>
            <a:r>
              <a:rPr lang="en-US" b="0" i="0" u="none" strike="noStrike" kern="1200" dirty="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onditional distribution</a:t>
            </a:r>
            <a:r>
              <a:rPr lang="en-US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each variable is known and is easy to sample from.</a:t>
            </a:r>
          </a:p>
          <a:p>
            <a:endParaRPr lang="en-US" kern="1200" dirty="0"/>
          </a:p>
          <a:p>
            <a:r>
              <a:rPr lang="en-US" kern="1200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7492" y="5335136"/>
                <a:ext cx="8496944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2" y="5335136"/>
                <a:ext cx="8496944" cy="542136"/>
              </a:xfrm>
              <a:prstGeom prst="rect">
                <a:avLst/>
              </a:prstGeom>
              <a:blipFill rotWithShape="1">
                <a:blip r:embed="rId4"/>
                <a:stretch>
                  <a:fillRect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8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1"/>
          <a:stretch/>
        </p:blipFill>
        <p:spPr bwMode="auto">
          <a:xfrm>
            <a:off x="395536" y="692696"/>
            <a:ext cx="8656637" cy="429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403648" y="5464886"/>
            <a:ext cx="7154192" cy="865692"/>
            <a:chOff x="1306240" y="5850293"/>
            <a:chExt cx="7154192" cy="8656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979712" y="5850293"/>
                  <a:ext cx="6480720" cy="4297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)∼</m:t>
                        </m:r>
                        <m:r>
                          <m:rPr>
                            <m:nor/>
                          </m:rPr>
                          <a:rPr lang="en-US" b="0"/>
                          <m:t>Beta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712" y="5850293"/>
                  <a:ext cx="6480720" cy="42973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1306240" y="6286252"/>
                  <a:ext cx="6480720" cy="4297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6240" y="6286252"/>
                  <a:ext cx="6480720" cy="42973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ounded Rectangle 6"/>
            <p:cNvSpPr/>
            <p:nvPr/>
          </p:nvSpPr>
          <p:spPr bwMode="auto">
            <a:xfrm>
              <a:off x="2195736" y="5850293"/>
              <a:ext cx="6120680" cy="865692"/>
            </a:xfrm>
            <a:prstGeom prst="round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894" y="3315464"/>
            <a:ext cx="2333625" cy="44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9552" y="609600"/>
            <a:ext cx="8424936" cy="487363"/>
          </a:xfrm>
        </p:spPr>
        <p:txBody>
          <a:bodyPr/>
          <a:lstStyle/>
          <a:p>
            <a:r>
              <a:rPr lang="en-US" altLang="en-US" dirty="0" smtClean="0"/>
              <a:t>Bayesian Posterior Distribution Testing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 smtClean="0"/>
              <a:t>A variant is called if                         with high confidence,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275856" y="1649028"/>
                <a:ext cx="2002343" cy="521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limUpp>
                            <m:limUp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lim>
                          </m:limUpp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b="0"/>
                            <m:t>case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limUpp>
                            <m:limUp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lim>
                          </m:limUpp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b="0"/>
                            <m:t>control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649028"/>
                <a:ext cx="2002343" cy="5216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2696" y="2198081"/>
            <a:ext cx="12100123" cy="123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11160" y="3430023"/>
                <a:ext cx="846043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0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1">
                        <a:latin typeface="+mn-lt"/>
                      </a:rPr>
                      <m:t>τ</m:t>
                    </m:r>
                  </m:oMath>
                </a14:m>
                <a:r>
                  <a:rPr lang="en-US" sz="2200" b="0" dirty="0">
                    <a:latin typeface="+mn-lt"/>
                  </a:rPr>
                  <a:t> is a detection threshold and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+mn-lt"/>
                      </a:rPr>
                      <m:t>1</m:t>
                    </m:r>
                    <m:r>
                      <a:rPr lang="en-US" sz="2200" b="0">
                        <a:latin typeface="+mn-lt"/>
                      </a:rPr>
                      <m:t>−</m:t>
                    </m:r>
                    <m:r>
                      <m:rPr>
                        <m:sty m:val="p"/>
                      </m:rPr>
                      <a:rPr lang="en-US" sz="2200" b="0" i="1">
                        <a:latin typeface="+mn-lt"/>
                      </a:rPr>
                      <m:t>α</m:t>
                    </m:r>
                  </m:oMath>
                </a14:m>
                <a:r>
                  <a:rPr lang="en-US" sz="2200" b="0" dirty="0">
                    <a:latin typeface="+mn-lt"/>
                  </a:rPr>
                  <a:t> is a confidence level.  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60" y="3430023"/>
                <a:ext cx="8460432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937" t="-8571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 descr="S:\yhe2\Research\rvd2\results\2013-07-29 Bayesian Hypothesis test on the distribution of muCase-muControl\hist(XY) when nGibbs=4000 nMH=50 dilution=0.1 steps=1000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24" t="5713" r="4932" b="64259"/>
          <a:stretch/>
        </p:blipFill>
        <p:spPr bwMode="auto">
          <a:xfrm>
            <a:off x="438854" y="4077072"/>
            <a:ext cx="4614075" cy="173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S:\yhe2\Research\rvd2\results\2013-07-29 Bayesian Hypothesis test on the distribution of muCase-muControl\hist(Z) when nGibbs=4000 nMH=50 dilution=0.1 steps=1000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1" t="4488" r="5727" b="64238"/>
          <a:stretch/>
        </p:blipFill>
        <p:spPr bwMode="auto">
          <a:xfrm>
            <a:off x="4647316" y="4077072"/>
            <a:ext cx="4496683" cy="18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276596" y="5905924"/>
                <a:ext cx="469296" cy="442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limUpp>
                            <m:limUp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𝜇</m:t>
                              </m:r>
                            </m:e>
                            <m:lim>
                              <m:r>
                                <a:rPr lang="en-US" b="0" i="1">
                                  <a:latin typeface="Cambria Math"/>
                                </a:rPr>
                                <m:t>~</m:t>
                              </m:r>
                            </m:lim>
                          </m:limUpp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596" y="5905924"/>
                <a:ext cx="469296" cy="442044"/>
              </a:xfrm>
              <a:prstGeom prst="rect">
                <a:avLst/>
              </a:prstGeom>
              <a:blipFill rotWithShape="0">
                <a:blip r:embed="rId8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940152" y="5916979"/>
                <a:ext cx="2165785" cy="536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lim>
                          </m:limUp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≜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lim>
                          </m:limUp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case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lim>
                          </m:limUp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control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916979"/>
                <a:ext cx="2165785" cy="536685"/>
              </a:xfrm>
              <a:prstGeom prst="rect">
                <a:avLst/>
              </a:prstGeom>
              <a:blipFill rotWithShape="0">
                <a:blip r:embed="rId9"/>
                <a:stretch>
                  <a:fillRect r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10508" y="4536964"/>
            <a:ext cx="400110" cy="10801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0" dirty="0" smtClean="0"/>
              <a:t>frequency</a:t>
            </a:r>
            <a:endParaRPr lang="en-US" sz="14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2496645" y="6379343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Histograms of posterior distribution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835150" y="620713"/>
            <a:ext cx="6019800" cy="487362"/>
          </a:xfrm>
        </p:spPr>
        <p:txBody>
          <a:bodyPr/>
          <a:lstStyle/>
          <a:p>
            <a:r>
              <a:rPr lang="en-US" altLang="en-US" dirty="0" smtClean="0"/>
              <a:t>Methodology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778000"/>
            <a:ext cx="5184775" cy="366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6" name="Rectangle 45055"/>
          <p:cNvSpPr>
            <a:spLocks noChangeArrowheads="1"/>
          </p:cNvSpPr>
          <p:nvPr/>
        </p:nvSpPr>
        <p:spPr bwMode="auto">
          <a:xfrm>
            <a:off x="3400425" y="5940425"/>
            <a:ext cx="246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Fig. Method Flowchart</a:t>
            </a:r>
          </a:p>
        </p:txBody>
      </p:sp>
    </p:spTree>
    <p:extLst>
      <p:ext uri="{BB962C8B-B14F-4D97-AF65-F5344CB8AC3E}">
        <p14:creationId xmlns:p14="http://schemas.microsoft.com/office/powerpoint/2010/main" val="16732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9552" y="609600"/>
            <a:ext cx="8280920" cy="487363"/>
          </a:xfrm>
        </p:spPr>
        <p:txBody>
          <a:bodyPr/>
          <a:lstStyle/>
          <a:p>
            <a:r>
              <a:rPr lang="en-US" altLang="en-US" dirty="0" smtClean="0"/>
              <a:t>Result – Performance with read depth</a:t>
            </a:r>
          </a:p>
        </p:txBody>
      </p:sp>
      <p:pic>
        <p:nvPicPr>
          <p:cNvPr id="30723" name="Picture 37" descr="C:\Users\Yuting He\Desktop\defenseppt\figures\ROC_without_chi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237" y="1393532"/>
            <a:ext cx="5060010" cy="4555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0792" y="609329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b="0" dirty="0">
                <a:latin typeface="Cambria" panose="02040503050406030204" pitchFamily="18" charset="0"/>
              </a:rPr>
              <a:t>Fig. </a:t>
            </a:r>
            <a:r>
              <a:rPr lang="en-US" altLang="en-US" sz="1600" b="0" dirty="0" smtClean="0">
                <a:latin typeface="Cambria" panose="02040503050406030204" pitchFamily="18" charset="0"/>
              </a:rPr>
              <a:t> </a:t>
            </a:r>
            <a:r>
              <a:rPr lang="en-US" altLang="en-US" sz="1600" b="0" dirty="0">
                <a:latin typeface="Cambria" panose="02040503050406030204" pitchFamily="18" charset="0"/>
              </a:rPr>
              <a:t>ROC curve varying read depth showing </a:t>
            </a:r>
            <a:r>
              <a:rPr lang="en-US" altLang="en-US" sz="1600" b="0" dirty="0" smtClean="0">
                <a:latin typeface="Cambria" panose="02040503050406030204" pitchFamily="18" charset="0"/>
              </a:rPr>
              <a:t>detection performance </a:t>
            </a:r>
            <a:r>
              <a:rPr lang="en-US" altLang="en-US" sz="1600" b="0" dirty="0">
                <a:latin typeface="Cambria" panose="02040503050406030204" pitchFamily="18" charset="0"/>
              </a:rPr>
              <a:t>of RVD2 in synthetic data</a:t>
            </a:r>
          </a:p>
          <a:p>
            <a:pPr algn="ctr"/>
            <a:endParaRPr 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487363"/>
          </a:xfrm>
        </p:spPr>
        <p:txBody>
          <a:bodyPr/>
          <a:lstStyle/>
          <a:p>
            <a:r>
              <a:rPr lang="en-US" altLang="en-US" sz="2600" dirty="0" smtClean="0"/>
              <a:t>Result – Performance compared with other algorithms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56" y="2341141"/>
            <a:ext cx="8069263" cy="402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9" name="Rounded Rectangle 5"/>
          <p:cNvSpPr>
            <a:spLocks noChangeArrowheads="1"/>
          </p:cNvSpPr>
          <p:nvPr/>
        </p:nvSpPr>
        <p:spPr bwMode="auto">
          <a:xfrm>
            <a:off x="1950019" y="2912170"/>
            <a:ext cx="1944687" cy="35274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8" name="Rectangle 7"/>
          <p:cNvSpPr/>
          <p:nvPr/>
        </p:nvSpPr>
        <p:spPr>
          <a:xfrm>
            <a:off x="647550" y="1484784"/>
            <a:ext cx="7794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Table 1. False discovery rate comparison of RVD2 with other variant calling algorithms. </a:t>
            </a:r>
            <a:r>
              <a:rPr lang="en-US" b="0" i="1" dirty="0" smtClean="0"/>
              <a:t>Blank cells indicate no locations were called variant.</a:t>
            </a:r>
          </a:p>
          <a:p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487363"/>
          </a:xfrm>
        </p:spPr>
        <p:txBody>
          <a:bodyPr/>
          <a:lstStyle/>
          <a:p>
            <a:r>
              <a:rPr lang="en-US" altLang="en-US" sz="2600" dirty="0" smtClean="0"/>
              <a:t>Result – Performance compared with other algorithms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56" y="2341141"/>
            <a:ext cx="8069263" cy="402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7550" y="1484784"/>
            <a:ext cx="7794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Table 1. False discovery rate comparison of RVD2 with other variant calling algorithms. </a:t>
            </a:r>
            <a:r>
              <a:rPr lang="en-US" b="0" i="1" dirty="0" smtClean="0"/>
              <a:t>Blank cells indicate no locations were called variant.</a:t>
            </a:r>
          </a:p>
          <a:p>
            <a:endParaRPr lang="en-US" b="0" dirty="0"/>
          </a:p>
        </p:txBody>
      </p:sp>
      <p:sp>
        <p:nvSpPr>
          <p:cNvPr id="9" name="Rounded Rectangle 5"/>
          <p:cNvSpPr>
            <a:spLocks noChangeArrowheads="1"/>
          </p:cNvSpPr>
          <p:nvPr/>
        </p:nvSpPr>
        <p:spPr bwMode="auto">
          <a:xfrm>
            <a:off x="4037581" y="2913137"/>
            <a:ext cx="1944687" cy="35274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8729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576388" y="609600"/>
            <a:ext cx="6019800" cy="487363"/>
          </a:xfrm>
        </p:spPr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67700" cy="464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Background</a:t>
            </a:r>
          </a:p>
          <a:p>
            <a:pPr lvl="1">
              <a:defRPr/>
            </a:pPr>
            <a:r>
              <a:rPr lang="en-US" altLang="en-US" dirty="0"/>
              <a:t>Single-nucleotide </a:t>
            </a:r>
            <a:r>
              <a:rPr lang="en-US" altLang="en-US" dirty="0" smtClean="0"/>
              <a:t>polymorphism (SNP)</a:t>
            </a:r>
          </a:p>
          <a:p>
            <a:pPr lvl="1">
              <a:defRPr/>
            </a:pPr>
            <a:r>
              <a:rPr lang="en-US" altLang="en-US" dirty="0" smtClean="0"/>
              <a:t>Next-</a:t>
            </a:r>
            <a:r>
              <a:rPr lang="en-US" altLang="zh-CN" dirty="0" smtClean="0"/>
              <a:t>G</a:t>
            </a:r>
            <a:r>
              <a:rPr lang="en-US" altLang="en-US" dirty="0" smtClean="0"/>
              <a:t>eneration Sequencing technology</a:t>
            </a:r>
          </a:p>
          <a:p>
            <a:pPr lvl="1">
              <a:defRPr/>
            </a:pPr>
            <a:r>
              <a:rPr lang="en-US" altLang="en-US" dirty="0" smtClean="0"/>
              <a:t>Synthetic </a:t>
            </a:r>
            <a:r>
              <a:rPr lang="en-US" altLang="en-US" dirty="0"/>
              <a:t>DNA sequence </a:t>
            </a:r>
            <a:r>
              <a:rPr lang="en-US" altLang="en-US" dirty="0" smtClean="0"/>
              <a:t>Data</a:t>
            </a:r>
          </a:p>
          <a:p>
            <a:pPr>
              <a:defRPr/>
            </a:pPr>
            <a:r>
              <a:rPr lang="en-US" altLang="en-US" dirty="0" smtClean="0"/>
              <a:t>Methodology</a:t>
            </a:r>
          </a:p>
          <a:p>
            <a:pPr lvl="1">
              <a:defRPr/>
            </a:pPr>
            <a:r>
              <a:rPr lang="en-US" altLang="en-US" dirty="0" smtClean="0"/>
              <a:t>Graphical Model</a:t>
            </a:r>
          </a:p>
          <a:p>
            <a:pPr lvl="1">
              <a:defRPr/>
            </a:pPr>
            <a:r>
              <a:rPr lang="en-US" altLang="en-US" dirty="0" smtClean="0"/>
              <a:t>Metropolis-within-Gibbs sampling</a:t>
            </a:r>
          </a:p>
          <a:p>
            <a:pPr lvl="1">
              <a:defRPr/>
            </a:pPr>
            <a:r>
              <a:rPr lang="en-US" altLang="en-US" dirty="0" smtClean="0"/>
              <a:t>Bayesian Posterior Density Test</a:t>
            </a:r>
          </a:p>
          <a:p>
            <a:pPr>
              <a:defRPr/>
            </a:pPr>
            <a:r>
              <a:rPr lang="en-US" altLang="en-US" dirty="0" smtClean="0"/>
              <a:t>Results</a:t>
            </a:r>
          </a:p>
          <a:p>
            <a:pPr lvl="1">
              <a:defRPr/>
            </a:pPr>
            <a:r>
              <a:rPr lang="en-US" altLang="en-US" dirty="0" smtClean="0"/>
              <a:t>Synthetic DNA sequence Data</a:t>
            </a:r>
          </a:p>
          <a:p>
            <a:pPr lvl="1">
              <a:defRPr/>
            </a:pPr>
            <a:r>
              <a:rPr lang="en-US" altLang="en-US" dirty="0" smtClean="0"/>
              <a:t>HCC1187  PAXIP1 </a:t>
            </a:r>
            <a:r>
              <a:rPr lang="en-US" altLang="en-US" dirty="0"/>
              <a:t>sequence Data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altLang="en-US" sz="2400" dirty="0" smtClean="0">
                <a:ea typeface="+mn-ea"/>
                <a:cs typeface="+mn-cs"/>
              </a:rPr>
              <a:t>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487363"/>
          </a:xfrm>
        </p:spPr>
        <p:txBody>
          <a:bodyPr/>
          <a:lstStyle/>
          <a:p>
            <a:r>
              <a:rPr lang="en-US" altLang="en-US" sz="2600" dirty="0" smtClean="0"/>
              <a:t>Result – Performance compared with other algorithms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56" y="2341141"/>
            <a:ext cx="8069263" cy="402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8" name="Rounded Rectangle 4"/>
          <p:cNvSpPr>
            <a:spLocks noChangeArrowheads="1"/>
          </p:cNvSpPr>
          <p:nvPr/>
        </p:nvSpPr>
        <p:spPr bwMode="auto">
          <a:xfrm>
            <a:off x="5982269" y="4993854"/>
            <a:ext cx="2597150" cy="13684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8" name="Rectangle 7"/>
          <p:cNvSpPr/>
          <p:nvPr/>
        </p:nvSpPr>
        <p:spPr>
          <a:xfrm>
            <a:off x="647550" y="1484784"/>
            <a:ext cx="7794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/>
              <a:t>Table 1. False discovery rate comparison of RVD2 with other variant calling algorithms. </a:t>
            </a:r>
            <a:r>
              <a:rPr lang="en-US" b="0" i="1" dirty="0" smtClean="0"/>
              <a:t>Blank cells indicate no locations were called variant.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8449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HCC1187 PAXIP1 gene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HCC1187 dataset is a well-recognized baseline dataset from </a:t>
            </a:r>
            <a:r>
              <a:rPr lang="en-US" sz="2000" dirty="0" err="1"/>
              <a:t>Illumina</a:t>
            </a:r>
            <a:r>
              <a:rPr lang="en-US" sz="2000" dirty="0"/>
              <a:t> for evaluating sequence analysis </a:t>
            </a:r>
            <a:r>
              <a:rPr lang="en-US" sz="2000" dirty="0" smtClean="0"/>
              <a:t>algorithms.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HCC1187 cell line was derived from  epithelial cells from </a:t>
            </a:r>
            <a:r>
              <a:rPr lang="en-US" sz="2000" dirty="0">
                <a:solidFill>
                  <a:srgbClr val="FF0000"/>
                </a:solidFill>
              </a:rPr>
              <a:t>primary breast tissue </a:t>
            </a:r>
            <a:r>
              <a:rPr lang="en-US" sz="2000" dirty="0"/>
              <a:t>from a 41 y/o adult with TNM stage IIA primary ductal carcinoma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Matched normal cells were derived from </a:t>
            </a:r>
            <a:r>
              <a:rPr lang="en-US" sz="2000" dirty="0" err="1"/>
              <a:t>lymphoblastoid</a:t>
            </a:r>
            <a:r>
              <a:rPr lang="en-US" sz="2000" dirty="0"/>
              <a:t> cells from </a:t>
            </a:r>
            <a:r>
              <a:rPr lang="en-US" sz="2000" dirty="0">
                <a:solidFill>
                  <a:srgbClr val="FF0000"/>
                </a:solidFill>
              </a:rPr>
              <a:t>peripheral blood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>
                <a:solidFill>
                  <a:srgbClr val="FF0000"/>
                </a:solidFill>
              </a:rPr>
              <a:t>estimated tumor purity </a:t>
            </a:r>
            <a:r>
              <a:rPr lang="en-US" sz="2000" dirty="0"/>
              <a:t>was reported to be 0.8.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aligned data had an average read depth of 40x for the normal sample and 90x for the tumor sample with about </a:t>
            </a:r>
            <a:r>
              <a:rPr lang="en-US" sz="2000" dirty="0" smtClean="0"/>
              <a:t>96% </a:t>
            </a:r>
            <a:r>
              <a:rPr lang="en-US" sz="2000" dirty="0"/>
              <a:t>coverage with 10 or more </a:t>
            </a:r>
            <a:r>
              <a:rPr lang="en-US" sz="2000" dirty="0" smtClean="0"/>
              <a:t>reads.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1923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487363"/>
          </a:xfrm>
        </p:spPr>
        <p:txBody>
          <a:bodyPr/>
          <a:lstStyle/>
          <a:p>
            <a:r>
              <a:rPr lang="en-US" altLang="en-US" dirty="0" smtClean="0"/>
              <a:t>Result: Performance with clinical dataset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96752"/>
            <a:ext cx="6256338" cy="495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5656" y="6095037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/>
              <a:t>Fig. </a:t>
            </a:r>
            <a:r>
              <a:rPr lang="en-US" b="0" dirty="0" smtClean="0"/>
              <a:t>Estimated minor allele fraction for called variants in HCC1187 PAXIP1 gene. Star(*) indicates 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97585" y="6309320"/>
                <a:ext cx="2322687" cy="468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effectLst/>
                              <a:latin typeface="Cambria Math"/>
                              <a:ea typeface="SimSun"/>
                              <a:cs typeface="Times New Roman"/>
                            </a:rPr>
                            <m:t>𝜇</m:t>
                          </m:r>
                        </m:e>
                        <m:sub>
                          <m:r>
                            <a:rPr lang="en-US" b="0" i="1">
                              <a:effectLst/>
                              <a:latin typeface="Cambria Math"/>
                              <a:ea typeface="SimSun"/>
                              <a:cs typeface="Times New Roman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b="0">
                              <a:effectLst/>
                              <a:latin typeface="Calibri"/>
                              <a:ea typeface="SimSun"/>
                              <a:cs typeface="Times New Roman"/>
                            </a:rPr>
                            <m:t>case</m:t>
                          </m:r>
                        </m:sup>
                      </m:sSubSup>
                      <m:r>
                        <a:rPr lang="en-US" b="0" i="1">
                          <a:effectLst/>
                          <a:latin typeface="Cambria Math"/>
                          <a:ea typeface="SimSun"/>
                          <a:cs typeface="Times New Roman"/>
                        </a:rPr>
                        <m:t>−</m:t>
                      </m:r>
                      <m:sSubSup>
                        <m:sSubSupPr>
                          <m:ctrlPr>
                            <a:rPr lang="en-US" b="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effectLst/>
                              <a:latin typeface="Cambria Math"/>
                              <a:ea typeface="SimSun"/>
                              <a:cs typeface="Times New Roman"/>
                            </a:rPr>
                            <m:t>𝜇</m:t>
                          </m:r>
                        </m:e>
                        <m:sub>
                          <m:r>
                            <a:rPr lang="en-US" b="0" i="1">
                              <a:effectLst/>
                              <a:latin typeface="Cambria Math"/>
                              <a:ea typeface="SimSun"/>
                              <a:cs typeface="Times New Roman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b="0">
                              <a:effectLst/>
                              <a:latin typeface="Calibri"/>
                              <a:ea typeface="SimSun"/>
                              <a:cs typeface="Times New Roman"/>
                            </a:rPr>
                            <m:t>control</m:t>
                          </m:r>
                        </m:sup>
                      </m:sSubSup>
                      <m:r>
                        <a:rPr lang="en-US" b="0" i="1">
                          <a:effectLst/>
                          <a:latin typeface="Cambria Math"/>
                          <a:ea typeface="SimSun"/>
                          <a:cs typeface="Times New Roman"/>
                        </a:rPr>
                        <m:t>≥</m:t>
                      </m:r>
                      <m:r>
                        <a:rPr lang="en-US" b="0" i="1">
                          <a:effectLst/>
                          <a:latin typeface="Cambria Math"/>
                          <a:ea typeface="SimSun"/>
                          <a:cs typeface="Times New Roman"/>
                        </a:rPr>
                        <m:t>𝜏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585" y="6309320"/>
                <a:ext cx="2322687" cy="468526"/>
              </a:xfrm>
              <a:prstGeom prst="rect">
                <a:avLst/>
              </a:prstGeom>
              <a:blipFill rotWithShape="1">
                <a:blip r:embed="rId4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Future work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Perfect the algorithm</a:t>
            </a:r>
          </a:p>
          <a:p>
            <a:pPr lvl="1"/>
            <a:r>
              <a:rPr lang="en-US" altLang="en-US" dirty="0" smtClean="0"/>
              <a:t>Initialization</a:t>
            </a:r>
          </a:p>
          <a:p>
            <a:pPr lvl="1"/>
            <a:r>
              <a:rPr lang="en-US" altLang="en-US" dirty="0" smtClean="0"/>
              <a:t>Model structure</a:t>
            </a:r>
          </a:p>
          <a:p>
            <a:r>
              <a:rPr lang="en-US" altLang="en-US" dirty="0" smtClean="0"/>
              <a:t>Implement variational approximation to reduce time complexity</a:t>
            </a:r>
          </a:p>
          <a:p>
            <a:r>
              <a:rPr lang="en-US" altLang="en-US" dirty="0" smtClean="0"/>
              <a:t>Try </a:t>
            </a:r>
            <a:r>
              <a:rPr lang="en-US" altLang="en-US" dirty="0" smtClean="0"/>
              <a:t>other datasets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76400"/>
            <a:ext cx="8568952" cy="4648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000" dirty="0" err="1" smtClean="0"/>
              <a:t>Alkan</a:t>
            </a:r>
            <a:r>
              <a:rPr lang="en-US" sz="1000" dirty="0" smtClean="0"/>
              <a:t>, C., Kidd, J. M., Marques-</a:t>
            </a:r>
            <a:r>
              <a:rPr lang="en-US" sz="1000" dirty="0" err="1" smtClean="0"/>
              <a:t>Bonet</a:t>
            </a:r>
            <a:r>
              <a:rPr lang="en-US" sz="1000" dirty="0" smtClean="0"/>
              <a:t>, T., </a:t>
            </a:r>
            <a:r>
              <a:rPr lang="en-US" sz="1000" dirty="0" err="1" smtClean="0"/>
              <a:t>Aksay</a:t>
            </a:r>
            <a:r>
              <a:rPr lang="en-US" sz="1000" dirty="0" smtClean="0"/>
              <a:t>, G., </a:t>
            </a:r>
            <a:r>
              <a:rPr lang="en-US" sz="1000" dirty="0" err="1" smtClean="0"/>
              <a:t>Antonacci</a:t>
            </a:r>
            <a:r>
              <a:rPr lang="en-US" sz="1000" dirty="0" smtClean="0"/>
              <a:t>, F., </a:t>
            </a:r>
            <a:r>
              <a:rPr lang="en-US" sz="1000" dirty="0" err="1" smtClean="0"/>
              <a:t>Hormozdiari</a:t>
            </a:r>
            <a:r>
              <a:rPr lang="en-US" sz="1000" dirty="0" smtClean="0"/>
              <a:t>, F., </a:t>
            </a:r>
            <a:r>
              <a:rPr lang="en-US" sz="1000" dirty="0" err="1" smtClean="0"/>
              <a:t>Kitzman</a:t>
            </a:r>
            <a:r>
              <a:rPr lang="en-US" sz="1000" dirty="0" smtClean="0"/>
              <a:t>, J. O., Baker, C., </a:t>
            </a:r>
            <a:r>
              <a:rPr lang="en-US" sz="1000" dirty="0" err="1" smtClean="0"/>
              <a:t>Malig</a:t>
            </a:r>
            <a:r>
              <a:rPr lang="en-US" sz="1000" dirty="0" smtClean="0"/>
              <a:t>, M., </a:t>
            </a:r>
            <a:r>
              <a:rPr lang="en-US" sz="1000" dirty="0" err="1" smtClean="0"/>
              <a:t>Mutlu</a:t>
            </a:r>
            <a:r>
              <a:rPr lang="en-US" sz="1000" dirty="0" smtClean="0"/>
              <a:t>, O., </a:t>
            </a:r>
            <a:r>
              <a:rPr lang="en-US" sz="1000" dirty="0" err="1" smtClean="0"/>
              <a:t>Sahinalp</a:t>
            </a:r>
            <a:r>
              <a:rPr lang="en-US" sz="1000" dirty="0" smtClean="0"/>
              <a:t>, S. C., Gibbs, R. A., and </a:t>
            </a:r>
            <a:r>
              <a:rPr lang="en-US" sz="1000" dirty="0" err="1" smtClean="0"/>
              <a:t>Eichler</a:t>
            </a:r>
            <a:r>
              <a:rPr lang="en-US" sz="1000" dirty="0" smtClean="0"/>
              <a:t>, E. E. (2009). Personalized copy number and segmental duplication maps using next-generation sequencing. Nature Genetics, 41(10), 1061–1067.</a:t>
            </a:r>
          </a:p>
          <a:p>
            <a:pPr>
              <a:buFont typeface="+mj-lt"/>
              <a:buAutoNum type="arabicPeriod"/>
            </a:pPr>
            <a:r>
              <a:rPr lang="en-US" sz="1000" dirty="0" smtClean="0"/>
              <a:t>Allen, E. (2013). Molecular characterization of tumors using next-generation </a:t>
            </a:r>
            <a:r>
              <a:rPr lang="en-US" sz="1000" dirty="0" err="1" smtClean="0"/>
              <a:t>seque</a:t>
            </a:r>
            <a:r>
              <a:rPr lang="en-US" sz="1000" dirty="0" smtClean="0"/>
              <a:t>- </a:t>
            </a:r>
            <a:r>
              <a:rPr lang="en-US" sz="1000" dirty="0" err="1" smtClean="0"/>
              <a:t>ncing</a:t>
            </a:r>
            <a:r>
              <a:rPr lang="en-US" sz="1000" dirty="0" smtClean="0"/>
              <a:t>. Technical Report 770-2013-011, 2013 </a:t>
            </a:r>
            <a:r>
              <a:rPr lang="en-US" sz="1000" dirty="0" err="1" smtClean="0"/>
              <a:t>Illumina</a:t>
            </a:r>
            <a:r>
              <a:rPr lang="en-US" sz="1000" dirty="0" smtClean="0"/>
              <a:t>, Inc.</a:t>
            </a:r>
          </a:p>
          <a:p>
            <a:pPr>
              <a:buFont typeface="+mj-lt"/>
              <a:buAutoNum type="arabicPeriod"/>
            </a:pPr>
            <a:r>
              <a:rPr lang="en-US" sz="1000" dirty="0" err="1" smtClean="0"/>
              <a:t>Benjamini</a:t>
            </a:r>
            <a:r>
              <a:rPr lang="en-US" sz="1000" dirty="0" smtClean="0"/>
              <a:t>, Y. and Hochberg, Y. (1995). Controlling the false discovery rate: a practical and powerful approach to multiple testing. Journal of the Royal Statistical Society. Series B (Methodological), pages 289–300.</a:t>
            </a:r>
          </a:p>
          <a:p>
            <a:pPr>
              <a:buFont typeface="+mj-lt"/>
              <a:buAutoNum type="arabicPeriod"/>
            </a:pPr>
            <a:r>
              <a:rPr lang="en-US" sz="1000" dirty="0" err="1" smtClean="0"/>
              <a:t>Capobianchi</a:t>
            </a:r>
            <a:r>
              <a:rPr lang="en-US" sz="1000" dirty="0" smtClean="0"/>
              <a:t>, M. R., </a:t>
            </a:r>
            <a:r>
              <a:rPr lang="en-US" sz="1000" dirty="0" err="1" smtClean="0"/>
              <a:t>Giombini</a:t>
            </a:r>
            <a:r>
              <a:rPr lang="en-US" sz="1000" dirty="0" smtClean="0"/>
              <a:t>, E., and </a:t>
            </a:r>
            <a:r>
              <a:rPr lang="en-US" sz="1000" dirty="0" err="1" smtClean="0"/>
              <a:t>Rozera</a:t>
            </a:r>
            <a:r>
              <a:rPr lang="en-US" sz="1000" dirty="0" smtClean="0"/>
              <a:t>, G. (2012). Next-generation sequencing technology in clinical virology.  Clinical Microbiology and Infection, 19(1), 15–22.</a:t>
            </a:r>
          </a:p>
          <a:p>
            <a:pPr>
              <a:buFont typeface="+mj-lt"/>
              <a:buAutoNum type="arabicPeriod"/>
            </a:pPr>
            <a:r>
              <a:rPr lang="en-US" sz="1000" dirty="0" err="1" smtClean="0"/>
              <a:t>Cibulskis</a:t>
            </a:r>
            <a:r>
              <a:rPr lang="en-US" sz="1000" dirty="0" smtClean="0"/>
              <a:t>, K., Lawrence, M. S., and Carter, S. L. (2013). Sensitive detection of somatic point mutations in impure and heterogeneous cancer samples. Nature.</a:t>
            </a:r>
          </a:p>
          <a:p>
            <a:pPr>
              <a:buFont typeface="+mj-lt"/>
              <a:buAutoNum type="arabicPeriod"/>
            </a:pPr>
            <a:r>
              <a:rPr lang="en-US" sz="1000" dirty="0" smtClean="0"/>
              <a:t>from 1,092 human genomes. Nature, 490(7422), 56–65.</a:t>
            </a:r>
          </a:p>
          <a:p>
            <a:pPr>
              <a:buFont typeface="+mj-lt"/>
              <a:buAutoNum type="arabicPeriod"/>
            </a:pPr>
            <a:r>
              <a:rPr lang="en-US" sz="1000" dirty="0" smtClean="0"/>
              <a:t>Consortium, T. H. M. P. (2013). A framework for human </a:t>
            </a:r>
            <a:r>
              <a:rPr lang="en-US" sz="1000" dirty="0" err="1" smtClean="0"/>
              <a:t>microbiome</a:t>
            </a:r>
            <a:r>
              <a:rPr lang="en-US" sz="1000" dirty="0" smtClean="0"/>
              <a:t> research. Nature,</a:t>
            </a:r>
          </a:p>
          <a:p>
            <a:pPr>
              <a:buFont typeface="+mj-lt"/>
              <a:buAutoNum type="arabicPeriod"/>
            </a:pPr>
            <a:r>
              <a:rPr lang="en-US" sz="1000" dirty="0" smtClean="0"/>
              <a:t>486(7402), 215–221.</a:t>
            </a:r>
          </a:p>
          <a:p>
            <a:pPr>
              <a:buFont typeface="+mj-lt"/>
              <a:buAutoNum type="arabicPeriod"/>
            </a:pPr>
            <a:r>
              <a:rPr lang="en-US" sz="1000" dirty="0" err="1" smtClean="0"/>
              <a:t>Cressie</a:t>
            </a:r>
            <a:r>
              <a:rPr lang="en-US" sz="1000" dirty="0" smtClean="0"/>
              <a:t>, N. and Read, T. R. (1984). Multinomial goodness-of-fit tests. Journal of the Royal Statistical Society. Series B (Methodological), pages 440–464.</a:t>
            </a:r>
          </a:p>
          <a:p>
            <a:pPr>
              <a:buFont typeface="+mj-lt"/>
              <a:buAutoNum type="arabicPeriod"/>
            </a:pPr>
            <a:r>
              <a:rPr lang="en-US" sz="1000" dirty="0" smtClean="0"/>
              <a:t>Cushing, A., Flaherty, P., </a:t>
            </a:r>
            <a:r>
              <a:rPr lang="en-US" sz="1000" dirty="0" err="1" smtClean="0"/>
              <a:t>Hopmans</a:t>
            </a:r>
            <a:r>
              <a:rPr lang="en-US" sz="1000" dirty="0" smtClean="0"/>
              <a:t>, E., Bell, J. M., and </a:t>
            </a:r>
            <a:r>
              <a:rPr lang="en-US" sz="1000" dirty="0" err="1" smtClean="0"/>
              <a:t>Ji</a:t>
            </a:r>
            <a:r>
              <a:rPr lang="en-US" sz="1000" dirty="0" smtClean="0"/>
              <a:t>, H. P. (2013). </a:t>
            </a:r>
            <a:r>
              <a:rPr lang="en-US" sz="1000" dirty="0" err="1" smtClean="0"/>
              <a:t>Rvd</a:t>
            </a:r>
            <a:r>
              <a:rPr lang="en-US" sz="1000" dirty="0" smtClean="0"/>
              <a:t>: a command-line program for ultrasensitive rare single nucleotide variant detection using targeted next-generation </a:t>
            </a:r>
            <a:r>
              <a:rPr lang="en-US" sz="1000" dirty="0" err="1" smtClean="0"/>
              <a:t>dna</a:t>
            </a:r>
            <a:r>
              <a:rPr lang="en-US" sz="1000" dirty="0" smtClean="0"/>
              <a:t> </a:t>
            </a:r>
            <a:r>
              <a:rPr lang="en-US" sz="1000" dirty="0" err="1" smtClean="0"/>
              <a:t>resequencing</a:t>
            </a:r>
            <a:r>
              <a:rPr lang="en-US" sz="1000" dirty="0" smtClean="0"/>
              <a:t>. BMC research notes, 6(1), 206.</a:t>
            </a:r>
          </a:p>
          <a:p>
            <a:pPr>
              <a:buFont typeface="+mj-lt"/>
              <a:buAutoNum type="arabicPeriod"/>
            </a:pPr>
            <a:r>
              <a:rPr lang="en-US" sz="1000" dirty="0" err="1" smtClean="0"/>
              <a:t>DePristo</a:t>
            </a:r>
            <a:r>
              <a:rPr lang="en-US" sz="1000" dirty="0" smtClean="0"/>
              <a:t>, M. A., Banks, E., Poplin, R., </a:t>
            </a:r>
            <a:r>
              <a:rPr lang="en-US" sz="1000" dirty="0" err="1" smtClean="0"/>
              <a:t>Garimella</a:t>
            </a:r>
            <a:r>
              <a:rPr lang="en-US" sz="1000" dirty="0" smtClean="0"/>
              <a:t>, K. V., Maguire, J. R., </a:t>
            </a:r>
            <a:r>
              <a:rPr lang="en-US" sz="1000" dirty="0" err="1" smtClean="0"/>
              <a:t>Hartl</a:t>
            </a:r>
            <a:r>
              <a:rPr lang="en-US" sz="1000" dirty="0" smtClean="0"/>
              <a:t>, C., Phi- </a:t>
            </a:r>
            <a:r>
              <a:rPr lang="en-US" sz="1000" dirty="0" err="1" smtClean="0"/>
              <a:t>lippakis</a:t>
            </a:r>
            <a:r>
              <a:rPr lang="en-US" sz="1000" dirty="0" smtClean="0"/>
              <a:t>, A. A., del Angel, G., Rivas, M. A., Hanna, M., et al. (2011). A framework for variation discovery and genotyping using next-generation </a:t>
            </a:r>
            <a:r>
              <a:rPr lang="en-US" sz="1000" dirty="0" err="1" smtClean="0"/>
              <a:t>dna</a:t>
            </a:r>
            <a:r>
              <a:rPr lang="en-US" sz="1000" dirty="0" smtClean="0"/>
              <a:t> sequencing data. Nature genetics, 43(5), 491–498.</a:t>
            </a:r>
          </a:p>
          <a:p>
            <a:pPr>
              <a:buFont typeface="+mj-lt"/>
              <a:buAutoNum type="arabicPeriod"/>
            </a:pPr>
            <a:r>
              <a:rPr lang="en-US" sz="1000" dirty="0" err="1" smtClean="0"/>
              <a:t>Efron</a:t>
            </a:r>
            <a:r>
              <a:rPr lang="en-US" sz="1000" dirty="0" smtClean="0"/>
              <a:t>, B. (2010). Large-scale inference: empirical Bayes methods for estimation, testing, and prediction, volume 1. Cambridge University Press.</a:t>
            </a:r>
          </a:p>
          <a:p>
            <a:pPr>
              <a:buFont typeface="+mj-lt"/>
              <a:buAutoNum type="arabicPeriod"/>
            </a:pPr>
            <a:r>
              <a:rPr lang="en-US" sz="1000" dirty="0" smtClean="0"/>
              <a:t>Fan, H. C., </a:t>
            </a:r>
            <a:r>
              <a:rPr lang="en-US" sz="1000" dirty="0" err="1" smtClean="0"/>
              <a:t>Blumenfeld</a:t>
            </a:r>
            <a:r>
              <a:rPr lang="en-US" sz="1000" dirty="0" smtClean="0"/>
              <a:t>, Y. J., </a:t>
            </a:r>
            <a:r>
              <a:rPr lang="en-US" sz="1000" dirty="0" err="1" smtClean="0"/>
              <a:t>Chitkara</a:t>
            </a:r>
            <a:r>
              <a:rPr lang="en-US" sz="1000" dirty="0" smtClean="0"/>
              <a:t>, U., Hudgins, L., and Quake, S. R. (2008). Noni- </a:t>
            </a:r>
            <a:r>
              <a:rPr lang="en-US" sz="1000" dirty="0" err="1" smtClean="0"/>
              <a:t>nvasive</a:t>
            </a:r>
            <a:r>
              <a:rPr lang="en-US" sz="1000" dirty="0" smtClean="0"/>
              <a:t> diagnosis of fetal aneuploidy by shotgun sequencing DNA from maternal blood. PNAS, 105(42), 16266–16271.</a:t>
            </a:r>
          </a:p>
          <a:p>
            <a:pPr>
              <a:buFont typeface="+mj-lt"/>
              <a:buAutoNum type="arabicPeriod"/>
            </a:pPr>
            <a:r>
              <a:rPr lang="en-US" sz="1000" dirty="0" smtClean="0"/>
              <a:t>Fisher, S. R. A., </a:t>
            </a:r>
            <a:r>
              <a:rPr lang="en-US" sz="1000" dirty="0" err="1" smtClean="0"/>
              <a:t>Genetiker</a:t>
            </a:r>
            <a:r>
              <a:rPr lang="en-US" sz="1000" dirty="0" smtClean="0"/>
              <a:t>, S., Fisher, R. A., </a:t>
            </a:r>
            <a:r>
              <a:rPr lang="en-US" sz="1000" dirty="0" err="1" smtClean="0"/>
              <a:t>Genetician</a:t>
            </a:r>
            <a:r>
              <a:rPr lang="en-US" sz="1000" dirty="0" smtClean="0"/>
              <a:t>, S., Britain, G., Fisher, R. A., and </a:t>
            </a:r>
            <a:r>
              <a:rPr lang="en-US" sz="1000" dirty="0" err="1" smtClean="0"/>
              <a:t>Ge´ne´ticien</a:t>
            </a:r>
            <a:r>
              <a:rPr lang="en-US" sz="1000" dirty="0" smtClean="0"/>
              <a:t>, S. (1970). Statistical methods for research workers, volume 14. Oliver and Boyd Edinburgh.</a:t>
            </a:r>
          </a:p>
          <a:p>
            <a:pPr>
              <a:buFont typeface="+mj-lt"/>
              <a:buAutoNum type="arabicPeriod"/>
            </a:pPr>
            <a:r>
              <a:rPr lang="en-US" sz="1000" dirty="0" smtClean="0"/>
              <a:t>Flaherty, P., </a:t>
            </a:r>
            <a:r>
              <a:rPr lang="en-US" sz="1000" dirty="0" err="1" smtClean="0"/>
              <a:t>Natsoulis</a:t>
            </a:r>
            <a:r>
              <a:rPr lang="en-US" sz="1000" dirty="0" smtClean="0"/>
              <a:t>, G., </a:t>
            </a:r>
            <a:r>
              <a:rPr lang="en-US" sz="1000" dirty="0" err="1" smtClean="0"/>
              <a:t>Muralidharan</a:t>
            </a:r>
            <a:r>
              <a:rPr lang="en-US" sz="1000" dirty="0" smtClean="0"/>
              <a:t>, O., Winters, M., </a:t>
            </a:r>
            <a:r>
              <a:rPr lang="en-US" sz="1000" dirty="0" err="1" smtClean="0"/>
              <a:t>Buenrostro</a:t>
            </a:r>
            <a:r>
              <a:rPr lang="en-US" sz="1000" dirty="0" smtClean="0"/>
              <a:t>, J., Bell, J., Brown, S., </a:t>
            </a:r>
            <a:r>
              <a:rPr lang="en-US" sz="1000" dirty="0" err="1" smtClean="0"/>
              <a:t>Holodniy</a:t>
            </a:r>
            <a:r>
              <a:rPr lang="en-US" sz="1000" dirty="0" smtClean="0"/>
              <a:t>, M., Zhang, N., and </a:t>
            </a:r>
            <a:r>
              <a:rPr lang="en-US" sz="1000" dirty="0" err="1" smtClean="0"/>
              <a:t>Ji</a:t>
            </a:r>
            <a:r>
              <a:rPr lang="en-US" sz="1000" dirty="0" smtClean="0"/>
              <a:t>, H. P. (2011). Ultrasensitive </a:t>
            </a:r>
            <a:r>
              <a:rPr lang="en-US" sz="1000" dirty="0" err="1" smtClean="0"/>
              <a:t>dete</a:t>
            </a:r>
            <a:r>
              <a:rPr lang="en-US" sz="1000" dirty="0" smtClean="0"/>
              <a:t>- </a:t>
            </a:r>
            <a:r>
              <a:rPr lang="en-US" sz="1000" dirty="0" err="1" smtClean="0"/>
              <a:t>ction</a:t>
            </a:r>
            <a:r>
              <a:rPr lang="en-US" sz="1000" dirty="0" smtClean="0"/>
              <a:t> of rare mutations using next-generation targeted </a:t>
            </a:r>
            <a:r>
              <a:rPr lang="en-US" sz="1000" dirty="0" err="1" smtClean="0"/>
              <a:t>resequencing</a:t>
            </a:r>
            <a:r>
              <a:rPr lang="en-US" sz="1000" dirty="0" smtClean="0"/>
              <a:t>. Nucleic Acids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8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89113" y="5486400"/>
            <a:ext cx="6316662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600" smtClean="0">
                <a:ea typeface="宋体" pitchFamily="2" charset="-122"/>
              </a:rPr>
              <a:t>Add your company slogan</a:t>
            </a:r>
          </a:p>
        </p:txBody>
      </p:sp>
      <p:sp>
        <p:nvSpPr>
          <p:cNvPr id="35843" name="WordArt 3"/>
          <p:cNvSpPr>
            <a:spLocks noChangeArrowheads="1" noChangeShapeType="1" noTextEdit="1"/>
          </p:cNvSpPr>
          <p:nvPr/>
        </p:nvSpPr>
        <p:spPr bwMode="gray">
          <a:xfrm>
            <a:off x="4419600" y="1905000"/>
            <a:ext cx="4038600" cy="533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7067128" cy="4648200"/>
          </a:xfrm>
        </p:spPr>
        <p:txBody>
          <a:bodyPr/>
          <a:lstStyle/>
          <a:p>
            <a:r>
              <a:rPr lang="en-US" sz="2200" dirty="0" smtClean="0"/>
              <a:t>Single-nucleotide polymorphism (SNP)</a:t>
            </a:r>
          </a:p>
          <a:p>
            <a:pPr marL="457200" lvl="1" indent="0">
              <a:buNone/>
            </a:pPr>
            <a:r>
              <a:rPr lang="en-US" sz="2000" dirty="0" smtClean="0"/>
              <a:t>A Single Nucleotide — A, T, C, or G — </a:t>
            </a:r>
          </a:p>
          <a:p>
            <a:pPr marL="457200" lvl="1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the genome </a:t>
            </a:r>
            <a:r>
              <a:rPr lang="en-US" sz="2000" dirty="0" smtClean="0"/>
              <a:t>differs </a:t>
            </a:r>
            <a:r>
              <a:rPr lang="en-US" sz="2000" dirty="0"/>
              <a:t>between members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of </a:t>
            </a:r>
            <a:r>
              <a:rPr lang="en-US" sz="2000" dirty="0"/>
              <a:t>a biological species or paired chromosomes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v"/>
            </a:pPr>
            <a:r>
              <a:rPr lang="en-US" altLang="zh-CN" dirty="0">
                <a:ea typeface="+mn-ea"/>
                <a:cs typeface="+mn-cs"/>
              </a:rPr>
              <a:t>Application of ultra-sensitive variant </a:t>
            </a:r>
            <a:r>
              <a:rPr lang="en-US" altLang="zh-CN" dirty="0" smtClean="0">
                <a:ea typeface="+mn-ea"/>
                <a:cs typeface="+mn-cs"/>
              </a:rPr>
              <a:t>detection</a:t>
            </a:r>
          </a:p>
          <a:p>
            <a:pPr lvl="1">
              <a:defRPr/>
            </a:pPr>
            <a:r>
              <a:rPr lang="en-US" sz="2000" dirty="0"/>
              <a:t>Rare cancer-specific mutations in primary tumors</a:t>
            </a:r>
          </a:p>
          <a:p>
            <a:pPr lvl="1">
              <a:defRPr/>
            </a:pPr>
            <a:r>
              <a:rPr lang="en-US" sz="2000" dirty="0"/>
              <a:t>Microbial or viral population sequencing </a:t>
            </a:r>
            <a:endParaRPr lang="en-US" sz="2000" dirty="0" smtClean="0"/>
          </a:p>
          <a:p>
            <a:pPr lvl="1">
              <a:defRPr/>
            </a:pPr>
            <a:r>
              <a:rPr lang="en-US" sz="2000" dirty="0" smtClean="0"/>
              <a:t>…</a:t>
            </a:r>
            <a:endParaRPr lang="en-US" sz="2000" dirty="0"/>
          </a:p>
        </p:txBody>
      </p:sp>
      <p:pic>
        <p:nvPicPr>
          <p:cNvPr id="49154" name="Picture 2" descr="File:Dna-SNP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268760"/>
            <a:ext cx="2237526" cy="280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403350" y="609600"/>
            <a:ext cx="7056438" cy="48736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Next-Generation DNA Sequencing</a:t>
            </a:r>
            <a:endParaRPr lang="en-US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Massive parallel sequencing: 1 million to 43 billion short reads.</a:t>
            </a:r>
          </a:p>
          <a:p>
            <a:r>
              <a:rPr lang="en-US" altLang="en-US" sz="2000" dirty="0" smtClean="0"/>
              <a:t>High throughput: One billion bases of sequence data in 27hours for approximately $1000. 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887" y="2852936"/>
            <a:ext cx="6428113" cy="376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1691680" y="3630224"/>
            <a:ext cx="1008112" cy="22467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211961" y="3630224"/>
            <a:ext cx="3662040" cy="22467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1" b="69215"/>
          <a:stretch/>
        </p:blipFill>
        <p:spPr bwMode="auto">
          <a:xfrm>
            <a:off x="-48618" y="1442988"/>
            <a:ext cx="7500938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gray">
          <a:xfrm>
            <a:off x="1096963" y="620713"/>
            <a:ext cx="69310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kern="0" dirty="0" smtClean="0"/>
              <a:t>Synthetic </a:t>
            </a:r>
            <a:r>
              <a:rPr lang="en-US" altLang="zh-CN" kern="0" dirty="0" smtClean="0"/>
              <a:t>DNA Sequence Dataset</a:t>
            </a:r>
            <a:endParaRPr lang="en-US" kern="0" dirty="0"/>
          </a:p>
        </p:txBody>
      </p:sp>
      <p:grpSp>
        <p:nvGrpSpPr>
          <p:cNvPr id="12294" name="Group 11"/>
          <p:cNvGrpSpPr>
            <a:grpSpLocks/>
          </p:cNvGrpSpPr>
          <p:nvPr/>
        </p:nvGrpSpPr>
        <p:grpSpPr bwMode="auto">
          <a:xfrm>
            <a:off x="646312" y="2524230"/>
            <a:ext cx="6013002" cy="4226197"/>
            <a:chOff x="258407" y="1579538"/>
            <a:chExt cx="7121905" cy="5004882"/>
          </a:xfrm>
          <a:noFill/>
        </p:grpSpPr>
        <p:sp>
          <p:nvSpPr>
            <p:cNvPr id="12297" name="TextBox 12"/>
            <p:cNvSpPr txBox="1">
              <a:spLocks noChangeArrowheads="1"/>
            </p:cNvSpPr>
            <p:nvPr/>
          </p:nvSpPr>
          <p:spPr bwMode="auto">
            <a:xfrm>
              <a:off x="258407" y="3250952"/>
              <a:ext cx="7121905" cy="374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0" dirty="0"/>
                <a:t>Mix in Known proportion and split in three technical replicates</a:t>
              </a:r>
            </a:p>
          </p:txBody>
        </p:sp>
        <p:sp>
          <p:nvSpPr>
            <p:cNvPr id="12298" name="TextBox 13"/>
            <p:cNvSpPr txBox="1">
              <a:spLocks noChangeArrowheads="1"/>
            </p:cNvSpPr>
            <p:nvPr/>
          </p:nvSpPr>
          <p:spPr bwMode="auto">
            <a:xfrm>
              <a:off x="1896760" y="3990653"/>
              <a:ext cx="3456384" cy="374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0"/>
                <a:t>Concatenate and fragment</a:t>
              </a:r>
            </a:p>
          </p:txBody>
        </p:sp>
        <p:sp>
          <p:nvSpPr>
            <p:cNvPr id="12299" name="TextBox 14"/>
            <p:cNvSpPr txBox="1">
              <a:spLocks noChangeArrowheads="1"/>
            </p:cNvSpPr>
            <p:nvPr/>
          </p:nvSpPr>
          <p:spPr bwMode="auto">
            <a:xfrm>
              <a:off x="2363330" y="4730354"/>
              <a:ext cx="2523244" cy="374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0" dirty="0"/>
                <a:t>End-repair and A-tail</a:t>
              </a:r>
            </a:p>
          </p:txBody>
        </p:sp>
        <p:sp>
          <p:nvSpPr>
            <p:cNvPr id="12300" name="TextBox 15"/>
            <p:cNvSpPr txBox="1">
              <a:spLocks noChangeArrowheads="1"/>
            </p:cNvSpPr>
            <p:nvPr/>
          </p:nvSpPr>
          <p:spPr bwMode="auto">
            <a:xfrm>
              <a:off x="301642" y="6209755"/>
              <a:ext cx="6646623" cy="374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0" dirty="0"/>
                <a:t>Paired end sequencing 40 by 40 bases on </a:t>
              </a:r>
              <a:r>
                <a:rPr lang="en-US" altLang="en-US" sz="1400" b="0" dirty="0" err="1"/>
                <a:t>Illumina</a:t>
              </a:r>
              <a:r>
                <a:rPr lang="en-US" altLang="en-US" sz="1400" b="0" dirty="0"/>
                <a:t> GAIIX</a:t>
              </a:r>
            </a:p>
          </p:txBody>
        </p:sp>
        <p:sp>
          <p:nvSpPr>
            <p:cNvPr id="12301" name="TextBox 16"/>
            <p:cNvSpPr txBox="1">
              <a:spLocks noChangeArrowheads="1"/>
            </p:cNvSpPr>
            <p:nvPr/>
          </p:nvSpPr>
          <p:spPr bwMode="auto">
            <a:xfrm>
              <a:off x="1140677" y="5470055"/>
              <a:ext cx="4968552" cy="374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0" dirty="0"/>
                <a:t>Ligate Indexed adapters and PCR enrich</a:t>
              </a:r>
            </a:p>
          </p:txBody>
        </p:sp>
        <p:grpSp>
          <p:nvGrpSpPr>
            <p:cNvPr id="12302" name="Group 17"/>
            <p:cNvGrpSpPr>
              <a:grpSpLocks/>
            </p:cNvGrpSpPr>
            <p:nvPr/>
          </p:nvGrpSpPr>
          <p:grpSpPr bwMode="auto">
            <a:xfrm>
              <a:off x="838527" y="1579538"/>
              <a:ext cx="6264696" cy="636930"/>
              <a:chOff x="683568" y="1579538"/>
              <a:chExt cx="6264696" cy="636930"/>
            </a:xfrm>
            <a:grpFill/>
          </p:grpSpPr>
          <p:sp>
            <p:nvSpPr>
              <p:cNvPr id="12313" name="TextBox 28"/>
              <p:cNvSpPr txBox="1">
                <a:spLocks noChangeArrowheads="1"/>
              </p:cNvSpPr>
              <p:nvPr/>
            </p:nvSpPr>
            <p:spPr bwMode="auto">
              <a:xfrm>
                <a:off x="683568" y="1733426"/>
                <a:ext cx="2556284" cy="37466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0" dirty="0"/>
                  <a:t>Synthetic Gene (WT)</a:t>
                </a:r>
              </a:p>
            </p:txBody>
          </p:sp>
          <p:sp>
            <p:nvSpPr>
              <p:cNvPr id="12314" name="TextBox 29"/>
              <p:cNvSpPr txBox="1">
                <a:spLocks noChangeArrowheads="1"/>
              </p:cNvSpPr>
              <p:nvPr/>
            </p:nvSpPr>
            <p:spPr bwMode="auto">
              <a:xfrm>
                <a:off x="3793604" y="1579538"/>
                <a:ext cx="3154660" cy="6369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0"/>
                  <a:t>Synthetic Gene 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0"/>
                  <a:t>(Containing 14 mutations)</a:t>
                </a:r>
              </a:p>
            </p:txBody>
          </p:sp>
        </p:grpSp>
        <p:sp>
          <p:nvSpPr>
            <p:cNvPr id="12303" name="TextBox 18"/>
            <p:cNvSpPr txBox="1">
              <a:spLocks noChangeArrowheads="1"/>
            </p:cNvSpPr>
            <p:nvPr/>
          </p:nvSpPr>
          <p:spPr bwMode="auto">
            <a:xfrm>
              <a:off x="1026344" y="2593513"/>
              <a:ext cx="2193280" cy="374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0" dirty="0"/>
                <a:t>PCR &amp; quantitate</a:t>
              </a:r>
            </a:p>
          </p:txBody>
        </p:sp>
        <p:sp>
          <p:nvSpPr>
            <p:cNvPr id="12304" name="TextBox 19"/>
            <p:cNvSpPr txBox="1">
              <a:spLocks noChangeArrowheads="1"/>
            </p:cNvSpPr>
            <p:nvPr/>
          </p:nvSpPr>
          <p:spPr bwMode="auto">
            <a:xfrm>
              <a:off x="4377863" y="2593513"/>
              <a:ext cx="2193280" cy="374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0"/>
                <a:t>PCR &amp; quantitate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2122165" y="2247871"/>
              <a:ext cx="6531" cy="230760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5364144" y="2247871"/>
              <a:ext cx="6533" cy="230760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3624493" y="3723865"/>
              <a:ext cx="6531" cy="230760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3631024" y="4487987"/>
              <a:ext cx="6533" cy="230760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3622315" y="5132373"/>
              <a:ext cx="6533" cy="230760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3622315" y="5979219"/>
              <a:ext cx="6533" cy="230760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2699145" y="2994577"/>
              <a:ext cx="520372" cy="256884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 bwMode="auto">
            <a:xfrm flipH="1">
              <a:off x="4332110" y="2994577"/>
              <a:ext cx="555209" cy="256884"/>
            </a:xfrm>
            <a:prstGeom prst="straightConnector1">
              <a:avLst/>
            </a:prstGeom>
            <a:grpFill/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35868" y="1484784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 dirty="0" smtClean="0"/>
              <a:t>(a)</a:t>
            </a:r>
            <a:endParaRPr lang="en-US" altLang="en-US" sz="1800" b="0" dirty="0"/>
          </a:p>
        </p:txBody>
      </p:sp>
      <p:sp>
        <p:nvSpPr>
          <p:cNvPr id="12296" name="TextBox 31"/>
          <p:cNvSpPr txBox="1">
            <a:spLocks noChangeArrowheads="1"/>
          </p:cNvSpPr>
          <p:nvPr/>
        </p:nvSpPr>
        <p:spPr bwMode="auto">
          <a:xfrm>
            <a:off x="35496" y="2273175"/>
            <a:ext cx="647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 dirty="0" smtClean="0"/>
              <a:t>(b)</a:t>
            </a:r>
            <a:endParaRPr lang="en-US" altLang="en-US" sz="18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5652120" y="4759060"/>
            <a:ext cx="367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/>
              <a:t>Fig. a) Synthetic gene sequence;  </a:t>
            </a:r>
          </a:p>
          <a:p>
            <a:r>
              <a:rPr lang="en-US" sz="1600" b="0" dirty="0" smtClean="0"/>
              <a:t>b) Sequencing experiment design</a:t>
            </a:r>
            <a:endParaRPr lang="en-US" sz="1600" b="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652120" y="4718397"/>
            <a:ext cx="3312368" cy="78280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8" b="69215"/>
          <a:stretch>
            <a:fillRect/>
          </a:stretch>
        </p:blipFill>
        <p:spPr bwMode="auto">
          <a:xfrm>
            <a:off x="671462" y="1371104"/>
            <a:ext cx="7500938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gray">
          <a:xfrm>
            <a:off x="1096963" y="620713"/>
            <a:ext cx="693102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kern="0" dirty="0" smtClean="0"/>
              <a:t>Synthetic </a:t>
            </a:r>
            <a:r>
              <a:rPr lang="en-US" altLang="zh-CN" kern="0" dirty="0" smtClean="0"/>
              <a:t>DNA Sequence Data</a:t>
            </a:r>
            <a:endParaRPr lang="en-US" kern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17637" y="2780928"/>
            <a:ext cx="8089675" cy="2854325"/>
          </a:xfrm>
          <a:ln>
            <a:noFill/>
          </a:ln>
        </p:spPr>
        <p:txBody>
          <a:bodyPr/>
          <a:lstStyle/>
          <a:p>
            <a:pPr marL="342900" lvl="1" indent="-342900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400" dirty="0">
                <a:ea typeface="+mn-ea"/>
                <a:cs typeface="+mn-cs"/>
              </a:rPr>
              <a:t>Two 400bp DNA sequences that are identical except at 14 </a:t>
            </a:r>
            <a:r>
              <a:rPr lang="en-US" sz="2400" dirty="0" smtClean="0"/>
              <a:t>positions spaced 20 bases apart;</a:t>
            </a:r>
            <a:endParaRPr lang="en-US" sz="2400" dirty="0" smtClean="0">
              <a:ea typeface="+mn-ea"/>
              <a:cs typeface="+mn-cs"/>
            </a:endParaRP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400" dirty="0" smtClean="0">
                <a:ea typeface="+mn-ea"/>
                <a:cs typeface="+mn-cs"/>
              </a:rPr>
              <a:t>MAFs</a:t>
            </a:r>
            <a:r>
              <a:rPr lang="en-US" sz="2400" dirty="0">
                <a:ea typeface="+mn-ea"/>
                <a:cs typeface="+mn-cs"/>
              </a:rPr>
              <a:t>: 0.1%, 0.3%, 1%, 10%, and 100%;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400" dirty="0" smtClean="0">
                <a:ea typeface="+mn-ea"/>
                <a:cs typeface="+mn-cs"/>
              </a:rPr>
              <a:t>Three </a:t>
            </a:r>
            <a:r>
              <a:rPr lang="en-US" sz="2400" dirty="0">
                <a:ea typeface="+mn-ea"/>
                <a:cs typeface="+mn-cs"/>
              </a:rPr>
              <a:t>replicates and pair ended sequenced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2400" dirty="0" smtClean="0">
                <a:ea typeface="+mn-ea"/>
                <a:cs typeface="+mn-cs"/>
              </a:rPr>
              <a:t>Normal-tumor paired dataset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v"/>
              <a:defRPr/>
            </a:pPr>
            <a:endParaRPr lang="en-US" sz="2400" dirty="0" smtClean="0"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4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187450" y="609600"/>
            <a:ext cx="7488238" cy="48736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Synthetic DNA Depth Matrix</a:t>
            </a:r>
            <a:endParaRPr lang="en-US" altLang="en-US" smtClean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2" y="1557338"/>
            <a:ext cx="2840037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44" y="1557338"/>
            <a:ext cx="1404938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>
            <a:off x="3707632" y="3716338"/>
            <a:ext cx="100806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342" name="Rectangle 10"/>
          <p:cNvSpPr>
            <a:spLocks noChangeArrowheads="1"/>
          </p:cNvSpPr>
          <p:nvPr/>
        </p:nvSpPr>
        <p:spPr bwMode="auto">
          <a:xfrm>
            <a:off x="467544" y="4437063"/>
            <a:ext cx="6192838" cy="360362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1447800"/>
            <a:ext cx="6538912" cy="4433888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1979613" y="6051550"/>
            <a:ext cx="5483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0" dirty="0"/>
              <a:t>Figure. Position-specific error rate distribution. </a:t>
            </a:r>
          </a:p>
        </p:txBody>
      </p:sp>
      <p:sp>
        <p:nvSpPr>
          <p:cNvPr id="16388" name="Title 6"/>
          <p:cNvSpPr>
            <a:spLocks noGrp="1"/>
          </p:cNvSpPr>
          <p:nvPr>
            <p:ph type="title"/>
          </p:nvPr>
        </p:nvSpPr>
        <p:spPr>
          <a:xfrm>
            <a:off x="899592" y="609600"/>
            <a:ext cx="7776864" cy="487363"/>
          </a:xfrm>
        </p:spPr>
        <p:txBody>
          <a:bodyPr/>
          <a:lstStyle/>
          <a:p>
            <a:r>
              <a:rPr lang="en-US" altLang="en-US" b="0" dirty="0" smtClean="0"/>
              <a:t>Position-specific error rate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 Structure</a:t>
            </a:r>
          </a:p>
        </p:txBody>
      </p:sp>
      <p:pic>
        <p:nvPicPr>
          <p:cNvPr id="20483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2636838"/>
            <a:ext cx="2282825" cy="3246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Content Placeholder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97075"/>
            <a:ext cx="5616575" cy="380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1573213"/>
            <a:ext cx="3666072" cy="1063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414338" y="6092825"/>
            <a:ext cx="4941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Fig. 1.  Position-specific error rate distribution. </a:t>
            </a:r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5799138" y="6092825"/>
            <a:ext cx="3309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/>
              <a:t>Fig. 2. RVD2 Graphical Model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3TGp_natural_light_v2">
  <a:themeElements>
    <a:clrScheme name="213TGp_natural_light_v2 3">
      <a:dk1>
        <a:srgbClr val="000000"/>
      </a:dk1>
      <a:lt1>
        <a:srgbClr val="FFFFFF"/>
      </a:lt1>
      <a:dk2>
        <a:srgbClr val="124458"/>
      </a:dk2>
      <a:lt2>
        <a:srgbClr val="C0C0C0"/>
      </a:lt2>
      <a:accent1>
        <a:srgbClr val="98C13D"/>
      </a:accent1>
      <a:accent2>
        <a:srgbClr val="40BAD2"/>
      </a:accent2>
      <a:accent3>
        <a:srgbClr val="FFFFFF"/>
      </a:accent3>
      <a:accent4>
        <a:srgbClr val="000000"/>
      </a:accent4>
      <a:accent5>
        <a:srgbClr val="CADDAF"/>
      </a:accent5>
      <a:accent6>
        <a:srgbClr val="39A8BE"/>
      </a:accent6>
      <a:hlink>
        <a:srgbClr val="715EE6"/>
      </a:hlink>
      <a:folHlink>
        <a:srgbClr val="238DD5"/>
      </a:folHlink>
    </a:clrScheme>
    <a:fontScheme name="213TGp_natural_light_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213TGp_natural_light_v2</Template>
  <TotalTime>2349</TotalTime>
  <Words>2402</Words>
  <Application>Microsoft Office PowerPoint</Application>
  <PresentationFormat>On-screen Show (4:3)</PresentationFormat>
  <Paragraphs>184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宋体</vt:lpstr>
      <vt:lpstr>宋体</vt:lpstr>
      <vt:lpstr>Arial</vt:lpstr>
      <vt:lpstr>Calibri</vt:lpstr>
      <vt:lpstr>Cambria</vt:lpstr>
      <vt:lpstr>Cambria Math</vt:lpstr>
      <vt:lpstr>Times New Roman</vt:lpstr>
      <vt:lpstr>Verdana</vt:lpstr>
      <vt:lpstr>Wingdings</vt:lpstr>
      <vt:lpstr>213TGp_natural_light_v2</vt:lpstr>
      <vt:lpstr>RVD2: An ultra-sensitive variant detection model for  low-depth heterogeneous next-generation sequencing data</vt:lpstr>
      <vt:lpstr>Outline</vt:lpstr>
      <vt:lpstr>Background</vt:lpstr>
      <vt:lpstr>Next-Generation DNA Sequencing</vt:lpstr>
      <vt:lpstr> </vt:lpstr>
      <vt:lpstr> </vt:lpstr>
      <vt:lpstr>Synthetic DNA Depth Matrix</vt:lpstr>
      <vt:lpstr>Position-specific error rate</vt:lpstr>
      <vt:lpstr>Model Structure</vt:lpstr>
      <vt:lpstr>Bayesian Inference</vt:lpstr>
      <vt:lpstr>Bayes’ Theorem</vt:lpstr>
      <vt:lpstr>M-H sampling from p(μ_j |θ_ji,M_j,μ_0,M_0)</vt:lpstr>
      <vt:lpstr>Gibbs sampling from p(θ_ji |r_ji,n_ji,μ_j,M_j)</vt:lpstr>
      <vt:lpstr>PowerPoint Presentation</vt:lpstr>
      <vt:lpstr>Bayesian Posterior Distribution Testing</vt:lpstr>
      <vt:lpstr>Methodology</vt:lpstr>
      <vt:lpstr>Result – Performance with read depth</vt:lpstr>
      <vt:lpstr>Result – Performance compared with other algorithms</vt:lpstr>
      <vt:lpstr>Result – Performance compared with other algorithms</vt:lpstr>
      <vt:lpstr>Result – Performance compared with other algorithms</vt:lpstr>
      <vt:lpstr>HCC1187 PAXIP1 gene data</vt:lpstr>
      <vt:lpstr>Result: Performance with clinical dataset</vt:lpstr>
      <vt:lpstr>Future work</vt:lpstr>
      <vt:lpstr>References</vt:lpstr>
      <vt:lpstr>PowerPoint Presentation</vt:lpstr>
    </vt:vector>
  </TitlesOfParts>
  <Company>www.xunchi.com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网络实验室</dc:creator>
  <cp:lastModifiedBy>He, Yuting</cp:lastModifiedBy>
  <cp:revision>170</cp:revision>
  <dcterms:created xsi:type="dcterms:W3CDTF">2006-12-28T12:24:11Z</dcterms:created>
  <dcterms:modified xsi:type="dcterms:W3CDTF">2014-02-27T17:51:06Z</dcterms:modified>
</cp:coreProperties>
</file>