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9144000" cy="6858000"/>
  <p:defaultTextStyle>
    <a:defPPr>
      <a:defRPr lang="en-US"/>
    </a:defPPr>
    <a:lvl1pPr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1pPr>
    <a:lvl2pPr marL="1252538" indent="-795338"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2pPr>
    <a:lvl3pPr marL="2506663" indent="-1592263"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3pPr>
    <a:lvl4pPr marL="3760788" indent="-2389188"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4pPr>
    <a:lvl5pPr marL="5014913" indent="-3186113" algn="l" defTabSz="2506663" rtl="0" eaLnBrk="0" fontAlgn="base" hangingPunct="0">
      <a:spcBef>
        <a:spcPct val="0"/>
      </a:spcBef>
      <a:spcAft>
        <a:spcPct val="0"/>
      </a:spcAft>
      <a:defRPr sz="4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9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B37"/>
    <a:srgbClr val="DEC2C0"/>
    <a:srgbClr val="A9B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1" autoAdjust="0"/>
    <p:restoredTop sz="86441" autoAdjust="0"/>
  </p:normalViewPr>
  <p:slideViewPr>
    <p:cSldViewPr>
      <p:cViewPr varScale="1">
        <p:scale>
          <a:sx n="24" d="100"/>
          <a:sy n="24" d="100"/>
        </p:scale>
        <p:origin x="1728" y="3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3"/>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A6E2BA6-68F8-4F1E-9C35-C4F44A16406E}" type="datetimeFigureOut">
              <a:rPr lang="en-US" altLang="en-US"/>
              <a:pPr>
                <a:defRPr/>
              </a:pPr>
              <a:t>3/6/2014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0F50AD5-EFB7-445F-87B0-25B74BA9005E}" type="slidenum">
              <a:rPr lang="en-US" altLang="en-US"/>
              <a:pPr/>
              <a:t>‹#›</a:t>
            </a:fld>
            <a:endParaRPr lang="en-US" altLang="en-US"/>
          </a:p>
        </p:txBody>
      </p:sp>
    </p:spTree>
    <p:extLst>
      <p:ext uri="{BB962C8B-B14F-4D97-AF65-F5344CB8AC3E}">
        <p14:creationId xmlns:p14="http://schemas.microsoft.com/office/powerpoint/2010/main" val="302386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9C33FD-705C-4BA5-AC5B-8C16829BD511}" type="datetimeFigureOut">
              <a:rPr lang="en-US" altLang="en-US"/>
              <a:pPr>
                <a:defRPr/>
              </a:pPr>
              <a:t>3/6/2014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E8720F25-85DF-4A86-84DD-3FE15FA53A08}" type="slidenum">
              <a:rPr lang="en-US" altLang="en-US"/>
              <a:pPr/>
              <a:t>‹#›</a:t>
            </a:fld>
            <a:endParaRPr lang="en-US" altLang="en-US"/>
          </a:p>
        </p:txBody>
      </p:sp>
    </p:spTree>
    <p:extLst>
      <p:ext uri="{BB962C8B-B14F-4D97-AF65-F5344CB8AC3E}">
        <p14:creationId xmlns:p14="http://schemas.microsoft.com/office/powerpoint/2010/main" val="403272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28356" y="4221483"/>
            <a:ext cx="20735925" cy="898779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07245" y="4221483"/>
            <a:ext cx="61581030" cy="898779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D7C892-17ED-4064-9F61-94859C6D76E5}" type="datetimeFigureOut">
              <a:rPr lang="en-US" altLang="en-US"/>
              <a:pPr>
                <a:defRPr/>
              </a:pPr>
              <a:t>3/6/2014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4AC3854-C465-4293-BE5C-AA9906D8E131}" type="slidenum">
              <a:rPr lang="en-US" altLang="en-US"/>
              <a:pPr/>
              <a:t>‹#›</a:t>
            </a:fld>
            <a:endParaRPr lang="en-US" altLang="en-US"/>
          </a:p>
        </p:txBody>
      </p:sp>
    </p:spTree>
    <p:extLst>
      <p:ext uri="{BB962C8B-B14F-4D97-AF65-F5344CB8AC3E}">
        <p14:creationId xmlns:p14="http://schemas.microsoft.com/office/powerpoint/2010/main" val="35810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C9BD68-F964-4670-A625-765A041A416A}" type="datetimeFigureOut">
              <a:rPr lang="en-US" altLang="en-US"/>
              <a:pPr>
                <a:defRPr/>
              </a:pPr>
              <a:t>3/6/2014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BEB66A7D-3AC6-4AE2-917D-ACB8384BDEE5}" type="slidenum">
              <a:rPr lang="en-US" altLang="en-US"/>
              <a:pPr/>
              <a:t>‹#›</a:t>
            </a:fld>
            <a:endParaRPr lang="en-US" altLang="en-US"/>
          </a:p>
        </p:txBody>
      </p:sp>
    </p:spTree>
    <p:extLst>
      <p:ext uri="{BB962C8B-B14F-4D97-AF65-F5344CB8AC3E}">
        <p14:creationId xmlns:p14="http://schemas.microsoft.com/office/powerpoint/2010/main" val="164086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3123"/>
            <a:ext cx="32644080" cy="6537960"/>
          </a:xfrm>
        </p:spPr>
        <p:txBody>
          <a:bodyPr anchor="t"/>
          <a:lstStyle>
            <a:lvl1pPr algn="l">
              <a:defRPr sz="11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3952226"/>
            <a:ext cx="32644080" cy="7200897"/>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CFC823-761B-438A-AF49-8E98C894780B}" type="datetimeFigureOut">
              <a:rPr lang="en-US" altLang="en-US"/>
              <a:pPr>
                <a:defRPr/>
              </a:pPr>
              <a:t>3/6/2014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71E92773-E4C4-474A-A909-558DB13223DC}" type="slidenum">
              <a:rPr lang="en-US" altLang="en-US"/>
              <a:pPr/>
              <a:t>‹#›</a:t>
            </a:fld>
            <a:endParaRPr lang="en-US" altLang="en-US"/>
          </a:p>
        </p:txBody>
      </p:sp>
    </p:spTree>
    <p:extLst>
      <p:ext uri="{BB962C8B-B14F-4D97-AF65-F5344CB8AC3E}">
        <p14:creationId xmlns:p14="http://schemas.microsoft.com/office/powerpoint/2010/main" val="78651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7249" y="24582123"/>
            <a:ext cx="41158476" cy="69517263"/>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5804" y="24582123"/>
            <a:ext cx="41158480" cy="69517263"/>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9A43170-323D-419A-BB42-7136CA22FA16}" type="datetimeFigureOut">
              <a:rPr lang="en-US" altLang="en-US"/>
              <a:pPr>
                <a:defRPr/>
              </a:pPr>
              <a:t>3/6/2014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E9047C98-2C7F-45EF-B32F-A28129F42E42}" type="slidenum">
              <a:rPr lang="en-US" altLang="en-US"/>
              <a:pPr/>
              <a:t>‹#›</a:t>
            </a:fld>
            <a:endParaRPr lang="en-US" altLang="en-US"/>
          </a:p>
        </p:txBody>
      </p:sp>
    </p:spTree>
    <p:extLst>
      <p:ext uri="{BB962C8B-B14F-4D97-AF65-F5344CB8AC3E}">
        <p14:creationId xmlns:p14="http://schemas.microsoft.com/office/powerpoint/2010/main" val="11556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4" y="7368544"/>
            <a:ext cx="16968790" cy="3070857"/>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smtClean="0"/>
              <a:t>Click to edit Master text styles</a:t>
            </a:r>
          </a:p>
        </p:txBody>
      </p:sp>
      <p:sp>
        <p:nvSpPr>
          <p:cNvPr id="4" name="Content Placeholder 3"/>
          <p:cNvSpPr>
            <a:spLocks noGrp="1"/>
          </p:cNvSpPr>
          <p:nvPr>
            <p:ph sz="half" idx="2"/>
          </p:nvPr>
        </p:nvSpPr>
        <p:spPr>
          <a:xfrm>
            <a:off x="1920244" y="10439401"/>
            <a:ext cx="16968790" cy="18966183"/>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4"/>
            <a:ext cx="16975455" cy="3070857"/>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smtClean="0"/>
              <a:t>Click to edit Master text styles</a:t>
            </a:r>
          </a:p>
        </p:txBody>
      </p:sp>
      <p:sp>
        <p:nvSpPr>
          <p:cNvPr id="6" name="Content Placeholder 5"/>
          <p:cNvSpPr>
            <a:spLocks noGrp="1"/>
          </p:cNvSpPr>
          <p:nvPr>
            <p:ph sz="quarter" idx="4"/>
          </p:nvPr>
        </p:nvSpPr>
        <p:spPr>
          <a:xfrm>
            <a:off x="19509107" y="10439401"/>
            <a:ext cx="16975455" cy="18966183"/>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D7CCD3-85A7-40E2-88DF-2D21FE0BB60E}" type="datetimeFigureOut">
              <a:rPr lang="en-US" altLang="en-US"/>
              <a:pPr>
                <a:defRPr/>
              </a:pPr>
              <a:t>3/6/2014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9B67FFDF-7519-422D-91AD-C5A66DF17698}" type="slidenum">
              <a:rPr lang="en-US" altLang="en-US"/>
              <a:pPr/>
              <a:t>‹#›</a:t>
            </a:fld>
            <a:endParaRPr lang="en-US" altLang="en-US"/>
          </a:p>
        </p:txBody>
      </p:sp>
    </p:spTree>
    <p:extLst>
      <p:ext uri="{BB962C8B-B14F-4D97-AF65-F5344CB8AC3E}">
        <p14:creationId xmlns:p14="http://schemas.microsoft.com/office/powerpoint/2010/main" val="262391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4690AAA-F091-4C66-BBBC-2DB13A56F52B}" type="datetimeFigureOut">
              <a:rPr lang="en-US" altLang="en-US"/>
              <a:pPr>
                <a:defRPr/>
              </a:pPr>
              <a:t>3/6/2014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08FDBC-8DFB-4246-A3E2-26B421FA9582}" type="slidenum">
              <a:rPr lang="en-US" altLang="en-US"/>
              <a:pPr/>
              <a:t>‹#›</a:t>
            </a:fld>
            <a:endParaRPr lang="en-US" altLang="en-US"/>
          </a:p>
        </p:txBody>
      </p:sp>
    </p:spTree>
    <p:extLst>
      <p:ext uri="{BB962C8B-B14F-4D97-AF65-F5344CB8AC3E}">
        <p14:creationId xmlns:p14="http://schemas.microsoft.com/office/powerpoint/2010/main" val="56928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8D7FFB-CF49-4313-B6CD-714B6982B1CF}" type="datetimeFigureOut">
              <a:rPr lang="en-US" altLang="en-US"/>
              <a:pPr>
                <a:defRPr/>
              </a:pPr>
              <a:t>3/6/2014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D4E24E0F-7968-48FF-A057-93AE9512F19B}" type="slidenum">
              <a:rPr lang="en-US" altLang="en-US"/>
              <a:pPr/>
              <a:t>‹#›</a:t>
            </a:fld>
            <a:endParaRPr lang="en-US" altLang="en-US"/>
          </a:p>
        </p:txBody>
      </p:sp>
    </p:spTree>
    <p:extLst>
      <p:ext uri="{BB962C8B-B14F-4D97-AF65-F5344CB8AC3E}">
        <p14:creationId xmlns:p14="http://schemas.microsoft.com/office/powerpoint/2010/main" val="362949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310640"/>
            <a:ext cx="12634915" cy="5577840"/>
          </a:xfrm>
        </p:spPr>
        <p:txBody>
          <a:bodyPr anchor="b"/>
          <a:lstStyle>
            <a:lvl1pPr algn="l">
              <a:defRPr sz="55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3"/>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6888483"/>
            <a:ext cx="12634915" cy="22517103"/>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BD8285-4583-404B-9098-D736BEA94A32}" type="datetimeFigureOut">
              <a:rPr lang="en-US" altLang="en-US"/>
              <a:pPr>
                <a:defRPr/>
              </a:pPr>
              <a:t>3/6/2014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3D562506-CADA-4238-86FE-CF5A5AC2D09B}" type="slidenum">
              <a:rPr lang="en-US" altLang="en-US"/>
              <a:pPr/>
              <a:t>‹#›</a:t>
            </a:fld>
            <a:endParaRPr lang="en-US" altLang="en-US"/>
          </a:p>
        </p:txBody>
      </p:sp>
    </p:spTree>
    <p:extLst>
      <p:ext uri="{BB962C8B-B14F-4D97-AF65-F5344CB8AC3E}">
        <p14:creationId xmlns:p14="http://schemas.microsoft.com/office/powerpoint/2010/main" val="134283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3"/>
          </a:xfrm>
        </p:spPr>
        <p:txBody>
          <a:bodyPr anchor="b"/>
          <a:lstStyle>
            <a:lvl1pPr algn="l">
              <a:defRPr sz="55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pPr lvl="0"/>
            <a:endParaRPr lang="en-US" noProof="0"/>
          </a:p>
        </p:txBody>
      </p:sp>
      <p:sp>
        <p:nvSpPr>
          <p:cNvPr id="4" name="Text Placeholder 3"/>
          <p:cNvSpPr>
            <a:spLocks noGrp="1"/>
          </p:cNvSpPr>
          <p:nvPr>
            <p:ph type="body" sz="half" idx="2"/>
          </p:nvPr>
        </p:nvSpPr>
        <p:spPr>
          <a:xfrm>
            <a:off x="7527610" y="25763224"/>
            <a:ext cx="23042880" cy="3863337"/>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09FBEE-31AA-4B31-B745-07DD8DDEB078}" type="datetimeFigureOut">
              <a:rPr lang="en-US" altLang="en-US"/>
              <a:pPr>
                <a:defRPr/>
              </a:pPr>
              <a:t>3/6/2014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0E98A3D7-9B48-4121-AA6F-647EE42F6D5B}" type="slidenum">
              <a:rPr lang="en-US" altLang="en-US"/>
              <a:pPr/>
              <a:t>‹#›</a:t>
            </a:fld>
            <a:endParaRPr lang="en-US" altLang="en-US"/>
          </a:p>
        </p:txBody>
      </p:sp>
    </p:spTree>
    <p:extLst>
      <p:ext uri="{BB962C8B-B14F-4D97-AF65-F5344CB8AC3E}">
        <p14:creationId xmlns:p14="http://schemas.microsoft.com/office/powerpoint/2010/main" val="153787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19288" y="1319213"/>
            <a:ext cx="345662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0802" tIns="125401" rIns="250802" bIns="125401"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919288" y="7681913"/>
            <a:ext cx="34566225" cy="2172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0802" tIns="125401" rIns="250802" bIns="12540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919288" y="30511750"/>
            <a:ext cx="8963025" cy="1752600"/>
          </a:xfrm>
          <a:prstGeom prst="rect">
            <a:avLst/>
          </a:prstGeom>
        </p:spPr>
        <p:txBody>
          <a:bodyPr vert="horz" wrap="square" lIns="250802" tIns="125401" rIns="250802" bIns="125401" numCol="1" anchor="ctr" anchorCtr="0" compatLnSpc="1">
            <a:prstTxWarp prst="textNoShape">
              <a:avLst/>
            </a:prstTxWarp>
          </a:bodyPr>
          <a:lstStyle>
            <a:lvl1pPr eaLnBrk="1" hangingPunct="1">
              <a:defRPr sz="3300">
                <a:solidFill>
                  <a:srgbClr val="898989"/>
                </a:solidFill>
                <a:latin typeface="Calibri" pitchFamily="34" charset="0"/>
                <a:cs typeface="Arial" charset="0"/>
              </a:defRPr>
            </a:lvl1pPr>
          </a:lstStyle>
          <a:p>
            <a:pPr>
              <a:defRPr/>
            </a:pPr>
            <a:fld id="{76A71D4E-68C5-4D3C-84AA-2D5CCFF47594}" type="datetimeFigureOut">
              <a:rPr lang="en-US" altLang="en-US"/>
              <a:pPr>
                <a:defRPr/>
              </a:pPr>
              <a:t>3/6/2014</a:t>
            </a:fld>
            <a:endParaRPr lang="en-US" altLang="en-US"/>
          </a:p>
        </p:txBody>
      </p:sp>
      <p:sp>
        <p:nvSpPr>
          <p:cNvPr id="5" name="Footer Placeholder 4"/>
          <p:cNvSpPr>
            <a:spLocks noGrp="1"/>
          </p:cNvSpPr>
          <p:nvPr>
            <p:ph type="ftr" sz="quarter" idx="3"/>
          </p:nvPr>
        </p:nvSpPr>
        <p:spPr>
          <a:xfrm>
            <a:off x="13120688" y="30511750"/>
            <a:ext cx="12163425" cy="1752600"/>
          </a:xfrm>
          <a:prstGeom prst="rect">
            <a:avLst/>
          </a:prstGeom>
        </p:spPr>
        <p:txBody>
          <a:bodyPr vert="horz" wrap="square" lIns="250802" tIns="125401" rIns="250802" bIns="125401" numCol="1" anchor="ctr" anchorCtr="0" compatLnSpc="1">
            <a:prstTxWarp prst="textNoShape">
              <a:avLst/>
            </a:prstTxWarp>
          </a:bodyPr>
          <a:lstStyle>
            <a:lvl1pPr algn="ctr" eaLnBrk="1" hangingPunct="1">
              <a:defRPr sz="3300">
                <a:solidFill>
                  <a:srgbClr val="898989"/>
                </a:solidFill>
                <a:latin typeface="Calibri" pitchFamily="34" charset="0"/>
                <a:cs typeface="Arial" charset="0"/>
              </a:defRPr>
            </a:lvl1pPr>
          </a:lstStyle>
          <a:p>
            <a:pPr>
              <a:defRPr/>
            </a:pPr>
            <a:endParaRPr lang="en-US" altLang="en-US"/>
          </a:p>
        </p:txBody>
      </p:sp>
      <p:sp>
        <p:nvSpPr>
          <p:cNvPr id="6" name="Slide Number Placeholder 5"/>
          <p:cNvSpPr>
            <a:spLocks noGrp="1"/>
          </p:cNvSpPr>
          <p:nvPr>
            <p:ph type="sldNum" sz="quarter" idx="4"/>
          </p:nvPr>
        </p:nvSpPr>
        <p:spPr>
          <a:xfrm>
            <a:off x="27522488" y="30511750"/>
            <a:ext cx="8963025" cy="1752600"/>
          </a:xfrm>
          <a:prstGeom prst="rect">
            <a:avLst/>
          </a:prstGeom>
        </p:spPr>
        <p:txBody>
          <a:bodyPr vert="horz" wrap="square" lIns="250802" tIns="125401" rIns="250802" bIns="125401" numCol="1" anchor="ctr" anchorCtr="0" compatLnSpc="1">
            <a:prstTxWarp prst="textNoShape">
              <a:avLst/>
            </a:prstTxWarp>
          </a:bodyPr>
          <a:lstStyle>
            <a:lvl1pPr algn="r" eaLnBrk="1" hangingPunct="1">
              <a:defRPr sz="3300">
                <a:solidFill>
                  <a:srgbClr val="898989"/>
                </a:solidFill>
                <a:latin typeface="Calibri" panose="020F0502020204030204" pitchFamily="34" charset="0"/>
              </a:defRPr>
            </a:lvl1pPr>
          </a:lstStyle>
          <a:p>
            <a:fld id="{86642711-D6C7-4A21-B57F-8112518A1E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6663" rtl="0" eaLnBrk="0" fontAlgn="base" hangingPunct="0">
        <a:spcBef>
          <a:spcPct val="0"/>
        </a:spcBef>
        <a:spcAft>
          <a:spcPct val="0"/>
        </a:spcAft>
        <a:defRPr sz="12100" kern="1200">
          <a:solidFill>
            <a:schemeClr val="tx1"/>
          </a:solidFill>
          <a:latin typeface="+mj-lt"/>
          <a:ea typeface="+mj-ea"/>
          <a:cs typeface="+mj-cs"/>
        </a:defRPr>
      </a:lvl1pPr>
      <a:lvl2pPr algn="ctr" defTabSz="2506663" rtl="0" eaLnBrk="0" fontAlgn="base" hangingPunct="0">
        <a:spcBef>
          <a:spcPct val="0"/>
        </a:spcBef>
        <a:spcAft>
          <a:spcPct val="0"/>
        </a:spcAft>
        <a:defRPr sz="12100">
          <a:solidFill>
            <a:schemeClr val="tx1"/>
          </a:solidFill>
          <a:latin typeface="Calibri" pitchFamily="34" charset="0"/>
        </a:defRPr>
      </a:lvl2pPr>
      <a:lvl3pPr algn="ctr" defTabSz="2506663" rtl="0" eaLnBrk="0" fontAlgn="base" hangingPunct="0">
        <a:spcBef>
          <a:spcPct val="0"/>
        </a:spcBef>
        <a:spcAft>
          <a:spcPct val="0"/>
        </a:spcAft>
        <a:defRPr sz="12100">
          <a:solidFill>
            <a:schemeClr val="tx1"/>
          </a:solidFill>
          <a:latin typeface="Calibri" pitchFamily="34" charset="0"/>
        </a:defRPr>
      </a:lvl3pPr>
      <a:lvl4pPr algn="ctr" defTabSz="2506663" rtl="0" eaLnBrk="0" fontAlgn="base" hangingPunct="0">
        <a:spcBef>
          <a:spcPct val="0"/>
        </a:spcBef>
        <a:spcAft>
          <a:spcPct val="0"/>
        </a:spcAft>
        <a:defRPr sz="12100">
          <a:solidFill>
            <a:schemeClr val="tx1"/>
          </a:solidFill>
          <a:latin typeface="Calibri" pitchFamily="34" charset="0"/>
        </a:defRPr>
      </a:lvl4pPr>
      <a:lvl5pPr algn="ctr" defTabSz="2506663" rtl="0" eaLnBrk="0" fontAlgn="base" hangingPunct="0">
        <a:spcBef>
          <a:spcPct val="0"/>
        </a:spcBef>
        <a:spcAft>
          <a:spcPct val="0"/>
        </a:spcAft>
        <a:defRPr sz="12100">
          <a:solidFill>
            <a:schemeClr val="tx1"/>
          </a:solidFill>
          <a:latin typeface="Calibri" pitchFamily="34" charset="0"/>
        </a:defRPr>
      </a:lvl5pPr>
      <a:lvl6pPr marL="457200" algn="ctr" defTabSz="2506663" rtl="0" fontAlgn="base">
        <a:spcBef>
          <a:spcPct val="0"/>
        </a:spcBef>
        <a:spcAft>
          <a:spcPct val="0"/>
        </a:spcAft>
        <a:defRPr sz="12100">
          <a:solidFill>
            <a:schemeClr val="tx1"/>
          </a:solidFill>
          <a:latin typeface="Calibri" pitchFamily="34" charset="0"/>
        </a:defRPr>
      </a:lvl6pPr>
      <a:lvl7pPr marL="914400" algn="ctr" defTabSz="2506663" rtl="0" fontAlgn="base">
        <a:spcBef>
          <a:spcPct val="0"/>
        </a:spcBef>
        <a:spcAft>
          <a:spcPct val="0"/>
        </a:spcAft>
        <a:defRPr sz="12100">
          <a:solidFill>
            <a:schemeClr val="tx1"/>
          </a:solidFill>
          <a:latin typeface="Calibri" pitchFamily="34" charset="0"/>
        </a:defRPr>
      </a:lvl7pPr>
      <a:lvl8pPr marL="1371600" algn="ctr" defTabSz="2506663" rtl="0" fontAlgn="base">
        <a:spcBef>
          <a:spcPct val="0"/>
        </a:spcBef>
        <a:spcAft>
          <a:spcPct val="0"/>
        </a:spcAft>
        <a:defRPr sz="12100">
          <a:solidFill>
            <a:schemeClr val="tx1"/>
          </a:solidFill>
          <a:latin typeface="Calibri" pitchFamily="34" charset="0"/>
        </a:defRPr>
      </a:lvl8pPr>
      <a:lvl9pPr marL="1828800" algn="ctr" defTabSz="2506663" rtl="0" fontAlgn="base">
        <a:spcBef>
          <a:spcPct val="0"/>
        </a:spcBef>
        <a:spcAft>
          <a:spcPct val="0"/>
        </a:spcAft>
        <a:defRPr sz="12100">
          <a:solidFill>
            <a:schemeClr val="tx1"/>
          </a:solidFill>
          <a:latin typeface="Calibri" pitchFamily="34" charset="0"/>
        </a:defRPr>
      </a:lvl9pPr>
    </p:titleStyle>
    <p:bodyStyle>
      <a:lvl1pPr marL="939800" indent="-939800" algn="l" defTabSz="2506663" rtl="0" eaLnBrk="0" fontAlgn="base" hangingPunct="0">
        <a:spcBef>
          <a:spcPct val="20000"/>
        </a:spcBef>
        <a:spcAft>
          <a:spcPct val="0"/>
        </a:spcAft>
        <a:buFont typeface="Arial" panose="020B0604020202020204" pitchFamily="34" charset="0"/>
        <a:buChar char="•"/>
        <a:defRPr sz="8800" kern="1200">
          <a:solidFill>
            <a:schemeClr val="tx1"/>
          </a:solidFill>
          <a:latin typeface="+mn-lt"/>
          <a:ea typeface="+mn-ea"/>
          <a:cs typeface="+mn-cs"/>
        </a:defRPr>
      </a:lvl1pPr>
      <a:lvl2pPr marL="2036763" indent="-782638" algn="l" defTabSz="2506663" rtl="0" eaLnBrk="0" fontAlgn="base" hangingPunct="0">
        <a:spcBef>
          <a:spcPct val="20000"/>
        </a:spcBef>
        <a:spcAft>
          <a:spcPct val="0"/>
        </a:spcAft>
        <a:buFont typeface="Arial" panose="020B0604020202020204" pitchFamily="34" charset="0"/>
        <a:buChar char="–"/>
        <a:defRPr sz="7700" kern="1200">
          <a:solidFill>
            <a:schemeClr val="tx1"/>
          </a:solidFill>
          <a:latin typeface="+mn-lt"/>
          <a:ea typeface="+mn-ea"/>
          <a:cs typeface="+mn-cs"/>
        </a:defRPr>
      </a:lvl2pPr>
      <a:lvl3pPr marL="3133725" indent="-625475" algn="l" defTabSz="2506663" rtl="0" eaLnBrk="0" fontAlgn="base" hangingPunct="0">
        <a:spcBef>
          <a:spcPct val="20000"/>
        </a:spcBef>
        <a:spcAft>
          <a:spcPct val="0"/>
        </a:spcAft>
        <a:buFont typeface="Arial" panose="020B0604020202020204" pitchFamily="34" charset="0"/>
        <a:buChar char="•"/>
        <a:defRPr sz="6600" kern="1200">
          <a:solidFill>
            <a:schemeClr val="tx1"/>
          </a:solidFill>
          <a:latin typeface="+mn-lt"/>
          <a:ea typeface="+mn-ea"/>
          <a:cs typeface="+mn-cs"/>
        </a:defRPr>
      </a:lvl3pPr>
      <a:lvl4pPr marL="4387850" indent="-625475" algn="l" defTabSz="2506663" rtl="0" eaLnBrk="0" fontAlgn="base" hangingPunct="0">
        <a:spcBef>
          <a:spcPct val="20000"/>
        </a:spcBef>
        <a:spcAft>
          <a:spcPct val="0"/>
        </a:spcAft>
        <a:buFont typeface="Arial" panose="020B0604020202020204" pitchFamily="34" charset="0"/>
        <a:buChar char="–"/>
        <a:defRPr sz="5500" kern="1200">
          <a:solidFill>
            <a:schemeClr val="tx1"/>
          </a:solidFill>
          <a:latin typeface="+mn-lt"/>
          <a:ea typeface="+mn-ea"/>
          <a:cs typeface="+mn-cs"/>
        </a:defRPr>
      </a:lvl4pPr>
      <a:lvl5pPr marL="5641975" indent="-625475" algn="l" defTabSz="2506663" rtl="0" eaLnBrk="0" fontAlgn="base" hangingPunct="0">
        <a:spcBef>
          <a:spcPct val="20000"/>
        </a:spcBef>
        <a:spcAft>
          <a:spcPct val="0"/>
        </a:spcAft>
        <a:buFont typeface="Arial" panose="020B0604020202020204" pitchFamily="34" charset="0"/>
        <a:buChar char="»"/>
        <a:defRPr sz="5500" kern="1200">
          <a:solidFill>
            <a:schemeClr val="tx1"/>
          </a:solidFill>
          <a:latin typeface="+mn-lt"/>
          <a:ea typeface="+mn-ea"/>
          <a:cs typeface="+mn-cs"/>
        </a:defRPr>
      </a:lvl5pPr>
      <a:lvl6pPr marL="6897045"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1053"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5061"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9069" indent="-627004" algn="l" defTabSz="2508016"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8016" rtl="0" eaLnBrk="1" latinLnBrk="0" hangingPunct="1">
        <a:defRPr sz="4900" kern="1200">
          <a:solidFill>
            <a:schemeClr val="tx1"/>
          </a:solidFill>
          <a:latin typeface="+mn-lt"/>
          <a:ea typeface="+mn-ea"/>
          <a:cs typeface="+mn-cs"/>
        </a:defRPr>
      </a:lvl1pPr>
      <a:lvl2pPr marL="1254008" algn="l" defTabSz="2508016" rtl="0" eaLnBrk="1" latinLnBrk="0" hangingPunct="1">
        <a:defRPr sz="4900" kern="1200">
          <a:solidFill>
            <a:schemeClr val="tx1"/>
          </a:solidFill>
          <a:latin typeface="+mn-lt"/>
          <a:ea typeface="+mn-ea"/>
          <a:cs typeface="+mn-cs"/>
        </a:defRPr>
      </a:lvl2pPr>
      <a:lvl3pPr marL="2508016" algn="l" defTabSz="2508016" rtl="0" eaLnBrk="1" latinLnBrk="0" hangingPunct="1">
        <a:defRPr sz="4900" kern="1200">
          <a:solidFill>
            <a:schemeClr val="tx1"/>
          </a:solidFill>
          <a:latin typeface="+mn-lt"/>
          <a:ea typeface="+mn-ea"/>
          <a:cs typeface="+mn-cs"/>
        </a:defRPr>
      </a:lvl3pPr>
      <a:lvl4pPr marL="3762024" algn="l" defTabSz="2508016" rtl="0" eaLnBrk="1" latinLnBrk="0" hangingPunct="1">
        <a:defRPr sz="4900" kern="1200">
          <a:solidFill>
            <a:schemeClr val="tx1"/>
          </a:solidFill>
          <a:latin typeface="+mn-lt"/>
          <a:ea typeface="+mn-ea"/>
          <a:cs typeface="+mn-cs"/>
        </a:defRPr>
      </a:lvl4pPr>
      <a:lvl5pPr marL="5016033" algn="l" defTabSz="2508016" rtl="0" eaLnBrk="1" latinLnBrk="0" hangingPunct="1">
        <a:defRPr sz="4900" kern="1200">
          <a:solidFill>
            <a:schemeClr val="tx1"/>
          </a:solidFill>
          <a:latin typeface="+mn-lt"/>
          <a:ea typeface="+mn-ea"/>
          <a:cs typeface="+mn-cs"/>
        </a:defRPr>
      </a:lvl5pPr>
      <a:lvl6pPr marL="6270041" algn="l" defTabSz="2508016" rtl="0" eaLnBrk="1" latinLnBrk="0" hangingPunct="1">
        <a:defRPr sz="4900" kern="1200">
          <a:solidFill>
            <a:schemeClr val="tx1"/>
          </a:solidFill>
          <a:latin typeface="+mn-lt"/>
          <a:ea typeface="+mn-ea"/>
          <a:cs typeface="+mn-cs"/>
        </a:defRPr>
      </a:lvl6pPr>
      <a:lvl7pPr marL="7524049" algn="l" defTabSz="2508016" rtl="0" eaLnBrk="1" latinLnBrk="0" hangingPunct="1">
        <a:defRPr sz="4900" kern="1200">
          <a:solidFill>
            <a:schemeClr val="tx1"/>
          </a:solidFill>
          <a:latin typeface="+mn-lt"/>
          <a:ea typeface="+mn-ea"/>
          <a:cs typeface="+mn-cs"/>
        </a:defRPr>
      </a:lvl7pPr>
      <a:lvl8pPr marL="8778057" algn="l" defTabSz="2508016" rtl="0" eaLnBrk="1" latinLnBrk="0" hangingPunct="1">
        <a:defRPr sz="4900" kern="1200">
          <a:solidFill>
            <a:schemeClr val="tx1"/>
          </a:solidFill>
          <a:latin typeface="+mn-lt"/>
          <a:ea typeface="+mn-ea"/>
          <a:cs typeface="+mn-cs"/>
        </a:defRPr>
      </a:lvl8pPr>
      <a:lvl9pPr marL="10032065" algn="l" defTabSz="2508016"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image" Target="../media/image12.png"/><Relationship Id="rId3" Type="http://schemas.openxmlformats.org/officeDocument/2006/relationships/image" Target="../media/image3.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7.jpeg"/><Relationship Id="rId17" Type="http://schemas.openxmlformats.org/officeDocument/2006/relationships/image" Target="../media/image10.png"/><Relationship Id="rId2" Type="http://schemas.openxmlformats.org/officeDocument/2006/relationships/slideLayout" Target="../slideLayouts/slideLayout1.xml"/><Relationship Id="rId16" Type="http://schemas.openxmlformats.org/officeDocument/2006/relationships/image" Target="../media/image11.png"/><Relationship Id="rId20" Type="http://schemas.openxmlformats.org/officeDocument/2006/relationships/image" Target="../media/image14.pn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image" Target="../media/image2.emf"/><Relationship Id="rId5" Type="http://schemas.openxmlformats.org/officeDocument/2006/relationships/oleObject" Target="../embeddings/oleObject1.bin"/><Relationship Id="rId23" Type="http://schemas.openxmlformats.org/officeDocument/2006/relationships/image" Target="../media/image17.png"/><Relationship Id="rId10" Type="http://schemas.openxmlformats.org/officeDocument/2006/relationships/oleObject" Target="../embeddings/Microsoft_Excel_97-2003_Worksheet1.xls"/><Relationship Id="rId19" Type="http://schemas.openxmlformats.org/officeDocument/2006/relationships/image" Target="../media/image13.png"/><Relationship Id="rId4" Type="http://schemas.openxmlformats.org/officeDocument/2006/relationships/image" Target="../media/image4.jpeg"/><Relationship Id="rId9" Type="http://schemas.openxmlformats.org/officeDocument/2006/relationships/oleObject" Target="../embeddings/oleObject2.bin"/><Relationship Id="rId14" Type="http://schemas.openxmlformats.org/officeDocument/2006/relationships/image" Target="../media/image9.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04800" y="5257800"/>
            <a:ext cx="37765038" cy="0"/>
          </a:xfrm>
          <a:prstGeom prst="line">
            <a:avLst/>
          </a:prstGeom>
          <a:ln w="76200">
            <a:solidFill>
              <a:srgbClr val="AC2B37"/>
            </a:solidFill>
          </a:ln>
        </p:spPr>
        <p:style>
          <a:lnRef idx="1">
            <a:schemeClr val="accent1"/>
          </a:lnRef>
          <a:fillRef idx="0">
            <a:schemeClr val="accent1"/>
          </a:fillRef>
          <a:effectRef idx="0">
            <a:schemeClr val="accent1"/>
          </a:effectRef>
          <a:fontRef idx="minor">
            <a:schemeClr val="tx1"/>
          </a:fontRef>
        </p:style>
      </p:cxnSp>
      <p:sp>
        <p:nvSpPr>
          <p:cNvPr id="2051" name="TextBox 4"/>
          <p:cNvSpPr txBox="1">
            <a:spLocks noChangeArrowheads="1"/>
          </p:cNvSpPr>
          <p:nvPr/>
        </p:nvSpPr>
        <p:spPr bwMode="auto">
          <a:xfrm>
            <a:off x="-76200" y="569913"/>
            <a:ext cx="28803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ctr" eaLnBrk="1" hangingPunct="1">
              <a:spcBef>
                <a:spcPct val="0"/>
              </a:spcBef>
              <a:buFontTx/>
              <a:buNone/>
            </a:pPr>
            <a:r>
              <a:rPr lang="en-US" altLang="zh-CN" sz="8000" b="1">
                <a:latin typeface="Arial" panose="020B0604020202020204" pitchFamily="34" charset="0"/>
              </a:rPr>
              <a:t>RVD2: An ultra-sensitive variant detection model for </a:t>
            </a:r>
          </a:p>
          <a:p>
            <a:pPr algn="ctr" eaLnBrk="1" hangingPunct="1">
              <a:spcBef>
                <a:spcPct val="0"/>
              </a:spcBef>
              <a:buFontTx/>
              <a:buNone/>
            </a:pPr>
            <a:r>
              <a:rPr lang="en-US" altLang="zh-CN" sz="8000" b="1">
                <a:latin typeface="Arial" panose="020B0604020202020204" pitchFamily="34" charset="0"/>
              </a:rPr>
              <a:t>low-depth targeted next-generation sequencing data</a:t>
            </a:r>
            <a:endParaRPr lang="en-US" altLang="en-US" sz="8000" b="1">
              <a:latin typeface="Arial" panose="020B0604020202020204" pitchFamily="34" charset="0"/>
              <a:ea typeface="宋体" panose="02010600030101010101" pitchFamily="2" charset="-122"/>
            </a:endParaRPr>
          </a:p>
        </p:txBody>
      </p:sp>
      <p:sp>
        <p:nvSpPr>
          <p:cNvPr id="2052" name="TextBox 14"/>
          <p:cNvSpPr txBox="1">
            <a:spLocks noChangeArrowheads="1"/>
          </p:cNvSpPr>
          <p:nvPr/>
        </p:nvSpPr>
        <p:spPr bwMode="auto">
          <a:xfrm>
            <a:off x="1981200" y="3305175"/>
            <a:ext cx="27508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ctr" eaLnBrk="1" hangingPunct="1">
              <a:spcBef>
                <a:spcPct val="0"/>
              </a:spcBef>
              <a:buFontTx/>
              <a:buNone/>
            </a:pPr>
            <a:r>
              <a:rPr lang="en-US" altLang="en-US" sz="4800" b="1">
                <a:latin typeface="Arial" panose="020B0604020202020204" pitchFamily="34" charset="0"/>
              </a:rPr>
              <a:t>Yuting He, Patrick Flaherty</a:t>
            </a:r>
          </a:p>
          <a:p>
            <a:pPr algn="ctr" eaLnBrk="1" hangingPunct="1">
              <a:spcBef>
                <a:spcPct val="0"/>
              </a:spcBef>
              <a:buFontTx/>
              <a:buNone/>
            </a:pPr>
            <a:r>
              <a:rPr lang="en-US" altLang="en-US" sz="4000" b="1" i="1">
                <a:latin typeface="Arial" panose="020B0604020202020204" pitchFamily="34" charset="0"/>
              </a:rPr>
              <a:t>Biomedical Engineering Department , Worcester Polytechnic Institute, Worcester, MA</a:t>
            </a:r>
          </a:p>
        </p:txBody>
      </p:sp>
      <p:cxnSp>
        <p:nvCxnSpPr>
          <p:cNvPr id="17" name="Straight Connector 16"/>
          <p:cNvCxnSpPr/>
          <p:nvPr/>
        </p:nvCxnSpPr>
        <p:spPr>
          <a:xfrm>
            <a:off x="304800" y="5181600"/>
            <a:ext cx="37765038" cy="0"/>
          </a:xfrm>
          <a:prstGeom prst="line">
            <a:avLst/>
          </a:prstGeom>
          <a:ln w="76200">
            <a:solidFill>
              <a:srgbClr val="A9B0B7"/>
            </a:solidFill>
          </a:ln>
        </p:spPr>
        <p:style>
          <a:lnRef idx="1">
            <a:schemeClr val="accent1"/>
          </a:lnRef>
          <a:fillRef idx="0">
            <a:schemeClr val="accent1"/>
          </a:fillRef>
          <a:effectRef idx="0">
            <a:schemeClr val="accent1"/>
          </a:effectRef>
          <a:fontRef idx="minor">
            <a:schemeClr val="tx1"/>
          </a:fontRef>
        </p:style>
      </p:cxnSp>
      <p:sp>
        <p:nvSpPr>
          <p:cNvPr id="2054" name="TextBox 40"/>
          <p:cNvSpPr txBox="1">
            <a:spLocks noChangeArrowheads="1"/>
          </p:cNvSpPr>
          <p:nvPr/>
        </p:nvSpPr>
        <p:spPr bwMode="auto">
          <a:xfrm>
            <a:off x="25369838" y="5492750"/>
            <a:ext cx="12547600" cy="825500"/>
          </a:xfrm>
          <a:prstGeom prst="rect">
            <a:avLst/>
          </a:prstGeom>
          <a:solidFill>
            <a:srgbClr val="AC2B37"/>
          </a:solidFill>
          <a:ln w="9525">
            <a:solidFill>
              <a:srgbClr val="AC2B37"/>
            </a:solidFill>
            <a:miter lim="800000"/>
            <a:headEnd/>
            <a:tailEnd/>
          </a:ln>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a:solidFill>
                  <a:schemeClr val="bg1"/>
                </a:solidFill>
                <a:latin typeface="Arial" panose="020B0604020202020204" pitchFamily="34" charset="0"/>
              </a:rPr>
              <a:t>Results</a:t>
            </a:r>
          </a:p>
        </p:txBody>
      </p:sp>
      <p:sp>
        <p:nvSpPr>
          <p:cNvPr id="2055" name="TextBox 44"/>
          <p:cNvSpPr txBox="1">
            <a:spLocks noChangeArrowheads="1"/>
          </p:cNvSpPr>
          <p:nvPr/>
        </p:nvSpPr>
        <p:spPr bwMode="auto">
          <a:xfrm>
            <a:off x="13716000" y="5486400"/>
            <a:ext cx="11077575" cy="830263"/>
          </a:xfrm>
          <a:prstGeom prst="rect">
            <a:avLst/>
          </a:prstGeom>
          <a:solidFill>
            <a:srgbClr val="AC2B37"/>
          </a:solidFill>
          <a:ln w="9525">
            <a:solidFill>
              <a:srgbClr val="AC2B37"/>
            </a:solidFill>
            <a:miter lim="800000"/>
            <a:headEnd/>
            <a:tailEnd/>
          </a:ln>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a:solidFill>
                  <a:schemeClr val="bg1"/>
                </a:solidFill>
                <a:latin typeface="Arial" panose="020B0604020202020204" pitchFamily="34" charset="0"/>
              </a:rPr>
              <a:t>Methodology</a:t>
            </a:r>
          </a:p>
        </p:txBody>
      </p:sp>
      <p:sp>
        <p:nvSpPr>
          <p:cNvPr id="2056" name="TextBox 45"/>
          <p:cNvSpPr txBox="1">
            <a:spLocks noChangeArrowheads="1"/>
          </p:cNvSpPr>
          <p:nvPr/>
        </p:nvSpPr>
        <p:spPr bwMode="auto">
          <a:xfrm>
            <a:off x="452438" y="5494338"/>
            <a:ext cx="12658725" cy="830262"/>
          </a:xfrm>
          <a:prstGeom prst="rect">
            <a:avLst/>
          </a:prstGeom>
          <a:solidFill>
            <a:srgbClr val="AC2B37"/>
          </a:solidFill>
          <a:ln w="9525">
            <a:solidFill>
              <a:srgbClr val="C00000"/>
            </a:solidFill>
            <a:miter lim="800000"/>
            <a:headEnd/>
            <a:tailEnd/>
          </a:ln>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a:solidFill>
                  <a:schemeClr val="bg1"/>
                </a:solidFill>
                <a:latin typeface="Arial" panose="020B0604020202020204" pitchFamily="34" charset="0"/>
              </a:rPr>
              <a:t>Abstract</a:t>
            </a:r>
          </a:p>
        </p:txBody>
      </p:sp>
      <p:sp>
        <p:nvSpPr>
          <p:cNvPr id="2076" name="TextBox 24"/>
          <p:cNvSpPr txBox="1">
            <a:spLocks noChangeArrowheads="1"/>
          </p:cNvSpPr>
          <p:nvPr/>
        </p:nvSpPr>
        <p:spPr bwMode="auto">
          <a:xfrm>
            <a:off x="457200" y="6305550"/>
            <a:ext cx="12653963" cy="84023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4900">
                <a:solidFill>
                  <a:schemeClr val="tx1"/>
                </a:solidFill>
                <a:latin typeface="Arial" charset="0"/>
                <a:cs typeface="Arial" charset="0"/>
              </a:defRPr>
            </a:lvl1pPr>
            <a:lvl2pPr marL="742950" indent="-285750" eaLnBrk="0" hangingPunct="0">
              <a:defRPr sz="4900">
                <a:solidFill>
                  <a:schemeClr val="tx1"/>
                </a:solidFill>
                <a:latin typeface="Arial" charset="0"/>
                <a:cs typeface="Arial" charset="0"/>
              </a:defRPr>
            </a:lvl2pPr>
            <a:lvl3pPr marL="1143000" indent="-228600" eaLnBrk="0" hangingPunct="0">
              <a:defRPr sz="4900">
                <a:solidFill>
                  <a:schemeClr val="tx1"/>
                </a:solidFill>
                <a:latin typeface="Arial" charset="0"/>
                <a:cs typeface="Arial" charset="0"/>
              </a:defRPr>
            </a:lvl3pPr>
            <a:lvl4pPr marL="1600200" indent="-228600" eaLnBrk="0" hangingPunct="0">
              <a:defRPr sz="4900">
                <a:solidFill>
                  <a:schemeClr val="tx1"/>
                </a:solidFill>
                <a:latin typeface="Arial" charset="0"/>
                <a:cs typeface="Arial" charset="0"/>
              </a:defRPr>
            </a:lvl4pPr>
            <a:lvl5pPr marL="2057400" indent="-228600" eaLnBrk="0" hangingPunct="0">
              <a:defRPr sz="4900">
                <a:solidFill>
                  <a:schemeClr val="tx1"/>
                </a:solidFill>
                <a:latin typeface="Arial" charset="0"/>
                <a:cs typeface="Arial" charset="0"/>
              </a:defRPr>
            </a:lvl5pPr>
            <a:lvl6pPr marL="2514600" indent="-228600" defTabSz="2506663" eaLnBrk="0" fontAlgn="base" hangingPunct="0">
              <a:spcBef>
                <a:spcPct val="0"/>
              </a:spcBef>
              <a:spcAft>
                <a:spcPct val="0"/>
              </a:spcAft>
              <a:defRPr sz="4900">
                <a:solidFill>
                  <a:schemeClr val="tx1"/>
                </a:solidFill>
                <a:latin typeface="Arial" charset="0"/>
                <a:cs typeface="Arial" charset="0"/>
              </a:defRPr>
            </a:lvl6pPr>
            <a:lvl7pPr marL="2971800" indent="-228600" defTabSz="2506663" eaLnBrk="0" fontAlgn="base" hangingPunct="0">
              <a:spcBef>
                <a:spcPct val="0"/>
              </a:spcBef>
              <a:spcAft>
                <a:spcPct val="0"/>
              </a:spcAft>
              <a:defRPr sz="4900">
                <a:solidFill>
                  <a:schemeClr val="tx1"/>
                </a:solidFill>
                <a:latin typeface="Arial" charset="0"/>
                <a:cs typeface="Arial" charset="0"/>
              </a:defRPr>
            </a:lvl7pPr>
            <a:lvl8pPr marL="3429000" indent="-228600" defTabSz="2506663" eaLnBrk="0" fontAlgn="base" hangingPunct="0">
              <a:spcBef>
                <a:spcPct val="0"/>
              </a:spcBef>
              <a:spcAft>
                <a:spcPct val="0"/>
              </a:spcAft>
              <a:defRPr sz="4900">
                <a:solidFill>
                  <a:schemeClr val="tx1"/>
                </a:solidFill>
                <a:latin typeface="Arial" charset="0"/>
                <a:cs typeface="Arial" charset="0"/>
              </a:defRPr>
            </a:lvl8pPr>
            <a:lvl9pPr marL="3886200" indent="-228600" defTabSz="2506663" eaLnBrk="0" fontAlgn="base" hangingPunct="0">
              <a:spcBef>
                <a:spcPct val="0"/>
              </a:spcBef>
              <a:spcAft>
                <a:spcPct val="0"/>
              </a:spcAft>
              <a:defRPr sz="4900">
                <a:solidFill>
                  <a:schemeClr val="tx1"/>
                </a:solidFill>
                <a:latin typeface="Arial" charset="0"/>
                <a:cs typeface="Arial" charset="0"/>
              </a:defRPr>
            </a:lvl9pPr>
          </a:lstStyle>
          <a:p>
            <a:pPr algn="just" eaLnBrk="1" hangingPunct="1">
              <a:spcBef>
                <a:spcPts val="300"/>
              </a:spcBef>
              <a:defRPr/>
            </a:pPr>
            <a:r>
              <a:rPr lang="en-US" altLang="en-US" sz="3600" dirty="0" smtClean="0">
                <a:latin typeface="Cambria" panose="02040503050406030204" pitchFamily="18" charset="0"/>
              </a:rPr>
              <a:t>Next-generation </a:t>
            </a:r>
            <a:r>
              <a:rPr lang="en-US" altLang="en-US" sz="3600" dirty="0">
                <a:latin typeface="Cambria" panose="02040503050406030204" pitchFamily="18" charset="0"/>
              </a:rPr>
              <a:t>sequencing technology is increasingly being used for clinical diagnostic </a:t>
            </a:r>
            <a:r>
              <a:rPr lang="en-US" altLang="en-US" sz="3600" dirty="0" smtClean="0">
                <a:latin typeface="Cambria" panose="02040503050406030204" pitchFamily="18" charset="0"/>
              </a:rPr>
              <a:t>tests</a:t>
            </a:r>
            <a:r>
              <a:rPr lang="en-US" altLang="en-US" sz="3600" baseline="30000" dirty="0" smtClean="0">
                <a:latin typeface="Cambria" panose="02040503050406030204" pitchFamily="18" charset="0"/>
              </a:rPr>
              <a:t>[1-3]. </a:t>
            </a:r>
            <a:r>
              <a:rPr lang="en-US" altLang="en-US" sz="3600" dirty="0">
                <a:latin typeface="Cambria" panose="02040503050406030204" pitchFamily="18" charset="0"/>
              </a:rPr>
              <a:t>Unlike research cell lines, clinical samples are often genomically heterogeneous due to low sample purity or the presence of genetic subpopulations. However, many variant calling algorithms are optimized to call single nucleotide polymorphisms in homogeneous rather than heterogeneous samples</a:t>
            </a:r>
            <a:r>
              <a:rPr lang="en-US" altLang="en-US" sz="3600" dirty="0" smtClean="0">
                <a:latin typeface="Cambria" panose="02040503050406030204" pitchFamily="18" charset="0"/>
              </a:rPr>
              <a:t>.</a:t>
            </a:r>
            <a:endParaRPr lang="en-US" altLang="en-US" sz="3700" dirty="0" smtClean="0">
              <a:latin typeface="Cambria" panose="02040503050406030204" pitchFamily="18" charset="0"/>
            </a:endParaRPr>
          </a:p>
          <a:p>
            <a:pPr algn="just" eaLnBrk="1" hangingPunct="1">
              <a:spcBef>
                <a:spcPts val="600"/>
              </a:spcBef>
              <a:defRPr/>
            </a:pPr>
            <a:r>
              <a:rPr lang="en-US" altLang="en-US" sz="3600" b="1" dirty="0" smtClean="0">
                <a:latin typeface="Cambria" panose="02040503050406030204" pitchFamily="18" charset="0"/>
              </a:rPr>
              <a:t>We </a:t>
            </a:r>
            <a:r>
              <a:rPr lang="en-US" altLang="en-US" sz="3600" b="1" dirty="0">
                <a:latin typeface="Cambria" panose="02040503050406030204" pitchFamily="18" charset="0"/>
              </a:rPr>
              <a:t>present a novel variant calling algorithm that uses a hierarchical Bayesian model to estimate allele frequency and call variants in heterogeneous </a:t>
            </a:r>
            <a:r>
              <a:rPr lang="en-US" altLang="en-US" sz="3600" b="1" dirty="0" smtClean="0">
                <a:latin typeface="Cambria" panose="02040503050406030204" pitchFamily="18" charset="0"/>
              </a:rPr>
              <a:t>samples. </a:t>
            </a:r>
            <a:r>
              <a:rPr lang="en-US" altLang="en-US" sz="3600" dirty="0" smtClean="0">
                <a:latin typeface="Cambria" panose="02040503050406030204" pitchFamily="18" charset="0"/>
              </a:rPr>
              <a:t>Our </a:t>
            </a:r>
            <a:r>
              <a:rPr lang="en-US" altLang="en-US" sz="3600" dirty="0">
                <a:latin typeface="Cambria" panose="02040503050406030204" pitchFamily="18" charset="0"/>
              </a:rPr>
              <a:t>algorithm improves upon current classifiers and has higher sensitivity and specificity over a wide range of median read depth and minor allele frequency. </a:t>
            </a:r>
            <a:r>
              <a:rPr lang="en-US" altLang="en-US" sz="3600" dirty="0" smtClean="0">
                <a:latin typeface="Cambria" panose="02040503050406030204" pitchFamily="18" charset="0"/>
              </a:rPr>
              <a:t>We </a:t>
            </a:r>
            <a:r>
              <a:rPr lang="en-US" altLang="en-US" sz="3600" dirty="0">
                <a:latin typeface="Cambria" panose="02040503050406030204" pitchFamily="18" charset="0"/>
              </a:rPr>
              <a:t>identify six mutations in the PAXP1 gene in a matched clinical breast ductal carcinoma tumor sample; two of which are loss-of-</a:t>
            </a:r>
            <a:r>
              <a:rPr lang="en-US" altLang="en-US" sz="3600" dirty="0" err="1">
                <a:latin typeface="Cambria" panose="02040503050406030204" pitchFamily="18" charset="0"/>
              </a:rPr>
              <a:t>heterozygosity</a:t>
            </a:r>
            <a:r>
              <a:rPr lang="en-US" altLang="en-US" sz="3600" dirty="0">
                <a:latin typeface="Cambria" panose="02040503050406030204" pitchFamily="18" charset="0"/>
              </a:rPr>
              <a:t> events</a:t>
            </a:r>
            <a:r>
              <a:rPr lang="en-US" altLang="en-US" sz="3600" dirty="0" smtClean="0">
                <a:latin typeface="Cambria" panose="02040503050406030204" pitchFamily="18" charset="0"/>
              </a:rPr>
              <a:t>.</a:t>
            </a:r>
            <a:endParaRPr lang="en-US" altLang="en-US" sz="3600" dirty="0">
              <a:latin typeface="Cambria" panose="02040503050406030204" pitchFamily="18" charset="0"/>
            </a:endParaRPr>
          </a:p>
        </p:txBody>
      </p:sp>
      <p:pic>
        <p:nvPicPr>
          <p:cNvPr id="2058" name="Picture 7" descr="C:\Users\jaci\Desktop\LOGOS-2012\WPI_Inst_Prim_2Clr.png"/>
          <p:cNvPicPr>
            <a:picLocks noChangeAspect="1" noChangeArrowheads="1"/>
          </p:cNvPicPr>
          <p:nvPr/>
        </p:nvPicPr>
        <p:blipFill>
          <a:blip r:embed="rId3">
            <a:extLst>
              <a:ext uri="{28A0092B-C50C-407E-A947-70E740481C1C}">
                <a14:useLocalDpi xmlns:a14="http://schemas.microsoft.com/office/drawing/2010/main" val="0"/>
              </a:ext>
            </a:extLst>
          </a:blip>
          <a:srcRect t="26378" b="28824"/>
          <a:stretch>
            <a:fillRect/>
          </a:stretch>
        </p:blipFill>
        <p:spPr bwMode="auto">
          <a:xfrm>
            <a:off x="27584400" y="849313"/>
            <a:ext cx="10302875"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18620109"/>
            <a:ext cx="10453687" cy="70890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060" name="Object 4"/>
          <p:cNvGraphicFramePr>
            <a:graphicFrameLocks noChangeAspect="1"/>
          </p:cNvGraphicFramePr>
          <p:nvPr>
            <p:extLst>
              <p:ext uri="{D42A27DB-BD31-4B8C-83A1-F6EECF244321}">
                <p14:modId xmlns:p14="http://schemas.microsoft.com/office/powerpoint/2010/main" val="124388213"/>
              </p:ext>
            </p:extLst>
          </p:nvPr>
        </p:nvGraphicFramePr>
        <p:xfrm>
          <a:off x="21170762" y="15278100"/>
          <a:ext cx="3309937" cy="4686300"/>
        </p:xfrm>
        <a:graphic>
          <a:graphicData uri="http://schemas.openxmlformats.org/presentationml/2006/ole">
            <mc:AlternateContent xmlns:mc="http://schemas.openxmlformats.org/markup-compatibility/2006">
              <mc:Choice xmlns:v="urn:schemas-microsoft-com:vml" Requires="v">
                <p:oleObj spid="_x0000_s2132" name="Acrobat Document" r:id="rId5" imgW="2217371" imgH="3139350" progId="AcroExch.Document.11">
                  <p:embed/>
                </p:oleObj>
              </mc:Choice>
              <mc:Fallback>
                <p:oleObj name="Acrobat Document" r:id="rId5" imgW="2217371" imgH="3139350" progId="AcroExch.Document.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70762" y="15278100"/>
                        <a:ext cx="3309937"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61" name="Picture 36" descr="C:\Users\Yuting He\Desktop\defenseppt\figures\HCC1187_mu.png"/>
          <p:cNvPicPr>
            <a:picLocks noChangeAspect="1" noChangeArrowheads="1"/>
          </p:cNvPicPr>
          <p:nvPr/>
        </p:nvPicPr>
        <p:blipFill>
          <a:blip r:embed="rId7">
            <a:extLst>
              <a:ext uri="{28A0092B-C50C-407E-A947-70E740481C1C}">
                <a14:useLocalDpi xmlns:a14="http://schemas.microsoft.com/office/drawing/2010/main" val="0"/>
              </a:ext>
            </a:extLst>
          </a:blip>
          <a:srcRect r="5450"/>
          <a:stretch>
            <a:fillRect/>
          </a:stretch>
        </p:blipFill>
        <p:spPr bwMode="auto">
          <a:xfrm>
            <a:off x="26469975" y="23018750"/>
            <a:ext cx="10347325" cy="820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37" descr="C:\Users\Yuting He\Desktop\defenseppt\figures\ROC_without_chi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0" y="6570663"/>
            <a:ext cx="8474075" cy="762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63" name="Object 18"/>
          <p:cNvGraphicFramePr>
            <a:graphicFrameLocks noChangeAspect="1"/>
          </p:cNvGraphicFramePr>
          <p:nvPr/>
        </p:nvGraphicFramePr>
        <p:xfrm>
          <a:off x="25679400" y="15497175"/>
          <a:ext cx="11866563" cy="5918200"/>
        </p:xfrm>
        <a:graphic>
          <a:graphicData uri="http://schemas.openxmlformats.org/presentationml/2006/ole">
            <mc:AlternateContent xmlns:mc="http://schemas.openxmlformats.org/markup-compatibility/2006">
              <mc:Choice xmlns:v="urn:schemas-microsoft-com:vml" Requires="v">
                <p:oleObj spid="_x0000_s2133" name="Worksheet" r:id="rId10" imgW="7871313" imgH="3924390" progId="Excel.Sheet.8">
                  <p:embed/>
                </p:oleObj>
              </mc:Choice>
              <mc:Fallback>
                <p:oleObj name="Worksheet" r:id="rId10" imgW="7871313" imgH="3924390" progId="Excel.Sheet.8">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79400" y="15497175"/>
                        <a:ext cx="11866563"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TextBox 17"/>
          <p:cNvSpPr txBox="1">
            <a:spLocks noChangeArrowheads="1"/>
          </p:cNvSpPr>
          <p:nvPr/>
        </p:nvSpPr>
        <p:spPr bwMode="auto">
          <a:xfrm>
            <a:off x="454025" y="14723110"/>
            <a:ext cx="12657138" cy="831850"/>
          </a:xfrm>
          <a:prstGeom prst="rect">
            <a:avLst/>
          </a:prstGeom>
          <a:solidFill>
            <a:srgbClr val="AC2B37"/>
          </a:solidFill>
          <a:ln w="9525">
            <a:solidFill>
              <a:srgbClr val="AC2B37"/>
            </a:solidFill>
            <a:miter lim="800000"/>
            <a:headEnd/>
            <a:tailEnd/>
          </a:ln>
        </p:spPr>
        <p:txBody>
          <a:bodyPr>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dirty="0">
                <a:solidFill>
                  <a:schemeClr val="bg1"/>
                </a:solidFill>
                <a:latin typeface="Arial" panose="020B0604020202020204" pitchFamily="34" charset="0"/>
              </a:rPr>
              <a:t>Dataset</a:t>
            </a:r>
          </a:p>
        </p:txBody>
      </p:sp>
      <p:sp>
        <p:nvSpPr>
          <p:cNvPr id="2065" name="TextBox 73"/>
          <p:cNvSpPr txBox="1">
            <a:spLocks noChangeArrowheads="1"/>
          </p:cNvSpPr>
          <p:nvPr/>
        </p:nvSpPr>
        <p:spPr bwMode="auto">
          <a:xfrm>
            <a:off x="13742988" y="21302871"/>
            <a:ext cx="1143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8800">
                <a:solidFill>
                  <a:schemeClr val="tx1"/>
                </a:solidFill>
                <a:latin typeface="Calibri" panose="020F0502020204030204" pitchFamily="34" charset="0"/>
              </a:defRPr>
            </a:lvl1pPr>
            <a:lvl2pPr marL="2036763" indent="-782638">
              <a:spcBef>
                <a:spcPct val="20000"/>
              </a:spcBef>
              <a:buFont typeface="Arial" panose="020B0604020202020204" pitchFamily="34" charset="0"/>
              <a:buChar char="–"/>
              <a:defRPr sz="7700">
                <a:solidFill>
                  <a:schemeClr val="tx1"/>
                </a:solidFill>
                <a:latin typeface="Calibri" panose="020F0502020204030204" pitchFamily="34" charset="0"/>
              </a:defRPr>
            </a:lvl2pPr>
            <a:lvl3pPr marL="3133725" indent="-625475">
              <a:spcBef>
                <a:spcPct val="20000"/>
              </a:spcBef>
              <a:buFont typeface="Arial" panose="020B0604020202020204" pitchFamily="34" charset="0"/>
              <a:buChar char="•"/>
              <a:defRPr sz="6600">
                <a:solidFill>
                  <a:schemeClr val="tx1"/>
                </a:solidFill>
                <a:latin typeface="Calibri" panose="020F0502020204030204" pitchFamily="34" charset="0"/>
              </a:defRPr>
            </a:lvl3pPr>
            <a:lvl4pPr marL="4387850" indent="-625475">
              <a:spcBef>
                <a:spcPct val="20000"/>
              </a:spcBef>
              <a:buFont typeface="Arial" panose="020B0604020202020204" pitchFamily="34" charset="0"/>
              <a:buChar char="–"/>
              <a:defRPr sz="5500">
                <a:solidFill>
                  <a:schemeClr val="tx1"/>
                </a:solidFill>
                <a:latin typeface="Calibri" panose="020F0502020204030204" pitchFamily="34" charset="0"/>
              </a:defRPr>
            </a:lvl4pPr>
            <a:lvl5pPr marL="5641975" indent="-625475">
              <a:spcBef>
                <a:spcPct val="20000"/>
              </a:spcBef>
              <a:buFont typeface="Arial" panose="020B0604020202020204" pitchFamily="34" charset="0"/>
              <a:buChar char="»"/>
              <a:defRPr sz="5500">
                <a:solidFill>
                  <a:schemeClr val="tx1"/>
                </a:solidFill>
                <a:latin typeface="Calibri" panose="020F0502020204030204" pitchFamily="34" charset="0"/>
              </a:defRPr>
            </a:lvl5pPr>
            <a:lvl6pPr marL="60991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65563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70135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7470775" indent="-625475"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marL="0" indent="0" eaLnBrk="1" hangingPunct="1">
              <a:spcBef>
                <a:spcPct val="0"/>
              </a:spcBef>
              <a:buNone/>
            </a:pPr>
            <a:r>
              <a:rPr lang="en-US" altLang="en-US" sz="4000" b="1" dirty="0">
                <a:solidFill>
                  <a:srgbClr val="AC2B37"/>
                </a:solidFill>
                <a:latin typeface="Arial" panose="020B0604020202020204" pitchFamily="34" charset="0"/>
              </a:rPr>
              <a:t>Metropolis-within-Gibbs Sampling</a:t>
            </a:r>
          </a:p>
        </p:txBody>
      </p:sp>
      <p:sp>
        <p:nvSpPr>
          <p:cNvPr id="2066" name="TextBox 74"/>
          <p:cNvSpPr txBox="1">
            <a:spLocks noChangeArrowheads="1"/>
          </p:cNvSpPr>
          <p:nvPr/>
        </p:nvSpPr>
        <p:spPr bwMode="auto">
          <a:xfrm>
            <a:off x="13792200" y="23980775"/>
            <a:ext cx="10710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marL="0" indent="0" eaLnBrk="1" hangingPunct="1"/>
            <a:r>
              <a:rPr lang="en-US" altLang="zh-CN" sz="4000" b="1" dirty="0">
                <a:solidFill>
                  <a:srgbClr val="AC2B37"/>
                </a:solidFill>
              </a:rPr>
              <a:t>Bayesian </a:t>
            </a:r>
            <a:r>
              <a:rPr lang="en-US" altLang="en-US" sz="4000" b="1" dirty="0">
                <a:solidFill>
                  <a:srgbClr val="AC2B37"/>
                </a:solidFill>
              </a:rPr>
              <a:t>Posterior Density Test</a:t>
            </a:r>
          </a:p>
        </p:txBody>
      </p:sp>
      <p:sp>
        <p:nvSpPr>
          <p:cNvPr id="2067" name="TextBox 30"/>
          <p:cNvSpPr txBox="1">
            <a:spLocks noChangeArrowheads="1"/>
          </p:cNvSpPr>
          <p:nvPr/>
        </p:nvSpPr>
        <p:spPr bwMode="auto">
          <a:xfrm>
            <a:off x="27736800" y="14252575"/>
            <a:ext cx="85185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2800" dirty="0">
                <a:latin typeface="Cambria" panose="02040503050406030204" pitchFamily="18" charset="0"/>
              </a:rPr>
              <a:t>Fig. 4</a:t>
            </a:r>
            <a:r>
              <a:rPr lang="en-US" altLang="en-US" sz="2800" dirty="0" smtClean="0">
                <a:latin typeface="Cambria" panose="02040503050406030204" pitchFamily="18" charset="0"/>
              </a:rPr>
              <a:t>. </a:t>
            </a:r>
            <a:r>
              <a:rPr lang="en-US" altLang="en-US" sz="2800" dirty="0">
                <a:latin typeface="Cambria" panose="02040503050406030204" pitchFamily="18" charset="0"/>
              </a:rPr>
              <a:t>ROC curve varying read depth showing detection performance of RVD2 in synthetic data</a:t>
            </a:r>
          </a:p>
        </p:txBody>
      </p:sp>
      <p:sp>
        <p:nvSpPr>
          <p:cNvPr id="2068" name="TextBox 2048"/>
          <p:cNvSpPr txBox="1">
            <a:spLocks noChangeArrowheads="1"/>
          </p:cNvSpPr>
          <p:nvPr/>
        </p:nvSpPr>
        <p:spPr bwMode="auto">
          <a:xfrm>
            <a:off x="25834975" y="21988463"/>
            <a:ext cx="115792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2800" dirty="0">
                <a:latin typeface="Cambria" panose="02040503050406030204" pitchFamily="18" charset="0"/>
              </a:rPr>
              <a:t>Fig. </a:t>
            </a:r>
            <a:r>
              <a:rPr lang="en-US" altLang="zh-CN" sz="2800" dirty="0" smtClean="0">
                <a:latin typeface="Cambria" panose="02040503050406030204" pitchFamily="18" charset="0"/>
              </a:rPr>
              <a:t>5. </a:t>
            </a:r>
            <a:r>
              <a:rPr lang="en-US" altLang="zh-CN" sz="2800" dirty="0">
                <a:latin typeface="Cambria" panose="02040503050406030204" pitchFamily="18" charset="0"/>
              </a:rPr>
              <a:t>False discovery rate comparison of RVD2 with other variant calling algorithms using synthetic data. Blank cells indicate no locations were called variant.</a:t>
            </a:r>
            <a:endParaRPr lang="en-US" altLang="en-US" sz="2800" dirty="0">
              <a:latin typeface="Cambria" panose="02040503050406030204" pitchFamily="18" charset="0"/>
            </a:endParaRPr>
          </a:p>
        </p:txBody>
      </p:sp>
      <p:sp>
        <p:nvSpPr>
          <p:cNvPr id="2069" name="TextBox 4"/>
          <p:cNvSpPr txBox="1">
            <a:spLocks noChangeArrowheads="1"/>
          </p:cNvSpPr>
          <p:nvPr/>
        </p:nvSpPr>
        <p:spPr bwMode="auto">
          <a:xfrm>
            <a:off x="19261138" y="22809200"/>
            <a:ext cx="1841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endParaRPr lang="en-US" altLang="en-US"/>
          </a:p>
        </p:txBody>
      </p:sp>
      <p:sp>
        <p:nvSpPr>
          <p:cNvPr id="2070" name="TextBox 7"/>
          <p:cNvSpPr txBox="1">
            <a:spLocks noChangeArrowheads="1"/>
          </p:cNvSpPr>
          <p:nvPr/>
        </p:nvSpPr>
        <p:spPr bwMode="auto">
          <a:xfrm>
            <a:off x="13742988" y="6335713"/>
            <a:ext cx="111267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altLang="en-US" sz="3600" dirty="0">
                <a:latin typeface="Cambria" panose="02040503050406030204" pitchFamily="18" charset="0"/>
              </a:rPr>
              <a:t>RVD2 uses a two-stage approach for detecting rare variants. </a:t>
            </a:r>
            <a:r>
              <a:rPr lang="en-US" altLang="en-US" sz="3600" b="1" dirty="0">
                <a:latin typeface="Cambria" panose="02040503050406030204" pitchFamily="18" charset="0"/>
              </a:rPr>
              <a:t>First</a:t>
            </a:r>
            <a:r>
              <a:rPr lang="en-US" altLang="en-US" sz="3600" dirty="0">
                <a:latin typeface="Cambria" panose="02040503050406030204" pitchFamily="18" charset="0"/>
              </a:rPr>
              <a:t>, it estimates the parameters of the Bayesian model under </a:t>
            </a:r>
            <a:r>
              <a:rPr lang="en-US" altLang="zh-CN" sz="3600" dirty="0" smtClean="0">
                <a:latin typeface="Cambria" panose="02040503050406030204" pitchFamily="18" charset="0"/>
              </a:rPr>
              <a:t>case </a:t>
            </a:r>
            <a:r>
              <a:rPr lang="en-US" altLang="en-US" sz="3600" dirty="0" smtClean="0">
                <a:latin typeface="Cambria" panose="02040503050406030204" pitchFamily="18" charset="0"/>
              </a:rPr>
              <a:t>sample and control sample independently. </a:t>
            </a:r>
            <a:r>
              <a:rPr lang="en-US" altLang="en-US" sz="3600" b="1" dirty="0" smtClean="0">
                <a:latin typeface="Cambria" panose="02040503050406030204" pitchFamily="18" charset="0"/>
              </a:rPr>
              <a:t>Then</a:t>
            </a:r>
            <a:r>
              <a:rPr lang="en-US" altLang="en-US" sz="3600" dirty="0" smtClean="0">
                <a:latin typeface="Cambria" panose="02040503050406030204" pitchFamily="18" charset="0"/>
              </a:rPr>
              <a:t> </a:t>
            </a:r>
            <a:r>
              <a:rPr lang="en-US" altLang="en-US" sz="3600" dirty="0">
                <a:latin typeface="Cambria" panose="02040503050406030204" pitchFamily="18" charset="0"/>
              </a:rPr>
              <a:t>it tests for a significant difference between key model parameters in the case and control samples and returns called variant positions. </a:t>
            </a:r>
          </a:p>
        </p:txBody>
      </p:sp>
      <p:sp>
        <p:nvSpPr>
          <p:cNvPr id="2071" name="TextBox 10"/>
          <p:cNvSpPr txBox="1">
            <a:spLocks noChangeArrowheads="1"/>
          </p:cNvSpPr>
          <p:nvPr/>
        </p:nvSpPr>
        <p:spPr bwMode="auto">
          <a:xfrm>
            <a:off x="13758068" y="22095862"/>
            <a:ext cx="110775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altLang="en-US" sz="3600" dirty="0" smtClean="0">
                <a:latin typeface="Cambria" panose="02040503050406030204" pitchFamily="18" charset="0"/>
              </a:rPr>
              <a:t>A Metropolis-within-Gibbs </a:t>
            </a:r>
            <a:r>
              <a:rPr lang="en-US" altLang="en-US" sz="3600" dirty="0">
                <a:latin typeface="Cambria" panose="02040503050406030204" pitchFamily="18" charset="0"/>
              </a:rPr>
              <a:t>sampling </a:t>
            </a:r>
            <a:r>
              <a:rPr lang="en-US" altLang="en-US" sz="3600" dirty="0" smtClean="0">
                <a:latin typeface="Cambria" panose="02040503050406030204" pitchFamily="18" charset="0"/>
              </a:rPr>
              <a:t>procedure was used </a:t>
            </a:r>
            <a:r>
              <a:rPr lang="en-US" altLang="en-US" sz="3600" dirty="0">
                <a:latin typeface="Cambria" panose="02040503050406030204" pitchFamily="18" charset="0"/>
              </a:rPr>
              <a:t>to estimate the </a:t>
            </a:r>
            <a:r>
              <a:rPr lang="en-US" altLang="en-US" sz="3600" dirty="0" smtClean="0">
                <a:latin typeface="Cambria" panose="02040503050406030204" pitchFamily="18" charset="0"/>
              </a:rPr>
              <a:t>RVD2 model</a:t>
            </a:r>
            <a:r>
              <a:rPr lang="en-US" altLang="en-US" sz="3600" dirty="0">
                <a:latin typeface="Cambria" panose="02040503050406030204" pitchFamily="18" charset="0"/>
              </a:rPr>
              <a:t>, </a:t>
            </a:r>
            <a:r>
              <a:rPr lang="en-US" altLang="en-US" sz="3600" dirty="0" smtClean="0">
                <a:latin typeface="Cambria" panose="02040503050406030204" pitchFamily="18" charset="0"/>
              </a:rPr>
              <a:t>which can identify </a:t>
            </a:r>
            <a:r>
              <a:rPr lang="en-US" altLang="en-US" sz="3600" dirty="0">
                <a:latin typeface="Cambria" panose="02040503050406030204" pitchFamily="18" charset="0"/>
              </a:rPr>
              <a:t>the global optimal parameter </a:t>
            </a:r>
            <a:r>
              <a:rPr lang="en-US" altLang="en-US" sz="3600" dirty="0" smtClean="0">
                <a:latin typeface="Cambria" panose="02040503050406030204" pitchFamily="18" charset="0"/>
              </a:rPr>
              <a:t>settings asymptotically.</a:t>
            </a:r>
            <a:endParaRPr lang="en-US" altLang="en-US" sz="3600" dirty="0">
              <a:latin typeface="Cambria" panose="02040503050406030204" pitchFamily="18" charset="0"/>
            </a:endParaRPr>
          </a:p>
        </p:txBody>
      </p:sp>
      <p:sp>
        <p:nvSpPr>
          <p:cNvPr id="2072" name="TextBox 10"/>
          <p:cNvSpPr txBox="1">
            <a:spLocks noChangeArrowheads="1"/>
          </p:cNvSpPr>
          <p:nvPr/>
        </p:nvSpPr>
        <p:spPr bwMode="auto">
          <a:xfrm>
            <a:off x="417513" y="15621000"/>
            <a:ext cx="10933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marL="0" indent="0" eaLnBrk="1" hangingPunct="1"/>
            <a:r>
              <a:rPr lang="en-US" altLang="en-US" sz="4000" b="1" dirty="0">
                <a:solidFill>
                  <a:srgbClr val="AC2B37"/>
                </a:solidFill>
              </a:rPr>
              <a:t>Synthetic DNA Sequence Data </a:t>
            </a:r>
          </a:p>
        </p:txBody>
      </p:sp>
      <p:sp>
        <p:nvSpPr>
          <p:cNvPr id="2073" name="TextBox 11"/>
          <p:cNvSpPr txBox="1">
            <a:spLocks noChangeArrowheads="1"/>
          </p:cNvSpPr>
          <p:nvPr/>
        </p:nvSpPr>
        <p:spPr bwMode="auto">
          <a:xfrm>
            <a:off x="452438" y="26190575"/>
            <a:ext cx="101869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marL="0" indent="0" eaLnBrk="1" hangingPunct="1"/>
            <a:r>
              <a:rPr lang="en-US" altLang="en-US" sz="4000" b="1" dirty="0">
                <a:solidFill>
                  <a:srgbClr val="AC2B37"/>
                </a:solidFill>
              </a:rPr>
              <a:t>HCC1187 Sequence Data</a:t>
            </a:r>
            <a:r>
              <a:rPr lang="en-US" altLang="en-US" sz="4000" b="1" baseline="30000" dirty="0">
                <a:solidFill>
                  <a:srgbClr val="AC2B37"/>
                </a:solidFill>
              </a:rPr>
              <a:t>[4]</a:t>
            </a:r>
            <a:endParaRPr lang="en-US" altLang="en-US" sz="4000" b="1" dirty="0">
              <a:solidFill>
                <a:srgbClr val="AC2B37"/>
              </a:solidFill>
            </a:endParaRPr>
          </a:p>
        </p:txBody>
      </p:sp>
      <p:sp>
        <p:nvSpPr>
          <p:cNvPr id="2074" name="TextBox 15"/>
          <p:cNvSpPr txBox="1">
            <a:spLocks noChangeArrowheads="1"/>
          </p:cNvSpPr>
          <p:nvPr/>
        </p:nvSpPr>
        <p:spPr bwMode="auto">
          <a:xfrm>
            <a:off x="481013" y="16252825"/>
            <a:ext cx="125301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3600" dirty="0">
                <a:latin typeface="Cambria" panose="02040503050406030204" pitchFamily="18" charset="0"/>
              </a:rPr>
              <a:t>Two 400bp DNA sequences that are identical except at 14 loci with variant bases were labeled as case and control;</a:t>
            </a:r>
          </a:p>
          <a:p>
            <a:pPr>
              <a:buFont typeface="Arial" panose="020B0604020202020204" pitchFamily="34" charset="0"/>
              <a:buChar char="•"/>
            </a:pPr>
            <a:r>
              <a:rPr lang="en-US" altLang="en-US" sz="3600" dirty="0">
                <a:latin typeface="Cambria" panose="02040503050406030204" pitchFamily="18" charset="0"/>
              </a:rPr>
              <a:t>MAFs: 0.1%, 0.3%, 1%, 10%, and 100%;</a:t>
            </a:r>
          </a:p>
          <a:p>
            <a:pPr>
              <a:buFont typeface="Arial" panose="020B0604020202020204" pitchFamily="34" charset="0"/>
              <a:buChar char="•"/>
            </a:pPr>
            <a:r>
              <a:rPr lang="en-US" altLang="en-US" sz="3600" dirty="0">
                <a:latin typeface="Cambria" panose="02040503050406030204" pitchFamily="18" charset="0"/>
              </a:rPr>
              <a:t>Six replicates for the control and case at each MAF level.</a:t>
            </a:r>
          </a:p>
        </p:txBody>
      </p:sp>
      <p:sp>
        <p:nvSpPr>
          <p:cNvPr id="2075" name="TextBox 17"/>
          <p:cNvSpPr txBox="1">
            <a:spLocks noChangeArrowheads="1"/>
          </p:cNvSpPr>
          <p:nvPr/>
        </p:nvSpPr>
        <p:spPr bwMode="auto">
          <a:xfrm>
            <a:off x="2633663" y="25688925"/>
            <a:ext cx="9177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dirty="0">
                <a:latin typeface="Cambria" panose="02040503050406030204" pitchFamily="18" charset="0"/>
              </a:rPr>
              <a:t>Fig. 1. Position-specific error rate distribution.</a:t>
            </a:r>
          </a:p>
        </p:txBody>
      </p:sp>
      <p:sp>
        <p:nvSpPr>
          <p:cNvPr id="2" name="TextBox 18"/>
          <p:cNvSpPr txBox="1">
            <a:spLocks noChangeArrowheads="1"/>
          </p:cNvSpPr>
          <p:nvPr/>
        </p:nvSpPr>
        <p:spPr bwMode="auto">
          <a:xfrm>
            <a:off x="481013" y="26820812"/>
            <a:ext cx="126301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4900">
                <a:solidFill>
                  <a:schemeClr val="tx1"/>
                </a:solidFill>
                <a:latin typeface="Arial" panose="020B0604020202020204" pitchFamily="34" charset="0"/>
                <a:cs typeface="Arial" panose="020B0604020202020204" pitchFamily="34" charset="0"/>
              </a:defRPr>
            </a:lvl1pPr>
            <a:lvl2pPr>
              <a:defRPr sz="4900">
                <a:solidFill>
                  <a:schemeClr val="tx1"/>
                </a:solidFill>
                <a:latin typeface="Arial" panose="020B0604020202020204" pitchFamily="34" charset="0"/>
                <a:cs typeface="Arial" panose="020B0604020202020204" pitchFamily="34" charset="0"/>
              </a:defRPr>
            </a:lvl2pPr>
            <a:lvl3pPr>
              <a:defRPr sz="4900">
                <a:solidFill>
                  <a:schemeClr val="tx1"/>
                </a:solidFill>
                <a:latin typeface="Arial" panose="020B0604020202020204" pitchFamily="34" charset="0"/>
                <a:cs typeface="Arial" panose="020B0604020202020204" pitchFamily="34" charset="0"/>
              </a:defRPr>
            </a:lvl3pPr>
            <a:lvl4pPr>
              <a:defRPr sz="4900">
                <a:solidFill>
                  <a:schemeClr val="tx1"/>
                </a:solidFill>
                <a:latin typeface="Arial" panose="020B0604020202020204" pitchFamily="34" charset="0"/>
                <a:cs typeface="Arial" panose="020B0604020202020204" pitchFamily="34" charset="0"/>
              </a:defRPr>
            </a:lvl4pPr>
            <a:lvl5pPr>
              <a:defRPr sz="4900">
                <a:solidFill>
                  <a:schemeClr val="tx1"/>
                </a:solidFill>
                <a:latin typeface="Arial" panose="020B0604020202020204" pitchFamily="34" charset="0"/>
                <a:cs typeface="Arial" panose="020B0604020202020204" pitchFamily="34" charset="0"/>
              </a:defRPr>
            </a:lvl5pPr>
            <a:lvl6pPr marL="54721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2506663"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3600" dirty="0">
                <a:latin typeface="Cambria" panose="02040503050406030204" pitchFamily="18" charset="0"/>
              </a:rPr>
              <a:t>Was derived from epithelial cells from primary breast tissue;</a:t>
            </a:r>
          </a:p>
          <a:p>
            <a:pPr>
              <a:buFont typeface="Arial" panose="020B0604020202020204" pitchFamily="34" charset="0"/>
              <a:buChar char="•"/>
            </a:pPr>
            <a:r>
              <a:rPr lang="en-US" altLang="en-US" sz="3600" dirty="0">
                <a:latin typeface="Cambria" panose="02040503050406030204" pitchFamily="18" charset="0"/>
              </a:rPr>
              <a:t>Estimated tumor purity: 0.8;</a:t>
            </a:r>
          </a:p>
          <a:p>
            <a:pPr>
              <a:buFont typeface="Arial" panose="020B0604020202020204" pitchFamily="34" charset="0"/>
              <a:buChar char="•"/>
            </a:pPr>
            <a:r>
              <a:rPr lang="en-US" altLang="en-US" sz="3600" dirty="0">
                <a:latin typeface="Cambria" panose="02040503050406030204" pitchFamily="18" charset="0"/>
              </a:rPr>
              <a:t>Average read depth 40x to 90x.</a:t>
            </a:r>
          </a:p>
        </p:txBody>
      </p:sp>
      <p:sp>
        <p:nvSpPr>
          <p:cNvPr id="21" name="Rounded Rectangle 20"/>
          <p:cNvSpPr/>
          <p:nvPr/>
        </p:nvSpPr>
        <p:spPr>
          <a:xfrm>
            <a:off x="33680400" y="19454813"/>
            <a:ext cx="4038600" cy="2025650"/>
          </a:xfrm>
          <a:prstGeom prst="roundRect">
            <a:avLst/>
          </a:prstGeom>
          <a:noFill/>
          <a:ln w="57150">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1" name="TextBox 2047"/>
          <p:cNvSpPr txBox="1">
            <a:spLocks noChangeArrowheads="1"/>
          </p:cNvSpPr>
          <p:nvPr/>
        </p:nvSpPr>
        <p:spPr bwMode="auto">
          <a:xfrm>
            <a:off x="14097000" y="20659725"/>
            <a:ext cx="10399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2800" dirty="0">
                <a:latin typeface="Cambria" panose="02040503050406030204" pitchFamily="18" charset="0"/>
              </a:rPr>
              <a:t>Fig. 2. a) Method flowchart; b) Graphical model for RVD2 </a:t>
            </a:r>
          </a:p>
        </p:txBody>
      </p:sp>
      <p:cxnSp>
        <p:nvCxnSpPr>
          <p:cNvPr id="9" name="Straight Connector 8"/>
          <p:cNvCxnSpPr/>
          <p:nvPr/>
        </p:nvCxnSpPr>
        <p:spPr>
          <a:xfrm>
            <a:off x="20872450" y="13829654"/>
            <a:ext cx="0" cy="7027501"/>
          </a:xfrm>
          <a:prstGeom prst="line">
            <a:avLst/>
          </a:prstGeom>
          <a:ln>
            <a:prstDash val="sysDot"/>
          </a:ln>
          <a:effectLst>
            <a:softEdge rad="31750"/>
          </a:effectLst>
        </p:spPr>
        <p:style>
          <a:lnRef idx="1">
            <a:schemeClr val="accent1"/>
          </a:lnRef>
          <a:fillRef idx="0">
            <a:schemeClr val="accent1"/>
          </a:fillRef>
          <a:effectRef idx="0">
            <a:schemeClr val="accent1"/>
          </a:effectRef>
          <a:fontRef idx="minor">
            <a:schemeClr val="tx1"/>
          </a:fontRef>
        </p:style>
      </p:cxnSp>
      <p:sp>
        <p:nvSpPr>
          <p:cNvPr id="2083" name="TextBox 9"/>
          <p:cNvSpPr txBox="1">
            <a:spLocks noChangeArrowheads="1"/>
          </p:cNvSpPr>
          <p:nvPr/>
        </p:nvSpPr>
        <p:spPr bwMode="auto">
          <a:xfrm>
            <a:off x="457200" y="29413200"/>
            <a:ext cx="12653963" cy="3046988"/>
          </a:xfrm>
          <a:prstGeom prst="rect">
            <a:avLst/>
          </a:prstGeom>
          <a:noFill/>
          <a:ln w="28575">
            <a:solidFill>
              <a:srgbClr val="AC2B37"/>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2400" dirty="0">
                <a:latin typeface="Cambria" panose="02040503050406030204" pitchFamily="18" charset="0"/>
              </a:rPr>
              <a:t>[1]  </a:t>
            </a:r>
            <a:r>
              <a:rPr lang="en-US" sz="2400" dirty="0" err="1">
                <a:latin typeface="Cambria" panose="02040503050406030204" pitchFamily="18" charset="0"/>
              </a:rPr>
              <a:t>Kitzman</a:t>
            </a:r>
            <a:r>
              <a:rPr lang="en-US" sz="2400" dirty="0">
                <a:latin typeface="Cambria" panose="02040503050406030204" pitchFamily="18" charset="0"/>
              </a:rPr>
              <a:t>, Jacob O., et al. "Noninvasive whole-genome sequencing of a human fetus." </a:t>
            </a:r>
            <a:r>
              <a:rPr lang="en-US" sz="2400" i="1" dirty="0">
                <a:latin typeface="Cambria" panose="02040503050406030204" pitchFamily="18" charset="0"/>
              </a:rPr>
              <a:t>Science </a:t>
            </a:r>
            <a:r>
              <a:rPr lang="en-US" sz="2400" i="1" dirty="0" smtClean="0">
                <a:latin typeface="Cambria" panose="02040503050406030204" pitchFamily="18" charset="0"/>
              </a:rPr>
              <a:t>translational </a:t>
            </a:r>
            <a:r>
              <a:rPr lang="en-US" sz="2400" i="1" dirty="0">
                <a:latin typeface="Cambria" panose="02040503050406030204" pitchFamily="18" charset="0"/>
              </a:rPr>
              <a:t>medicine</a:t>
            </a:r>
            <a:r>
              <a:rPr lang="en-US" sz="2400" dirty="0">
                <a:latin typeface="Cambria" panose="02040503050406030204" pitchFamily="18" charset="0"/>
              </a:rPr>
              <a:t> 4.137 (2012): 137ra76-137ra76.</a:t>
            </a:r>
          </a:p>
          <a:p>
            <a:r>
              <a:rPr lang="en-US" sz="2400" dirty="0">
                <a:latin typeface="Cambria" panose="02040503050406030204" pitchFamily="18" charset="0"/>
              </a:rPr>
              <a:t>[2]  </a:t>
            </a:r>
            <a:r>
              <a:rPr lang="en-US" sz="2400" dirty="0" err="1">
                <a:latin typeface="Cambria" panose="02040503050406030204" pitchFamily="18" charset="0"/>
              </a:rPr>
              <a:t>Capobianchi</a:t>
            </a:r>
            <a:r>
              <a:rPr lang="en-US" sz="2400" dirty="0">
                <a:latin typeface="Cambria" panose="02040503050406030204" pitchFamily="18" charset="0"/>
              </a:rPr>
              <a:t>, M. R., E. </a:t>
            </a:r>
            <a:r>
              <a:rPr lang="en-US" sz="2400" dirty="0" err="1">
                <a:latin typeface="Cambria" panose="02040503050406030204" pitchFamily="18" charset="0"/>
              </a:rPr>
              <a:t>Giombini</a:t>
            </a:r>
            <a:r>
              <a:rPr lang="en-US" sz="2400" dirty="0">
                <a:latin typeface="Cambria" panose="02040503050406030204" pitchFamily="18" charset="0"/>
              </a:rPr>
              <a:t>, and G. </a:t>
            </a:r>
            <a:r>
              <a:rPr lang="en-US" sz="2400" dirty="0" err="1">
                <a:latin typeface="Cambria" panose="02040503050406030204" pitchFamily="18" charset="0"/>
              </a:rPr>
              <a:t>Rozera</a:t>
            </a:r>
            <a:r>
              <a:rPr lang="en-US" sz="2400" dirty="0">
                <a:latin typeface="Cambria" panose="02040503050406030204" pitchFamily="18" charset="0"/>
              </a:rPr>
              <a:t>. "Next‐generation sequencing technology in clinical virology." </a:t>
            </a:r>
            <a:r>
              <a:rPr lang="en-US" sz="2400" i="1" dirty="0">
                <a:latin typeface="Cambria" panose="02040503050406030204" pitchFamily="18" charset="0"/>
              </a:rPr>
              <a:t>Clinical Microbiology and Infection</a:t>
            </a:r>
            <a:r>
              <a:rPr lang="en-US" sz="2400" dirty="0">
                <a:latin typeface="Cambria" panose="02040503050406030204" pitchFamily="18" charset="0"/>
              </a:rPr>
              <a:t> 19.1 (2013): 15-22. </a:t>
            </a:r>
          </a:p>
          <a:p>
            <a:r>
              <a:rPr lang="en-US" sz="2400" dirty="0">
                <a:latin typeface="Cambria" panose="02040503050406030204" pitchFamily="18" charset="0"/>
              </a:rPr>
              <a:t>[3]  </a:t>
            </a:r>
            <a:r>
              <a:rPr lang="en-US" sz="2400" dirty="0" err="1">
                <a:latin typeface="Cambria" panose="02040503050406030204" pitchFamily="18" charset="0"/>
              </a:rPr>
              <a:t>Navin</a:t>
            </a:r>
            <a:r>
              <a:rPr lang="en-US" sz="2400" dirty="0">
                <a:latin typeface="Cambria" panose="02040503050406030204" pitchFamily="18" charset="0"/>
              </a:rPr>
              <a:t>, Nicholas, et al. "Inferring tumor progression from genomic heterogeneity</a:t>
            </a:r>
            <a:r>
              <a:rPr lang="en-US" sz="2400" i="1" dirty="0">
                <a:latin typeface="Cambria" panose="02040503050406030204" pitchFamily="18" charset="0"/>
              </a:rPr>
              <a:t>.“ Genome research</a:t>
            </a:r>
            <a:r>
              <a:rPr lang="en-US" sz="2400" dirty="0">
                <a:latin typeface="Cambria" panose="02040503050406030204" pitchFamily="18" charset="0"/>
              </a:rPr>
              <a:t> 20.1 (2010): 68-80. </a:t>
            </a:r>
          </a:p>
          <a:p>
            <a:r>
              <a:rPr lang="en-US" sz="2400" dirty="0">
                <a:latin typeface="Cambria" panose="02040503050406030204" pitchFamily="18" charset="0"/>
              </a:rPr>
              <a:t>[4]  Allen, E. “Molecular characterization of tumors using next-generation sequencing. </a:t>
            </a:r>
            <a:r>
              <a:rPr lang="en-US" sz="2400" i="1" dirty="0">
                <a:latin typeface="Cambria" panose="02040503050406030204" pitchFamily="18" charset="0"/>
              </a:rPr>
              <a:t>” Technical Report </a:t>
            </a:r>
            <a:r>
              <a:rPr lang="en-US" sz="2400" dirty="0">
                <a:latin typeface="Cambria" panose="02040503050406030204" pitchFamily="18" charset="0"/>
              </a:rPr>
              <a:t>770-2013-011, 2013 </a:t>
            </a:r>
            <a:r>
              <a:rPr lang="en-US" sz="2400" dirty="0" err="1">
                <a:latin typeface="Cambria" panose="02040503050406030204" pitchFamily="18" charset="0"/>
              </a:rPr>
              <a:t>Illumina</a:t>
            </a:r>
            <a:r>
              <a:rPr lang="en-US" sz="2400" dirty="0">
                <a:latin typeface="Cambria" panose="02040503050406030204" pitchFamily="18" charset="0"/>
              </a:rPr>
              <a:t>, Inc.</a:t>
            </a:r>
          </a:p>
        </p:txBody>
      </p:sp>
      <p:sp>
        <p:nvSpPr>
          <p:cNvPr id="13" name="Rectangle 12"/>
          <p:cNvSpPr/>
          <p:nvPr/>
        </p:nvSpPr>
        <p:spPr>
          <a:xfrm>
            <a:off x="13716000" y="6305550"/>
            <a:ext cx="11077575" cy="26154638"/>
          </a:xfrm>
          <a:prstGeom prst="rect">
            <a:avLst/>
          </a:prstGeom>
          <a:noFill/>
          <a:ln>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5" name="TextBox 22"/>
          <p:cNvSpPr txBox="1">
            <a:spLocks noChangeArrowheads="1"/>
          </p:cNvSpPr>
          <p:nvPr/>
        </p:nvSpPr>
        <p:spPr bwMode="auto">
          <a:xfrm>
            <a:off x="452438" y="28575000"/>
            <a:ext cx="12658725" cy="830997"/>
          </a:xfrm>
          <a:prstGeom prst="rect">
            <a:avLst/>
          </a:prstGeom>
          <a:solidFill>
            <a:srgbClr val="AC2B37"/>
          </a:solidFill>
          <a:ln w="9525">
            <a:solidFill>
              <a:srgbClr val="AC2B37"/>
            </a:solidFill>
            <a:miter lim="800000"/>
            <a:headEnd/>
            <a:tailEnd/>
          </a:ln>
        </p:spPr>
        <p:txBody>
          <a:bodyPr wrap="square">
            <a:spAutoFit/>
          </a:bodyPr>
          <a:lstStyle>
            <a:lvl1pPr>
              <a:spcBef>
                <a:spcPct val="20000"/>
              </a:spcBef>
              <a:buFont typeface="Arial" panose="020B0604020202020204" pitchFamily="34" charset="0"/>
              <a:buChar char="•"/>
              <a:defRPr sz="8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77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6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5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500">
                <a:solidFill>
                  <a:schemeClr val="tx1"/>
                </a:solidFill>
                <a:latin typeface="Calibri" panose="020F0502020204030204" pitchFamily="34" charset="0"/>
              </a:defRPr>
            </a:lvl5pPr>
            <a:lvl6pPr marL="25146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6pPr>
            <a:lvl7pPr marL="29718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7pPr>
            <a:lvl8pPr marL="34290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8pPr>
            <a:lvl9pPr marL="3886200" indent="-228600" defTabSz="2506663" eaLnBrk="0" fontAlgn="base" hangingPunct="0">
              <a:spcBef>
                <a:spcPct val="20000"/>
              </a:spcBef>
              <a:spcAft>
                <a:spcPct val="0"/>
              </a:spcAft>
              <a:buFont typeface="Arial" panose="020B0604020202020204" pitchFamily="34" charset="0"/>
              <a:buChar char="»"/>
              <a:defRPr sz="5500">
                <a:solidFill>
                  <a:schemeClr val="tx1"/>
                </a:solidFill>
                <a:latin typeface="Calibri" panose="020F0502020204030204" pitchFamily="34" charset="0"/>
              </a:defRPr>
            </a:lvl9pPr>
          </a:lstStyle>
          <a:p>
            <a:pPr algn="just" eaLnBrk="1" hangingPunct="1">
              <a:spcBef>
                <a:spcPct val="0"/>
              </a:spcBef>
              <a:buFontTx/>
              <a:buNone/>
            </a:pPr>
            <a:r>
              <a:rPr lang="en-US" altLang="en-US" sz="4800" b="1" dirty="0">
                <a:solidFill>
                  <a:schemeClr val="bg1"/>
                </a:solidFill>
                <a:latin typeface="Arial" panose="020B0604020202020204" pitchFamily="34" charset="0"/>
              </a:rPr>
              <a:t>References</a:t>
            </a:r>
          </a:p>
        </p:txBody>
      </p:sp>
      <p:sp>
        <p:nvSpPr>
          <p:cNvPr id="14" name="Rectangle 13"/>
          <p:cNvSpPr/>
          <p:nvPr/>
        </p:nvSpPr>
        <p:spPr>
          <a:xfrm>
            <a:off x="452438" y="15567144"/>
            <a:ext cx="12658725" cy="13007856"/>
          </a:xfrm>
          <a:prstGeom prst="rect">
            <a:avLst/>
          </a:prstGeom>
          <a:noFill/>
          <a:ln>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25379805" y="6335713"/>
            <a:ext cx="12530138" cy="26124475"/>
          </a:xfrm>
          <a:prstGeom prst="rect">
            <a:avLst/>
          </a:prstGeom>
          <a:noFill/>
          <a:ln>
            <a:solidFill>
              <a:srgbClr val="AC2B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4" name="Rectangle 61"/>
          <p:cNvSpPr>
            <a:spLocks noChangeArrowheads="1"/>
          </p:cNvSpPr>
          <p:nvPr/>
        </p:nvSpPr>
        <p:spPr bwMode="auto">
          <a:xfrm>
            <a:off x="15820457" y="17392835"/>
            <a:ext cx="2799023" cy="1372195"/>
          </a:xfrm>
          <a:prstGeom prst="rect">
            <a:avLst/>
          </a:prstGeom>
          <a:solidFill>
            <a:schemeClr val="bg1"/>
          </a:solidFill>
          <a:ln w="9525" algn="ctr">
            <a:solidFill>
              <a:schemeClr val="bg1"/>
            </a:solidFill>
            <a:round/>
            <a:headEnd/>
            <a:tailEnd/>
          </a:ln>
        </p:spPr>
        <p:txBody>
          <a:bodyPr/>
          <a:lstStyle>
            <a:lvl1pPr defTabSz="457200">
              <a:defRPr sz="4900">
                <a:solidFill>
                  <a:schemeClr val="tx1"/>
                </a:solidFill>
                <a:latin typeface="Arial" panose="020B0604020202020204" pitchFamily="34" charset="0"/>
                <a:cs typeface="Arial" panose="020B0604020202020204" pitchFamily="34" charset="0"/>
              </a:defRPr>
            </a:lvl1pPr>
            <a:lvl2pPr defTabSz="457200">
              <a:defRPr sz="4900">
                <a:solidFill>
                  <a:schemeClr val="tx1"/>
                </a:solidFill>
                <a:latin typeface="Arial" panose="020B0604020202020204" pitchFamily="34" charset="0"/>
                <a:cs typeface="Arial" panose="020B0604020202020204" pitchFamily="34" charset="0"/>
              </a:defRPr>
            </a:lvl2pPr>
            <a:lvl3pPr defTabSz="457200">
              <a:defRPr sz="4900">
                <a:solidFill>
                  <a:schemeClr val="tx1"/>
                </a:solidFill>
                <a:latin typeface="Arial" panose="020B0604020202020204" pitchFamily="34" charset="0"/>
                <a:cs typeface="Arial" panose="020B0604020202020204" pitchFamily="34" charset="0"/>
              </a:defRPr>
            </a:lvl3pPr>
            <a:lvl4pPr defTabSz="457200">
              <a:defRPr sz="4900">
                <a:solidFill>
                  <a:schemeClr val="tx1"/>
                </a:solidFill>
                <a:latin typeface="Arial" panose="020B0604020202020204" pitchFamily="34" charset="0"/>
                <a:cs typeface="Arial" panose="020B0604020202020204" pitchFamily="34" charset="0"/>
              </a:defRPr>
            </a:lvl4pPr>
            <a:lvl5pPr defTabSz="457200">
              <a:defRPr sz="4900">
                <a:solidFill>
                  <a:schemeClr val="tx1"/>
                </a:solidFill>
                <a:latin typeface="Arial" panose="020B0604020202020204" pitchFamily="34" charset="0"/>
                <a:cs typeface="Arial" panose="020B0604020202020204" pitchFamily="34" charset="0"/>
              </a:defRPr>
            </a:lvl5pPr>
            <a:lvl6pPr marL="54721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eaLnBrk="1">
              <a:lnSpc>
                <a:spcPct val="93000"/>
              </a:lnSpc>
              <a:buClr>
                <a:srgbClr val="000000"/>
              </a:buClr>
              <a:buSzPct val="45000"/>
              <a:buFont typeface="Wingdings" panose="05000000000000000000" pitchFamily="2" charset="2"/>
              <a:buNone/>
            </a:pPr>
            <a:endParaRPr lang="en-US" altLang="en-US" sz="2400">
              <a:latin typeface="Times New Roman" panose="02020603050405020304" pitchFamily="18" charset="0"/>
            </a:endParaRPr>
          </a:p>
        </p:txBody>
      </p:sp>
      <p:grpSp>
        <p:nvGrpSpPr>
          <p:cNvPr id="10" name="Group 9"/>
          <p:cNvGrpSpPr/>
          <p:nvPr/>
        </p:nvGrpSpPr>
        <p:grpSpPr>
          <a:xfrm>
            <a:off x="14009688" y="10025063"/>
            <a:ext cx="7048500" cy="10244137"/>
            <a:chOff x="14009688" y="10025063"/>
            <a:chExt cx="7048500" cy="10244137"/>
          </a:xfrm>
        </p:grpSpPr>
        <p:pic>
          <p:nvPicPr>
            <p:cNvPr id="209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09688" y="10025063"/>
              <a:ext cx="6868654" cy="100706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93" name="Rectangle 60"/>
            <p:cNvSpPr>
              <a:spLocks noChangeArrowheads="1"/>
            </p:cNvSpPr>
            <p:nvPr/>
          </p:nvSpPr>
          <p:spPr bwMode="auto">
            <a:xfrm>
              <a:off x="15543325" y="16983282"/>
              <a:ext cx="1178536" cy="543649"/>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57200">
                <a:defRPr sz="4900">
                  <a:solidFill>
                    <a:schemeClr val="tx1"/>
                  </a:solidFill>
                  <a:latin typeface="Arial" panose="020B0604020202020204" pitchFamily="34" charset="0"/>
                  <a:cs typeface="Arial" panose="020B0604020202020204" pitchFamily="34" charset="0"/>
                </a:defRPr>
              </a:lvl1pPr>
              <a:lvl2pPr defTabSz="457200">
                <a:defRPr sz="4900">
                  <a:solidFill>
                    <a:schemeClr val="tx1"/>
                  </a:solidFill>
                  <a:latin typeface="Arial" panose="020B0604020202020204" pitchFamily="34" charset="0"/>
                  <a:cs typeface="Arial" panose="020B0604020202020204" pitchFamily="34" charset="0"/>
                </a:defRPr>
              </a:lvl2pPr>
              <a:lvl3pPr defTabSz="457200">
                <a:defRPr sz="4900">
                  <a:solidFill>
                    <a:schemeClr val="tx1"/>
                  </a:solidFill>
                  <a:latin typeface="Arial" panose="020B0604020202020204" pitchFamily="34" charset="0"/>
                  <a:cs typeface="Arial" panose="020B0604020202020204" pitchFamily="34" charset="0"/>
                </a:defRPr>
              </a:lvl3pPr>
              <a:lvl4pPr defTabSz="457200">
                <a:defRPr sz="4900">
                  <a:solidFill>
                    <a:schemeClr val="tx1"/>
                  </a:solidFill>
                  <a:latin typeface="Arial" panose="020B0604020202020204" pitchFamily="34" charset="0"/>
                  <a:cs typeface="Arial" panose="020B0604020202020204" pitchFamily="34" charset="0"/>
                </a:defRPr>
              </a:lvl4pPr>
              <a:lvl5pPr defTabSz="457200">
                <a:defRPr sz="4900">
                  <a:solidFill>
                    <a:schemeClr val="tx1"/>
                  </a:solidFill>
                  <a:latin typeface="Arial" panose="020B0604020202020204" pitchFamily="34" charset="0"/>
                  <a:cs typeface="Arial" panose="020B0604020202020204" pitchFamily="34" charset="0"/>
                </a:defRPr>
              </a:lvl5pPr>
              <a:lvl6pPr marL="54721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eaLnBrk="1">
                <a:lnSpc>
                  <a:spcPct val="93000"/>
                </a:lnSpc>
                <a:buClr>
                  <a:srgbClr val="000000"/>
                </a:buClr>
                <a:buSzPct val="45000"/>
                <a:buFont typeface="Wingdings" panose="05000000000000000000" pitchFamily="2" charset="2"/>
                <a:buNone/>
              </a:pPr>
              <a:endParaRPr lang="en-US" altLang="en-US" sz="2400">
                <a:latin typeface="Times New Roman" panose="02020603050405020304" pitchFamily="18" charset="0"/>
              </a:endParaRPr>
            </a:p>
          </p:txBody>
        </p:sp>
        <p:grpSp>
          <p:nvGrpSpPr>
            <p:cNvPr id="2095" name="Group 62"/>
            <p:cNvGrpSpPr>
              <a:grpSpLocks/>
            </p:cNvGrpSpPr>
            <p:nvPr/>
          </p:nvGrpSpPr>
          <p:grpSpPr bwMode="auto">
            <a:xfrm>
              <a:off x="15345967" y="17410515"/>
              <a:ext cx="3016724" cy="1554468"/>
              <a:chOff x="1385770" y="1969460"/>
              <a:chExt cx="1719381" cy="917475"/>
            </a:xfrm>
          </p:grpSpPr>
          <p:sp>
            <p:nvSpPr>
              <p:cNvPr id="65" name="Rounded Rectangle 64"/>
              <p:cNvSpPr/>
              <p:nvPr/>
            </p:nvSpPr>
            <p:spPr bwMode="auto">
              <a:xfrm>
                <a:off x="1763699" y="1969693"/>
                <a:ext cx="1342035" cy="744147"/>
              </a:xfrm>
              <a:prstGeom prst="roundRect">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66" name="Rounded Rectangle 65"/>
              <p:cNvSpPr/>
              <p:nvPr/>
            </p:nvSpPr>
            <p:spPr bwMode="auto">
              <a:xfrm>
                <a:off x="2168094" y="2283775"/>
                <a:ext cx="838524" cy="380798"/>
              </a:xfrm>
              <a:prstGeom prst="roundRect">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67" name="Oval 66"/>
              <p:cNvSpPr/>
              <p:nvPr/>
            </p:nvSpPr>
            <p:spPr bwMode="auto">
              <a:xfrm>
                <a:off x="1869754" y="2057965"/>
                <a:ext cx="227968" cy="228889"/>
              </a:xfrm>
              <a:prstGeom prst="ellips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68" name="Oval 67"/>
              <p:cNvSpPr/>
              <p:nvPr/>
            </p:nvSpPr>
            <p:spPr bwMode="auto">
              <a:xfrm>
                <a:off x="1864798" y="2340227"/>
                <a:ext cx="228958" cy="228890"/>
              </a:xfrm>
              <a:prstGeom prst="ellips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69" name="Oval 68"/>
              <p:cNvSpPr/>
              <p:nvPr/>
            </p:nvSpPr>
            <p:spPr bwMode="auto">
              <a:xfrm>
                <a:off x="2310821" y="2347412"/>
                <a:ext cx="228958" cy="228889"/>
              </a:xfrm>
              <a:prstGeom prst="ellips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70" name="Oval 69"/>
              <p:cNvSpPr/>
              <p:nvPr/>
            </p:nvSpPr>
            <p:spPr bwMode="auto">
              <a:xfrm>
                <a:off x="2721163" y="2359729"/>
                <a:ext cx="228958" cy="227863"/>
              </a:xfrm>
              <a:prstGeom prst="ellips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71" name="Oval 70"/>
              <p:cNvSpPr/>
              <p:nvPr/>
            </p:nvSpPr>
            <p:spPr bwMode="auto">
              <a:xfrm>
                <a:off x="1386066" y="2342280"/>
                <a:ext cx="228959" cy="228890"/>
              </a:xfrm>
              <a:prstGeom prst="ellips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sp>
            <p:nvSpPr>
              <p:cNvPr id="72" name="Oval 71"/>
              <p:cNvSpPr/>
              <p:nvPr/>
            </p:nvSpPr>
            <p:spPr bwMode="auto">
              <a:xfrm>
                <a:off x="1386066" y="2659441"/>
                <a:ext cx="228959" cy="227863"/>
              </a:xfrm>
              <a:prstGeom prst="ellips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457200" eaLnBrk="1">
                  <a:lnSpc>
                    <a:spcPct val="93000"/>
                  </a:lnSpc>
                  <a:buClr>
                    <a:srgbClr val="000000"/>
                  </a:buClr>
                  <a:buSzPct val="45000"/>
                  <a:buFont typeface="Wingdings" panose="05000000000000000000" pitchFamily="2" charset="2"/>
                  <a:buNone/>
                  <a:defRPr/>
                </a:pPr>
                <a:endParaRPr lang="en-US" sz="2400">
                  <a:latin typeface="Times New Roman" panose="02020603050405020304" pitchFamily="18" charset="0"/>
                </a:endParaRPr>
              </a:p>
            </p:txBody>
          </p:sp>
          <p:cxnSp>
            <p:nvCxnSpPr>
              <p:cNvPr id="2105" name="Straight Arrow Connector 72"/>
              <p:cNvCxnSpPr>
                <a:cxnSpLocks noChangeShapeType="1"/>
                <a:stCxn id="71" idx="6"/>
                <a:endCxn id="68" idx="2"/>
              </p:cNvCxnSpPr>
              <p:nvPr/>
            </p:nvCxnSpPr>
            <p:spPr bwMode="auto">
              <a:xfrm flipV="1">
                <a:off x="1614370" y="2454266"/>
                <a:ext cx="250235" cy="214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6" name="Straight Arrow Connector 73"/>
              <p:cNvCxnSpPr>
                <a:cxnSpLocks noChangeShapeType="1"/>
                <a:endCxn id="68" idx="3"/>
              </p:cNvCxnSpPr>
              <p:nvPr/>
            </p:nvCxnSpPr>
            <p:spPr bwMode="auto">
              <a:xfrm flipV="1">
                <a:off x="1603374" y="2535087"/>
                <a:ext cx="294709" cy="169698"/>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7" name="Straight Arrow Connector 74"/>
              <p:cNvCxnSpPr>
                <a:cxnSpLocks noChangeShapeType="1"/>
                <a:stCxn id="67" idx="5"/>
                <a:endCxn id="69" idx="1"/>
              </p:cNvCxnSpPr>
              <p:nvPr/>
            </p:nvCxnSpPr>
            <p:spPr bwMode="auto">
              <a:xfrm>
                <a:off x="2064226" y="2252670"/>
                <a:ext cx="280258" cy="127208"/>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8" name="Straight Arrow Connector 75"/>
              <p:cNvCxnSpPr>
                <a:cxnSpLocks noChangeShapeType="1"/>
                <a:stCxn id="68" idx="6"/>
                <a:endCxn id="69" idx="2"/>
              </p:cNvCxnSpPr>
              <p:nvPr/>
            </p:nvCxnSpPr>
            <p:spPr bwMode="auto">
              <a:xfrm>
                <a:off x="2093204" y="2454266"/>
                <a:ext cx="217802" cy="6434"/>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 name="Straight Arrow Connector 76"/>
              <p:cNvCxnSpPr>
                <a:cxnSpLocks noChangeShapeType="1"/>
                <a:stCxn id="69" idx="6"/>
              </p:cNvCxnSpPr>
              <p:nvPr/>
            </p:nvCxnSpPr>
            <p:spPr bwMode="auto">
              <a:xfrm>
                <a:off x="2539605" y="2460700"/>
                <a:ext cx="181143" cy="12097"/>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10" name="Oval 77"/>
              <p:cNvSpPr>
                <a:spLocks noChangeArrowheads="1"/>
              </p:cNvSpPr>
              <p:nvPr/>
            </p:nvSpPr>
            <p:spPr bwMode="auto">
              <a:xfrm>
                <a:off x="1486587" y="2437839"/>
                <a:ext cx="45719" cy="45719"/>
              </a:xfrm>
              <a:prstGeom prst="ellipse">
                <a:avLst/>
              </a:prstGeom>
              <a:solidFill>
                <a:schemeClr val="tx1"/>
              </a:solidFill>
              <a:ln w="9525" algn="ctr">
                <a:solidFill>
                  <a:schemeClr val="tx1"/>
                </a:solidFill>
                <a:round/>
                <a:headEnd/>
                <a:tailEnd/>
              </a:ln>
            </p:spPr>
            <p:txBody>
              <a:bodyPr/>
              <a:lstStyle>
                <a:lvl1pPr defTabSz="457200">
                  <a:defRPr sz="4900">
                    <a:solidFill>
                      <a:schemeClr val="tx1"/>
                    </a:solidFill>
                    <a:latin typeface="Arial" panose="020B0604020202020204" pitchFamily="34" charset="0"/>
                    <a:cs typeface="Arial" panose="020B0604020202020204" pitchFamily="34" charset="0"/>
                  </a:defRPr>
                </a:lvl1pPr>
                <a:lvl2pPr defTabSz="457200">
                  <a:defRPr sz="4900">
                    <a:solidFill>
                      <a:schemeClr val="tx1"/>
                    </a:solidFill>
                    <a:latin typeface="Arial" panose="020B0604020202020204" pitchFamily="34" charset="0"/>
                    <a:cs typeface="Arial" panose="020B0604020202020204" pitchFamily="34" charset="0"/>
                  </a:defRPr>
                </a:lvl2pPr>
                <a:lvl3pPr defTabSz="457200">
                  <a:defRPr sz="4900">
                    <a:solidFill>
                      <a:schemeClr val="tx1"/>
                    </a:solidFill>
                    <a:latin typeface="Arial" panose="020B0604020202020204" pitchFamily="34" charset="0"/>
                    <a:cs typeface="Arial" panose="020B0604020202020204" pitchFamily="34" charset="0"/>
                  </a:defRPr>
                </a:lvl3pPr>
                <a:lvl4pPr defTabSz="457200">
                  <a:defRPr sz="4900">
                    <a:solidFill>
                      <a:schemeClr val="tx1"/>
                    </a:solidFill>
                    <a:latin typeface="Arial" panose="020B0604020202020204" pitchFamily="34" charset="0"/>
                    <a:cs typeface="Arial" panose="020B0604020202020204" pitchFamily="34" charset="0"/>
                  </a:defRPr>
                </a:lvl4pPr>
                <a:lvl5pPr defTabSz="457200">
                  <a:defRPr sz="4900">
                    <a:solidFill>
                      <a:schemeClr val="tx1"/>
                    </a:solidFill>
                    <a:latin typeface="Arial" panose="020B0604020202020204" pitchFamily="34" charset="0"/>
                    <a:cs typeface="Arial" panose="020B0604020202020204" pitchFamily="34" charset="0"/>
                  </a:defRPr>
                </a:lvl5pPr>
                <a:lvl6pPr marL="54721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eaLnBrk="1">
                  <a:lnSpc>
                    <a:spcPct val="93000"/>
                  </a:lnSpc>
                  <a:buClr>
                    <a:srgbClr val="000000"/>
                  </a:buClr>
                  <a:buSzPct val="45000"/>
                  <a:buFont typeface="Wingdings" panose="05000000000000000000" pitchFamily="2" charset="2"/>
                  <a:buNone/>
                </a:pPr>
                <a:endParaRPr lang="en-US" altLang="en-US" sz="2400">
                  <a:latin typeface="Times New Roman" panose="02020603050405020304" pitchFamily="18" charset="0"/>
                </a:endParaRPr>
              </a:p>
            </p:txBody>
          </p:sp>
          <p:sp>
            <p:nvSpPr>
              <p:cNvPr id="2111" name="Oval 78"/>
              <p:cNvSpPr>
                <a:spLocks noChangeArrowheads="1"/>
              </p:cNvSpPr>
              <p:nvPr/>
            </p:nvSpPr>
            <p:spPr bwMode="auto">
              <a:xfrm>
                <a:off x="1477209" y="2755021"/>
                <a:ext cx="45719" cy="45719"/>
              </a:xfrm>
              <a:prstGeom prst="ellipse">
                <a:avLst/>
              </a:prstGeom>
              <a:solidFill>
                <a:schemeClr val="tx1"/>
              </a:solidFill>
              <a:ln w="9525" algn="ctr">
                <a:solidFill>
                  <a:schemeClr val="tx1"/>
                </a:solidFill>
                <a:round/>
                <a:headEnd/>
                <a:tailEnd/>
              </a:ln>
            </p:spPr>
            <p:txBody>
              <a:bodyPr/>
              <a:lstStyle>
                <a:lvl1pPr defTabSz="457200">
                  <a:defRPr sz="4900">
                    <a:solidFill>
                      <a:schemeClr val="tx1"/>
                    </a:solidFill>
                    <a:latin typeface="Arial" panose="020B0604020202020204" pitchFamily="34" charset="0"/>
                    <a:cs typeface="Arial" panose="020B0604020202020204" pitchFamily="34" charset="0"/>
                  </a:defRPr>
                </a:lvl1pPr>
                <a:lvl2pPr defTabSz="457200">
                  <a:defRPr sz="4900">
                    <a:solidFill>
                      <a:schemeClr val="tx1"/>
                    </a:solidFill>
                    <a:latin typeface="Arial" panose="020B0604020202020204" pitchFamily="34" charset="0"/>
                    <a:cs typeface="Arial" panose="020B0604020202020204" pitchFamily="34" charset="0"/>
                  </a:defRPr>
                </a:lvl2pPr>
                <a:lvl3pPr defTabSz="457200">
                  <a:defRPr sz="4900">
                    <a:solidFill>
                      <a:schemeClr val="tx1"/>
                    </a:solidFill>
                    <a:latin typeface="Arial" panose="020B0604020202020204" pitchFamily="34" charset="0"/>
                    <a:cs typeface="Arial" panose="020B0604020202020204" pitchFamily="34" charset="0"/>
                  </a:defRPr>
                </a:lvl3pPr>
                <a:lvl4pPr defTabSz="457200">
                  <a:defRPr sz="4900">
                    <a:solidFill>
                      <a:schemeClr val="tx1"/>
                    </a:solidFill>
                    <a:latin typeface="Arial" panose="020B0604020202020204" pitchFamily="34" charset="0"/>
                    <a:cs typeface="Arial" panose="020B0604020202020204" pitchFamily="34" charset="0"/>
                  </a:defRPr>
                </a:lvl4pPr>
                <a:lvl5pPr defTabSz="457200">
                  <a:defRPr sz="4900">
                    <a:solidFill>
                      <a:schemeClr val="tx1"/>
                    </a:solidFill>
                    <a:latin typeface="Arial" panose="020B0604020202020204" pitchFamily="34" charset="0"/>
                    <a:cs typeface="Arial" panose="020B0604020202020204" pitchFamily="34" charset="0"/>
                  </a:defRPr>
                </a:lvl5pPr>
                <a:lvl6pPr marL="54721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eaLnBrk="1">
                  <a:lnSpc>
                    <a:spcPct val="93000"/>
                  </a:lnSpc>
                  <a:buClr>
                    <a:srgbClr val="000000"/>
                  </a:buClr>
                  <a:buSzPct val="45000"/>
                  <a:buFont typeface="Wingdings" panose="05000000000000000000" pitchFamily="2" charset="2"/>
                  <a:buNone/>
                </a:pPr>
                <a:endParaRPr lang="en-US" altLang="en-US" sz="2400">
                  <a:latin typeface="Times New Roman" panose="02020603050405020304" pitchFamily="18" charset="0"/>
                </a:endParaRPr>
              </a:p>
            </p:txBody>
          </p:sp>
          <p:sp>
            <p:nvSpPr>
              <p:cNvPr id="2112" name="Oval 79"/>
              <p:cNvSpPr>
                <a:spLocks noChangeArrowheads="1"/>
              </p:cNvSpPr>
              <p:nvPr/>
            </p:nvSpPr>
            <p:spPr bwMode="auto">
              <a:xfrm>
                <a:off x="1956044" y="2148988"/>
                <a:ext cx="45719" cy="45719"/>
              </a:xfrm>
              <a:prstGeom prst="ellipse">
                <a:avLst/>
              </a:prstGeom>
              <a:solidFill>
                <a:schemeClr val="tx1"/>
              </a:solidFill>
              <a:ln w="9525" algn="ctr">
                <a:solidFill>
                  <a:schemeClr val="tx1"/>
                </a:solidFill>
                <a:round/>
                <a:headEnd/>
                <a:tailEnd/>
              </a:ln>
            </p:spPr>
            <p:txBody>
              <a:bodyPr/>
              <a:lstStyle>
                <a:lvl1pPr defTabSz="457200">
                  <a:defRPr sz="4900">
                    <a:solidFill>
                      <a:schemeClr val="tx1"/>
                    </a:solidFill>
                    <a:latin typeface="Arial" panose="020B0604020202020204" pitchFamily="34" charset="0"/>
                    <a:cs typeface="Arial" panose="020B0604020202020204" pitchFamily="34" charset="0"/>
                  </a:defRPr>
                </a:lvl1pPr>
                <a:lvl2pPr defTabSz="457200">
                  <a:defRPr sz="4900">
                    <a:solidFill>
                      <a:schemeClr val="tx1"/>
                    </a:solidFill>
                    <a:latin typeface="Arial" panose="020B0604020202020204" pitchFamily="34" charset="0"/>
                    <a:cs typeface="Arial" panose="020B0604020202020204" pitchFamily="34" charset="0"/>
                  </a:defRPr>
                </a:lvl2pPr>
                <a:lvl3pPr defTabSz="457200">
                  <a:defRPr sz="4900">
                    <a:solidFill>
                      <a:schemeClr val="tx1"/>
                    </a:solidFill>
                    <a:latin typeface="Arial" panose="020B0604020202020204" pitchFamily="34" charset="0"/>
                    <a:cs typeface="Arial" panose="020B0604020202020204" pitchFamily="34" charset="0"/>
                  </a:defRPr>
                </a:lvl3pPr>
                <a:lvl4pPr defTabSz="457200">
                  <a:defRPr sz="4900">
                    <a:solidFill>
                      <a:schemeClr val="tx1"/>
                    </a:solidFill>
                    <a:latin typeface="Arial" panose="020B0604020202020204" pitchFamily="34" charset="0"/>
                    <a:cs typeface="Arial" panose="020B0604020202020204" pitchFamily="34" charset="0"/>
                  </a:defRPr>
                </a:lvl4pPr>
                <a:lvl5pPr defTabSz="457200">
                  <a:defRPr sz="4900">
                    <a:solidFill>
                      <a:schemeClr val="tx1"/>
                    </a:solidFill>
                    <a:latin typeface="Arial" panose="020B0604020202020204" pitchFamily="34" charset="0"/>
                    <a:cs typeface="Arial" panose="020B0604020202020204" pitchFamily="34" charset="0"/>
                  </a:defRPr>
                </a:lvl5pPr>
                <a:lvl6pPr marL="54721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6pPr>
                <a:lvl7pPr marL="59293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7pPr>
                <a:lvl8pPr marL="63865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8pPr>
                <a:lvl9pPr marL="6843713" indent="-3186113" defTabSz="457200" eaLnBrk="0" fontAlgn="base" hangingPunct="0">
                  <a:spcBef>
                    <a:spcPct val="0"/>
                  </a:spcBef>
                  <a:spcAft>
                    <a:spcPct val="0"/>
                  </a:spcAft>
                  <a:defRPr sz="4900">
                    <a:solidFill>
                      <a:schemeClr val="tx1"/>
                    </a:solidFill>
                    <a:latin typeface="Arial" panose="020B0604020202020204" pitchFamily="34" charset="0"/>
                    <a:cs typeface="Arial" panose="020B0604020202020204" pitchFamily="34" charset="0"/>
                  </a:defRPr>
                </a:lvl9pPr>
              </a:lstStyle>
              <a:p>
                <a:pPr eaLnBrk="1">
                  <a:lnSpc>
                    <a:spcPct val="93000"/>
                  </a:lnSpc>
                  <a:buClr>
                    <a:srgbClr val="000000"/>
                  </a:buClr>
                  <a:buSzPct val="45000"/>
                  <a:buFont typeface="Wingdings" panose="05000000000000000000" pitchFamily="2" charset="2"/>
                  <a:buNone/>
                </a:pPr>
                <a:endParaRPr lang="en-US" altLang="en-US" sz="2400">
                  <a:latin typeface="Times New Roman" panose="02020603050405020304" pitchFamily="18" charset="0"/>
                </a:endParaRPr>
              </a:p>
            </p:txBody>
          </p:sp>
        </p:grpSp>
        <p:pic>
          <p:nvPicPr>
            <p:cNvPr id="2096" name="Picture 6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6029007" y="19511673"/>
              <a:ext cx="2169221" cy="75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Rot="1" noChangeAspect="1" noMove="1" noResize="1" noEditPoints="1" noAdjustHandles="1" noChangeArrowheads="1" noChangeShapeType="1" noTextEdit="1"/>
            </p:cNvSpPr>
            <p:nvPr/>
          </p:nvSpPr>
          <p:spPr bwMode="auto">
            <a:xfrm>
              <a:off x="18210421" y="19488875"/>
              <a:ext cx="2847767" cy="401561"/>
            </a:xfrm>
            <a:prstGeom prst="rect">
              <a:avLst/>
            </a:prstGeom>
            <a:blipFill rotWithShape="1">
              <a:blip r:embed="rId14"/>
              <a:stretch>
                <a:fillRect b="-1515"/>
              </a:stretch>
            </a:blipFill>
          </p:spPr>
          <p:txBody>
            <a:bodyPr/>
            <a:lstStyle/>
            <a:p>
              <a:r>
                <a:rPr lang="en-US">
                  <a:noFill/>
                </a:rPr>
                <a:t> </a:t>
              </a:r>
            </a:p>
          </p:txBody>
        </p:sp>
      </p:grpSp>
      <p:sp>
        <p:nvSpPr>
          <p:cNvPr id="73" name="TextBox 72"/>
          <p:cNvSpPr txBox="1"/>
          <p:nvPr/>
        </p:nvSpPr>
        <p:spPr>
          <a:xfrm>
            <a:off x="26670000" y="31146531"/>
            <a:ext cx="10664824" cy="954107"/>
          </a:xfrm>
          <a:prstGeom prst="rect">
            <a:avLst/>
          </a:prstGeom>
          <a:noFill/>
        </p:spPr>
        <p:txBody>
          <a:bodyPr wrap="square" rtlCol="0">
            <a:spAutoFit/>
          </a:bodyPr>
          <a:lstStyle/>
          <a:p>
            <a:r>
              <a:rPr lang="en-US" altLang="zh-CN" sz="2800" dirty="0">
                <a:latin typeface="Cambria" panose="02040503050406030204" pitchFamily="18" charset="0"/>
              </a:rPr>
              <a:t>Fig. 6</a:t>
            </a:r>
            <a:r>
              <a:rPr lang="en-US" altLang="zh-CN" sz="2800" dirty="0" smtClean="0">
                <a:latin typeface="Cambria" panose="02040503050406030204" pitchFamily="18" charset="0"/>
              </a:rPr>
              <a:t>. </a:t>
            </a:r>
            <a:r>
              <a:rPr lang="en-US" sz="2800" dirty="0" smtClean="0">
                <a:latin typeface="Cambria" panose="02040503050406030204" pitchFamily="18" charset="0"/>
              </a:rPr>
              <a:t>Estimated </a:t>
            </a:r>
            <a:r>
              <a:rPr lang="en-US" sz="2800" dirty="0">
                <a:latin typeface="Cambria" panose="02040503050406030204" pitchFamily="18" charset="0"/>
              </a:rPr>
              <a:t>minor allele fraction for called variants in HCC1187 PAXIP1 gene. Star(*) indicates </a:t>
            </a:r>
          </a:p>
        </p:txBody>
      </p:sp>
      <mc:AlternateContent xmlns:mc="http://schemas.openxmlformats.org/markup-compatibility/2006" xmlns:a14="http://schemas.microsoft.com/office/drawing/2010/main">
        <mc:Choice Requires="a14">
          <p:sp>
            <p:nvSpPr>
              <p:cNvPr id="74" name="Rectangle 73"/>
              <p:cNvSpPr/>
              <p:nvPr/>
            </p:nvSpPr>
            <p:spPr>
              <a:xfrm>
                <a:off x="31242000" y="31522981"/>
                <a:ext cx="3672094" cy="710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a:latin typeface="Cambria Math"/>
                            </a:rPr>
                            <m:t>𝜇</m:t>
                          </m:r>
                        </m:e>
                        <m:sub>
                          <m:r>
                            <a:rPr lang="en-US" sz="2800">
                              <a:latin typeface="Cambria Math"/>
                            </a:rPr>
                            <m:t>𝑗</m:t>
                          </m:r>
                        </m:sub>
                        <m:sup>
                          <m:r>
                            <m:rPr>
                              <m:nor/>
                            </m:rPr>
                            <a:rPr lang="en-US" sz="2800">
                              <a:latin typeface="Cambria" panose="02040503050406030204" pitchFamily="18" charset="0"/>
                            </a:rPr>
                            <m:t>case</m:t>
                          </m:r>
                        </m:sup>
                      </m:sSubSup>
                      <m:r>
                        <a:rPr lang="en-US" sz="2800">
                          <a:latin typeface="Cambria Math"/>
                        </a:rPr>
                        <m:t>−</m:t>
                      </m:r>
                      <m:sSubSup>
                        <m:sSubSupPr>
                          <m:ctrlPr>
                            <a:rPr lang="en-US" sz="2800" i="1">
                              <a:latin typeface="Cambria Math" panose="02040503050406030204" pitchFamily="18" charset="0"/>
                            </a:rPr>
                          </m:ctrlPr>
                        </m:sSubSupPr>
                        <m:e>
                          <m:r>
                            <a:rPr lang="en-US" sz="2800">
                              <a:latin typeface="Cambria Math"/>
                            </a:rPr>
                            <m:t>𝜇</m:t>
                          </m:r>
                        </m:e>
                        <m:sub>
                          <m:r>
                            <a:rPr lang="en-US" sz="2800">
                              <a:latin typeface="Cambria Math"/>
                            </a:rPr>
                            <m:t>𝑗</m:t>
                          </m:r>
                        </m:sub>
                        <m:sup>
                          <m:r>
                            <m:rPr>
                              <m:nor/>
                            </m:rPr>
                            <a:rPr lang="en-US" sz="2800">
                              <a:latin typeface="Cambria" panose="02040503050406030204" pitchFamily="18" charset="0"/>
                            </a:rPr>
                            <m:t>control</m:t>
                          </m:r>
                        </m:sup>
                      </m:sSubSup>
                      <m:r>
                        <a:rPr lang="en-US" sz="2800">
                          <a:latin typeface="Cambria Math"/>
                        </a:rPr>
                        <m:t>≥</m:t>
                      </m:r>
                      <m:r>
                        <a:rPr lang="en-US" sz="2800">
                          <a:latin typeface="Cambria Math"/>
                        </a:rPr>
                        <m:t>𝜏</m:t>
                      </m:r>
                      <m:r>
                        <a:rPr lang="en-US" sz="2800" b="0" i="0" smtClean="0">
                          <a:latin typeface="Cambria Math" panose="02040503050406030204" pitchFamily="18" charset="0"/>
                        </a:rPr>
                        <m:t> .</m:t>
                      </m:r>
                    </m:oMath>
                  </m:oMathPara>
                </a14:m>
                <a:endParaRPr lang="en-US" sz="2800" dirty="0">
                  <a:latin typeface="Cambria" panose="02040503050406030204" pitchFamily="18" charset="0"/>
                </a:endParaRPr>
              </a:p>
            </p:txBody>
          </p:sp>
        </mc:Choice>
        <mc:Fallback xmlns="">
          <p:sp>
            <p:nvSpPr>
              <p:cNvPr id="74" name="Rectangle 73"/>
              <p:cNvSpPr>
                <a:spLocks noRot="1" noChangeAspect="1" noMove="1" noResize="1" noEditPoints="1" noAdjustHandles="1" noChangeArrowheads="1" noChangeShapeType="1" noTextEdit="1"/>
              </p:cNvSpPr>
              <p:nvPr/>
            </p:nvSpPr>
            <p:spPr>
              <a:xfrm>
                <a:off x="31242000" y="31522981"/>
                <a:ext cx="3672094" cy="710964"/>
              </a:xfrm>
              <a:prstGeom prst="rect">
                <a:avLst/>
              </a:prstGeom>
              <a:blipFill rotWithShape="0">
                <a:blip r:embed="rId16"/>
                <a:stretch>
                  <a:fillRect/>
                </a:stretch>
              </a:blipFill>
            </p:spPr>
            <p:txBody>
              <a:bodyPr/>
              <a:lstStyle/>
              <a:p>
                <a:r>
                  <a:rPr lang="en-US">
                    <a:noFill/>
                  </a:rPr>
                  <a:t> </a:t>
                </a:r>
              </a:p>
            </p:txBody>
          </p:sp>
        </mc:Fallback>
      </mc:AlternateContent>
      <p:pic>
        <p:nvPicPr>
          <p:cNvPr id="2115" name="Picture 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964400" y="13114337"/>
            <a:ext cx="55657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0" name="Group 79"/>
          <p:cNvGrpSpPr>
            <a:grpSpLocks noChangeAspect="1"/>
          </p:cNvGrpSpPr>
          <p:nvPr/>
        </p:nvGrpSpPr>
        <p:grpSpPr>
          <a:xfrm>
            <a:off x="13944600" y="24920990"/>
            <a:ext cx="7500076" cy="6601991"/>
            <a:chOff x="4819067" y="2060848"/>
            <a:chExt cx="4141694" cy="3645753"/>
          </a:xfrm>
        </p:grpSpPr>
        <p:pic>
          <p:nvPicPr>
            <p:cNvPr id="81" name="Picture 80" descr="S:\yhe2\Research\rvd2\results\2013-07-29 Bayesian Hypothesis test on the distribution of muCase-muControl\hist(XY) when nGibbs=4000 nMH=50 dilution=0.1 steps=1000.png"/>
            <p:cNvPicPr>
              <a:picLocks noChangeAspect="1" noChangeArrowheads="1"/>
            </p:cNvPicPr>
            <p:nvPr/>
          </p:nvPicPr>
          <p:blipFill rotWithShape="1">
            <a:blip r:embed="rId18">
              <a:extLst>
                <a:ext uri="{28A0092B-C50C-407E-A947-70E740481C1C}">
                  <a14:useLocalDpi xmlns:a14="http://schemas.microsoft.com/office/drawing/2010/main" val="0"/>
                </a:ext>
              </a:extLst>
            </a:blip>
            <a:srcRect l="9830" t="63913" r="49828" b="6059"/>
            <a:stretch/>
          </p:blipFill>
          <p:spPr bwMode="auto">
            <a:xfrm>
              <a:off x="4819067" y="2060848"/>
              <a:ext cx="4141694" cy="17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1" descr="S:\yhe2\Research\rvd2\results\2013-07-29 Bayesian Hypothesis test on the distribution of muCase-muControl\hist(Z) when nGibbs=4000 nMH=50 dilution=0.1 steps=1000.png"/>
            <p:cNvPicPr>
              <a:picLocks noChangeAspect="1" noChangeArrowheads="1"/>
            </p:cNvPicPr>
            <p:nvPr/>
          </p:nvPicPr>
          <p:blipFill rotWithShape="1">
            <a:blip r:embed="rId19">
              <a:extLst>
                <a:ext uri="{28A0092B-C50C-407E-A947-70E740481C1C}">
                  <a14:useLocalDpi xmlns:a14="http://schemas.microsoft.com/office/drawing/2010/main" val="0"/>
                </a:ext>
              </a:extLst>
            </a:blip>
            <a:srcRect l="10045" t="65734" r="50014" b="4810"/>
            <a:stretch/>
          </p:blipFill>
          <p:spPr bwMode="auto">
            <a:xfrm>
              <a:off x="4839237" y="4005064"/>
              <a:ext cx="4101354" cy="170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Down Arrow 82"/>
            <p:cNvSpPr/>
            <p:nvPr/>
          </p:nvSpPr>
          <p:spPr bwMode="auto">
            <a:xfrm>
              <a:off x="6824735" y="3717032"/>
              <a:ext cx="65179" cy="252028"/>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mc:AlternateContent xmlns:mc="http://schemas.openxmlformats.org/markup-compatibility/2006">
        <mc:Choice xmlns:a14="http://schemas.microsoft.com/office/drawing/2010/main" Requires="a14">
          <p:sp>
            <p:nvSpPr>
              <p:cNvPr id="12" name="TextBox 11"/>
              <p:cNvSpPr txBox="1"/>
              <p:nvPr/>
            </p:nvSpPr>
            <p:spPr>
              <a:xfrm>
                <a:off x="13993916" y="31501404"/>
                <a:ext cx="11280776" cy="683264"/>
              </a:xfrm>
              <a:prstGeom prst="rect">
                <a:avLst/>
              </a:prstGeom>
              <a:noFill/>
            </p:spPr>
            <p:txBody>
              <a:bodyPr wrap="square" rtlCol="0">
                <a:spAutoFit/>
              </a:bodyPr>
              <a:lstStyle/>
              <a:p>
                <a:r>
                  <a:rPr lang="en-US" altLang="en-US" sz="2800" dirty="0" smtClean="0">
                    <a:latin typeface="Cambria" panose="02040503050406030204" pitchFamily="18" charset="0"/>
                  </a:rPr>
                  <a:t>Fig. 3. A </a:t>
                </a:r>
                <a:r>
                  <a:rPr lang="en-US" altLang="en-US" sz="2800" dirty="0">
                    <a:latin typeface="Cambria" panose="02040503050406030204" pitchFamily="18" charset="0"/>
                  </a:rPr>
                  <a:t>variant is called if </a:t>
                </a:r>
                <a14:m>
                  <m:oMath xmlns:m="http://schemas.openxmlformats.org/officeDocument/2006/math">
                    <m:sSubSup>
                      <m:sSubSupPr>
                        <m:ctrlPr>
                          <a:rPr lang="en-US" sz="2800" i="1">
                            <a:latin typeface="Cambria Math" panose="02040503050406030204" pitchFamily="18" charset="0"/>
                          </a:rPr>
                        </m:ctrlPr>
                      </m:sSubSupPr>
                      <m:e>
                        <m:limUpp>
                          <m:limUppPr>
                            <m:ctrlPr>
                              <a:rPr lang="en-US" sz="2800" i="1">
                                <a:latin typeface="Cambria Math" panose="02040503050406030204" pitchFamily="18" charset="0"/>
                              </a:rPr>
                            </m:ctrlPr>
                          </m:limUppPr>
                          <m:e>
                            <m:r>
                              <a:rPr lang="en-US" sz="2800">
                                <a:latin typeface="Cambria Math" panose="02040503050406030204" pitchFamily="18" charset="0"/>
                              </a:rPr>
                              <m:t>𝜇</m:t>
                            </m:r>
                          </m:e>
                          <m:lim>
                            <m:r>
                              <a:rPr lang="en-US" sz="2800">
                                <a:latin typeface="Cambria Math" panose="02040503050406030204" pitchFamily="18" charset="0"/>
                              </a:rPr>
                              <m:t> </m:t>
                            </m:r>
                          </m:lim>
                        </m:limUpp>
                      </m:e>
                      <m:sub>
                        <m:r>
                          <a:rPr lang="en-US" sz="2800">
                            <a:latin typeface="Cambria Math" panose="02040503050406030204" pitchFamily="18" charset="0"/>
                          </a:rPr>
                          <m:t>𝑗</m:t>
                        </m:r>
                      </m:sub>
                      <m:sup>
                        <m:r>
                          <m:rPr>
                            <m:nor/>
                          </m:rPr>
                          <a:rPr lang="en-US" sz="2800">
                            <a:latin typeface="Cambria" panose="02040503050406030204" pitchFamily="18" charset="0"/>
                          </a:rPr>
                          <m:t>case</m:t>
                        </m:r>
                      </m:sup>
                    </m:sSubSup>
                    <m:r>
                      <a:rPr lang="en-US" sz="2800" b="0" i="0" smtClean="0">
                        <a:latin typeface="Cambria Math" panose="02040503050406030204" pitchFamily="18" charset="0"/>
                      </a:rPr>
                      <m:t> </m:t>
                    </m:r>
                    <m:r>
                      <m:rPr>
                        <m:sty m:val="p"/>
                      </m:rPr>
                      <a:rPr lang="en-US" sz="2800" b="0" i="0" smtClean="0">
                        <a:latin typeface="Cambria Math" panose="02040503050406030204" pitchFamily="18" charset="0"/>
                      </a:rPr>
                      <m:t>is</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significantly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higher</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than</m:t>
                    </m:r>
                    <m:r>
                      <a:rPr lang="en-US" sz="2800" b="0" i="0" smtClean="0">
                        <a:latin typeface="Cambria Math" panose="02040503050406030204" pitchFamily="18" charset="0"/>
                      </a:rPr>
                      <m:t> </m:t>
                    </m:r>
                    <m:sSubSup>
                      <m:sSubSupPr>
                        <m:ctrlPr>
                          <a:rPr lang="en-US" sz="2800" i="1">
                            <a:latin typeface="Cambria Math" panose="02040503050406030204" pitchFamily="18" charset="0"/>
                          </a:rPr>
                        </m:ctrlPr>
                      </m:sSubSupPr>
                      <m:e>
                        <m:limUpp>
                          <m:limUppPr>
                            <m:ctrlPr>
                              <a:rPr lang="en-US" sz="2800" i="1">
                                <a:latin typeface="Cambria Math" panose="02040503050406030204" pitchFamily="18" charset="0"/>
                              </a:rPr>
                            </m:ctrlPr>
                          </m:limUppPr>
                          <m:e>
                            <m:r>
                              <a:rPr lang="en-US" sz="2800">
                                <a:latin typeface="Cambria Math" panose="02040503050406030204" pitchFamily="18" charset="0"/>
                              </a:rPr>
                              <m:t>𝜇</m:t>
                            </m:r>
                          </m:e>
                          <m:lim>
                            <m:r>
                              <a:rPr lang="en-US" sz="2800">
                                <a:latin typeface="Cambria Math" panose="02040503050406030204" pitchFamily="18" charset="0"/>
                              </a:rPr>
                              <m:t> </m:t>
                            </m:r>
                          </m:lim>
                        </m:limUpp>
                      </m:e>
                      <m:sub>
                        <m:r>
                          <a:rPr lang="en-US" sz="2800">
                            <a:latin typeface="Cambria Math" panose="02040503050406030204" pitchFamily="18" charset="0"/>
                          </a:rPr>
                          <m:t>𝑗</m:t>
                        </m:r>
                      </m:sub>
                      <m:sup>
                        <m:r>
                          <m:rPr>
                            <m:nor/>
                          </m:rPr>
                          <a:rPr lang="en-US" sz="2800">
                            <a:latin typeface="Cambria" panose="02040503050406030204" pitchFamily="18" charset="0"/>
                          </a:rPr>
                          <m:t>control</m:t>
                        </m:r>
                      </m:sup>
                    </m:sSubSup>
                  </m:oMath>
                </a14:m>
                <a:r>
                  <a:rPr lang="en-US" altLang="en-US" sz="2800" dirty="0" smtClean="0">
                    <a:latin typeface="Cambria" panose="02040503050406030204" pitchFamily="18" charset="0"/>
                  </a:rPr>
                  <a:t>.</a:t>
                </a:r>
                <a:endParaRPr lang="en-US" sz="2800" dirty="0">
                  <a:latin typeface="Cambria" panose="02040503050406030204"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3993916" y="31501404"/>
                <a:ext cx="11280776" cy="683264"/>
              </a:xfrm>
              <a:prstGeom prst="rect">
                <a:avLst/>
              </a:prstGeom>
              <a:blipFill rotWithShape="0">
                <a:blip r:embed="rId20"/>
                <a:stretch>
                  <a:fillRect l="-1135" b="-15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0955000" y="25505962"/>
                <a:ext cx="3914775" cy="1545038"/>
              </a:xfrm>
              <a:prstGeom prst="rect">
                <a:avLst/>
              </a:prstGeom>
              <a:noFill/>
            </p:spPr>
            <p:txBody>
              <a:bodyPr wrap="square" rtlCol="0">
                <a:spAutoFit/>
              </a:bodyPr>
              <a:lstStyle/>
              <a:p>
                <a:pPr marL="514350" indent="-514350">
                  <a:buFont typeface="+mj-lt"/>
                  <a:buAutoNum type="alphaLcParenR"/>
                </a:pPr>
                <a:r>
                  <a:rPr lang="en-US" sz="2800" dirty="0" smtClean="0">
                    <a:latin typeface="Cambria" panose="02040503050406030204" pitchFamily="18" charset="0"/>
                  </a:rPr>
                  <a:t>Empirical </a:t>
                </a:r>
                <a:r>
                  <a:rPr lang="en-US" sz="2800" dirty="0">
                    <a:latin typeface="Cambria" panose="02040503050406030204" pitchFamily="18" charset="0"/>
                  </a:rPr>
                  <a:t>posterior distribution </a:t>
                </a:r>
                <a:r>
                  <a:rPr lang="en-US" sz="2800" dirty="0" smtClean="0">
                    <a:latin typeface="Cambria" panose="02040503050406030204" pitchFamily="18" charset="0"/>
                  </a:rPr>
                  <a:t>of</a:t>
                </a:r>
              </a:p>
              <a:p>
                <a:r>
                  <a:rPr lang="en-US" sz="2800" dirty="0" smtClean="0">
                    <a:latin typeface="Cambria" panose="02040503050406030204" pitchFamily="18" charset="0"/>
                  </a:rPr>
                  <a:t>       </a:t>
                </a:r>
                <a14:m>
                  <m:oMath xmlns:m="http://schemas.openxmlformats.org/officeDocument/2006/math">
                    <m:sSubSup>
                      <m:sSubSupPr>
                        <m:ctrlPr>
                          <a:rPr lang="en-US" sz="2800" i="1">
                            <a:latin typeface="Cambria Math" panose="02040503050406030204" pitchFamily="18" charset="0"/>
                          </a:rPr>
                        </m:ctrlPr>
                      </m:sSubSupPr>
                      <m:e>
                        <m:limUpp>
                          <m:limUppPr>
                            <m:ctrlPr>
                              <a:rPr lang="en-US" sz="2800" i="1">
                                <a:latin typeface="Cambria Math" panose="02040503050406030204" pitchFamily="18" charset="0"/>
                              </a:rPr>
                            </m:ctrlPr>
                          </m:limUppPr>
                          <m:e>
                            <m:r>
                              <a:rPr lang="en-US" sz="2800">
                                <a:latin typeface="Cambria Math"/>
                              </a:rPr>
                              <m:t>𝜇</m:t>
                            </m:r>
                          </m:e>
                          <m:lim>
                            <m:r>
                              <a:rPr lang="en-US" sz="2800">
                                <a:latin typeface="Cambria Math"/>
                              </a:rPr>
                              <m:t> </m:t>
                            </m:r>
                          </m:lim>
                        </m:limUpp>
                      </m:e>
                      <m:sub>
                        <m:r>
                          <a:rPr lang="en-US" sz="2800">
                            <a:latin typeface="Cambria Math"/>
                          </a:rPr>
                          <m:t>𝑗</m:t>
                        </m:r>
                      </m:sub>
                      <m:sup>
                        <m:r>
                          <m:rPr>
                            <m:nor/>
                          </m:rPr>
                          <a:rPr lang="en-US" sz="2800">
                            <a:latin typeface="Cambria" panose="02040503050406030204" pitchFamily="18" charset="0"/>
                          </a:rPr>
                          <m:t>case</m:t>
                        </m:r>
                      </m:sup>
                    </m:sSubSup>
                  </m:oMath>
                </a14:m>
                <a:r>
                  <a:rPr lang="en-US" sz="2800" dirty="0" smtClean="0">
                    <a:latin typeface="Cambria" panose="02040503050406030204" pitchFamily="18" charset="0"/>
                  </a:rPr>
                  <a:t> and  </a:t>
                </a:r>
                <a14:m>
                  <m:oMath xmlns:m="http://schemas.openxmlformats.org/officeDocument/2006/math">
                    <m:sSubSup>
                      <m:sSubSupPr>
                        <m:ctrlPr>
                          <a:rPr lang="en-US" sz="2800" i="1">
                            <a:latin typeface="Cambria Math" panose="02040503050406030204" pitchFamily="18" charset="0"/>
                          </a:rPr>
                        </m:ctrlPr>
                      </m:sSubSupPr>
                      <m:e>
                        <m:limUpp>
                          <m:limUppPr>
                            <m:ctrlPr>
                              <a:rPr lang="en-US" sz="2800" i="1">
                                <a:latin typeface="Cambria Math" panose="02040503050406030204" pitchFamily="18" charset="0"/>
                              </a:rPr>
                            </m:ctrlPr>
                          </m:limUppPr>
                          <m:e>
                            <m:r>
                              <a:rPr lang="en-US" sz="2800">
                                <a:latin typeface="Cambria Math"/>
                              </a:rPr>
                              <m:t>𝜇</m:t>
                            </m:r>
                          </m:e>
                          <m:lim>
                            <m:r>
                              <a:rPr lang="en-US" sz="2800">
                                <a:latin typeface="Cambria Math"/>
                              </a:rPr>
                              <m:t> </m:t>
                            </m:r>
                          </m:lim>
                        </m:limUpp>
                      </m:e>
                      <m:sub>
                        <m:r>
                          <a:rPr lang="en-US" sz="2800">
                            <a:latin typeface="Cambria Math"/>
                          </a:rPr>
                          <m:t>𝑗</m:t>
                        </m:r>
                      </m:sub>
                      <m:sup>
                        <m:r>
                          <m:rPr>
                            <m:nor/>
                          </m:rPr>
                          <a:rPr lang="en-US" sz="2800">
                            <a:latin typeface="Cambria" panose="02040503050406030204" pitchFamily="18" charset="0"/>
                          </a:rPr>
                          <m:t>control</m:t>
                        </m:r>
                      </m:sup>
                    </m:sSubSup>
                  </m:oMath>
                </a14:m>
                <a:r>
                  <a:rPr lang="en-US" sz="2800" dirty="0" smtClean="0">
                    <a:latin typeface="Cambria" panose="02040503050406030204" pitchFamily="18" charset="0"/>
                  </a:rPr>
                  <a:t>.</a:t>
                </a:r>
                <a:endParaRPr lang="en-US" sz="2800" dirty="0">
                  <a:latin typeface="Cambria" panose="020405030504060302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0955000" y="25505962"/>
                <a:ext cx="3914775" cy="1545038"/>
              </a:xfrm>
              <a:prstGeom prst="rect">
                <a:avLst/>
              </a:prstGeom>
              <a:blipFill rotWithShape="1">
                <a:blip r:embed="rId21"/>
                <a:stretch>
                  <a:fillRect l="-3115" t="-3937" r="-156" b="-5906"/>
                </a:stretch>
              </a:blipFill>
            </p:spPr>
            <p:txBody>
              <a:bodyPr/>
              <a:lstStyle/>
              <a:p>
                <a:r>
                  <a:rPr lang="en-US">
                    <a:noFill/>
                  </a:rPr>
                  <a:t> </a:t>
                </a:r>
              </a:p>
            </p:txBody>
          </p:sp>
        </mc:Fallback>
      </mc:AlternateContent>
      <p:cxnSp>
        <p:nvCxnSpPr>
          <p:cNvPr id="20" name="Straight Connector 19"/>
          <p:cNvCxnSpPr/>
          <p:nvPr/>
        </p:nvCxnSpPr>
        <p:spPr>
          <a:xfrm>
            <a:off x="16132593" y="29718000"/>
            <a:ext cx="0" cy="1605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5573943" y="29637335"/>
                <a:ext cx="80905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𝜏</m:t>
                      </m:r>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5573943" y="29637335"/>
                <a:ext cx="809057" cy="461665"/>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1002625" y="29106909"/>
                <a:ext cx="3914775" cy="1578894"/>
              </a:xfrm>
              <a:prstGeom prst="rect">
                <a:avLst/>
              </a:prstGeom>
              <a:noFill/>
            </p:spPr>
            <p:txBody>
              <a:bodyPr wrap="square" rtlCol="0">
                <a:spAutoFit/>
              </a:bodyPr>
              <a:lstStyle/>
              <a:p>
                <a:pPr marL="514350" indent="-514350">
                  <a:buFont typeface="+mj-lt"/>
                  <a:buAutoNum type="alphaLcParenR" startAt="2"/>
                </a:pPr>
                <a:r>
                  <a:rPr lang="en-US" sz="2800" dirty="0" smtClean="0">
                    <a:latin typeface="Cambria" panose="02040503050406030204" pitchFamily="18" charset="0"/>
                  </a:rPr>
                  <a:t>Empirical </a:t>
                </a:r>
                <a:r>
                  <a:rPr lang="en-US" sz="2800" dirty="0">
                    <a:latin typeface="Cambria" panose="02040503050406030204" pitchFamily="18" charset="0"/>
                  </a:rPr>
                  <a:t>posterior distribution </a:t>
                </a:r>
                <a:r>
                  <a:rPr lang="en-US" sz="2800" dirty="0" smtClean="0">
                    <a:latin typeface="Cambria" panose="02040503050406030204" pitchFamily="18" charset="0"/>
                  </a:rPr>
                  <a:t>of</a:t>
                </a:r>
              </a:p>
              <a:p>
                <a:r>
                  <a:rPr lang="en-US" sz="2800" dirty="0" smtClean="0"/>
                  <a:t>      </a:t>
                </a:r>
                <a14:m>
                  <m:oMath xmlns:m="http://schemas.openxmlformats.org/officeDocument/2006/math">
                    <m:sSubSup>
                      <m:sSubSupPr>
                        <m:ctrlPr>
                          <a:rPr lang="en-US" sz="2800" i="1">
                            <a:latin typeface="Cambria Math" panose="02040503050406030204" pitchFamily="18" charset="0"/>
                          </a:rPr>
                        </m:ctrlPr>
                      </m:sSubSupPr>
                      <m:e>
                        <m:r>
                          <a:rPr lang="en-US" sz="2800">
                            <a:latin typeface="Cambria Math" panose="02040503050406030204" pitchFamily="18" charset="0"/>
                          </a:rPr>
                          <m:t>𝜇</m:t>
                        </m:r>
                      </m:e>
                      <m:sub>
                        <m:r>
                          <a:rPr lang="en-US" sz="2800">
                            <a:latin typeface="Cambria Math" panose="02040503050406030204" pitchFamily="18" charset="0"/>
                          </a:rPr>
                          <m:t>𝑗</m:t>
                        </m:r>
                      </m:sub>
                      <m:sup>
                        <m:r>
                          <m:rPr>
                            <m:nor/>
                          </m:rPr>
                          <a:rPr lang="en-US" sz="2800">
                            <a:latin typeface="Cambria" panose="02040503050406030204" pitchFamily="18" charset="0"/>
                          </a:rPr>
                          <m:t>case</m:t>
                        </m:r>
                      </m:sup>
                    </m:sSubSup>
                    <m:r>
                      <a:rPr lang="en-US" sz="2800">
                        <a:latin typeface="Cambria Math" panose="02040503050406030204" pitchFamily="18" charset="0"/>
                      </a:rPr>
                      <m:t>−</m:t>
                    </m:r>
                    <m:sSubSup>
                      <m:sSubSupPr>
                        <m:ctrlPr>
                          <a:rPr lang="en-US" sz="2800" i="1">
                            <a:latin typeface="Cambria Math" panose="02040503050406030204" pitchFamily="18" charset="0"/>
                          </a:rPr>
                        </m:ctrlPr>
                      </m:sSubSupPr>
                      <m:e>
                        <m:r>
                          <a:rPr lang="en-US" sz="2800">
                            <a:latin typeface="Cambria Math" panose="02040503050406030204" pitchFamily="18" charset="0"/>
                          </a:rPr>
                          <m:t>𝜇</m:t>
                        </m:r>
                      </m:e>
                      <m:sub>
                        <m:r>
                          <a:rPr lang="en-US" sz="2800">
                            <a:latin typeface="Cambria Math" panose="02040503050406030204" pitchFamily="18" charset="0"/>
                          </a:rPr>
                          <m:t>𝑗</m:t>
                        </m:r>
                      </m:sub>
                      <m:sup>
                        <m:r>
                          <m:rPr>
                            <m:nor/>
                          </m:rPr>
                          <a:rPr lang="en-US" sz="2800">
                            <a:latin typeface="Cambria" panose="02040503050406030204" pitchFamily="18" charset="0"/>
                          </a:rPr>
                          <m:t>control</m:t>
                        </m:r>
                      </m:sup>
                    </m:sSubSup>
                  </m:oMath>
                </a14:m>
                <a:r>
                  <a:rPr lang="en-US" sz="2800" dirty="0" smtClean="0">
                    <a:latin typeface="Cambria" panose="02040503050406030204" pitchFamily="18" charset="0"/>
                  </a:rPr>
                  <a:t>.</a:t>
                </a:r>
                <a:endParaRPr lang="en-US" sz="2800" dirty="0">
                  <a:latin typeface="Cambria" panose="02040503050406030204" pitchFamily="18" charset="0"/>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21002625" y="29106909"/>
                <a:ext cx="3914775" cy="1578894"/>
              </a:xfrm>
              <a:prstGeom prst="rect">
                <a:avLst/>
              </a:prstGeom>
              <a:blipFill rotWithShape="1">
                <a:blip r:embed="rId23"/>
                <a:stretch>
                  <a:fillRect l="-2955" t="-3861" b="-3089"/>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2561</TotalTime>
  <Words>447</Words>
  <Application>Microsoft Office PowerPoint</Application>
  <PresentationFormat>Custom</PresentationFormat>
  <Paragraphs>40</Paragraphs>
  <Slides>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11" baseType="lpstr">
      <vt:lpstr>宋体</vt:lpstr>
      <vt:lpstr>Arial</vt:lpstr>
      <vt:lpstr>Calibri</vt:lpstr>
      <vt:lpstr>Cambria</vt:lpstr>
      <vt:lpstr>Cambria Math</vt:lpstr>
      <vt:lpstr>Times New Roman</vt:lpstr>
      <vt:lpstr>Wingdings</vt:lpstr>
      <vt:lpstr>Office Theme</vt:lpstr>
      <vt:lpstr>Acrobat Document</vt:lpstr>
      <vt:lpstr>Worksheet</vt:lpstr>
      <vt:lpstr>PowerPoint Presentation</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which logo you would like to put on your poster and delete the others.  To properly resize the logo, click on it, hold down the shift key and drag the corner  of the image to the desired size, then let go of the shift key and the mouse.  Please leave a half inch margin around the edge of the poster when inserting text.</dc:title>
  <dc:creator>jaci</dc:creator>
  <cp:lastModifiedBy>He, Yuting</cp:lastModifiedBy>
  <cp:revision>177</cp:revision>
  <dcterms:created xsi:type="dcterms:W3CDTF">2010-01-08T16:49:07Z</dcterms:created>
  <dcterms:modified xsi:type="dcterms:W3CDTF">2014-03-06T18:00:54Z</dcterms:modified>
</cp:coreProperties>
</file>