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2918400"/>
  <p:notesSz cx="9144000" cy="6858000"/>
  <p:defaultTextStyle>
    <a:defPPr>
      <a:defRPr lang="en-US"/>
    </a:defPPr>
    <a:lvl1pPr algn="l" defTabSz="2506663" rtl="0" eaLnBrk="0" fontAlgn="base" hangingPunct="0">
      <a:spcBef>
        <a:spcPct val="0"/>
      </a:spcBef>
      <a:spcAft>
        <a:spcPct val="0"/>
      </a:spcAft>
      <a:defRPr sz="4900" kern="1200">
        <a:solidFill>
          <a:schemeClr val="tx1"/>
        </a:solidFill>
        <a:latin typeface="Arial" panose="020B0604020202020204" pitchFamily="34" charset="0"/>
        <a:ea typeface="+mn-ea"/>
        <a:cs typeface="Arial" panose="020B0604020202020204" pitchFamily="34" charset="0"/>
      </a:defRPr>
    </a:lvl1pPr>
    <a:lvl2pPr marL="1252538" indent="-795338" algn="l" defTabSz="2506663" rtl="0" eaLnBrk="0" fontAlgn="base" hangingPunct="0">
      <a:spcBef>
        <a:spcPct val="0"/>
      </a:spcBef>
      <a:spcAft>
        <a:spcPct val="0"/>
      </a:spcAft>
      <a:defRPr sz="4900" kern="1200">
        <a:solidFill>
          <a:schemeClr val="tx1"/>
        </a:solidFill>
        <a:latin typeface="Arial" panose="020B0604020202020204" pitchFamily="34" charset="0"/>
        <a:ea typeface="+mn-ea"/>
        <a:cs typeface="Arial" panose="020B0604020202020204" pitchFamily="34" charset="0"/>
      </a:defRPr>
    </a:lvl2pPr>
    <a:lvl3pPr marL="2506663" indent="-1592263" algn="l" defTabSz="2506663" rtl="0" eaLnBrk="0" fontAlgn="base" hangingPunct="0">
      <a:spcBef>
        <a:spcPct val="0"/>
      </a:spcBef>
      <a:spcAft>
        <a:spcPct val="0"/>
      </a:spcAft>
      <a:defRPr sz="4900" kern="1200">
        <a:solidFill>
          <a:schemeClr val="tx1"/>
        </a:solidFill>
        <a:latin typeface="Arial" panose="020B0604020202020204" pitchFamily="34" charset="0"/>
        <a:ea typeface="+mn-ea"/>
        <a:cs typeface="Arial" panose="020B0604020202020204" pitchFamily="34" charset="0"/>
      </a:defRPr>
    </a:lvl3pPr>
    <a:lvl4pPr marL="3760788" indent="-2389188" algn="l" defTabSz="2506663" rtl="0" eaLnBrk="0" fontAlgn="base" hangingPunct="0">
      <a:spcBef>
        <a:spcPct val="0"/>
      </a:spcBef>
      <a:spcAft>
        <a:spcPct val="0"/>
      </a:spcAft>
      <a:defRPr sz="4900" kern="1200">
        <a:solidFill>
          <a:schemeClr val="tx1"/>
        </a:solidFill>
        <a:latin typeface="Arial" panose="020B0604020202020204" pitchFamily="34" charset="0"/>
        <a:ea typeface="+mn-ea"/>
        <a:cs typeface="Arial" panose="020B0604020202020204" pitchFamily="34" charset="0"/>
      </a:defRPr>
    </a:lvl4pPr>
    <a:lvl5pPr marL="5014913" indent="-3186113" algn="l" defTabSz="2506663" rtl="0" eaLnBrk="0" fontAlgn="base" hangingPunct="0">
      <a:spcBef>
        <a:spcPct val="0"/>
      </a:spcBef>
      <a:spcAft>
        <a:spcPct val="0"/>
      </a:spcAft>
      <a:defRPr sz="49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49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49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49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49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0368">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1FB"/>
    <a:srgbClr val="AC2B37"/>
    <a:srgbClr val="DEC2C0"/>
    <a:srgbClr val="A9B0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01" autoAdjust="0"/>
    <p:restoredTop sz="86441" autoAdjust="0"/>
  </p:normalViewPr>
  <p:slideViewPr>
    <p:cSldViewPr>
      <p:cViewPr>
        <p:scale>
          <a:sx n="98" d="100"/>
          <a:sy n="98" d="100"/>
        </p:scale>
        <p:origin x="-8166" y="-13572"/>
      </p:cViewPr>
      <p:guideLst>
        <p:guide orient="horz" pos="10368"/>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A2ECEF3-F1E9-4902-9BC6-DEBA8B68A70C}" type="datetimeFigureOut">
              <a:rPr lang="en-US" smtClean="0"/>
              <a:t>3/26/2014</a:t>
            </a:fld>
            <a:endParaRPr lang="en-US"/>
          </a:p>
        </p:txBody>
      </p:sp>
      <p:sp>
        <p:nvSpPr>
          <p:cNvPr id="4" name="Slide Image Placeholder 3"/>
          <p:cNvSpPr>
            <a:spLocks noGrp="1" noRot="1" noChangeAspect="1"/>
          </p:cNvSpPr>
          <p:nvPr>
            <p:ph type="sldImg" idx="2"/>
          </p:nvPr>
        </p:nvSpPr>
        <p:spPr>
          <a:xfrm>
            <a:off x="3221038" y="857250"/>
            <a:ext cx="2701925"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84DDDD5-7DFE-4D3C-B273-6AFAF8E35909}" type="slidenum">
              <a:rPr lang="en-US" smtClean="0"/>
              <a:t>‹#›</a:t>
            </a:fld>
            <a:endParaRPr lang="en-US"/>
          </a:p>
        </p:txBody>
      </p:sp>
    </p:spTree>
    <p:extLst>
      <p:ext uri="{BB962C8B-B14F-4D97-AF65-F5344CB8AC3E}">
        <p14:creationId xmlns:p14="http://schemas.microsoft.com/office/powerpoint/2010/main" val="3758208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4DDDD5-7DFE-4D3C-B273-6AFAF8E35909}" type="slidenum">
              <a:rPr lang="en-US" smtClean="0"/>
              <a:t>1</a:t>
            </a:fld>
            <a:endParaRPr lang="en-US"/>
          </a:p>
        </p:txBody>
      </p:sp>
    </p:spTree>
    <p:extLst>
      <p:ext uri="{BB962C8B-B14F-4D97-AF65-F5344CB8AC3E}">
        <p14:creationId xmlns:p14="http://schemas.microsoft.com/office/powerpoint/2010/main" val="724012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3"/>
            <a:ext cx="3264408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1254008" indent="0" algn="ctr">
              <a:buNone/>
              <a:defRPr>
                <a:solidFill>
                  <a:schemeClr val="tx1">
                    <a:tint val="75000"/>
                  </a:schemeClr>
                </a:solidFill>
              </a:defRPr>
            </a:lvl2pPr>
            <a:lvl3pPr marL="2508016" indent="0" algn="ctr">
              <a:buNone/>
              <a:defRPr>
                <a:solidFill>
                  <a:schemeClr val="tx1">
                    <a:tint val="75000"/>
                  </a:schemeClr>
                </a:solidFill>
              </a:defRPr>
            </a:lvl3pPr>
            <a:lvl4pPr marL="3762024" indent="0" algn="ctr">
              <a:buNone/>
              <a:defRPr>
                <a:solidFill>
                  <a:schemeClr val="tx1">
                    <a:tint val="75000"/>
                  </a:schemeClr>
                </a:solidFill>
              </a:defRPr>
            </a:lvl4pPr>
            <a:lvl5pPr marL="5016033" indent="0" algn="ctr">
              <a:buNone/>
              <a:defRPr>
                <a:solidFill>
                  <a:schemeClr val="tx1">
                    <a:tint val="75000"/>
                  </a:schemeClr>
                </a:solidFill>
              </a:defRPr>
            </a:lvl5pPr>
            <a:lvl6pPr marL="6270041" indent="0" algn="ctr">
              <a:buNone/>
              <a:defRPr>
                <a:solidFill>
                  <a:schemeClr val="tx1">
                    <a:tint val="75000"/>
                  </a:schemeClr>
                </a:solidFill>
              </a:defRPr>
            </a:lvl6pPr>
            <a:lvl7pPr marL="7524049" indent="0" algn="ctr">
              <a:buNone/>
              <a:defRPr>
                <a:solidFill>
                  <a:schemeClr val="tx1">
                    <a:tint val="75000"/>
                  </a:schemeClr>
                </a:solidFill>
              </a:defRPr>
            </a:lvl7pPr>
            <a:lvl8pPr marL="8778057" indent="0" algn="ctr">
              <a:buNone/>
              <a:defRPr>
                <a:solidFill>
                  <a:schemeClr val="tx1">
                    <a:tint val="75000"/>
                  </a:schemeClr>
                </a:solidFill>
              </a:defRPr>
            </a:lvl8pPr>
            <a:lvl9pPr marL="1003206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A6E2BA6-68F8-4F1E-9C35-C4F44A16406E}" type="datetimeFigureOut">
              <a:rPr lang="en-US" altLang="en-US"/>
              <a:pPr>
                <a:defRPr/>
              </a:pPr>
              <a:t>3/26/2014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60F50AD5-EFB7-445F-87B0-25B74BA9005E}" type="slidenum">
              <a:rPr lang="en-US" altLang="en-US"/>
              <a:pPr/>
              <a:t>‹#›</a:t>
            </a:fld>
            <a:endParaRPr lang="en-US" altLang="en-US"/>
          </a:p>
        </p:txBody>
      </p:sp>
    </p:spTree>
    <p:extLst>
      <p:ext uri="{BB962C8B-B14F-4D97-AF65-F5344CB8AC3E}">
        <p14:creationId xmlns:p14="http://schemas.microsoft.com/office/powerpoint/2010/main" val="3023864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A9C33FD-705C-4BA5-AC5B-8C16829BD511}" type="datetimeFigureOut">
              <a:rPr lang="en-US" altLang="en-US"/>
              <a:pPr>
                <a:defRPr/>
              </a:pPr>
              <a:t>3/26/2014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E8720F25-85DF-4A86-84DD-3FE15FA53A08}" type="slidenum">
              <a:rPr lang="en-US" altLang="en-US"/>
              <a:pPr/>
              <a:t>‹#›</a:t>
            </a:fld>
            <a:endParaRPr lang="en-US" altLang="en-US"/>
          </a:p>
        </p:txBody>
      </p:sp>
    </p:spTree>
    <p:extLst>
      <p:ext uri="{BB962C8B-B14F-4D97-AF65-F5344CB8AC3E}">
        <p14:creationId xmlns:p14="http://schemas.microsoft.com/office/powerpoint/2010/main" val="4032726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28356" y="4221483"/>
            <a:ext cx="20735925" cy="8987790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07245" y="4221483"/>
            <a:ext cx="61581030" cy="8987790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DD7C892-17ED-4064-9F61-94859C6D76E5}" type="datetimeFigureOut">
              <a:rPr lang="en-US" altLang="en-US"/>
              <a:pPr>
                <a:defRPr/>
              </a:pPr>
              <a:t>3/26/2014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74AC3854-C465-4293-BE5C-AA9906D8E131}" type="slidenum">
              <a:rPr lang="en-US" altLang="en-US"/>
              <a:pPr/>
              <a:t>‹#›</a:t>
            </a:fld>
            <a:endParaRPr lang="en-US" altLang="en-US"/>
          </a:p>
        </p:txBody>
      </p:sp>
    </p:spTree>
    <p:extLst>
      <p:ext uri="{BB962C8B-B14F-4D97-AF65-F5344CB8AC3E}">
        <p14:creationId xmlns:p14="http://schemas.microsoft.com/office/powerpoint/2010/main" val="358103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DC9BD68-F964-4670-A625-765A041A416A}" type="datetimeFigureOut">
              <a:rPr lang="en-US" altLang="en-US"/>
              <a:pPr>
                <a:defRPr/>
              </a:pPr>
              <a:t>3/26/2014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BEB66A7D-3AC6-4AE2-917D-ACB8384BDEE5}" type="slidenum">
              <a:rPr lang="en-US" altLang="en-US"/>
              <a:pPr/>
              <a:t>‹#›</a:t>
            </a:fld>
            <a:endParaRPr lang="en-US" altLang="en-US"/>
          </a:p>
        </p:txBody>
      </p:sp>
    </p:spTree>
    <p:extLst>
      <p:ext uri="{BB962C8B-B14F-4D97-AF65-F5344CB8AC3E}">
        <p14:creationId xmlns:p14="http://schemas.microsoft.com/office/powerpoint/2010/main" val="1640868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4" y="21153123"/>
            <a:ext cx="32644080" cy="6537960"/>
          </a:xfrm>
        </p:spPr>
        <p:txBody>
          <a:bodyPr anchor="t"/>
          <a:lstStyle>
            <a:lvl1pPr algn="l">
              <a:defRPr sz="11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4" y="13952226"/>
            <a:ext cx="32644080" cy="7200897"/>
          </a:xfrm>
        </p:spPr>
        <p:txBody>
          <a:bodyPr anchor="b"/>
          <a:lstStyle>
            <a:lvl1pPr marL="0" indent="0">
              <a:buNone/>
              <a:defRPr sz="5500">
                <a:solidFill>
                  <a:schemeClr val="tx1">
                    <a:tint val="75000"/>
                  </a:schemeClr>
                </a:solidFill>
              </a:defRPr>
            </a:lvl1pPr>
            <a:lvl2pPr marL="1254008" indent="0">
              <a:buNone/>
              <a:defRPr sz="4900">
                <a:solidFill>
                  <a:schemeClr val="tx1">
                    <a:tint val="75000"/>
                  </a:schemeClr>
                </a:solidFill>
              </a:defRPr>
            </a:lvl2pPr>
            <a:lvl3pPr marL="2508016" indent="0">
              <a:buNone/>
              <a:defRPr sz="4400">
                <a:solidFill>
                  <a:schemeClr val="tx1">
                    <a:tint val="75000"/>
                  </a:schemeClr>
                </a:solidFill>
              </a:defRPr>
            </a:lvl3pPr>
            <a:lvl4pPr marL="3762024" indent="0">
              <a:buNone/>
              <a:defRPr sz="3800">
                <a:solidFill>
                  <a:schemeClr val="tx1">
                    <a:tint val="75000"/>
                  </a:schemeClr>
                </a:solidFill>
              </a:defRPr>
            </a:lvl4pPr>
            <a:lvl5pPr marL="5016033" indent="0">
              <a:buNone/>
              <a:defRPr sz="3800">
                <a:solidFill>
                  <a:schemeClr val="tx1">
                    <a:tint val="75000"/>
                  </a:schemeClr>
                </a:solidFill>
              </a:defRPr>
            </a:lvl5pPr>
            <a:lvl6pPr marL="6270041" indent="0">
              <a:buNone/>
              <a:defRPr sz="3800">
                <a:solidFill>
                  <a:schemeClr val="tx1">
                    <a:tint val="75000"/>
                  </a:schemeClr>
                </a:solidFill>
              </a:defRPr>
            </a:lvl6pPr>
            <a:lvl7pPr marL="7524049" indent="0">
              <a:buNone/>
              <a:defRPr sz="3800">
                <a:solidFill>
                  <a:schemeClr val="tx1">
                    <a:tint val="75000"/>
                  </a:schemeClr>
                </a:solidFill>
              </a:defRPr>
            </a:lvl7pPr>
            <a:lvl8pPr marL="8778057" indent="0">
              <a:buNone/>
              <a:defRPr sz="3800">
                <a:solidFill>
                  <a:schemeClr val="tx1">
                    <a:tint val="75000"/>
                  </a:schemeClr>
                </a:solidFill>
              </a:defRPr>
            </a:lvl8pPr>
            <a:lvl9pPr marL="10032065" indent="0">
              <a:buNone/>
              <a:defRPr sz="3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9CFC823-761B-438A-AF49-8E98C894780B}" type="datetimeFigureOut">
              <a:rPr lang="en-US" altLang="en-US"/>
              <a:pPr>
                <a:defRPr/>
              </a:pPr>
              <a:t>3/26/2014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71E92773-E4C4-474A-A909-558DB13223DC}" type="slidenum">
              <a:rPr lang="en-US" altLang="en-US"/>
              <a:pPr/>
              <a:t>‹#›</a:t>
            </a:fld>
            <a:endParaRPr lang="en-US" altLang="en-US"/>
          </a:p>
        </p:txBody>
      </p:sp>
    </p:spTree>
    <p:extLst>
      <p:ext uri="{BB962C8B-B14F-4D97-AF65-F5344CB8AC3E}">
        <p14:creationId xmlns:p14="http://schemas.microsoft.com/office/powerpoint/2010/main" val="786519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07249" y="24582123"/>
            <a:ext cx="41158476" cy="69517263"/>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05804" y="24582123"/>
            <a:ext cx="41158480" cy="69517263"/>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9A43170-323D-419A-BB42-7136CA22FA16}" type="datetimeFigureOut">
              <a:rPr lang="en-US" altLang="en-US"/>
              <a:pPr>
                <a:defRPr/>
              </a:pPr>
              <a:t>3/26/2014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E9047C98-2C7F-45EF-B32F-A28129F42E42}" type="slidenum">
              <a:rPr lang="en-US" altLang="en-US"/>
              <a:pPr/>
              <a:t>‹#›</a:t>
            </a:fld>
            <a:endParaRPr lang="en-US" altLang="en-US"/>
          </a:p>
        </p:txBody>
      </p:sp>
    </p:spTree>
    <p:extLst>
      <p:ext uri="{BB962C8B-B14F-4D97-AF65-F5344CB8AC3E}">
        <p14:creationId xmlns:p14="http://schemas.microsoft.com/office/powerpoint/2010/main" val="1155649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3"/>
            <a:ext cx="3456432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4" y="7368544"/>
            <a:ext cx="16968790" cy="3070857"/>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smtClean="0"/>
              <a:t>Click to edit Master text styles</a:t>
            </a:r>
          </a:p>
        </p:txBody>
      </p:sp>
      <p:sp>
        <p:nvSpPr>
          <p:cNvPr id="4" name="Content Placeholder 3"/>
          <p:cNvSpPr>
            <a:spLocks noGrp="1"/>
          </p:cNvSpPr>
          <p:nvPr>
            <p:ph sz="half" idx="2"/>
          </p:nvPr>
        </p:nvSpPr>
        <p:spPr>
          <a:xfrm>
            <a:off x="1920244" y="10439401"/>
            <a:ext cx="16968790" cy="18966183"/>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7368544"/>
            <a:ext cx="16975455" cy="3070857"/>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smtClean="0"/>
              <a:t>Click to edit Master text styles</a:t>
            </a:r>
          </a:p>
        </p:txBody>
      </p:sp>
      <p:sp>
        <p:nvSpPr>
          <p:cNvPr id="6" name="Content Placeholder 5"/>
          <p:cNvSpPr>
            <a:spLocks noGrp="1"/>
          </p:cNvSpPr>
          <p:nvPr>
            <p:ph sz="quarter" idx="4"/>
          </p:nvPr>
        </p:nvSpPr>
        <p:spPr>
          <a:xfrm>
            <a:off x="19509107" y="10439401"/>
            <a:ext cx="16975455" cy="18966183"/>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CD7CCD3-85A7-40E2-88DF-2D21FE0BB60E}" type="datetimeFigureOut">
              <a:rPr lang="en-US" altLang="en-US"/>
              <a:pPr>
                <a:defRPr/>
              </a:pPr>
              <a:t>3/26/2014</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fld id="{9B67FFDF-7519-422D-91AD-C5A66DF17698}" type="slidenum">
              <a:rPr lang="en-US" altLang="en-US"/>
              <a:pPr/>
              <a:t>‹#›</a:t>
            </a:fld>
            <a:endParaRPr lang="en-US" altLang="en-US"/>
          </a:p>
        </p:txBody>
      </p:sp>
    </p:spTree>
    <p:extLst>
      <p:ext uri="{BB962C8B-B14F-4D97-AF65-F5344CB8AC3E}">
        <p14:creationId xmlns:p14="http://schemas.microsoft.com/office/powerpoint/2010/main" val="2623912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4690AAA-F091-4C66-BBBC-2DB13A56F52B}" type="datetimeFigureOut">
              <a:rPr lang="en-US" altLang="en-US"/>
              <a:pPr>
                <a:defRPr/>
              </a:pPr>
              <a:t>3/26/2014</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9708FDBC-8DFB-4246-A3E2-26B421FA9582}" type="slidenum">
              <a:rPr lang="en-US" altLang="en-US"/>
              <a:pPr/>
              <a:t>‹#›</a:t>
            </a:fld>
            <a:endParaRPr lang="en-US" altLang="en-US"/>
          </a:p>
        </p:txBody>
      </p:sp>
    </p:spTree>
    <p:extLst>
      <p:ext uri="{BB962C8B-B14F-4D97-AF65-F5344CB8AC3E}">
        <p14:creationId xmlns:p14="http://schemas.microsoft.com/office/powerpoint/2010/main" val="569287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D8D7FFB-CF49-4313-B6CD-714B6982B1CF}" type="datetimeFigureOut">
              <a:rPr lang="en-US" altLang="en-US"/>
              <a:pPr>
                <a:defRPr/>
              </a:pPr>
              <a:t>3/26/2014</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fld id="{D4E24E0F-7968-48FF-A057-93AE9512F19B}" type="slidenum">
              <a:rPr lang="en-US" altLang="en-US"/>
              <a:pPr/>
              <a:t>‹#›</a:t>
            </a:fld>
            <a:endParaRPr lang="en-US" altLang="en-US"/>
          </a:p>
        </p:txBody>
      </p:sp>
    </p:spTree>
    <p:extLst>
      <p:ext uri="{BB962C8B-B14F-4D97-AF65-F5344CB8AC3E}">
        <p14:creationId xmlns:p14="http://schemas.microsoft.com/office/powerpoint/2010/main" val="3629491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6" y="1310640"/>
            <a:ext cx="12634915" cy="5577840"/>
          </a:xfrm>
        </p:spPr>
        <p:txBody>
          <a:bodyPr anchor="b"/>
          <a:lstStyle>
            <a:lvl1pPr algn="l">
              <a:defRPr sz="5500" b="1"/>
            </a:lvl1pPr>
          </a:lstStyle>
          <a:p>
            <a:r>
              <a:rPr lang="en-US" smtClean="0"/>
              <a:t>Click to edit Master title style</a:t>
            </a:r>
            <a:endParaRPr lang="en-US"/>
          </a:p>
        </p:txBody>
      </p:sp>
      <p:sp>
        <p:nvSpPr>
          <p:cNvPr id="3" name="Content Placeholder 2"/>
          <p:cNvSpPr>
            <a:spLocks noGrp="1"/>
          </p:cNvSpPr>
          <p:nvPr>
            <p:ph idx="1"/>
          </p:nvPr>
        </p:nvSpPr>
        <p:spPr>
          <a:xfrm>
            <a:off x="15015210" y="1310643"/>
            <a:ext cx="21469350" cy="28094943"/>
          </a:xfrm>
        </p:spPr>
        <p:txBody>
          <a:bodyPr/>
          <a:lstStyle>
            <a:lvl1pPr>
              <a:defRPr sz="8800"/>
            </a:lvl1pPr>
            <a:lvl2pPr>
              <a:defRPr sz="7700"/>
            </a:lvl2pPr>
            <a:lvl3pPr>
              <a:defRPr sz="66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6" y="6888483"/>
            <a:ext cx="12634915" cy="22517103"/>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9BD8285-4583-404B-9098-D736BEA94A32}" type="datetimeFigureOut">
              <a:rPr lang="en-US" altLang="en-US"/>
              <a:pPr>
                <a:defRPr/>
              </a:pPr>
              <a:t>3/26/2014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3D562506-CADA-4238-86FE-CF5A5AC2D09B}" type="slidenum">
              <a:rPr lang="en-US" altLang="en-US"/>
              <a:pPr/>
              <a:t>‹#›</a:t>
            </a:fld>
            <a:endParaRPr lang="en-US" altLang="en-US"/>
          </a:p>
        </p:txBody>
      </p:sp>
    </p:spTree>
    <p:extLst>
      <p:ext uri="{BB962C8B-B14F-4D97-AF65-F5344CB8AC3E}">
        <p14:creationId xmlns:p14="http://schemas.microsoft.com/office/powerpoint/2010/main" val="1342835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1"/>
            <a:ext cx="23042880" cy="2720343"/>
          </a:xfrm>
        </p:spPr>
        <p:txBody>
          <a:bodyPr anchor="b"/>
          <a:lstStyle>
            <a:lvl1pPr algn="l">
              <a:defRPr sz="5500" b="1"/>
            </a:lvl1pPr>
          </a:lstStyle>
          <a:p>
            <a:r>
              <a:rPr lang="en-US" smtClean="0"/>
              <a:t>Click to edit Master title style</a:t>
            </a:r>
            <a:endParaRPr lang="en-US"/>
          </a:p>
        </p:txBody>
      </p:sp>
      <p:sp>
        <p:nvSpPr>
          <p:cNvPr id="3" name="Picture Placeholder 2"/>
          <p:cNvSpPr>
            <a:spLocks noGrp="1"/>
          </p:cNvSpPr>
          <p:nvPr>
            <p:ph type="pic" idx="1"/>
          </p:nvPr>
        </p:nvSpPr>
        <p:spPr>
          <a:xfrm>
            <a:off x="7527610" y="2941320"/>
            <a:ext cx="23042880" cy="19751040"/>
          </a:xfrm>
        </p:spPr>
        <p:txBody>
          <a:bodyPr rtlCol="0">
            <a:normAutofit/>
          </a:bodyPr>
          <a:lstStyle>
            <a:lvl1pPr marL="0" indent="0">
              <a:buNone/>
              <a:defRPr sz="8800"/>
            </a:lvl1pPr>
            <a:lvl2pPr marL="1254008" indent="0">
              <a:buNone/>
              <a:defRPr sz="7700"/>
            </a:lvl2pPr>
            <a:lvl3pPr marL="2508016" indent="0">
              <a:buNone/>
              <a:defRPr sz="6600"/>
            </a:lvl3pPr>
            <a:lvl4pPr marL="3762024" indent="0">
              <a:buNone/>
              <a:defRPr sz="5500"/>
            </a:lvl4pPr>
            <a:lvl5pPr marL="5016033" indent="0">
              <a:buNone/>
              <a:defRPr sz="5500"/>
            </a:lvl5pPr>
            <a:lvl6pPr marL="6270041" indent="0">
              <a:buNone/>
              <a:defRPr sz="5500"/>
            </a:lvl6pPr>
            <a:lvl7pPr marL="7524049" indent="0">
              <a:buNone/>
              <a:defRPr sz="5500"/>
            </a:lvl7pPr>
            <a:lvl8pPr marL="8778057" indent="0">
              <a:buNone/>
              <a:defRPr sz="5500"/>
            </a:lvl8pPr>
            <a:lvl9pPr marL="10032065" indent="0">
              <a:buNone/>
              <a:defRPr sz="5500"/>
            </a:lvl9pPr>
          </a:lstStyle>
          <a:p>
            <a:pPr lvl="0"/>
            <a:endParaRPr lang="en-US" noProof="0"/>
          </a:p>
        </p:txBody>
      </p:sp>
      <p:sp>
        <p:nvSpPr>
          <p:cNvPr id="4" name="Text Placeholder 3"/>
          <p:cNvSpPr>
            <a:spLocks noGrp="1"/>
          </p:cNvSpPr>
          <p:nvPr>
            <p:ph type="body" sz="half" idx="2"/>
          </p:nvPr>
        </p:nvSpPr>
        <p:spPr>
          <a:xfrm>
            <a:off x="7527610" y="25763224"/>
            <a:ext cx="23042880" cy="3863337"/>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109FBEE-31AA-4B31-B745-07DD8DDEB078}" type="datetimeFigureOut">
              <a:rPr lang="en-US" altLang="en-US"/>
              <a:pPr>
                <a:defRPr/>
              </a:pPr>
              <a:t>3/26/2014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0E98A3D7-9B48-4121-AA6F-647EE42F6D5B}" type="slidenum">
              <a:rPr lang="en-US" altLang="en-US"/>
              <a:pPr/>
              <a:t>‹#›</a:t>
            </a:fld>
            <a:endParaRPr lang="en-US" altLang="en-US"/>
          </a:p>
        </p:txBody>
      </p:sp>
    </p:spTree>
    <p:extLst>
      <p:ext uri="{BB962C8B-B14F-4D97-AF65-F5344CB8AC3E}">
        <p14:creationId xmlns:p14="http://schemas.microsoft.com/office/powerpoint/2010/main" val="1537879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919288" y="1319213"/>
            <a:ext cx="345662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50802" tIns="125401" rIns="250802" bIns="125401"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1919288" y="7681913"/>
            <a:ext cx="34566225" cy="2172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50802" tIns="125401" rIns="250802" bIns="125401"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1919288" y="30511750"/>
            <a:ext cx="8963025" cy="1752600"/>
          </a:xfrm>
          <a:prstGeom prst="rect">
            <a:avLst/>
          </a:prstGeom>
        </p:spPr>
        <p:txBody>
          <a:bodyPr vert="horz" wrap="square" lIns="250802" tIns="125401" rIns="250802" bIns="125401" numCol="1" anchor="ctr" anchorCtr="0" compatLnSpc="1">
            <a:prstTxWarp prst="textNoShape">
              <a:avLst/>
            </a:prstTxWarp>
          </a:bodyPr>
          <a:lstStyle>
            <a:lvl1pPr eaLnBrk="1" hangingPunct="1">
              <a:defRPr sz="3300">
                <a:solidFill>
                  <a:srgbClr val="898989"/>
                </a:solidFill>
                <a:latin typeface="Calibri" pitchFamily="34" charset="0"/>
                <a:cs typeface="Arial" charset="0"/>
              </a:defRPr>
            </a:lvl1pPr>
          </a:lstStyle>
          <a:p>
            <a:pPr>
              <a:defRPr/>
            </a:pPr>
            <a:fld id="{76A71D4E-68C5-4D3C-84AA-2D5CCFF47594}" type="datetimeFigureOut">
              <a:rPr lang="en-US" altLang="en-US"/>
              <a:pPr>
                <a:defRPr/>
              </a:pPr>
              <a:t>3/26/2014</a:t>
            </a:fld>
            <a:endParaRPr lang="en-US" altLang="en-US"/>
          </a:p>
        </p:txBody>
      </p:sp>
      <p:sp>
        <p:nvSpPr>
          <p:cNvPr id="5" name="Footer Placeholder 4"/>
          <p:cNvSpPr>
            <a:spLocks noGrp="1"/>
          </p:cNvSpPr>
          <p:nvPr>
            <p:ph type="ftr" sz="quarter" idx="3"/>
          </p:nvPr>
        </p:nvSpPr>
        <p:spPr>
          <a:xfrm>
            <a:off x="13120688" y="30511750"/>
            <a:ext cx="12163425" cy="1752600"/>
          </a:xfrm>
          <a:prstGeom prst="rect">
            <a:avLst/>
          </a:prstGeom>
        </p:spPr>
        <p:txBody>
          <a:bodyPr vert="horz" wrap="square" lIns="250802" tIns="125401" rIns="250802" bIns="125401" numCol="1" anchor="ctr" anchorCtr="0" compatLnSpc="1">
            <a:prstTxWarp prst="textNoShape">
              <a:avLst/>
            </a:prstTxWarp>
          </a:bodyPr>
          <a:lstStyle>
            <a:lvl1pPr algn="ctr" eaLnBrk="1" hangingPunct="1">
              <a:defRPr sz="3300">
                <a:solidFill>
                  <a:srgbClr val="898989"/>
                </a:solidFill>
                <a:latin typeface="Calibri" pitchFamily="34" charset="0"/>
                <a:cs typeface="Arial" charset="0"/>
              </a:defRPr>
            </a:lvl1pPr>
          </a:lstStyle>
          <a:p>
            <a:pPr>
              <a:defRPr/>
            </a:pPr>
            <a:endParaRPr lang="en-US" altLang="en-US"/>
          </a:p>
        </p:txBody>
      </p:sp>
      <p:sp>
        <p:nvSpPr>
          <p:cNvPr id="6" name="Slide Number Placeholder 5"/>
          <p:cNvSpPr>
            <a:spLocks noGrp="1"/>
          </p:cNvSpPr>
          <p:nvPr>
            <p:ph type="sldNum" sz="quarter" idx="4"/>
          </p:nvPr>
        </p:nvSpPr>
        <p:spPr>
          <a:xfrm>
            <a:off x="27522488" y="30511750"/>
            <a:ext cx="8963025" cy="1752600"/>
          </a:xfrm>
          <a:prstGeom prst="rect">
            <a:avLst/>
          </a:prstGeom>
        </p:spPr>
        <p:txBody>
          <a:bodyPr vert="horz" wrap="square" lIns="250802" tIns="125401" rIns="250802" bIns="125401" numCol="1" anchor="ctr" anchorCtr="0" compatLnSpc="1">
            <a:prstTxWarp prst="textNoShape">
              <a:avLst/>
            </a:prstTxWarp>
          </a:bodyPr>
          <a:lstStyle>
            <a:lvl1pPr algn="r" eaLnBrk="1" hangingPunct="1">
              <a:defRPr sz="3300">
                <a:solidFill>
                  <a:srgbClr val="898989"/>
                </a:solidFill>
                <a:latin typeface="Calibri" panose="020F0502020204030204" pitchFamily="34" charset="0"/>
              </a:defRPr>
            </a:lvl1pPr>
          </a:lstStyle>
          <a:p>
            <a:fld id="{86642711-D6C7-4A21-B57F-8112518A1EA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6663" rtl="0" eaLnBrk="0" fontAlgn="base" hangingPunct="0">
        <a:spcBef>
          <a:spcPct val="0"/>
        </a:spcBef>
        <a:spcAft>
          <a:spcPct val="0"/>
        </a:spcAft>
        <a:defRPr sz="12100" kern="1200">
          <a:solidFill>
            <a:schemeClr val="tx1"/>
          </a:solidFill>
          <a:latin typeface="+mj-lt"/>
          <a:ea typeface="+mj-ea"/>
          <a:cs typeface="+mj-cs"/>
        </a:defRPr>
      </a:lvl1pPr>
      <a:lvl2pPr algn="ctr" defTabSz="2506663" rtl="0" eaLnBrk="0" fontAlgn="base" hangingPunct="0">
        <a:spcBef>
          <a:spcPct val="0"/>
        </a:spcBef>
        <a:spcAft>
          <a:spcPct val="0"/>
        </a:spcAft>
        <a:defRPr sz="12100">
          <a:solidFill>
            <a:schemeClr val="tx1"/>
          </a:solidFill>
          <a:latin typeface="Calibri" pitchFamily="34" charset="0"/>
        </a:defRPr>
      </a:lvl2pPr>
      <a:lvl3pPr algn="ctr" defTabSz="2506663" rtl="0" eaLnBrk="0" fontAlgn="base" hangingPunct="0">
        <a:spcBef>
          <a:spcPct val="0"/>
        </a:spcBef>
        <a:spcAft>
          <a:spcPct val="0"/>
        </a:spcAft>
        <a:defRPr sz="12100">
          <a:solidFill>
            <a:schemeClr val="tx1"/>
          </a:solidFill>
          <a:latin typeface="Calibri" pitchFamily="34" charset="0"/>
        </a:defRPr>
      </a:lvl3pPr>
      <a:lvl4pPr algn="ctr" defTabSz="2506663" rtl="0" eaLnBrk="0" fontAlgn="base" hangingPunct="0">
        <a:spcBef>
          <a:spcPct val="0"/>
        </a:spcBef>
        <a:spcAft>
          <a:spcPct val="0"/>
        </a:spcAft>
        <a:defRPr sz="12100">
          <a:solidFill>
            <a:schemeClr val="tx1"/>
          </a:solidFill>
          <a:latin typeface="Calibri" pitchFamily="34" charset="0"/>
        </a:defRPr>
      </a:lvl4pPr>
      <a:lvl5pPr algn="ctr" defTabSz="2506663" rtl="0" eaLnBrk="0" fontAlgn="base" hangingPunct="0">
        <a:spcBef>
          <a:spcPct val="0"/>
        </a:spcBef>
        <a:spcAft>
          <a:spcPct val="0"/>
        </a:spcAft>
        <a:defRPr sz="12100">
          <a:solidFill>
            <a:schemeClr val="tx1"/>
          </a:solidFill>
          <a:latin typeface="Calibri" pitchFamily="34" charset="0"/>
        </a:defRPr>
      </a:lvl5pPr>
      <a:lvl6pPr marL="457200" algn="ctr" defTabSz="2506663" rtl="0" fontAlgn="base">
        <a:spcBef>
          <a:spcPct val="0"/>
        </a:spcBef>
        <a:spcAft>
          <a:spcPct val="0"/>
        </a:spcAft>
        <a:defRPr sz="12100">
          <a:solidFill>
            <a:schemeClr val="tx1"/>
          </a:solidFill>
          <a:latin typeface="Calibri" pitchFamily="34" charset="0"/>
        </a:defRPr>
      </a:lvl6pPr>
      <a:lvl7pPr marL="914400" algn="ctr" defTabSz="2506663" rtl="0" fontAlgn="base">
        <a:spcBef>
          <a:spcPct val="0"/>
        </a:spcBef>
        <a:spcAft>
          <a:spcPct val="0"/>
        </a:spcAft>
        <a:defRPr sz="12100">
          <a:solidFill>
            <a:schemeClr val="tx1"/>
          </a:solidFill>
          <a:latin typeface="Calibri" pitchFamily="34" charset="0"/>
        </a:defRPr>
      </a:lvl7pPr>
      <a:lvl8pPr marL="1371600" algn="ctr" defTabSz="2506663" rtl="0" fontAlgn="base">
        <a:spcBef>
          <a:spcPct val="0"/>
        </a:spcBef>
        <a:spcAft>
          <a:spcPct val="0"/>
        </a:spcAft>
        <a:defRPr sz="12100">
          <a:solidFill>
            <a:schemeClr val="tx1"/>
          </a:solidFill>
          <a:latin typeface="Calibri" pitchFamily="34" charset="0"/>
        </a:defRPr>
      </a:lvl8pPr>
      <a:lvl9pPr marL="1828800" algn="ctr" defTabSz="2506663" rtl="0" fontAlgn="base">
        <a:spcBef>
          <a:spcPct val="0"/>
        </a:spcBef>
        <a:spcAft>
          <a:spcPct val="0"/>
        </a:spcAft>
        <a:defRPr sz="12100">
          <a:solidFill>
            <a:schemeClr val="tx1"/>
          </a:solidFill>
          <a:latin typeface="Calibri" pitchFamily="34" charset="0"/>
        </a:defRPr>
      </a:lvl9pPr>
    </p:titleStyle>
    <p:bodyStyle>
      <a:lvl1pPr marL="939800" indent="-939800" algn="l" defTabSz="2506663" rtl="0" eaLnBrk="0" fontAlgn="base" hangingPunct="0">
        <a:spcBef>
          <a:spcPct val="20000"/>
        </a:spcBef>
        <a:spcAft>
          <a:spcPct val="0"/>
        </a:spcAft>
        <a:buFont typeface="Arial" panose="020B0604020202020204" pitchFamily="34" charset="0"/>
        <a:buChar char="•"/>
        <a:defRPr sz="8800" kern="1200">
          <a:solidFill>
            <a:schemeClr val="tx1"/>
          </a:solidFill>
          <a:latin typeface="+mn-lt"/>
          <a:ea typeface="+mn-ea"/>
          <a:cs typeface="+mn-cs"/>
        </a:defRPr>
      </a:lvl1pPr>
      <a:lvl2pPr marL="2036763" indent="-782638" algn="l" defTabSz="2506663" rtl="0" eaLnBrk="0" fontAlgn="base" hangingPunct="0">
        <a:spcBef>
          <a:spcPct val="20000"/>
        </a:spcBef>
        <a:spcAft>
          <a:spcPct val="0"/>
        </a:spcAft>
        <a:buFont typeface="Arial" panose="020B0604020202020204" pitchFamily="34" charset="0"/>
        <a:buChar char="–"/>
        <a:defRPr sz="7700" kern="1200">
          <a:solidFill>
            <a:schemeClr val="tx1"/>
          </a:solidFill>
          <a:latin typeface="+mn-lt"/>
          <a:ea typeface="+mn-ea"/>
          <a:cs typeface="+mn-cs"/>
        </a:defRPr>
      </a:lvl2pPr>
      <a:lvl3pPr marL="3133725" indent="-625475" algn="l" defTabSz="2506663" rtl="0" eaLnBrk="0" fontAlgn="base" hangingPunct="0">
        <a:spcBef>
          <a:spcPct val="20000"/>
        </a:spcBef>
        <a:spcAft>
          <a:spcPct val="0"/>
        </a:spcAft>
        <a:buFont typeface="Arial" panose="020B0604020202020204" pitchFamily="34" charset="0"/>
        <a:buChar char="•"/>
        <a:defRPr sz="6600" kern="1200">
          <a:solidFill>
            <a:schemeClr val="tx1"/>
          </a:solidFill>
          <a:latin typeface="+mn-lt"/>
          <a:ea typeface="+mn-ea"/>
          <a:cs typeface="+mn-cs"/>
        </a:defRPr>
      </a:lvl3pPr>
      <a:lvl4pPr marL="4387850" indent="-625475" algn="l" defTabSz="2506663" rtl="0" eaLnBrk="0" fontAlgn="base" hangingPunct="0">
        <a:spcBef>
          <a:spcPct val="20000"/>
        </a:spcBef>
        <a:spcAft>
          <a:spcPct val="0"/>
        </a:spcAft>
        <a:buFont typeface="Arial" panose="020B0604020202020204" pitchFamily="34" charset="0"/>
        <a:buChar char="–"/>
        <a:defRPr sz="5500" kern="1200">
          <a:solidFill>
            <a:schemeClr val="tx1"/>
          </a:solidFill>
          <a:latin typeface="+mn-lt"/>
          <a:ea typeface="+mn-ea"/>
          <a:cs typeface="+mn-cs"/>
        </a:defRPr>
      </a:lvl4pPr>
      <a:lvl5pPr marL="5641975" indent="-625475" algn="l" defTabSz="2506663" rtl="0" eaLnBrk="0" fontAlgn="base" hangingPunct="0">
        <a:spcBef>
          <a:spcPct val="20000"/>
        </a:spcBef>
        <a:spcAft>
          <a:spcPct val="0"/>
        </a:spcAft>
        <a:buFont typeface="Arial" panose="020B0604020202020204" pitchFamily="34" charset="0"/>
        <a:buChar char="»"/>
        <a:defRPr sz="5500" kern="1200">
          <a:solidFill>
            <a:schemeClr val="tx1"/>
          </a:solidFill>
          <a:latin typeface="+mn-lt"/>
          <a:ea typeface="+mn-ea"/>
          <a:cs typeface="+mn-cs"/>
        </a:defRPr>
      </a:lvl5pPr>
      <a:lvl6pPr marL="6897045" indent="-627004" algn="l" defTabSz="2508016"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1053" indent="-627004" algn="l" defTabSz="2508016"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5061" indent="-627004" algn="l" defTabSz="2508016"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9069" indent="-627004" algn="l" defTabSz="2508016"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8016" rtl="0" eaLnBrk="1" latinLnBrk="0" hangingPunct="1">
        <a:defRPr sz="4900" kern="1200">
          <a:solidFill>
            <a:schemeClr val="tx1"/>
          </a:solidFill>
          <a:latin typeface="+mn-lt"/>
          <a:ea typeface="+mn-ea"/>
          <a:cs typeface="+mn-cs"/>
        </a:defRPr>
      </a:lvl1pPr>
      <a:lvl2pPr marL="1254008" algn="l" defTabSz="2508016" rtl="0" eaLnBrk="1" latinLnBrk="0" hangingPunct="1">
        <a:defRPr sz="4900" kern="1200">
          <a:solidFill>
            <a:schemeClr val="tx1"/>
          </a:solidFill>
          <a:latin typeface="+mn-lt"/>
          <a:ea typeface="+mn-ea"/>
          <a:cs typeface="+mn-cs"/>
        </a:defRPr>
      </a:lvl2pPr>
      <a:lvl3pPr marL="2508016" algn="l" defTabSz="2508016" rtl="0" eaLnBrk="1" latinLnBrk="0" hangingPunct="1">
        <a:defRPr sz="4900" kern="1200">
          <a:solidFill>
            <a:schemeClr val="tx1"/>
          </a:solidFill>
          <a:latin typeface="+mn-lt"/>
          <a:ea typeface="+mn-ea"/>
          <a:cs typeface="+mn-cs"/>
        </a:defRPr>
      </a:lvl3pPr>
      <a:lvl4pPr marL="3762024" algn="l" defTabSz="2508016" rtl="0" eaLnBrk="1" latinLnBrk="0" hangingPunct="1">
        <a:defRPr sz="4900" kern="1200">
          <a:solidFill>
            <a:schemeClr val="tx1"/>
          </a:solidFill>
          <a:latin typeface="+mn-lt"/>
          <a:ea typeface="+mn-ea"/>
          <a:cs typeface="+mn-cs"/>
        </a:defRPr>
      </a:lvl4pPr>
      <a:lvl5pPr marL="5016033" algn="l" defTabSz="2508016" rtl="0" eaLnBrk="1" latinLnBrk="0" hangingPunct="1">
        <a:defRPr sz="4900" kern="1200">
          <a:solidFill>
            <a:schemeClr val="tx1"/>
          </a:solidFill>
          <a:latin typeface="+mn-lt"/>
          <a:ea typeface="+mn-ea"/>
          <a:cs typeface="+mn-cs"/>
        </a:defRPr>
      </a:lvl5pPr>
      <a:lvl6pPr marL="6270041" algn="l" defTabSz="2508016" rtl="0" eaLnBrk="1" latinLnBrk="0" hangingPunct="1">
        <a:defRPr sz="4900" kern="1200">
          <a:solidFill>
            <a:schemeClr val="tx1"/>
          </a:solidFill>
          <a:latin typeface="+mn-lt"/>
          <a:ea typeface="+mn-ea"/>
          <a:cs typeface="+mn-cs"/>
        </a:defRPr>
      </a:lvl6pPr>
      <a:lvl7pPr marL="7524049" algn="l" defTabSz="2508016" rtl="0" eaLnBrk="1" latinLnBrk="0" hangingPunct="1">
        <a:defRPr sz="4900" kern="1200">
          <a:solidFill>
            <a:schemeClr val="tx1"/>
          </a:solidFill>
          <a:latin typeface="+mn-lt"/>
          <a:ea typeface="+mn-ea"/>
          <a:cs typeface="+mn-cs"/>
        </a:defRPr>
      </a:lvl7pPr>
      <a:lvl8pPr marL="8778057" algn="l" defTabSz="2508016" rtl="0" eaLnBrk="1" latinLnBrk="0" hangingPunct="1">
        <a:defRPr sz="4900" kern="1200">
          <a:solidFill>
            <a:schemeClr val="tx1"/>
          </a:solidFill>
          <a:latin typeface="+mn-lt"/>
          <a:ea typeface="+mn-ea"/>
          <a:cs typeface="+mn-cs"/>
        </a:defRPr>
      </a:lvl8pPr>
      <a:lvl9pPr marL="10032065" algn="l" defTabSz="2508016"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emf"/><Relationship Id="rId3" Type="http://schemas.openxmlformats.org/officeDocument/2006/relationships/notesSlide" Target="../notesSlides/notesSlide1.xml"/><Relationship Id="rId21" Type="http://schemas.openxmlformats.org/officeDocument/2006/relationships/image" Target="../media/image14.png"/><Relationship Id="rId7" Type="http://schemas.openxmlformats.org/officeDocument/2006/relationships/image" Target="../media/image6.png"/><Relationship Id="rId12" Type="http://schemas.openxmlformats.org/officeDocument/2006/relationships/oleObject" Target="../embeddings/Microsoft_Excel_97-2003_Worksheet1.xls"/><Relationship Id="rId17" Type="http://schemas.openxmlformats.org/officeDocument/2006/relationships/image" Target="../media/image11.png"/><Relationship Id="rId2" Type="http://schemas.openxmlformats.org/officeDocument/2006/relationships/slideLayout" Target="../slideLayouts/slideLayout1.xml"/><Relationship Id="rId16" Type="http://schemas.openxmlformats.org/officeDocument/2006/relationships/image" Target="../media/image10.png"/><Relationship Id="rId20" Type="http://schemas.openxmlformats.org/officeDocument/2006/relationships/image" Target="../media/image15.png"/><Relationship Id="rId1" Type="http://schemas.openxmlformats.org/officeDocument/2006/relationships/vmlDrawing" Target="../drawings/vmlDrawing1.vml"/><Relationship Id="rId6" Type="http://schemas.openxmlformats.org/officeDocument/2006/relationships/image" Target="../media/image5.png"/><Relationship Id="rId11" Type="http://schemas.openxmlformats.org/officeDocument/2006/relationships/image" Target="../media/image1.emf"/><Relationship Id="rId5" Type="http://schemas.openxmlformats.org/officeDocument/2006/relationships/image" Target="../media/image4.png"/><Relationship Id="rId15" Type="http://schemas.openxmlformats.org/officeDocument/2006/relationships/image" Target="../media/image90.png"/><Relationship Id="rId23" Type="http://schemas.openxmlformats.org/officeDocument/2006/relationships/image" Target="../media/image12.png"/><Relationship Id="rId10" Type="http://schemas.openxmlformats.org/officeDocument/2006/relationships/oleObject" Target="../embeddings/oleObject1.bin"/><Relationship Id="rId19" Type="http://schemas.openxmlformats.org/officeDocument/2006/relationships/image" Target="../media/image13.pn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9.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34525"/>
          <a:stretch/>
        </p:blipFill>
        <p:spPr bwMode="auto">
          <a:xfrm>
            <a:off x="7820596" y="15705538"/>
            <a:ext cx="5057204" cy="51732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7" name="Picture 2056"/>
          <p:cNvPicPr>
            <a:picLocks noChangeAspect="1"/>
          </p:cNvPicPr>
          <p:nvPr/>
        </p:nvPicPr>
        <p:blipFill>
          <a:blip r:embed="rId5"/>
          <a:stretch>
            <a:fillRect/>
          </a:stretch>
        </p:blipFill>
        <p:spPr>
          <a:xfrm>
            <a:off x="14785753" y="15849600"/>
            <a:ext cx="9319069" cy="5316584"/>
          </a:xfrm>
          <a:prstGeom prst="rect">
            <a:avLst/>
          </a:prstGeom>
        </p:spPr>
      </p:pic>
      <p:pic>
        <p:nvPicPr>
          <p:cNvPr id="2062" name="Picture 37" descr="C:\Users\Yuting He\Desktop\defenseppt\figures\ROC_without_chi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47187" y="6388068"/>
            <a:ext cx="7209613" cy="6489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81" descr="S:\yhe2\Research\rvd2\results\2013-07-29 Bayesian Hypothesis test on the distribution of muCase-muControl\hist(Z) when nGibbs=4000 nMH=50 dilution=0.1 steps=1000.png"/>
          <p:cNvPicPr>
            <a:picLocks noChangeAspect="1" noChangeArrowheads="1"/>
          </p:cNvPicPr>
          <p:nvPr/>
        </p:nvPicPr>
        <p:blipFill rotWithShape="1">
          <a:blip r:embed="rId7">
            <a:extLst>
              <a:ext uri="{28A0092B-C50C-407E-A947-70E740481C1C}">
                <a14:useLocalDpi xmlns:a14="http://schemas.microsoft.com/office/drawing/2010/main" val="0"/>
              </a:ext>
            </a:extLst>
          </a:blip>
          <a:srcRect l="10045" t="65734" r="50014" b="4810"/>
          <a:stretch/>
        </p:blipFill>
        <p:spPr bwMode="auto">
          <a:xfrm>
            <a:off x="20064833" y="21782296"/>
            <a:ext cx="5538367" cy="229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p:cNvCxnSpPr/>
          <p:nvPr/>
        </p:nvCxnSpPr>
        <p:spPr>
          <a:xfrm>
            <a:off x="304800" y="5257800"/>
            <a:ext cx="37765038" cy="0"/>
          </a:xfrm>
          <a:prstGeom prst="line">
            <a:avLst/>
          </a:prstGeom>
          <a:ln w="76200">
            <a:solidFill>
              <a:srgbClr val="AC2B37"/>
            </a:solidFill>
          </a:ln>
        </p:spPr>
        <p:style>
          <a:lnRef idx="1">
            <a:schemeClr val="accent1"/>
          </a:lnRef>
          <a:fillRef idx="0">
            <a:schemeClr val="accent1"/>
          </a:fillRef>
          <a:effectRef idx="0">
            <a:schemeClr val="accent1"/>
          </a:effectRef>
          <a:fontRef idx="minor">
            <a:schemeClr val="tx1"/>
          </a:fontRef>
        </p:style>
      </p:cxnSp>
      <p:sp>
        <p:nvSpPr>
          <p:cNvPr id="2051" name="TextBox 4"/>
          <p:cNvSpPr txBox="1">
            <a:spLocks noChangeArrowheads="1"/>
          </p:cNvSpPr>
          <p:nvPr/>
        </p:nvSpPr>
        <p:spPr bwMode="auto">
          <a:xfrm>
            <a:off x="-76200" y="569913"/>
            <a:ext cx="2880360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8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77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6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55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5500">
                <a:solidFill>
                  <a:schemeClr val="tx1"/>
                </a:solidFill>
                <a:latin typeface="Calibri" panose="020F0502020204030204" pitchFamily="34" charset="0"/>
              </a:defRPr>
            </a:lvl5pPr>
            <a:lvl6pPr marL="25146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6pPr>
            <a:lvl7pPr marL="29718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7pPr>
            <a:lvl8pPr marL="34290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8pPr>
            <a:lvl9pPr marL="38862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9pPr>
          </a:lstStyle>
          <a:p>
            <a:pPr algn="ctr" eaLnBrk="1" hangingPunct="1">
              <a:spcBef>
                <a:spcPct val="0"/>
              </a:spcBef>
              <a:buFontTx/>
              <a:buNone/>
            </a:pPr>
            <a:r>
              <a:rPr lang="en-US" altLang="zh-CN" sz="8000" b="1">
                <a:latin typeface="Arial" panose="020B0604020202020204" pitchFamily="34" charset="0"/>
              </a:rPr>
              <a:t>RVD2: An ultra-sensitive variant detection model for </a:t>
            </a:r>
          </a:p>
          <a:p>
            <a:pPr algn="ctr" eaLnBrk="1" hangingPunct="1">
              <a:spcBef>
                <a:spcPct val="0"/>
              </a:spcBef>
              <a:buFontTx/>
              <a:buNone/>
            </a:pPr>
            <a:r>
              <a:rPr lang="en-US" altLang="zh-CN" sz="8000" b="1">
                <a:latin typeface="Arial" panose="020B0604020202020204" pitchFamily="34" charset="0"/>
              </a:rPr>
              <a:t>low-depth targeted next-generation sequencing data</a:t>
            </a:r>
            <a:endParaRPr lang="en-US" altLang="en-US" sz="8000" b="1">
              <a:latin typeface="Arial" panose="020B0604020202020204" pitchFamily="34" charset="0"/>
              <a:ea typeface="宋体" panose="02010600030101010101" pitchFamily="2" charset="-122"/>
            </a:endParaRPr>
          </a:p>
        </p:txBody>
      </p:sp>
      <p:sp>
        <p:nvSpPr>
          <p:cNvPr id="2052" name="TextBox 14"/>
          <p:cNvSpPr txBox="1">
            <a:spLocks noChangeArrowheads="1"/>
          </p:cNvSpPr>
          <p:nvPr/>
        </p:nvSpPr>
        <p:spPr bwMode="auto">
          <a:xfrm>
            <a:off x="1981200" y="3305175"/>
            <a:ext cx="275082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8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77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6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55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5500">
                <a:solidFill>
                  <a:schemeClr val="tx1"/>
                </a:solidFill>
                <a:latin typeface="Calibri" panose="020F0502020204030204" pitchFamily="34" charset="0"/>
              </a:defRPr>
            </a:lvl5pPr>
            <a:lvl6pPr marL="25146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6pPr>
            <a:lvl7pPr marL="29718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7pPr>
            <a:lvl8pPr marL="34290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8pPr>
            <a:lvl9pPr marL="38862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9pPr>
          </a:lstStyle>
          <a:p>
            <a:pPr algn="ctr" eaLnBrk="1" hangingPunct="1">
              <a:spcBef>
                <a:spcPct val="0"/>
              </a:spcBef>
              <a:buFontTx/>
              <a:buNone/>
            </a:pPr>
            <a:r>
              <a:rPr lang="en-US" altLang="en-US" sz="4800" b="1">
                <a:latin typeface="Arial" panose="020B0604020202020204" pitchFamily="34" charset="0"/>
              </a:rPr>
              <a:t>Yuting He, Patrick Flaherty</a:t>
            </a:r>
          </a:p>
          <a:p>
            <a:pPr algn="ctr" eaLnBrk="1" hangingPunct="1">
              <a:spcBef>
                <a:spcPct val="0"/>
              </a:spcBef>
              <a:buFontTx/>
              <a:buNone/>
            </a:pPr>
            <a:r>
              <a:rPr lang="en-US" altLang="en-US" sz="4000" b="1" i="1">
                <a:latin typeface="Arial" panose="020B0604020202020204" pitchFamily="34" charset="0"/>
              </a:rPr>
              <a:t>Biomedical Engineering Department , Worcester Polytechnic Institute, Worcester, MA</a:t>
            </a:r>
          </a:p>
        </p:txBody>
      </p:sp>
      <p:cxnSp>
        <p:nvCxnSpPr>
          <p:cNvPr id="17" name="Straight Connector 16"/>
          <p:cNvCxnSpPr/>
          <p:nvPr/>
        </p:nvCxnSpPr>
        <p:spPr>
          <a:xfrm>
            <a:off x="304800" y="5181600"/>
            <a:ext cx="37765038" cy="0"/>
          </a:xfrm>
          <a:prstGeom prst="line">
            <a:avLst/>
          </a:prstGeom>
          <a:ln w="76200">
            <a:solidFill>
              <a:srgbClr val="A9B0B7"/>
            </a:solidFill>
          </a:ln>
        </p:spPr>
        <p:style>
          <a:lnRef idx="1">
            <a:schemeClr val="accent1"/>
          </a:lnRef>
          <a:fillRef idx="0">
            <a:schemeClr val="accent1"/>
          </a:fillRef>
          <a:effectRef idx="0">
            <a:schemeClr val="accent1"/>
          </a:effectRef>
          <a:fontRef idx="minor">
            <a:schemeClr val="tx1"/>
          </a:fontRef>
        </p:style>
      </p:cxnSp>
      <p:sp>
        <p:nvSpPr>
          <p:cNvPr id="2054" name="TextBox 40"/>
          <p:cNvSpPr txBox="1">
            <a:spLocks noChangeArrowheads="1"/>
          </p:cNvSpPr>
          <p:nvPr/>
        </p:nvSpPr>
        <p:spPr bwMode="auto">
          <a:xfrm>
            <a:off x="26085656" y="5492750"/>
            <a:ext cx="11831781" cy="825500"/>
          </a:xfrm>
          <a:prstGeom prst="rect">
            <a:avLst/>
          </a:prstGeom>
          <a:solidFill>
            <a:srgbClr val="AC2B37"/>
          </a:solidFill>
          <a:ln w="9525">
            <a:solidFill>
              <a:srgbClr val="AC2B37"/>
            </a:solidFill>
            <a:miter lim="800000"/>
            <a:headEnd/>
            <a:tailEnd/>
          </a:ln>
        </p:spPr>
        <p:txBody>
          <a:bodyPr wrap="square">
            <a:spAutoFit/>
          </a:bodyPr>
          <a:lstStyle>
            <a:lvl1pPr>
              <a:spcBef>
                <a:spcPct val="20000"/>
              </a:spcBef>
              <a:buFont typeface="Arial" panose="020B0604020202020204" pitchFamily="34" charset="0"/>
              <a:buChar char="•"/>
              <a:defRPr sz="8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77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6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55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5500">
                <a:solidFill>
                  <a:schemeClr val="tx1"/>
                </a:solidFill>
                <a:latin typeface="Calibri" panose="020F0502020204030204" pitchFamily="34" charset="0"/>
              </a:defRPr>
            </a:lvl5pPr>
            <a:lvl6pPr marL="25146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6pPr>
            <a:lvl7pPr marL="29718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7pPr>
            <a:lvl8pPr marL="34290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8pPr>
            <a:lvl9pPr marL="38862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9pPr>
          </a:lstStyle>
          <a:p>
            <a:pPr algn="just" eaLnBrk="1" hangingPunct="1">
              <a:spcBef>
                <a:spcPct val="0"/>
              </a:spcBef>
              <a:buFontTx/>
              <a:buNone/>
            </a:pPr>
            <a:r>
              <a:rPr lang="en-US" altLang="en-US" sz="4800" b="1" dirty="0">
                <a:solidFill>
                  <a:schemeClr val="bg1"/>
                </a:solidFill>
                <a:latin typeface="Arial" panose="020B0604020202020204" pitchFamily="34" charset="0"/>
              </a:rPr>
              <a:t>Results</a:t>
            </a:r>
          </a:p>
        </p:txBody>
      </p:sp>
      <p:sp>
        <p:nvSpPr>
          <p:cNvPr id="2055" name="TextBox 44"/>
          <p:cNvSpPr txBox="1">
            <a:spLocks noChangeArrowheads="1"/>
          </p:cNvSpPr>
          <p:nvPr/>
        </p:nvSpPr>
        <p:spPr bwMode="auto">
          <a:xfrm>
            <a:off x="13716000" y="5486400"/>
            <a:ext cx="11828112" cy="830263"/>
          </a:xfrm>
          <a:prstGeom prst="rect">
            <a:avLst/>
          </a:prstGeom>
          <a:solidFill>
            <a:srgbClr val="AC2B37"/>
          </a:solidFill>
          <a:ln w="9525">
            <a:solidFill>
              <a:srgbClr val="AC2B37"/>
            </a:solidFill>
            <a:miter lim="800000"/>
            <a:headEnd/>
            <a:tailEnd/>
          </a:ln>
        </p:spPr>
        <p:txBody>
          <a:bodyPr wrap="square">
            <a:spAutoFit/>
          </a:bodyPr>
          <a:lstStyle>
            <a:lvl1pPr>
              <a:spcBef>
                <a:spcPct val="20000"/>
              </a:spcBef>
              <a:buFont typeface="Arial" panose="020B0604020202020204" pitchFamily="34" charset="0"/>
              <a:buChar char="•"/>
              <a:defRPr sz="8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77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6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55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5500">
                <a:solidFill>
                  <a:schemeClr val="tx1"/>
                </a:solidFill>
                <a:latin typeface="Calibri" panose="020F0502020204030204" pitchFamily="34" charset="0"/>
              </a:defRPr>
            </a:lvl5pPr>
            <a:lvl6pPr marL="25146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6pPr>
            <a:lvl7pPr marL="29718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7pPr>
            <a:lvl8pPr marL="34290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8pPr>
            <a:lvl9pPr marL="38862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9pPr>
          </a:lstStyle>
          <a:p>
            <a:pPr algn="just" eaLnBrk="1" hangingPunct="1">
              <a:spcBef>
                <a:spcPct val="0"/>
              </a:spcBef>
              <a:buFontTx/>
              <a:buNone/>
            </a:pPr>
            <a:r>
              <a:rPr lang="en-US" altLang="en-US" sz="4800" b="1">
                <a:solidFill>
                  <a:schemeClr val="bg1"/>
                </a:solidFill>
                <a:latin typeface="Arial" panose="020B0604020202020204" pitchFamily="34" charset="0"/>
              </a:rPr>
              <a:t>Methodology</a:t>
            </a:r>
          </a:p>
        </p:txBody>
      </p:sp>
      <p:sp>
        <p:nvSpPr>
          <p:cNvPr id="2056" name="TextBox 45"/>
          <p:cNvSpPr txBox="1">
            <a:spLocks noChangeArrowheads="1"/>
          </p:cNvSpPr>
          <p:nvPr/>
        </p:nvSpPr>
        <p:spPr bwMode="auto">
          <a:xfrm>
            <a:off x="452438" y="5494338"/>
            <a:ext cx="12658725" cy="830262"/>
          </a:xfrm>
          <a:prstGeom prst="rect">
            <a:avLst/>
          </a:prstGeom>
          <a:solidFill>
            <a:srgbClr val="AC2B37"/>
          </a:solidFill>
          <a:ln w="9525">
            <a:solidFill>
              <a:srgbClr val="C00000"/>
            </a:solidFill>
            <a:miter lim="800000"/>
            <a:headEnd/>
            <a:tailEnd/>
          </a:ln>
        </p:spPr>
        <p:txBody>
          <a:bodyPr>
            <a:spAutoFit/>
          </a:bodyPr>
          <a:lstStyle>
            <a:lvl1pPr>
              <a:spcBef>
                <a:spcPct val="20000"/>
              </a:spcBef>
              <a:buFont typeface="Arial" panose="020B0604020202020204" pitchFamily="34" charset="0"/>
              <a:buChar char="•"/>
              <a:defRPr sz="8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77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6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55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5500">
                <a:solidFill>
                  <a:schemeClr val="tx1"/>
                </a:solidFill>
                <a:latin typeface="Calibri" panose="020F0502020204030204" pitchFamily="34" charset="0"/>
              </a:defRPr>
            </a:lvl5pPr>
            <a:lvl6pPr marL="25146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6pPr>
            <a:lvl7pPr marL="29718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7pPr>
            <a:lvl8pPr marL="34290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8pPr>
            <a:lvl9pPr marL="38862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9pPr>
          </a:lstStyle>
          <a:p>
            <a:pPr algn="just" eaLnBrk="1" hangingPunct="1">
              <a:spcBef>
                <a:spcPct val="0"/>
              </a:spcBef>
              <a:buFontTx/>
              <a:buNone/>
            </a:pPr>
            <a:r>
              <a:rPr lang="en-US" altLang="en-US" sz="4800" b="1">
                <a:solidFill>
                  <a:schemeClr val="bg1"/>
                </a:solidFill>
                <a:latin typeface="Arial" panose="020B0604020202020204" pitchFamily="34" charset="0"/>
              </a:rPr>
              <a:t>Abstract</a:t>
            </a:r>
          </a:p>
        </p:txBody>
      </p:sp>
      <p:sp>
        <p:nvSpPr>
          <p:cNvPr id="2076" name="TextBox 24"/>
          <p:cNvSpPr txBox="1">
            <a:spLocks noChangeArrowheads="1"/>
          </p:cNvSpPr>
          <p:nvPr/>
        </p:nvSpPr>
        <p:spPr bwMode="auto">
          <a:xfrm>
            <a:off x="457200" y="6305550"/>
            <a:ext cx="12653963" cy="84023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sz="4900">
                <a:solidFill>
                  <a:schemeClr val="tx1"/>
                </a:solidFill>
                <a:latin typeface="Arial" charset="0"/>
                <a:cs typeface="Arial" charset="0"/>
              </a:defRPr>
            </a:lvl1pPr>
            <a:lvl2pPr marL="742950" indent="-285750" eaLnBrk="0" hangingPunct="0">
              <a:defRPr sz="4900">
                <a:solidFill>
                  <a:schemeClr val="tx1"/>
                </a:solidFill>
                <a:latin typeface="Arial" charset="0"/>
                <a:cs typeface="Arial" charset="0"/>
              </a:defRPr>
            </a:lvl2pPr>
            <a:lvl3pPr marL="1143000" indent="-228600" eaLnBrk="0" hangingPunct="0">
              <a:defRPr sz="4900">
                <a:solidFill>
                  <a:schemeClr val="tx1"/>
                </a:solidFill>
                <a:latin typeface="Arial" charset="0"/>
                <a:cs typeface="Arial" charset="0"/>
              </a:defRPr>
            </a:lvl3pPr>
            <a:lvl4pPr marL="1600200" indent="-228600" eaLnBrk="0" hangingPunct="0">
              <a:defRPr sz="4900">
                <a:solidFill>
                  <a:schemeClr val="tx1"/>
                </a:solidFill>
                <a:latin typeface="Arial" charset="0"/>
                <a:cs typeface="Arial" charset="0"/>
              </a:defRPr>
            </a:lvl4pPr>
            <a:lvl5pPr marL="2057400" indent="-228600" eaLnBrk="0" hangingPunct="0">
              <a:defRPr sz="4900">
                <a:solidFill>
                  <a:schemeClr val="tx1"/>
                </a:solidFill>
                <a:latin typeface="Arial" charset="0"/>
                <a:cs typeface="Arial" charset="0"/>
              </a:defRPr>
            </a:lvl5pPr>
            <a:lvl6pPr marL="2514600" indent="-228600" defTabSz="2506663" eaLnBrk="0" fontAlgn="base" hangingPunct="0">
              <a:spcBef>
                <a:spcPct val="0"/>
              </a:spcBef>
              <a:spcAft>
                <a:spcPct val="0"/>
              </a:spcAft>
              <a:defRPr sz="4900">
                <a:solidFill>
                  <a:schemeClr val="tx1"/>
                </a:solidFill>
                <a:latin typeface="Arial" charset="0"/>
                <a:cs typeface="Arial" charset="0"/>
              </a:defRPr>
            </a:lvl6pPr>
            <a:lvl7pPr marL="2971800" indent="-228600" defTabSz="2506663" eaLnBrk="0" fontAlgn="base" hangingPunct="0">
              <a:spcBef>
                <a:spcPct val="0"/>
              </a:spcBef>
              <a:spcAft>
                <a:spcPct val="0"/>
              </a:spcAft>
              <a:defRPr sz="4900">
                <a:solidFill>
                  <a:schemeClr val="tx1"/>
                </a:solidFill>
                <a:latin typeface="Arial" charset="0"/>
                <a:cs typeface="Arial" charset="0"/>
              </a:defRPr>
            </a:lvl7pPr>
            <a:lvl8pPr marL="3429000" indent="-228600" defTabSz="2506663" eaLnBrk="0" fontAlgn="base" hangingPunct="0">
              <a:spcBef>
                <a:spcPct val="0"/>
              </a:spcBef>
              <a:spcAft>
                <a:spcPct val="0"/>
              </a:spcAft>
              <a:defRPr sz="4900">
                <a:solidFill>
                  <a:schemeClr val="tx1"/>
                </a:solidFill>
                <a:latin typeface="Arial" charset="0"/>
                <a:cs typeface="Arial" charset="0"/>
              </a:defRPr>
            </a:lvl8pPr>
            <a:lvl9pPr marL="3886200" indent="-228600" defTabSz="2506663" eaLnBrk="0" fontAlgn="base" hangingPunct="0">
              <a:spcBef>
                <a:spcPct val="0"/>
              </a:spcBef>
              <a:spcAft>
                <a:spcPct val="0"/>
              </a:spcAft>
              <a:defRPr sz="4900">
                <a:solidFill>
                  <a:schemeClr val="tx1"/>
                </a:solidFill>
                <a:latin typeface="Arial" charset="0"/>
                <a:cs typeface="Arial" charset="0"/>
              </a:defRPr>
            </a:lvl9pPr>
          </a:lstStyle>
          <a:p>
            <a:pPr algn="just" eaLnBrk="1" hangingPunct="1">
              <a:spcBef>
                <a:spcPts val="300"/>
              </a:spcBef>
              <a:defRPr/>
            </a:pPr>
            <a:r>
              <a:rPr lang="en-US" altLang="en-US" sz="3600" dirty="0" smtClean="0">
                <a:latin typeface="Cambria" panose="02040503050406030204" pitchFamily="18" charset="0"/>
              </a:rPr>
              <a:t>Next-generation </a:t>
            </a:r>
            <a:r>
              <a:rPr lang="en-US" altLang="en-US" sz="3600" dirty="0">
                <a:latin typeface="Cambria" panose="02040503050406030204" pitchFamily="18" charset="0"/>
              </a:rPr>
              <a:t>sequencing technology is increasingly being used for clinical diagnostic </a:t>
            </a:r>
            <a:r>
              <a:rPr lang="en-US" altLang="en-US" sz="3600" dirty="0" smtClean="0">
                <a:latin typeface="Cambria" panose="02040503050406030204" pitchFamily="18" charset="0"/>
              </a:rPr>
              <a:t>tests</a:t>
            </a:r>
            <a:r>
              <a:rPr lang="en-US" altLang="en-US" sz="3600" baseline="30000" dirty="0" smtClean="0">
                <a:latin typeface="Cambria" panose="02040503050406030204" pitchFamily="18" charset="0"/>
              </a:rPr>
              <a:t>[1-3]. </a:t>
            </a:r>
            <a:r>
              <a:rPr lang="en-US" altLang="en-US" sz="3600" dirty="0">
                <a:latin typeface="Cambria" panose="02040503050406030204" pitchFamily="18" charset="0"/>
              </a:rPr>
              <a:t>Unlike research cell lines, clinical samples are often genomically heterogeneous due to low sample purity or the presence of genetic subpopulations. However, many variant calling algorithms are optimized to call single nucleotide polymorphisms in homogeneous rather than heterogeneous samples</a:t>
            </a:r>
            <a:r>
              <a:rPr lang="en-US" altLang="en-US" sz="3600" dirty="0" smtClean="0">
                <a:latin typeface="Cambria" panose="02040503050406030204" pitchFamily="18" charset="0"/>
              </a:rPr>
              <a:t>.</a:t>
            </a:r>
            <a:endParaRPr lang="en-US" altLang="en-US" sz="3700" dirty="0" smtClean="0">
              <a:latin typeface="Cambria" panose="02040503050406030204" pitchFamily="18" charset="0"/>
            </a:endParaRPr>
          </a:p>
          <a:p>
            <a:pPr algn="just" eaLnBrk="1" hangingPunct="1">
              <a:spcBef>
                <a:spcPts val="600"/>
              </a:spcBef>
              <a:defRPr/>
            </a:pPr>
            <a:r>
              <a:rPr lang="en-US" altLang="en-US" sz="3600" b="1" dirty="0" smtClean="0">
                <a:latin typeface="Cambria" panose="02040503050406030204" pitchFamily="18" charset="0"/>
              </a:rPr>
              <a:t>We </a:t>
            </a:r>
            <a:r>
              <a:rPr lang="en-US" altLang="en-US" sz="3600" b="1" dirty="0">
                <a:latin typeface="Cambria" panose="02040503050406030204" pitchFamily="18" charset="0"/>
              </a:rPr>
              <a:t>present a novel variant calling algorithm that uses a hierarchical Bayesian model to estimate allele frequency and call variants in heterogeneous </a:t>
            </a:r>
            <a:r>
              <a:rPr lang="en-US" altLang="en-US" sz="3600" b="1" dirty="0" smtClean="0">
                <a:latin typeface="Cambria" panose="02040503050406030204" pitchFamily="18" charset="0"/>
              </a:rPr>
              <a:t>samples. </a:t>
            </a:r>
            <a:r>
              <a:rPr lang="en-US" altLang="en-US" sz="3600" dirty="0" smtClean="0">
                <a:latin typeface="Cambria" panose="02040503050406030204" pitchFamily="18" charset="0"/>
              </a:rPr>
              <a:t>Our </a:t>
            </a:r>
            <a:r>
              <a:rPr lang="en-US" altLang="en-US" sz="3600" dirty="0">
                <a:latin typeface="Cambria" panose="02040503050406030204" pitchFamily="18" charset="0"/>
              </a:rPr>
              <a:t>algorithm improves upon current classifiers and has higher sensitivity and specificity over a wide range of median read depth and minor allele frequency. </a:t>
            </a:r>
            <a:r>
              <a:rPr lang="en-US" altLang="en-US" sz="3600" dirty="0" smtClean="0">
                <a:latin typeface="Cambria" panose="02040503050406030204" pitchFamily="18" charset="0"/>
              </a:rPr>
              <a:t>We </a:t>
            </a:r>
            <a:r>
              <a:rPr lang="en-US" altLang="en-US" sz="3600" dirty="0">
                <a:latin typeface="Cambria" panose="02040503050406030204" pitchFamily="18" charset="0"/>
              </a:rPr>
              <a:t>identify </a:t>
            </a:r>
            <a:r>
              <a:rPr lang="en-US" altLang="en-US" sz="3600" dirty="0" smtClean="0">
                <a:latin typeface="Cambria" panose="02040503050406030204" pitchFamily="18" charset="0"/>
              </a:rPr>
              <a:t>twelve mutations </a:t>
            </a:r>
            <a:r>
              <a:rPr lang="en-US" altLang="en-US" sz="3600" dirty="0">
                <a:latin typeface="Cambria" panose="02040503050406030204" pitchFamily="18" charset="0"/>
              </a:rPr>
              <a:t>in the PAXP1 gene in a matched clinical breast ductal carcinoma tumor sample; two of which are loss-of-</a:t>
            </a:r>
            <a:r>
              <a:rPr lang="en-US" altLang="en-US" sz="3600" dirty="0" err="1">
                <a:latin typeface="Cambria" panose="02040503050406030204" pitchFamily="18" charset="0"/>
              </a:rPr>
              <a:t>heterozygosity</a:t>
            </a:r>
            <a:r>
              <a:rPr lang="en-US" altLang="en-US" sz="3600" dirty="0">
                <a:latin typeface="Cambria" panose="02040503050406030204" pitchFamily="18" charset="0"/>
              </a:rPr>
              <a:t> events</a:t>
            </a:r>
            <a:r>
              <a:rPr lang="en-US" altLang="en-US" sz="3600" dirty="0" smtClean="0">
                <a:latin typeface="Cambria" panose="02040503050406030204" pitchFamily="18" charset="0"/>
              </a:rPr>
              <a:t>.</a:t>
            </a:r>
            <a:endParaRPr lang="en-US" altLang="en-US" sz="3600" dirty="0">
              <a:latin typeface="Cambria" panose="02040503050406030204" pitchFamily="18" charset="0"/>
            </a:endParaRPr>
          </a:p>
        </p:txBody>
      </p:sp>
      <p:pic>
        <p:nvPicPr>
          <p:cNvPr id="2058" name="Picture 7" descr="C:\Users\jaci\Desktop\LOGOS-2012\WPI_Inst_Prim_2Clr.png"/>
          <p:cNvPicPr>
            <a:picLocks noChangeAspect="1" noChangeArrowheads="1"/>
          </p:cNvPicPr>
          <p:nvPr/>
        </p:nvPicPr>
        <p:blipFill>
          <a:blip r:embed="rId8">
            <a:extLst>
              <a:ext uri="{28A0092B-C50C-407E-A947-70E740481C1C}">
                <a14:useLocalDpi xmlns:a14="http://schemas.microsoft.com/office/drawing/2010/main" val="0"/>
              </a:ext>
            </a:extLst>
          </a:blip>
          <a:srcRect t="26378" b="28824"/>
          <a:stretch>
            <a:fillRect/>
          </a:stretch>
        </p:blipFill>
        <p:spPr bwMode="auto">
          <a:xfrm>
            <a:off x="27584400" y="849313"/>
            <a:ext cx="10302875" cy="356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8293" y="21530098"/>
            <a:ext cx="11028528" cy="747888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2060" name="Object 4"/>
          <p:cNvGraphicFramePr>
            <a:graphicFrameLocks noChangeAspect="1"/>
          </p:cNvGraphicFramePr>
          <p:nvPr>
            <p:extLst>
              <p:ext uri="{D42A27DB-BD31-4B8C-83A1-F6EECF244321}">
                <p14:modId xmlns:p14="http://schemas.microsoft.com/office/powerpoint/2010/main" val="3843742193"/>
              </p:ext>
            </p:extLst>
          </p:nvPr>
        </p:nvGraphicFramePr>
        <p:xfrm>
          <a:off x="21793200" y="8672290"/>
          <a:ext cx="2960498" cy="4191555"/>
        </p:xfrm>
        <a:graphic>
          <a:graphicData uri="http://schemas.openxmlformats.org/presentationml/2006/ole">
            <mc:AlternateContent xmlns:mc="http://schemas.openxmlformats.org/markup-compatibility/2006">
              <mc:Choice xmlns:v="urn:schemas-microsoft-com:vml" Requires="v">
                <p:oleObj spid="_x0000_s2188" name="Acrobat Document" r:id="rId10" imgW="2217371" imgH="3139350" progId="AcroExch.Document.11">
                  <p:embed/>
                </p:oleObj>
              </mc:Choice>
              <mc:Fallback>
                <p:oleObj name="Acrobat Document" r:id="rId10" imgW="2217371" imgH="3139350" progId="AcroExch.Document.11">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793200" y="8672290"/>
                        <a:ext cx="2960498" cy="4191555"/>
                      </a:xfrm>
                      <a:prstGeom prst="rect">
                        <a:avLst/>
                      </a:prstGeom>
                      <a:noFill/>
                      <a:ln>
                        <a:noFill/>
                      </a:ln>
                      <a:extLst/>
                    </p:spPr>
                  </p:pic>
                </p:oleObj>
              </mc:Fallback>
            </mc:AlternateContent>
          </a:graphicData>
        </a:graphic>
      </p:graphicFrame>
      <p:graphicFrame>
        <p:nvGraphicFramePr>
          <p:cNvPr id="2063" name="Object 18"/>
          <p:cNvGraphicFramePr>
            <a:graphicFrameLocks noChangeAspect="1"/>
          </p:cNvGraphicFramePr>
          <p:nvPr>
            <p:extLst>
              <p:ext uri="{D42A27DB-BD31-4B8C-83A1-F6EECF244321}">
                <p14:modId xmlns:p14="http://schemas.microsoft.com/office/powerpoint/2010/main" val="785311728"/>
              </p:ext>
            </p:extLst>
          </p:nvPr>
        </p:nvGraphicFramePr>
        <p:xfrm>
          <a:off x="26532126" y="13335000"/>
          <a:ext cx="10622352" cy="5297676"/>
        </p:xfrm>
        <a:graphic>
          <a:graphicData uri="http://schemas.openxmlformats.org/presentationml/2006/ole">
            <mc:AlternateContent xmlns:mc="http://schemas.openxmlformats.org/markup-compatibility/2006">
              <mc:Choice xmlns:v="urn:schemas-microsoft-com:vml" Requires="v">
                <p:oleObj spid="_x0000_s2189" name="Worksheet" r:id="rId12" imgW="7871313" imgH="3924390" progId="Excel.Sheet.8">
                  <p:embed/>
                </p:oleObj>
              </mc:Choice>
              <mc:Fallback>
                <p:oleObj name="Worksheet" r:id="rId12" imgW="7871313" imgH="3924390" progId="Excel.Sheet.8">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532126" y="13335000"/>
                        <a:ext cx="10622352" cy="5297676"/>
                      </a:xfrm>
                      <a:prstGeom prst="rect">
                        <a:avLst/>
                      </a:prstGeom>
                      <a:noFill/>
                      <a:ln>
                        <a:noFill/>
                      </a:ln>
                      <a:extLst/>
                    </p:spPr>
                  </p:pic>
                </p:oleObj>
              </mc:Fallback>
            </mc:AlternateContent>
          </a:graphicData>
        </a:graphic>
      </p:graphicFrame>
      <p:sp>
        <p:nvSpPr>
          <p:cNvPr id="2064" name="TextBox 17"/>
          <p:cNvSpPr txBox="1">
            <a:spLocks noChangeArrowheads="1"/>
          </p:cNvSpPr>
          <p:nvPr/>
        </p:nvSpPr>
        <p:spPr bwMode="auto">
          <a:xfrm>
            <a:off x="454025" y="14723110"/>
            <a:ext cx="12657138" cy="831850"/>
          </a:xfrm>
          <a:prstGeom prst="rect">
            <a:avLst/>
          </a:prstGeom>
          <a:solidFill>
            <a:srgbClr val="AC2B37"/>
          </a:solidFill>
          <a:ln w="9525">
            <a:solidFill>
              <a:srgbClr val="AC2B37"/>
            </a:solidFill>
            <a:miter lim="800000"/>
            <a:headEnd/>
            <a:tailEnd/>
          </a:ln>
        </p:spPr>
        <p:txBody>
          <a:bodyPr>
            <a:spAutoFit/>
          </a:bodyPr>
          <a:lstStyle>
            <a:lvl1pPr>
              <a:spcBef>
                <a:spcPct val="20000"/>
              </a:spcBef>
              <a:buFont typeface="Arial" panose="020B0604020202020204" pitchFamily="34" charset="0"/>
              <a:buChar char="•"/>
              <a:defRPr sz="8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77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6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55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5500">
                <a:solidFill>
                  <a:schemeClr val="tx1"/>
                </a:solidFill>
                <a:latin typeface="Calibri" panose="020F0502020204030204" pitchFamily="34" charset="0"/>
              </a:defRPr>
            </a:lvl5pPr>
            <a:lvl6pPr marL="25146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6pPr>
            <a:lvl7pPr marL="29718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7pPr>
            <a:lvl8pPr marL="34290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8pPr>
            <a:lvl9pPr marL="38862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9pPr>
          </a:lstStyle>
          <a:p>
            <a:pPr algn="just" eaLnBrk="1" hangingPunct="1">
              <a:spcBef>
                <a:spcPct val="0"/>
              </a:spcBef>
              <a:buFontTx/>
              <a:buNone/>
            </a:pPr>
            <a:r>
              <a:rPr lang="en-US" altLang="en-US" sz="4800" b="1" dirty="0">
                <a:solidFill>
                  <a:schemeClr val="bg1"/>
                </a:solidFill>
                <a:latin typeface="Arial" panose="020B0604020202020204" pitchFamily="34" charset="0"/>
              </a:rPr>
              <a:t>Dataset</a:t>
            </a:r>
          </a:p>
        </p:txBody>
      </p:sp>
      <p:sp>
        <p:nvSpPr>
          <p:cNvPr id="2065" name="TextBox 73"/>
          <p:cNvSpPr txBox="1">
            <a:spLocks noChangeArrowheads="1"/>
          </p:cNvSpPr>
          <p:nvPr/>
        </p:nvSpPr>
        <p:spPr bwMode="auto">
          <a:xfrm>
            <a:off x="13776768" y="13411200"/>
            <a:ext cx="11430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spcBef>
                <a:spcPct val="20000"/>
              </a:spcBef>
              <a:buFont typeface="Arial" panose="020B0604020202020204" pitchFamily="34" charset="0"/>
              <a:buChar char="•"/>
              <a:defRPr sz="8800">
                <a:solidFill>
                  <a:schemeClr val="tx1"/>
                </a:solidFill>
                <a:latin typeface="Calibri" panose="020F0502020204030204" pitchFamily="34" charset="0"/>
              </a:defRPr>
            </a:lvl1pPr>
            <a:lvl2pPr marL="2036763" indent="-782638">
              <a:spcBef>
                <a:spcPct val="20000"/>
              </a:spcBef>
              <a:buFont typeface="Arial" panose="020B0604020202020204" pitchFamily="34" charset="0"/>
              <a:buChar char="–"/>
              <a:defRPr sz="7700">
                <a:solidFill>
                  <a:schemeClr val="tx1"/>
                </a:solidFill>
                <a:latin typeface="Calibri" panose="020F0502020204030204" pitchFamily="34" charset="0"/>
              </a:defRPr>
            </a:lvl2pPr>
            <a:lvl3pPr marL="3133725" indent="-625475">
              <a:spcBef>
                <a:spcPct val="20000"/>
              </a:spcBef>
              <a:buFont typeface="Arial" panose="020B0604020202020204" pitchFamily="34" charset="0"/>
              <a:buChar char="•"/>
              <a:defRPr sz="6600">
                <a:solidFill>
                  <a:schemeClr val="tx1"/>
                </a:solidFill>
                <a:latin typeface="Calibri" panose="020F0502020204030204" pitchFamily="34" charset="0"/>
              </a:defRPr>
            </a:lvl3pPr>
            <a:lvl4pPr marL="4387850" indent="-625475">
              <a:spcBef>
                <a:spcPct val="20000"/>
              </a:spcBef>
              <a:buFont typeface="Arial" panose="020B0604020202020204" pitchFamily="34" charset="0"/>
              <a:buChar char="–"/>
              <a:defRPr sz="5500">
                <a:solidFill>
                  <a:schemeClr val="tx1"/>
                </a:solidFill>
                <a:latin typeface="Calibri" panose="020F0502020204030204" pitchFamily="34" charset="0"/>
              </a:defRPr>
            </a:lvl4pPr>
            <a:lvl5pPr marL="5641975" indent="-625475">
              <a:spcBef>
                <a:spcPct val="20000"/>
              </a:spcBef>
              <a:buFont typeface="Arial" panose="020B0604020202020204" pitchFamily="34" charset="0"/>
              <a:buChar char="»"/>
              <a:defRPr sz="5500">
                <a:solidFill>
                  <a:schemeClr val="tx1"/>
                </a:solidFill>
                <a:latin typeface="Calibri" panose="020F0502020204030204" pitchFamily="34" charset="0"/>
              </a:defRPr>
            </a:lvl5pPr>
            <a:lvl6pPr marL="6099175" indent="-625475"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6pPr>
            <a:lvl7pPr marL="6556375" indent="-625475"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7pPr>
            <a:lvl8pPr marL="7013575" indent="-625475"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8pPr>
            <a:lvl9pPr marL="7470775" indent="-625475"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9pPr>
          </a:lstStyle>
          <a:p>
            <a:pPr marL="0" indent="0" eaLnBrk="1" hangingPunct="1">
              <a:spcBef>
                <a:spcPct val="0"/>
              </a:spcBef>
              <a:buNone/>
            </a:pPr>
            <a:r>
              <a:rPr lang="en-US" altLang="en-US" sz="4000" b="1" dirty="0">
                <a:solidFill>
                  <a:srgbClr val="AC2B37"/>
                </a:solidFill>
                <a:latin typeface="Arial" panose="020B0604020202020204" pitchFamily="34" charset="0"/>
              </a:rPr>
              <a:t>Metropolis-within-Gibbs Sampling</a:t>
            </a:r>
          </a:p>
        </p:txBody>
      </p:sp>
      <p:sp>
        <p:nvSpPr>
          <p:cNvPr id="2066" name="TextBox 74"/>
          <p:cNvSpPr txBox="1">
            <a:spLocks noChangeArrowheads="1"/>
          </p:cNvSpPr>
          <p:nvPr/>
        </p:nvSpPr>
        <p:spPr bwMode="auto">
          <a:xfrm>
            <a:off x="13825980" y="20955000"/>
            <a:ext cx="107108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defRPr sz="4900">
                <a:solidFill>
                  <a:schemeClr val="tx1"/>
                </a:solidFill>
                <a:latin typeface="Arial" panose="020B0604020202020204" pitchFamily="34" charset="0"/>
                <a:cs typeface="Arial" panose="020B0604020202020204" pitchFamily="34" charset="0"/>
              </a:defRPr>
            </a:lvl1pPr>
            <a:lvl2pPr>
              <a:defRPr sz="4900">
                <a:solidFill>
                  <a:schemeClr val="tx1"/>
                </a:solidFill>
                <a:latin typeface="Arial" panose="020B0604020202020204" pitchFamily="34" charset="0"/>
                <a:cs typeface="Arial" panose="020B0604020202020204" pitchFamily="34" charset="0"/>
              </a:defRPr>
            </a:lvl2pPr>
            <a:lvl3pPr>
              <a:defRPr sz="4900">
                <a:solidFill>
                  <a:schemeClr val="tx1"/>
                </a:solidFill>
                <a:latin typeface="Arial" panose="020B0604020202020204" pitchFamily="34" charset="0"/>
                <a:cs typeface="Arial" panose="020B0604020202020204" pitchFamily="34" charset="0"/>
              </a:defRPr>
            </a:lvl3pPr>
            <a:lvl4pPr>
              <a:defRPr sz="4900">
                <a:solidFill>
                  <a:schemeClr val="tx1"/>
                </a:solidFill>
                <a:latin typeface="Arial" panose="020B0604020202020204" pitchFamily="34" charset="0"/>
                <a:cs typeface="Arial" panose="020B0604020202020204" pitchFamily="34" charset="0"/>
              </a:defRPr>
            </a:lvl4pPr>
            <a:lvl5pPr>
              <a:defRPr sz="4900">
                <a:solidFill>
                  <a:schemeClr val="tx1"/>
                </a:solidFill>
                <a:latin typeface="Arial" panose="020B0604020202020204" pitchFamily="34" charset="0"/>
                <a:cs typeface="Arial" panose="020B0604020202020204" pitchFamily="34" charset="0"/>
              </a:defRPr>
            </a:lvl5pPr>
            <a:lvl6pPr marL="54721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6pPr>
            <a:lvl7pPr marL="59293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7pPr>
            <a:lvl8pPr marL="63865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8pPr>
            <a:lvl9pPr marL="68437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9pPr>
          </a:lstStyle>
          <a:p>
            <a:pPr marL="0" indent="0" eaLnBrk="1" hangingPunct="1"/>
            <a:r>
              <a:rPr lang="en-US" altLang="zh-CN" sz="4000" b="1" dirty="0">
                <a:solidFill>
                  <a:srgbClr val="AC2B37"/>
                </a:solidFill>
              </a:rPr>
              <a:t>Bayesian </a:t>
            </a:r>
            <a:r>
              <a:rPr lang="en-US" altLang="en-US" sz="4000" b="1" dirty="0">
                <a:solidFill>
                  <a:srgbClr val="AC2B37"/>
                </a:solidFill>
              </a:rPr>
              <a:t>Posterior Density Test</a:t>
            </a:r>
          </a:p>
        </p:txBody>
      </p:sp>
      <p:sp>
        <p:nvSpPr>
          <p:cNvPr id="2067" name="TextBox 30"/>
          <p:cNvSpPr txBox="1">
            <a:spLocks noChangeArrowheads="1"/>
          </p:cNvSpPr>
          <p:nvPr/>
        </p:nvSpPr>
        <p:spPr bwMode="auto">
          <a:xfrm>
            <a:off x="26085656" y="12730820"/>
            <a:ext cx="116560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r>
              <a:rPr lang="en-US" altLang="en-US" sz="2400" dirty="0">
                <a:latin typeface="Cambria" panose="02040503050406030204" pitchFamily="18" charset="0"/>
              </a:rPr>
              <a:t>Fig. </a:t>
            </a:r>
            <a:r>
              <a:rPr lang="en-US" altLang="en-US" sz="2400" dirty="0" smtClean="0">
                <a:latin typeface="Cambria" panose="02040503050406030204" pitchFamily="18" charset="0"/>
              </a:rPr>
              <a:t>5. </a:t>
            </a:r>
            <a:r>
              <a:rPr lang="en-US" altLang="en-US" sz="2400" dirty="0">
                <a:latin typeface="Cambria" panose="02040503050406030204" pitchFamily="18" charset="0"/>
              </a:rPr>
              <a:t>ROC curve varying read depth showing </a:t>
            </a:r>
            <a:r>
              <a:rPr lang="en-US" altLang="en-US" sz="2400" dirty="0" smtClean="0">
                <a:latin typeface="Cambria" panose="02040503050406030204" pitchFamily="18" charset="0"/>
              </a:rPr>
              <a:t>performance of RVD2 </a:t>
            </a:r>
            <a:r>
              <a:rPr lang="en-US" altLang="en-US" sz="2400" dirty="0">
                <a:latin typeface="Cambria" panose="02040503050406030204" pitchFamily="18" charset="0"/>
              </a:rPr>
              <a:t>in synthetic data</a:t>
            </a:r>
          </a:p>
        </p:txBody>
      </p:sp>
      <p:sp>
        <p:nvSpPr>
          <p:cNvPr id="2068" name="TextBox 2048"/>
          <p:cNvSpPr txBox="1">
            <a:spLocks noChangeArrowheads="1"/>
          </p:cNvSpPr>
          <p:nvPr/>
        </p:nvSpPr>
        <p:spPr bwMode="auto">
          <a:xfrm>
            <a:off x="26353452" y="18821400"/>
            <a:ext cx="115792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sz="2400" dirty="0">
                <a:latin typeface="Cambria" panose="02040503050406030204" pitchFamily="18" charset="0"/>
              </a:rPr>
              <a:t>Fig. 6</a:t>
            </a:r>
            <a:r>
              <a:rPr lang="en-US" altLang="zh-CN" sz="2400" dirty="0" smtClean="0">
                <a:latin typeface="Cambria" panose="02040503050406030204" pitchFamily="18" charset="0"/>
              </a:rPr>
              <a:t>. </a:t>
            </a:r>
            <a:r>
              <a:rPr lang="en-US" altLang="zh-CN" sz="2400" dirty="0">
                <a:latin typeface="Cambria" panose="02040503050406030204" pitchFamily="18" charset="0"/>
              </a:rPr>
              <a:t>False discovery rate comparison of RVD2 with other variant calling </a:t>
            </a:r>
            <a:r>
              <a:rPr lang="en-US" altLang="zh-CN" sz="2400" dirty="0" smtClean="0">
                <a:latin typeface="Cambria" panose="02040503050406030204" pitchFamily="18" charset="0"/>
              </a:rPr>
              <a:t>algorithms using </a:t>
            </a:r>
            <a:r>
              <a:rPr lang="en-US" altLang="zh-CN" sz="2400" dirty="0">
                <a:latin typeface="Cambria" panose="02040503050406030204" pitchFamily="18" charset="0"/>
              </a:rPr>
              <a:t>synthetic data. Blank cells indicate no locations were called variant.</a:t>
            </a:r>
            <a:endParaRPr lang="en-US" altLang="en-US" sz="2400" dirty="0">
              <a:latin typeface="Cambria" panose="02040503050406030204" pitchFamily="18" charset="0"/>
            </a:endParaRPr>
          </a:p>
        </p:txBody>
      </p:sp>
      <p:sp>
        <p:nvSpPr>
          <p:cNvPr id="2069" name="TextBox 4"/>
          <p:cNvSpPr txBox="1">
            <a:spLocks noChangeArrowheads="1"/>
          </p:cNvSpPr>
          <p:nvPr/>
        </p:nvSpPr>
        <p:spPr bwMode="auto">
          <a:xfrm>
            <a:off x="19261138" y="22882569"/>
            <a:ext cx="18415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endParaRPr lang="en-US" altLang="en-US"/>
          </a:p>
        </p:txBody>
      </p:sp>
      <p:sp>
        <p:nvSpPr>
          <p:cNvPr id="2070" name="TextBox 7"/>
          <p:cNvSpPr txBox="1">
            <a:spLocks noChangeArrowheads="1"/>
          </p:cNvSpPr>
          <p:nvPr/>
        </p:nvSpPr>
        <p:spPr bwMode="auto">
          <a:xfrm>
            <a:off x="13791848" y="7010400"/>
            <a:ext cx="7101482"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r>
              <a:rPr lang="en-US" altLang="en-US" sz="3600" dirty="0">
                <a:latin typeface="Cambria" panose="02040503050406030204" pitchFamily="18" charset="0"/>
              </a:rPr>
              <a:t>RVD2 uses a two-stage approach for detecting rare variants. </a:t>
            </a:r>
            <a:r>
              <a:rPr lang="en-US" altLang="en-US" sz="3600" b="1" dirty="0">
                <a:latin typeface="Cambria" panose="02040503050406030204" pitchFamily="18" charset="0"/>
              </a:rPr>
              <a:t>First</a:t>
            </a:r>
            <a:r>
              <a:rPr lang="en-US" altLang="en-US" sz="3600" dirty="0">
                <a:latin typeface="Cambria" panose="02040503050406030204" pitchFamily="18" charset="0"/>
              </a:rPr>
              <a:t>, it estimates the parameters of the Bayesian model under </a:t>
            </a:r>
            <a:r>
              <a:rPr lang="en-US" altLang="zh-CN" sz="3600" dirty="0" smtClean="0">
                <a:latin typeface="Cambria" panose="02040503050406030204" pitchFamily="18" charset="0"/>
              </a:rPr>
              <a:t>case </a:t>
            </a:r>
            <a:r>
              <a:rPr lang="en-US" altLang="en-US" sz="3600" dirty="0" smtClean="0">
                <a:latin typeface="Cambria" panose="02040503050406030204" pitchFamily="18" charset="0"/>
              </a:rPr>
              <a:t>sample and control sample independently. </a:t>
            </a:r>
            <a:r>
              <a:rPr lang="en-US" altLang="en-US" sz="3600" b="1" dirty="0" smtClean="0">
                <a:latin typeface="Cambria" panose="02040503050406030204" pitchFamily="18" charset="0"/>
              </a:rPr>
              <a:t>Then</a:t>
            </a:r>
            <a:r>
              <a:rPr lang="en-US" altLang="en-US" sz="3600" dirty="0" smtClean="0">
                <a:latin typeface="Cambria" panose="02040503050406030204" pitchFamily="18" charset="0"/>
              </a:rPr>
              <a:t> </a:t>
            </a:r>
            <a:r>
              <a:rPr lang="en-US" altLang="en-US" sz="3600" dirty="0">
                <a:latin typeface="Cambria" panose="02040503050406030204" pitchFamily="18" charset="0"/>
              </a:rPr>
              <a:t>it tests for a significant difference between key model parameters in the case and control samples and returns called variant positions. </a:t>
            </a:r>
          </a:p>
        </p:txBody>
      </p:sp>
      <p:sp>
        <p:nvSpPr>
          <p:cNvPr id="2071" name="TextBox 10"/>
          <p:cNvSpPr txBox="1">
            <a:spLocks noChangeArrowheads="1"/>
          </p:cNvSpPr>
          <p:nvPr/>
        </p:nvSpPr>
        <p:spPr bwMode="auto">
          <a:xfrm>
            <a:off x="13791848" y="14019074"/>
            <a:ext cx="1107757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r>
              <a:rPr lang="en-US" altLang="en-US" sz="3600" dirty="0" smtClean="0">
                <a:latin typeface="Cambria" panose="02040503050406030204" pitchFamily="18" charset="0"/>
              </a:rPr>
              <a:t>A Metropolis-within-Gibbs </a:t>
            </a:r>
            <a:r>
              <a:rPr lang="en-US" altLang="en-US" sz="3600" dirty="0">
                <a:latin typeface="Cambria" panose="02040503050406030204" pitchFamily="18" charset="0"/>
              </a:rPr>
              <a:t>sampling </a:t>
            </a:r>
            <a:r>
              <a:rPr lang="en-US" altLang="en-US" sz="3600" dirty="0" smtClean="0">
                <a:latin typeface="Cambria" panose="02040503050406030204" pitchFamily="18" charset="0"/>
              </a:rPr>
              <a:t>procedure was used </a:t>
            </a:r>
            <a:r>
              <a:rPr lang="en-US" altLang="en-US" sz="3600" dirty="0">
                <a:latin typeface="Cambria" panose="02040503050406030204" pitchFamily="18" charset="0"/>
              </a:rPr>
              <a:t>to estimate the </a:t>
            </a:r>
            <a:r>
              <a:rPr lang="en-US" altLang="en-US" sz="3600" dirty="0" smtClean="0">
                <a:latin typeface="Cambria" panose="02040503050406030204" pitchFamily="18" charset="0"/>
              </a:rPr>
              <a:t>RVD2 model</a:t>
            </a:r>
            <a:r>
              <a:rPr lang="en-US" altLang="en-US" sz="3600" dirty="0">
                <a:latin typeface="Cambria" panose="02040503050406030204" pitchFamily="18" charset="0"/>
              </a:rPr>
              <a:t>, </a:t>
            </a:r>
            <a:r>
              <a:rPr lang="en-US" altLang="en-US" sz="3600" dirty="0" smtClean="0">
                <a:latin typeface="Cambria" panose="02040503050406030204" pitchFamily="18" charset="0"/>
              </a:rPr>
              <a:t>which can identify </a:t>
            </a:r>
            <a:r>
              <a:rPr lang="en-US" altLang="en-US" sz="3600" dirty="0">
                <a:latin typeface="Cambria" panose="02040503050406030204" pitchFamily="18" charset="0"/>
              </a:rPr>
              <a:t>the global optimal parameter </a:t>
            </a:r>
            <a:r>
              <a:rPr lang="en-US" altLang="en-US" sz="3600" dirty="0" smtClean="0">
                <a:latin typeface="Cambria" panose="02040503050406030204" pitchFamily="18" charset="0"/>
              </a:rPr>
              <a:t>settings asymptotically.</a:t>
            </a:r>
            <a:endParaRPr lang="en-US" altLang="en-US" sz="3600" dirty="0">
              <a:latin typeface="Cambria" panose="02040503050406030204" pitchFamily="18" charset="0"/>
            </a:endParaRPr>
          </a:p>
        </p:txBody>
      </p:sp>
      <p:sp>
        <p:nvSpPr>
          <p:cNvPr id="2072" name="TextBox 10"/>
          <p:cNvSpPr txBox="1">
            <a:spLocks noChangeArrowheads="1"/>
          </p:cNvSpPr>
          <p:nvPr/>
        </p:nvSpPr>
        <p:spPr bwMode="auto">
          <a:xfrm>
            <a:off x="417513" y="15621000"/>
            <a:ext cx="109331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defRPr sz="4900">
                <a:solidFill>
                  <a:schemeClr val="tx1"/>
                </a:solidFill>
                <a:latin typeface="Arial" panose="020B0604020202020204" pitchFamily="34" charset="0"/>
                <a:cs typeface="Arial" panose="020B0604020202020204" pitchFamily="34" charset="0"/>
              </a:defRPr>
            </a:lvl1pPr>
            <a:lvl2pPr>
              <a:defRPr sz="4900">
                <a:solidFill>
                  <a:schemeClr val="tx1"/>
                </a:solidFill>
                <a:latin typeface="Arial" panose="020B0604020202020204" pitchFamily="34" charset="0"/>
                <a:cs typeface="Arial" panose="020B0604020202020204" pitchFamily="34" charset="0"/>
              </a:defRPr>
            </a:lvl2pPr>
            <a:lvl3pPr>
              <a:defRPr sz="4900">
                <a:solidFill>
                  <a:schemeClr val="tx1"/>
                </a:solidFill>
                <a:latin typeface="Arial" panose="020B0604020202020204" pitchFamily="34" charset="0"/>
                <a:cs typeface="Arial" panose="020B0604020202020204" pitchFamily="34" charset="0"/>
              </a:defRPr>
            </a:lvl3pPr>
            <a:lvl4pPr>
              <a:defRPr sz="4900">
                <a:solidFill>
                  <a:schemeClr val="tx1"/>
                </a:solidFill>
                <a:latin typeface="Arial" panose="020B0604020202020204" pitchFamily="34" charset="0"/>
                <a:cs typeface="Arial" panose="020B0604020202020204" pitchFamily="34" charset="0"/>
              </a:defRPr>
            </a:lvl4pPr>
            <a:lvl5pPr>
              <a:defRPr sz="4900">
                <a:solidFill>
                  <a:schemeClr val="tx1"/>
                </a:solidFill>
                <a:latin typeface="Arial" panose="020B0604020202020204" pitchFamily="34" charset="0"/>
                <a:cs typeface="Arial" panose="020B0604020202020204" pitchFamily="34" charset="0"/>
              </a:defRPr>
            </a:lvl5pPr>
            <a:lvl6pPr marL="54721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6pPr>
            <a:lvl7pPr marL="59293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7pPr>
            <a:lvl8pPr marL="63865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8pPr>
            <a:lvl9pPr marL="68437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9pPr>
          </a:lstStyle>
          <a:p>
            <a:pPr marL="0" indent="0" eaLnBrk="1" hangingPunct="1"/>
            <a:r>
              <a:rPr lang="en-US" altLang="en-US" sz="4000" b="1" dirty="0">
                <a:solidFill>
                  <a:srgbClr val="AC2B37"/>
                </a:solidFill>
              </a:rPr>
              <a:t>Synthetic DNA Sequence Data </a:t>
            </a:r>
          </a:p>
        </p:txBody>
      </p:sp>
      <p:sp>
        <p:nvSpPr>
          <p:cNvPr id="2073" name="TextBox 11"/>
          <p:cNvSpPr txBox="1">
            <a:spLocks noChangeArrowheads="1"/>
          </p:cNvSpPr>
          <p:nvPr/>
        </p:nvSpPr>
        <p:spPr bwMode="auto">
          <a:xfrm>
            <a:off x="609600" y="29771975"/>
            <a:ext cx="101869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defRPr sz="4900">
                <a:solidFill>
                  <a:schemeClr val="tx1"/>
                </a:solidFill>
                <a:latin typeface="Arial" panose="020B0604020202020204" pitchFamily="34" charset="0"/>
                <a:cs typeface="Arial" panose="020B0604020202020204" pitchFamily="34" charset="0"/>
              </a:defRPr>
            </a:lvl1pPr>
            <a:lvl2pPr>
              <a:defRPr sz="4900">
                <a:solidFill>
                  <a:schemeClr val="tx1"/>
                </a:solidFill>
                <a:latin typeface="Arial" panose="020B0604020202020204" pitchFamily="34" charset="0"/>
                <a:cs typeface="Arial" panose="020B0604020202020204" pitchFamily="34" charset="0"/>
              </a:defRPr>
            </a:lvl2pPr>
            <a:lvl3pPr>
              <a:defRPr sz="4900">
                <a:solidFill>
                  <a:schemeClr val="tx1"/>
                </a:solidFill>
                <a:latin typeface="Arial" panose="020B0604020202020204" pitchFamily="34" charset="0"/>
                <a:cs typeface="Arial" panose="020B0604020202020204" pitchFamily="34" charset="0"/>
              </a:defRPr>
            </a:lvl3pPr>
            <a:lvl4pPr>
              <a:defRPr sz="4900">
                <a:solidFill>
                  <a:schemeClr val="tx1"/>
                </a:solidFill>
                <a:latin typeface="Arial" panose="020B0604020202020204" pitchFamily="34" charset="0"/>
                <a:cs typeface="Arial" panose="020B0604020202020204" pitchFamily="34" charset="0"/>
              </a:defRPr>
            </a:lvl4pPr>
            <a:lvl5pPr>
              <a:defRPr sz="4900">
                <a:solidFill>
                  <a:schemeClr val="tx1"/>
                </a:solidFill>
                <a:latin typeface="Arial" panose="020B0604020202020204" pitchFamily="34" charset="0"/>
                <a:cs typeface="Arial" panose="020B0604020202020204" pitchFamily="34" charset="0"/>
              </a:defRPr>
            </a:lvl5pPr>
            <a:lvl6pPr marL="54721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6pPr>
            <a:lvl7pPr marL="59293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7pPr>
            <a:lvl8pPr marL="63865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8pPr>
            <a:lvl9pPr marL="68437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9pPr>
          </a:lstStyle>
          <a:p>
            <a:pPr marL="0" indent="0" eaLnBrk="1" hangingPunct="1"/>
            <a:r>
              <a:rPr lang="en-US" altLang="en-US" sz="4000" b="1" dirty="0">
                <a:solidFill>
                  <a:srgbClr val="AC2B37"/>
                </a:solidFill>
              </a:rPr>
              <a:t>HCC1187 Sequence Data</a:t>
            </a:r>
            <a:r>
              <a:rPr lang="en-US" altLang="en-US" sz="4000" b="1" baseline="30000" dirty="0">
                <a:solidFill>
                  <a:srgbClr val="AC2B37"/>
                </a:solidFill>
              </a:rPr>
              <a:t>[4]</a:t>
            </a:r>
            <a:endParaRPr lang="en-US" altLang="en-US" sz="4000" b="1" dirty="0">
              <a:solidFill>
                <a:srgbClr val="AC2B37"/>
              </a:solidFill>
            </a:endParaRPr>
          </a:p>
        </p:txBody>
      </p:sp>
      <p:sp>
        <p:nvSpPr>
          <p:cNvPr id="2074" name="TextBox 15"/>
          <p:cNvSpPr txBox="1">
            <a:spLocks noChangeArrowheads="1"/>
          </p:cNvSpPr>
          <p:nvPr/>
        </p:nvSpPr>
        <p:spPr bwMode="auto">
          <a:xfrm>
            <a:off x="481012" y="16252825"/>
            <a:ext cx="7374381"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a:defRPr sz="4900">
                <a:solidFill>
                  <a:schemeClr val="tx1"/>
                </a:solidFill>
                <a:latin typeface="Arial" panose="020B0604020202020204" pitchFamily="34" charset="0"/>
                <a:cs typeface="Arial" panose="020B0604020202020204" pitchFamily="34" charset="0"/>
              </a:defRPr>
            </a:lvl1pPr>
            <a:lvl2pPr>
              <a:defRPr sz="4900">
                <a:solidFill>
                  <a:schemeClr val="tx1"/>
                </a:solidFill>
                <a:latin typeface="Arial" panose="020B0604020202020204" pitchFamily="34" charset="0"/>
                <a:cs typeface="Arial" panose="020B0604020202020204" pitchFamily="34" charset="0"/>
              </a:defRPr>
            </a:lvl2pPr>
            <a:lvl3pPr>
              <a:defRPr sz="4900">
                <a:solidFill>
                  <a:schemeClr val="tx1"/>
                </a:solidFill>
                <a:latin typeface="Arial" panose="020B0604020202020204" pitchFamily="34" charset="0"/>
                <a:cs typeface="Arial" panose="020B0604020202020204" pitchFamily="34" charset="0"/>
              </a:defRPr>
            </a:lvl3pPr>
            <a:lvl4pPr>
              <a:defRPr sz="4900">
                <a:solidFill>
                  <a:schemeClr val="tx1"/>
                </a:solidFill>
                <a:latin typeface="Arial" panose="020B0604020202020204" pitchFamily="34" charset="0"/>
                <a:cs typeface="Arial" panose="020B0604020202020204" pitchFamily="34" charset="0"/>
              </a:defRPr>
            </a:lvl4pPr>
            <a:lvl5pPr>
              <a:defRPr sz="4900">
                <a:solidFill>
                  <a:schemeClr val="tx1"/>
                </a:solidFill>
                <a:latin typeface="Arial" panose="020B0604020202020204" pitchFamily="34" charset="0"/>
                <a:cs typeface="Arial" panose="020B0604020202020204" pitchFamily="34" charset="0"/>
              </a:defRPr>
            </a:lvl5pPr>
            <a:lvl6pPr marL="54721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6pPr>
            <a:lvl7pPr marL="59293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7pPr>
            <a:lvl8pPr marL="63865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8pPr>
            <a:lvl9pPr marL="68437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altLang="en-US" sz="3600" dirty="0">
                <a:latin typeface="Cambria" panose="02040503050406030204" pitchFamily="18" charset="0"/>
              </a:rPr>
              <a:t>Two 400bp DNA sequences that are identical except at 14 loci with variant bases were labeled as case and control;</a:t>
            </a:r>
          </a:p>
          <a:p>
            <a:pPr>
              <a:buFont typeface="Arial" panose="020B0604020202020204" pitchFamily="34" charset="0"/>
              <a:buChar char="•"/>
            </a:pPr>
            <a:r>
              <a:rPr lang="en-US" altLang="en-US" sz="3600" dirty="0">
                <a:latin typeface="Cambria" panose="02040503050406030204" pitchFamily="18" charset="0"/>
              </a:rPr>
              <a:t>MAFs: 0.1%, 0.3%, 1%, 10%, and 100%;</a:t>
            </a:r>
          </a:p>
          <a:p>
            <a:pPr>
              <a:buFont typeface="Arial" panose="020B0604020202020204" pitchFamily="34" charset="0"/>
              <a:buChar char="•"/>
            </a:pPr>
            <a:r>
              <a:rPr lang="en-US" altLang="en-US" sz="3600" dirty="0">
                <a:latin typeface="Cambria" panose="02040503050406030204" pitchFamily="18" charset="0"/>
              </a:rPr>
              <a:t>Six replicates for the control and case at each MAF level.</a:t>
            </a:r>
          </a:p>
        </p:txBody>
      </p:sp>
      <p:sp>
        <p:nvSpPr>
          <p:cNvPr id="2075" name="TextBox 17"/>
          <p:cNvSpPr txBox="1">
            <a:spLocks noChangeArrowheads="1"/>
          </p:cNvSpPr>
          <p:nvPr/>
        </p:nvSpPr>
        <p:spPr bwMode="auto">
          <a:xfrm>
            <a:off x="2786063" y="29108400"/>
            <a:ext cx="91773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dirty="0">
                <a:latin typeface="Cambria" panose="02040503050406030204" pitchFamily="18" charset="0"/>
              </a:rPr>
              <a:t>Fig. </a:t>
            </a:r>
            <a:r>
              <a:rPr lang="en-US" altLang="en-US" sz="2400" dirty="0" smtClean="0">
                <a:latin typeface="Cambria" panose="02040503050406030204" pitchFamily="18" charset="0"/>
              </a:rPr>
              <a:t>2. </a:t>
            </a:r>
            <a:r>
              <a:rPr lang="en-US" altLang="en-US" sz="2400" dirty="0">
                <a:latin typeface="Cambria" panose="02040503050406030204" pitchFamily="18" charset="0"/>
              </a:rPr>
              <a:t>Position-specific error rate distribution.</a:t>
            </a:r>
          </a:p>
        </p:txBody>
      </p:sp>
      <p:sp>
        <p:nvSpPr>
          <p:cNvPr id="2" name="TextBox 18"/>
          <p:cNvSpPr txBox="1">
            <a:spLocks noChangeArrowheads="1"/>
          </p:cNvSpPr>
          <p:nvPr/>
        </p:nvSpPr>
        <p:spPr bwMode="auto">
          <a:xfrm>
            <a:off x="450850" y="30478412"/>
            <a:ext cx="1263015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defRPr sz="4900">
                <a:solidFill>
                  <a:schemeClr val="tx1"/>
                </a:solidFill>
                <a:latin typeface="Arial" panose="020B0604020202020204" pitchFamily="34" charset="0"/>
                <a:cs typeface="Arial" panose="020B0604020202020204" pitchFamily="34" charset="0"/>
              </a:defRPr>
            </a:lvl1pPr>
            <a:lvl2pPr>
              <a:defRPr sz="4900">
                <a:solidFill>
                  <a:schemeClr val="tx1"/>
                </a:solidFill>
                <a:latin typeface="Arial" panose="020B0604020202020204" pitchFamily="34" charset="0"/>
                <a:cs typeface="Arial" panose="020B0604020202020204" pitchFamily="34" charset="0"/>
              </a:defRPr>
            </a:lvl2pPr>
            <a:lvl3pPr>
              <a:defRPr sz="4900">
                <a:solidFill>
                  <a:schemeClr val="tx1"/>
                </a:solidFill>
                <a:latin typeface="Arial" panose="020B0604020202020204" pitchFamily="34" charset="0"/>
                <a:cs typeface="Arial" panose="020B0604020202020204" pitchFamily="34" charset="0"/>
              </a:defRPr>
            </a:lvl3pPr>
            <a:lvl4pPr>
              <a:defRPr sz="4900">
                <a:solidFill>
                  <a:schemeClr val="tx1"/>
                </a:solidFill>
                <a:latin typeface="Arial" panose="020B0604020202020204" pitchFamily="34" charset="0"/>
                <a:cs typeface="Arial" panose="020B0604020202020204" pitchFamily="34" charset="0"/>
              </a:defRPr>
            </a:lvl4pPr>
            <a:lvl5pPr>
              <a:defRPr sz="4900">
                <a:solidFill>
                  <a:schemeClr val="tx1"/>
                </a:solidFill>
                <a:latin typeface="Arial" panose="020B0604020202020204" pitchFamily="34" charset="0"/>
                <a:cs typeface="Arial" panose="020B0604020202020204" pitchFamily="34" charset="0"/>
              </a:defRPr>
            </a:lvl5pPr>
            <a:lvl6pPr marL="54721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6pPr>
            <a:lvl7pPr marL="59293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7pPr>
            <a:lvl8pPr marL="63865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8pPr>
            <a:lvl9pPr marL="68437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altLang="en-US" sz="3600" dirty="0">
                <a:latin typeface="Cambria" panose="02040503050406030204" pitchFamily="18" charset="0"/>
              </a:rPr>
              <a:t>Was derived from epithelial cells from primary breast tissue;</a:t>
            </a:r>
          </a:p>
          <a:p>
            <a:pPr>
              <a:buFont typeface="Arial" panose="020B0604020202020204" pitchFamily="34" charset="0"/>
              <a:buChar char="•"/>
            </a:pPr>
            <a:r>
              <a:rPr lang="en-US" altLang="en-US" sz="3600" dirty="0">
                <a:latin typeface="Cambria" panose="02040503050406030204" pitchFamily="18" charset="0"/>
              </a:rPr>
              <a:t>Estimated tumor purity: 0.8;</a:t>
            </a:r>
          </a:p>
          <a:p>
            <a:pPr>
              <a:buFont typeface="Arial" panose="020B0604020202020204" pitchFamily="34" charset="0"/>
              <a:buChar char="•"/>
            </a:pPr>
            <a:r>
              <a:rPr lang="en-US" altLang="en-US" sz="3600" dirty="0">
                <a:latin typeface="Cambria" panose="02040503050406030204" pitchFamily="18" charset="0"/>
              </a:rPr>
              <a:t>Average read depth 40x to 90x.</a:t>
            </a:r>
          </a:p>
        </p:txBody>
      </p:sp>
      <p:sp>
        <p:nvSpPr>
          <p:cNvPr id="21" name="Rounded Rectangle 20"/>
          <p:cNvSpPr/>
          <p:nvPr/>
        </p:nvSpPr>
        <p:spPr>
          <a:xfrm>
            <a:off x="33718904" y="16993115"/>
            <a:ext cx="3517752" cy="1657024"/>
          </a:xfrm>
          <a:prstGeom prst="roundRect">
            <a:avLst/>
          </a:prstGeom>
          <a:noFill/>
          <a:ln w="57150">
            <a:solidFill>
              <a:srgbClr val="AC2B3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81" name="TextBox 2047"/>
          <p:cNvSpPr txBox="1">
            <a:spLocks noChangeArrowheads="1"/>
          </p:cNvSpPr>
          <p:nvPr/>
        </p:nvSpPr>
        <p:spPr bwMode="auto">
          <a:xfrm>
            <a:off x="20428374" y="13014142"/>
            <a:ext cx="5348288" cy="54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r>
              <a:rPr lang="en-US" altLang="en-US" sz="2800" dirty="0">
                <a:latin typeface="Cambria" panose="02040503050406030204" pitchFamily="18" charset="0"/>
              </a:rPr>
              <a:t>Fig. </a:t>
            </a:r>
            <a:r>
              <a:rPr lang="en-US" altLang="en-US" sz="2800" dirty="0" smtClean="0">
                <a:latin typeface="Cambria" panose="02040503050406030204" pitchFamily="18" charset="0"/>
              </a:rPr>
              <a:t>3.Graphical </a:t>
            </a:r>
            <a:r>
              <a:rPr lang="en-US" altLang="en-US" sz="2800" dirty="0">
                <a:latin typeface="Cambria" panose="02040503050406030204" pitchFamily="18" charset="0"/>
              </a:rPr>
              <a:t>model for RVD2 </a:t>
            </a:r>
          </a:p>
        </p:txBody>
      </p:sp>
      <p:sp>
        <p:nvSpPr>
          <p:cNvPr id="2083" name="TextBox 9"/>
          <p:cNvSpPr txBox="1">
            <a:spLocks noChangeArrowheads="1"/>
          </p:cNvSpPr>
          <p:nvPr/>
        </p:nvSpPr>
        <p:spPr bwMode="auto">
          <a:xfrm>
            <a:off x="13764576" y="29349680"/>
            <a:ext cx="11738191" cy="341632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sz="2400" dirty="0">
                <a:latin typeface="Cambria" panose="02040503050406030204" pitchFamily="18" charset="0"/>
              </a:rPr>
              <a:t>[1]  </a:t>
            </a:r>
            <a:r>
              <a:rPr lang="en-US" sz="2400" dirty="0" err="1">
                <a:latin typeface="Cambria" panose="02040503050406030204" pitchFamily="18" charset="0"/>
              </a:rPr>
              <a:t>Kitzman</a:t>
            </a:r>
            <a:r>
              <a:rPr lang="en-US" sz="2400" dirty="0">
                <a:latin typeface="Cambria" panose="02040503050406030204" pitchFamily="18" charset="0"/>
              </a:rPr>
              <a:t>, Jacob O., et al. "Noninvasive whole-genome sequencing of a human fetus." </a:t>
            </a:r>
            <a:r>
              <a:rPr lang="en-US" sz="2400" i="1" dirty="0">
                <a:latin typeface="Cambria" panose="02040503050406030204" pitchFamily="18" charset="0"/>
              </a:rPr>
              <a:t>Science </a:t>
            </a:r>
            <a:r>
              <a:rPr lang="en-US" sz="2400" i="1" dirty="0" smtClean="0">
                <a:latin typeface="Cambria" panose="02040503050406030204" pitchFamily="18" charset="0"/>
              </a:rPr>
              <a:t>translational </a:t>
            </a:r>
            <a:r>
              <a:rPr lang="en-US" sz="2400" i="1" dirty="0">
                <a:latin typeface="Cambria" panose="02040503050406030204" pitchFamily="18" charset="0"/>
              </a:rPr>
              <a:t>medicine</a:t>
            </a:r>
            <a:r>
              <a:rPr lang="en-US" sz="2400" dirty="0">
                <a:latin typeface="Cambria" panose="02040503050406030204" pitchFamily="18" charset="0"/>
              </a:rPr>
              <a:t> 4.137 (2012): 137ra76-137ra76.</a:t>
            </a:r>
          </a:p>
          <a:p>
            <a:r>
              <a:rPr lang="en-US" sz="2400" dirty="0">
                <a:latin typeface="Cambria" panose="02040503050406030204" pitchFamily="18" charset="0"/>
              </a:rPr>
              <a:t>[2]  </a:t>
            </a:r>
            <a:r>
              <a:rPr lang="en-US" sz="2400" dirty="0" err="1">
                <a:latin typeface="Cambria" panose="02040503050406030204" pitchFamily="18" charset="0"/>
              </a:rPr>
              <a:t>Capobianchi</a:t>
            </a:r>
            <a:r>
              <a:rPr lang="en-US" sz="2400" dirty="0">
                <a:latin typeface="Cambria" panose="02040503050406030204" pitchFamily="18" charset="0"/>
              </a:rPr>
              <a:t>, M. R., E. </a:t>
            </a:r>
            <a:r>
              <a:rPr lang="en-US" sz="2400" dirty="0" err="1">
                <a:latin typeface="Cambria" panose="02040503050406030204" pitchFamily="18" charset="0"/>
              </a:rPr>
              <a:t>Giombini</a:t>
            </a:r>
            <a:r>
              <a:rPr lang="en-US" sz="2400" dirty="0">
                <a:latin typeface="Cambria" panose="02040503050406030204" pitchFamily="18" charset="0"/>
              </a:rPr>
              <a:t>, and G. </a:t>
            </a:r>
            <a:r>
              <a:rPr lang="en-US" sz="2400" dirty="0" err="1">
                <a:latin typeface="Cambria" panose="02040503050406030204" pitchFamily="18" charset="0"/>
              </a:rPr>
              <a:t>Rozera</a:t>
            </a:r>
            <a:r>
              <a:rPr lang="en-US" sz="2400" dirty="0">
                <a:latin typeface="Cambria" panose="02040503050406030204" pitchFamily="18" charset="0"/>
              </a:rPr>
              <a:t>. "Next‐generation sequencing technology in clinical virology." </a:t>
            </a:r>
            <a:r>
              <a:rPr lang="en-US" sz="2400" i="1" dirty="0">
                <a:latin typeface="Cambria" panose="02040503050406030204" pitchFamily="18" charset="0"/>
              </a:rPr>
              <a:t>Clinical Microbiology and Infection</a:t>
            </a:r>
            <a:r>
              <a:rPr lang="en-US" sz="2400" dirty="0">
                <a:latin typeface="Cambria" panose="02040503050406030204" pitchFamily="18" charset="0"/>
              </a:rPr>
              <a:t> 19.1 (2013): 15-22. </a:t>
            </a:r>
          </a:p>
          <a:p>
            <a:r>
              <a:rPr lang="en-US" sz="2400" dirty="0">
                <a:latin typeface="Cambria" panose="02040503050406030204" pitchFamily="18" charset="0"/>
              </a:rPr>
              <a:t>[3]  </a:t>
            </a:r>
            <a:r>
              <a:rPr lang="en-US" sz="2400" dirty="0" err="1">
                <a:latin typeface="Cambria" panose="02040503050406030204" pitchFamily="18" charset="0"/>
              </a:rPr>
              <a:t>Navin</a:t>
            </a:r>
            <a:r>
              <a:rPr lang="en-US" sz="2400" dirty="0">
                <a:latin typeface="Cambria" panose="02040503050406030204" pitchFamily="18" charset="0"/>
              </a:rPr>
              <a:t>, Nicholas, et al. "Inferring tumor progression from genomic heterogeneity</a:t>
            </a:r>
            <a:r>
              <a:rPr lang="en-US" sz="2400" i="1" dirty="0">
                <a:latin typeface="Cambria" panose="02040503050406030204" pitchFamily="18" charset="0"/>
              </a:rPr>
              <a:t>.“ Genome research</a:t>
            </a:r>
            <a:r>
              <a:rPr lang="en-US" sz="2400" dirty="0">
                <a:latin typeface="Cambria" panose="02040503050406030204" pitchFamily="18" charset="0"/>
              </a:rPr>
              <a:t> 20.1 (2010): 68-80. </a:t>
            </a:r>
          </a:p>
          <a:p>
            <a:r>
              <a:rPr lang="en-US" sz="2400" dirty="0">
                <a:latin typeface="Cambria" panose="02040503050406030204" pitchFamily="18" charset="0"/>
              </a:rPr>
              <a:t>[4]  Allen, E. “Molecular characterization of tumors using next-generation sequencing. </a:t>
            </a:r>
            <a:r>
              <a:rPr lang="en-US" sz="2400" i="1" dirty="0">
                <a:latin typeface="Cambria" panose="02040503050406030204" pitchFamily="18" charset="0"/>
              </a:rPr>
              <a:t>” Technical Report </a:t>
            </a:r>
            <a:r>
              <a:rPr lang="en-US" sz="2400" dirty="0">
                <a:latin typeface="Cambria" panose="02040503050406030204" pitchFamily="18" charset="0"/>
              </a:rPr>
              <a:t>770-2013-011, 2013 </a:t>
            </a:r>
            <a:r>
              <a:rPr lang="en-US" sz="2400" dirty="0" err="1">
                <a:latin typeface="Cambria" panose="02040503050406030204" pitchFamily="18" charset="0"/>
              </a:rPr>
              <a:t>Illumina</a:t>
            </a:r>
            <a:r>
              <a:rPr lang="en-US" sz="2400" dirty="0">
                <a:latin typeface="Cambria" panose="02040503050406030204" pitchFamily="18" charset="0"/>
              </a:rPr>
              <a:t>, Inc</a:t>
            </a:r>
            <a:r>
              <a:rPr lang="en-US" sz="2400" dirty="0" smtClean="0">
                <a:latin typeface="Cambria" panose="02040503050406030204" pitchFamily="18" charset="0"/>
              </a:rPr>
              <a:t>.</a:t>
            </a:r>
          </a:p>
          <a:p>
            <a:endParaRPr lang="en-US" sz="2400" dirty="0">
              <a:latin typeface="Cambria" panose="02040503050406030204" pitchFamily="18" charset="0"/>
            </a:endParaRPr>
          </a:p>
        </p:txBody>
      </p:sp>
      <p:sp>
        <p:nvSpPr>
          <p:cNvPr id="13" name="Rectangle 12"/>
          <p:cNvSpPr/>
          <p:nvPr/>
        </p:nvSpPr>
        <p:spPr>
          <a:xfrm>
            <a:off x="13716000" y="6305550"/>
            <a:ext cx="11828112" cy="26154638"/>
          </a:xfrm>
          <a:prstGeom prst="rect">
            <a:avLst/>
          </a:prstGeom>
          <a:noFill/>
          <a:ln>
            <a:solidFill>
              <a:srgbClr val="AC2B3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85" name="TextBox 22"/>
          <p:cNvSpPr txBox="1">
            <a:spLocks noChangeArrowheads="1"/>
          </p:cNvSpPr>
          <p:nvPr/>
        </p:nvSpPr>
        <p:spPr bwMode="auto">
          <a:xfrm>
            <a:off x="13755272" y="28504578"/>
            <a:ext cx="11788839" cy="830997"/>
          </a:xfrm>
          <a:prstGeom prst="rect">
            <a:avLst/>
          </a:prstGeom>
          <a:solidFill>
            <a:srgbClr val="AC2B37"/>
          </a:solidFill>
          <a:ln w="9525">
            <a:solidFill>
              <a:srgbClr val="AC2B37"/>
            </a:solidFill>
            <a:miter lim="800000"/>
            <a:headEnd/>
            <a:tailEnd/>
          </a:ln>
        </p:spPr>
        <p:txBody>
          <a:bodyPr wrap="square">
            <a:spAutoFit/>
          </a:bodyPr>
          <a:lstStyle>
            <a:lvl1pPr>
              <a:spcBef>
                <a:spcPct val="20000"/>
              </a:spcBef>
              <a:buFont typeface="Arial" panose="020B0604020202020204" pitchFamily="34" charset="0"/>
              <a:buChar char="•"/>
              <a:defRPr sz="8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77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6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55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5500">
                <a:solidFill>
                  <a:schemeClr val="tx1"/>
                </a:solidFill>
                <a:latin typeface="Calibri" panose="020F0502020204030204" pitchFamily="34" charset="0"/>
              </a:defRPr>
            </a:lvl5pPr>
            <a:lvl6pPr marL="25146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6pPr>
            <a:lvl7pPr marL="29718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7pPr>
            <a:lvl8pPr marL="34290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8pPr>
            <a:lvl9pPr marL="38862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9pPr>
          </a:lstStyle>
          <a:p>
            <a:pPr algn="just" eaLnBrk="1" hangingPunct="1">
              <a:spcBef>
                <a:spcPct val="0"/>
              </a:spcBef>
              <a:buFontTx/>
              <a:buNone/>
            </a:pPr>
            <a:r>
              <a:rPr lang="en-US" altLang="en-US" sz="4800" b="1" dirty="0">
                <a:solidFill>
                  <a:schemeClr val="bg1"/>
                </a:solidFill>
                <a:latin typeface="Arial" panose="020B0604020202020204" pitchFamily="34" charset="0"/>
              </a:rPr>
              <a:t>References</a:t>
            </a:r>
          </a:p>
        </p:txBody>
      </p:sp>
      <p:sp>
        <p:nvSpPr>
          <p:cNvPr id="14" name="Rectangle 13"/>
          <p:cNvSpPr/>
          <p:nvPr/>
        </p:nvSpPr>
        <p:spPr>
          <a:xfrm>
            <a:off x="452438" y="15567144"/>
            <a:ext cx="12658725" cy="16893044"/>
          </a:xfrm>
          <a:prstGeom prst="rect">
            <a:avLst/>
          </a:prstGeom>
          <a:noFill/>
          <a:ln>
            <a:solidFill>
              <a:srgbClr val="AC2B3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26085657" y="6335713"/>
            <a:ext cx="11824285" cy="26124475"/>
          </a:xfrm>
          <a:prstGeom prst="rect">
            <a:avLst/>
          </a:prstGeom>
          <a:noFill/>
          <a:ln>
            <a:solidFill>
              <a:srgbClr val="AC2B3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1" name="Picture 80" descr="S:\yhe2\Research\rvd2\results\2013-07-29 Bayesian Hypothesis test on the distribution of muCase-muControl\hist(XY) when nGibbs=4000 nMH=50 dilution=0.1 steps=1000.png"/>
          <p:cNvPicPr>
            <a:picLocks noChangeAspect="1" noChangeArrowheads="1"/>
          </p:cNvPicPr>
          <p:nvPr/>
        </p:nvPicPr>
        <p:blipFill rotWithShape="1">
          <a:blip r:embed="rId14">
            <a:extLst>
              <a:ext uri="{28A0092B-C50C-407E-A947-70E740481C1C}">
                <a14:useLocalDpi xmlns:a14="http://schemas.microsoft.com/office/drawing/2010/main" val="0"/>
              </a:ext>
            </a:extLst>
          </a:blip>
          <a:srcRect l="9703" t="65903" r="49955" b="5586"/>
          <a:stretch/>
        </p:blipFill>
        <p:spPr bwMode="auto">
          <a:xfrm>
            <a:off x="14069579" y="21970700"/>
            <a:ext cx="5466908" cy="2173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8" name="TextBox 17"/>
              <p:cNvSpPr txBox="1"/>
              <p:nvPr/>
            </p:nvSpPr>
            <p:spPr>
              <a:xfrm>
                <a:off x="14157773" y="24144496"/>
                <a:ext cx="11488500" cy="1379673"/>
              </a:xfrm>
              <a:prstGeom prst="rect">
                <a:avLst/>
              </a:prstGeom>
              <a:noFill/>
            </p:spPr>
            <p:txBody>
              <a:bodyPr wrap="square" rtlCol="0">
                <a:spAutoFit/>
              </a:bodyPr>
              <a:lstStyle/>
              <a:p>
                <a:pPr algn="ctr"/>
                <a:r>
                  <a:rPr lang="en-US" sz="2400" dirty="0" smtClean="0">
                    <a:latin typeface="Cambria" panose="02040503050406030204" pitchFamily="18" charset="0"/>
                  </a:rPr>
                  <a:t>Fig. 4. Empirical </a:t>
                </a:r>
                <a:r>
                  <a:rPr lang="en-US" sz="2400" dirty="0">
                    <a:latin typeface="Cambria" panose="02040503050406030204" pitchFamily="18" charset="0"/>
                  </a:rPr>
                  <a:t>posterior distribution </a:t>
                </a:r>
                <a:r>
                  <a:rPr lang="en-US" sz="2400" dirty="0" smtClean="0">
                    <a:latin typeface="Cambria" panose="02040503050406030204" pitchFamily="18" charset="0"/>
                  </a:rPr>
                  <a:t>of </a:t>
                </a:r>
                <a14:m>
                  <m:oMath xmlns:m="http://schemas.openxmlformats.org/officeDocument/2006/math">
                    <m:sSubSup>
                      <m:sSubSupPr>
                        <m:ctrlPr>
                          <a:rPr lang="en-US" sz="2400" i="1">
                            <a:latin typeface="Cambria Math" panose="02040503050406030204" pitchFamily="18" charset="0"/>
                          </a:rPr>
                        </m:ctrlPr>
                      </m:sSubSupPr>
                      <m:e>
                        <m:limUpp>
                          <m:limUppPr>
                            <m:ctrlPr>
                              <a:rPr lang="en-US" sz="2400" i="1">
                                <a:latin typeface="Cambria Math" panose="02040503050406030204" pitchFamily="18" charset="0"/>
                              </a:rPr>
                            </m:ctrlPr>
                          </m:limUppPr>
                          <m:e>
                            <m:r>
                              <a:rPr lang="en-US" sz="2400">
                                <a:latin typeface="Cambria Math"/>
                              </a:rPr>
                              <m:t>𝜇</m:t>
                            </m:r>
                          </m:e>
                          <m:lim>
                            <m:r>
                              <a:rPr lang="en-US" sz="2400">
                                <a:latin typeface="Cambria Math"/>
                              </a:rPr>
                              <m:t> </m:t>
                            </m:r>
                          </m:lim>
                        </m:limUpp>
                      </m:e>
                      <m:sub>
                        <m:r>
                          <a:rPr lang="en-US" sz="2400">
                            <a:latin typeface="Cambria Math"/>
                          </a:rPr>
                          <m:t>𝑗</m:t>
                        </m:r>
                      </m:sub>
                      <m:sup>
                        <m:r>
                          <a:rPr lang="en-US" sz="2400" b="0" i="1" smtClean="0">
                            <a:latin typeface="Cambria Math" panose="02040503050406030204" pitchFamily="18" charset="0"/>
                          </a:rPr>
                          <m:t> </m:t>
                        </m:r>
                      </m:sup>
                    </m:sSubSup>
                  </m:oMath>
                </a14:m>
                <a:r>
                  <a:rPr lang="en-US" sz="2400" dirty="0" smtClean="0">
                    <a:latin typeface="Cambria" panose="02040503050406030204" pitchFamily="18" charset="0"/>
                  </a:rPr>
                  <a:t> in position 205. </a:t>
                </a:r>
                <a:r>
                  <a:rPr lang="en-US" altLang="en-US" sz="2400" dirty="0">
                    <a:latin typeface="Cambria" panose="02040503050406030204" pitchFamily="18" charset="0"/>
                  </a:rPr>
                  <a:t>. A variant is called if </a:t>
                </a:r>
                <a14:m>
                  <m:oMath xmlns:m="http://schemas.openxmlformats.org/officeDocument/2006/math">
                    <m:sSubSup>
                      <m:sSubSupPr>
                        <m:ctrlPr>
                          <a:rPr lang="en-US" sz="2400" i="1">
                            <a:latin typeface="Cambria Math" panose="02040503050406030204" pitchFamily="18" charset="0"/>
                          </a:rPr>
                        </m:ctrlPr>
                      </m:sSubSupPr>
                      <m:e>
                        <m:limUpp>
                          <m:limUppPr>
                            <m:ctrlPr>
                              <a:rPr lang="en-US" sz="2400" i="1">
                                <a:latin typeface="Cambria Math" panose="02040503050406030204" pitchFamily="18" charset="0"/>
                              </a:rPr>
                            </m:ctrlPr>
                          </m:limUppPr>
                          <m:e>
                            <m:r>
                              <a:rPr lang="en-US" sz="2400">
                                <a:latin typeface="Cambria Math" panose="02040503050406030204" pitchFamily="18" charset="0"/>
                              </a:rPr>
                              <m:t>𝜇</m:t>
                            </m:r>
                          </m:e>
                          <m:lim>
                            <m:r>
                              <a:rPr lang="en-US" sz="2400">
                                <a:latin typeface="Cambria Math" panose="02040503050406030204" pitchFamily="18" charset="0"/>
                              </a:rPr>
                              <m:t> </m:t>
                            </m:r>
                          </m:lim>
                        </m:limUpp>
                      </m:e>
                      <m:sub>
                        <m:r>
                          <a:rPr lang="en-US" sz="2400">
                            <a:latin typeface="Cambria Math" panose="02040503050406030204" pitchFamily="18" charset="0"/>
                          </a:rPr>
                          <m:t>𝑗</m:t>
                        </m:r>
                      </m:sub>
                      <m:sup>
                        <m:r>
                          <m:rPr>
                            <m:nor/>
                          </m:rPr>
                          <a:rPr lang="en-US" sz="2400">
                            <a:latin typeface="Cambria" panose="02040503050406030204" pitchFamily="18" charset="0"/>
                          </a:rPr>
                          <m:t>case</m:t>
                        </m:r>
                      </m:sup>
                    </m:sSubSup>
                    <m:r>
                      <a:rPr lang="en-US" sz="2400">
                        <a:latin typeface="Cambria Math" panose="02040503050406030204" pitchFamily="18" charset="0"/>
                      </a:rPr>
                      <m:t> </m:t>
                    </m:r>
                    <m:r>
                      <m:rPr>
                        <m:sty m:val="p"/>
                      </m:rPr>
                      <a:rPr lang="en-US" sz="2400">
                        <a:latin typeface="Cambria Math" panose="02040503050406030204" pitchFamily="18" charset="0"/>
                      </a:rPr>
                      <m:t>is</m:t>
                    </m:r>
                    <m:r>
                      <a:rPr lang="en-US" sz="2400">
                        <a:latin typeface="Cambria Math" panose="02040503050406030204" pitchFamily="18" charset="0"/>
                      </a:rPr>
                      <m:t> </m:t>
                    </m:r>
                    <m:r>
                      <m:rPr>
                        <m:sty m:val="p"/>
                      </m:rPr>
                      <a:rPr lang="en-US" sz="2400">
                        <a:latin typeface="Cambria Math" panose="02040503050406030204" pitchFamily="18" charset="0"/>
                      </a:rPr>
                      <m:t>significantly</m:t>
                    </m:r>
                    <m:r>
                      <a:rPr lang="en-US" sz="2400">
                        <a:latin typeface="Cambria Math" panose="02040503050406030204" pitchFamily="18" charset="0"/>
                      </a:rPr>
                      <m:t> </m:t>
                    </m:r>
                    <m:r>
                      <m:rPr>
                        <m:sty m:val="p"/>
                      </m:rPr>
                      <a:rPr lang="en-US" sz="2400">
                        <a:latin typeface="Cambria Math" panose="02040503050406030204" pitchFamily="18" charset="0"/>
                      </a:rPr>
                      <m:t>higher</m:t>
                    </m:r>
                    <m:r>
                      <a:rPr lang="en-US" sz="2400">
                        <a:latin typeface="Cambria Math" panose="02040503050406030204" pitchFamily="18" charset="0"/>
                      </a:rPr>
                      <m:t> </m:t>
                    </m:r>
                    <m:r>
                      <m:rPr>
                        <m:sty m:val="p"/>
                      </m:rPr>
                      <a:rPr lang="en-US" sz="2400">
                        <a:latin typeface="Cambria Math" panose="02040503050406030204" pitchFamily="18" charset="0"/>
                      </a:rPr>
                      <m:t>than</m:t>
                    </m:r>
                    <m:r>
                      <a:rPr lang="en-US" sz="2400">
                        <a:latin typeface="Cambria Math" panose="02040503050406030204" pitchFamily="18" charset="0"/>
                      </a:rPr>
                      <m:t> </m:t>
                    </m:r>
                    <m:sSubSup>
                      <m:sSubSupPr>
                        <m:ctrlPr>
                          <a:rPr lang="en-US" sz="2400" i="1">
                            <a:latin typeface="Cambria Math" panose="02040503050406030204" pitchFamily="18" charset="0"/>
                          </a:rPr>
                        </m:ctrlPr>
                      </m:sSubSupPr>
                      <m:e>
                        <m:limUpp>
                          <m:limUppPr>
                            <m:ctrlPr>
                              <a:rPr lang="en-US" sz="2400" i="1">
                                <a:latin typeface="Cambria Math" panose="02040503050406030204" pitchFamily="18" charset="0"/>
                              </a:rPr>
                            </m:ctrlPr>
                          </m:limUppPr>
                          <m:e>
                            <m:r>
                              <a:rPr lang="en-US" sz="2400">
                                <a:latin typeface="Cambria Math" panose="02040503050406030204" pitchFamily="18" charset="0"/>
                              </a:rPr>
                              <m:t>𝜇</m:t>
                            </m:r>
                          </m:e>
                          <m:lim>
                            <m:r>
                              <a:rPr lang="en-US" sz="2400">
                                <a:latin typeface="Cambria Math" panose="02040503050406030204" pitchFamily="18" charset="0"/>
                              </a:rPr>
                              <m:t> </m:t>
                            </m:r>
                          </m:lim>
                        </m:limUpp>
                      </m:e>
                      <m:sub>
                        <m:r>
                          <a:rPr lang="en-US" sz="2400">
                            <a:latin typeface="Cambria Math" panose="02040503050406030204" pitchFamily="18" charset="0"/>
                          </a:rPr>
                          <m:t>𝑗</m:t>
                        </m:r>
                      </m:sub>
                      <m:sup>
                        <m:r>
                          <m:rPr>
                            <m:nor/>
                          </m:rPr>
                          <a:rPr lang="en-US" sz="2400">
                            <a:latin typeface="Cambria" panose="02040503050406030204" pitchFamily="18" charset="0"/>
                          </a:rPr>
                          <m:t>control</m:t>
                        </m:r>
                      </m:sup>
                    </m:sSubSup>
                  </m:oMath>
                </a14:m>
                <a:r>
                  <a:rPr lang="en-US" altLang="en-US" sz="2400" dirty="0">
                    <a:latin typeface="Cambria" panose="02040503050406030204" pitchFamily="18" charset="0"/>
                  </a:rPr>
                  <a:t>.</a:t>
                </a:r>
                <a:endParaRPr lang="en-US" sz="2400" dirty="0">
                  <a:latin typeface="Cambria" panose="02040503050406030204" pitchFamily="18" charset="0"/>
                </a:endParaRPr>
              </a:p>
              <a:p>
                <a:pPr algn="ctr"/>
                <a:r>
                  <a:rPr lang="en-US" sz="2400" dirty="0" smtClean="0">
                    <a:latin typeface="Cambria" panose="02040503050406030204" pitchFamily="18" charset="0"/>
                  </a:rPr>
                  <a:t>  </a:t>
                </a:r>
              </a:p>
            </p:txBody>
          </p:sp>
        </mc:Choice>
        <mc:Fallback xmlns="">
          <p:sp>
            <p:nvSpPr>
              <p:cNvPr id="18" name="TextBox 17"/>
              <p:cNvSpPr txBox="1">
                <a:spLocks noRot="1" noChangeAspect="1" noMove="1" noResize="1" noEditPoints="1" noAdjustHandles="1" noChangeArrowheads="1" noChangeShapeType="1" noTextEdit="1"/>
              </p:cNvSpPr>
              <p:nvPr/>
            </p:nvSpPr>
            <p:spPr>
              <a:xfrm>
                <a:off x="14157773" y="24144496"/>
                <a:ext cx="11488500" cy="1379673"/>
              </a:xfrm>
              <a:prstGeom prst="rect">
                <a:avLst/>
              </a:prstGeom>
              <a:blipFill rotWithShape="0">
                <a:blip r:embed="rId15"/>
                <a:stretch>
                  <a:fillRect t="-3982"/>
                </a:stretch>
              </a:blipFill>
            </p:spPr>
            <p:txBody>
              <a:bodyPr/>
              <a:lstStyle/>
              <a:p>
                <a:r>
                  <a:rPr lang="en-US">
                    <a:noFill/>
                  </a:rPr>
                  <a:t> </a:t>
                </a:r>
              </a:p>
            </p:txBody>
          </p:sp>
        </mc:Fallback>
      </mc:AlternateContent>
      <p:cxnSp>
        <p:nvCxnSpPr>
          <p:cNvPr id="20" name="Straight Connector 19"/>
          <p:cNvCxnSpPr/>
          <p:nvPr/>
        </p:nvCxnSpPr>
        <p:spPr>
          <a:xfrm>
            <a:off x="21567055" y="22577367"/>
            <a:ext cx="0" cy="11861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21008405" y="22496702"/>
                <a:ext cx="80905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ea typeface="Cambria Math"/>
                        </a:rPr>
                        <m:t>𝜏</m:t>
                      </m:r>
                    </m:oMath>
                  </m:oMathPara>
                </a14:m>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21008405" y="22496702"/>
                <a:ext cx="809057" cy="461665"/>
              </a:xfrm>
              <a:prstGeom prst="rect">
                <a:avLst/>
              </a:prstGeom>
              <a:blipFill rotWithShape="0">
                <a:blip r:embed="rId16"/>
                <a:stretch>
                  <a:fillRect/>
                </a:stretch>
              </a:blipFill>
            </p:spPr>
            <p:txBody>
              <a:bodyPr/>
              <a:lstStyle/>
              <a:p>
                <a:r>
                  <a:rPr lang="en-US">
                    <a:noFill/>
                  </a:rPr>
                  <a:t> </a:t>
                </a:r>
              </a:p>
            </p:txBody>
          </p:sp>
        </mc:Fallback>
      </mc:AlternateContent>
      <p:sp>
        <p:nvSpPr>
          <p:cNvPr id="76" name="TextBox 17"/>
          <p:cNvSpPr txBox="1">
            <a:spLocks noChangeArrowheads="1"/>
          </p:cNvSpPr>
          <p:nvPr/>
        </p:nvSpPr>
        <p:spPr bwMode="auto">
          <a:xfrm>
            <a:off x="7633495" y="21026735"/>
            <a:ext cx="576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2400" dirty="0">
                <a:latin typeface="Cambria" panose="02040503050406030204" pitchFamily="18" charset="0"/>
              </a:rPr>
              <a:t>Fig. 1. DNA </a:t>
            </a:r>
            <a:r>
              <a:rPr lang="en-US" altLang="en-US" sz="2400" dirty="0" smtClean="0">
                <a:latin typeface="Cambria" panose="02040503050406030204" pitchFamily="18" charset="0"/>
              </a:rPr>
              <a:t>synthesis flow chart.</a:t>
            </a:r>
            <a:endParaRPr lang="en-US" altLang="en-US" sz="2400" dirty="0">
              <a:latin typeface="Cambria" panose="02040503050406030204" pitchFamily="18" charset="0"/>
            </a:endParaRPr>
          </a:p>
        </p:txBody>
      </p:sp>
      <p:pic>
        <p:nvPicPr>
          <p:cNvPr id="8" name="Picture 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6903175" y="19659600"/>
            <a:ext cx="10053825" cy="5225138"/>
          </a:xfrm>
          <a:prstGeom prst="rect">
            <a:avLst/>
          </a:prstGeom>
        </p:spPr>
      </p:pic>
      <p:cxnSp>
        <p:nvCxnSpPr>
          <p:cNvPr id="19" name="Straight Arrow Connector 18"/>
          <p:cNvCxnSpPr/>
          <p:nvPr/>
        </p:nvCxnSpPr>
        <p:spPr>
          <a:xfrm>
            <a:off x="19254435" y="22886619"/>
            <a:ext cx="633765" cy="0"/>
          </a:xfrm>
          <a:prstGeom prst="straightConnector1">
            <a:avLst/>
          </a:prstGeom>
          <a:ln w="793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15773400" y="23864961"/>
                <a:ext cx="1447800" cy="3666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latin typeface="Cambria Math" panose="02040503050406030204" pitchFamily="18" charset="0"/>
                            </a:rPr>
                          </m:ctrlPr>
                        </m:sSubSupPr>
                        <m:e>
                          <m:limUpp>
                            <m:limUppPr>
                              <m:ctrlPr>
                                <a:rPr lang="en-US" sz="1600" i="1" smtClean="0">
                                  <a:latin typeface="Cambria Math" panose="02040503050406030204" pitchFamily="18" charset="0"/>
                                </a:rPr>
                              </m:ctrlPr>
                            </m:limUppPr>
                            <m:e>
                              <m:r>
                                <a:rPr lang="en-US" sz="1600" b="0" i="0" smtClean="0">
                                  <a:latin typeface="Cambria Math" panose="02040503050406030204" pitchFamily="18" charset="0"/>
                                </a:rPr>
                                <m:t> </m:t>
                              </m:r>
                              <m:r>
                                <a:rPr lang="en-US" sz="1600">
                                  <a:latin typeface="Cambria Math"/>
                                </a:rPr>
                                <m:t>𝜇</m:t>
                              </m:r>
                            </m:e>
                            <m:lim>
                              <m:r>
                                <a:rPr lang="en-US" sz="1600">
                                  <a:latin typeface="Cambria Math"/>
                                </a:rPr>
                                <m:t> </m:t>
                              </m:r>
                            </m:lim>
                          </m:limUpp>
                        </m:e>
                        <m:sub>
                          <m:r>
                            <a:rPr lang="en-US" sz="1600">
                              <a:latin typeface="Cambria Math"/>
                            </a:rPr>
                            <m:t>𝑗</m:t>
                          </m:r>
                        </m:sub>
                        <m:sup>
                          <m:r>
                            <a:rPr lang="en-US" sz="1600" b="0" i="1" smtClean="0">
                              <a:latin typeface="Cambria Math" panose="02040503050406030204" pitchFamily="18" charset="0"/>
                            </a:rPr>
                            <m:t> </m:t>
                          </m:r>
                        </m:sup>
                      </m:sSubSup>
                    </m:oMath>
                  </m:oMathPara>
                </a14:m>
                <a:endParaRPr lang="en-US" sz="1600" dirty="0"/>
              </a:p>
            </p:txBody>
          </p:sp>
        </mc:Choice>
        <mc:Fallback xmlns="">
          <p:sp>
            <p:nvSpPr>
              <p:cNvPr id="29" name="TextBox 28"/>
              <p:cNvSpPr txBox="1">
                <a:spLocks noRot="1" noChangeAspect="1" noMove="1" noResize="1" noEditPoints="1" noAdjustHandles="1" noChangeArrowheads="1" noChangeShapeType="1" noTextEdit="1"/>
              </p:cNvSpPr>
              <p:nvPr/>
            </p:nvSpPr>
            <p:spPr>
              <a:xfrm>
                <a:off x="15773400" y="23864961"/>
                <a:ext cx="1447800" cy="366639"/>
              </a:xfrm>
              <a:prstGeom prst="rect">
                <a:avLst/>
              </a:prstGeom>
              <a:blipFill rotWithShape="0">
                <a:blip r:embed="rId19"/>
                <a:stretch>
                  <a:fillRect b="-8333"/>
                </a:stretch>
              </a:blipFill>
            </p:spPr>
            <p:txBody>
              <a:bodyPr/>
              <a:lstStyle/>
              <a:p>
                <a:r>
                  <a:rPr lang="en-US">
                    <a:noFill/>
                  </a:rPr>
                  <a:t> </a:t>
                </a:r>
              </a:p>
            </p:txBody>
          </p:sp>
        </mc:Fallback>
      </mc:AlternateContent>
      <p:sp>
        <p:nvSpPr>
          <p:cNvPr id="30" name="TextBox 29"/>
          <p:cNvSpPr txBox="1"/>
          <p:nvPr/>
        </p:nvSpPr>
        <p:spPr>
          <a:xfrm>
            <a:off x="13744972" y="22284977"/>
            <a:ext cx="430887" cy="1007515"/>
          </a:xfrm>
          <a:prstGeom prst="rect">
            <a:avLst/>
          </a:prstGeom>
          <a:noFill/>
        </p:spPr>
        <p:txBody>
          <a:bodyPr vert="eaVert" wrap="square" rtlCol="0">
            <a:spAutoFit/>
          </a:bodyPr>
          <a:lstStyle/>
          <a:p>
            <a:r>
              <a:rPr lang="en-US" sz="1600" dirty="0" smtClean="0">
                <a:latin typeface="Cambria" panose="02040503050406030204" pitchFamily="18" charset="0"/>
              </a:rPr>
              <a:t>frequency</a:t>
            </a:r>
            <a:endParaRPr lang="en-US" sz="1600" dirty="0">
              <a:latin typeface="Cambria" panose="02040503050406030204" pitchFamily="18" charset="0"/>
            </a:endParaRPr>
          </a:p>
        </p:txBody>
      </p:sp>
      <p:sp>
        <p:nvSpPr>
          <p:cNvPr id="91" name="TextBox 90"/>
          <p:cNvSpPr txBox="1"/>
          <p:nvPr/>
        </p:nvSpPr>
        <p:spPr>
          <a:xfrm>
            <a:off x="19762113" y="22369576"/>
            <a:ext cx="430887" cy="1007515"/>
          </a:xfrm>
          <a:prstGeom prst="rect">
            <a:avLst/>
          </a:prstGeom>
          <a:noFill/>
        </p:spPr>
        <p:txBody>
          <a:bodyPr vert="eaVert" wrap="square" rtlCol="0">
            <a:spAutoFit/>
          </a:bodyPr>
          <a:lstStyle/>
          <a:p>
            <a:r>
              <a:rPr lang="en-US" sz="1600" dirty="0" smtClean="0">
                <a:latin typeface="Cambria" panose="02040503050406030204" pitchFamily="18" charset="0"/>
              </a:rPr>
              <a:t>frequency</a:t>
            </a:r>
            <a:endParaRPr lang="en-US" sz="1600"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92" name="TextBox 91"/>
              <p:cNvSpPr txBox="1"/>
              <p:nvPr/>
            </p:nvSpPr>
            <p:spPr>
              <a:xfrm>
                <a:off x="21793200" y="23839696"/>
                <a:ext cx="2206440" cy="430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a:latin typeface="Cambria Math" panose="02040503050406030204" pitchFamily="18" charset="0"/>
                            </a:rPr>
                          </m:ctrlPr>
                        </m:sSubSupPr>
                        <m:e>
                          <m:r>
                            <a:rPr lang="en-US" sz="1600">
                              <a:latin typeface="Cambria Math" panose="02040503050406030204" pitchFamily="18" charset="0"/>
                            </a:rPr>
                            <m:t>𝜇</m:t>
                          </m:r>
                        </m:e>
                        <m:sub>
                          <m:r>
                            <a:rPr lang="en-US" sz="1600">
                              <a:latin typeface="Cambria Math" panose="02040503050406030204" pitchFamily="18" charset="0"/>
                            </a:rPr>
                            <m:t>𝑗</m:t>
                          </m:r>
                        </m:sub>
                        <m:sup>
                          <m:r>
                            <m:rPr>
                              <m:nor/>
                            </m:rPr>
                            <a:rPr lang="en-US" sz="1600">
                              <a:latin typeface="Cambria" panose="02040503050406030204" pitchFamily="18" charset="0"/>
                            </a:rPr>
                            <m:t>case</m:t>
                          </m:r>
                        </m:sup>
                      </m:sSubSup>
                      <m:r>
                        <a:rPr lang="en-US" sz="1600">
                          <a:latin typeface="Cambria Math" panose="02040503050406030204" pitchFamily="18" charset="0"/>
                        </a:rPr>
                        <m:t>−</m:t>
                      </m:r>
                      <m:sSubSup>
                        <m:sSubSupPr>
                          <m:ctrlPr>
                            <a:rPr lang="en-US" sz="1600" i="1">
                              <a:latin typeface="Cambria Math" panose="02040503050406030204" pitchFamily="18" charset="0"/>
                            </a:rPr>
                          </m:ctrlPr>
                        </m:sSubSupPr>
                        <m:e>
                          <m:r>
                            <a:rPr lang="en-US" sz="1600">
                              <a:latin typeface="Cambria Math" panose="02040503050406030204" pitchFamily="18" charset="0"/>
                            </a:rPr>
                            <m:t>𝜇</m:t>
                          </m:r>
                        </m:e>
                        <m:sub>
                          <m:r>
                            <a:rPr lang="en-US" sz="1600">
                              <a:latin typeface="Cambria Math" panose="02040503050406030204" pitchFamily="18" charset="0"/>
                            </a:rPr>
                            <m:t>𝑗</m:t>
                          </m:r>
                        </m:sub>
                        <m:sup>
                          <m:r>
                            <m:rPr>
                              <m:nor/>
                            </m:rPr>
                            <a:rPr lang="en-US" sz="1600">
                              <a:latin typeface="Cambria" panose="02040503050406030204" pitchFamily="18" charset="0"/>
                            </a:rPr>
                            <m:t>control</m:t>
                          </m:r>
                        </m:sup>
                      </m:sSubSup>
                    </m:oMath>
                  </m:oMathPara>
                </a14:m>
                <a:endParaRPr lang="en-US" sz="1600" dirty="0"/>
              </a:p>
            </p:txBody>
          </p:sp>
        </mc:Choice>
        <mc:Fallback xmlns="">
          <p:sp>
            <p:nvSpPr>
              <p:cNvPr id="92" name="TextBox 91"/>
              <p:cNvSpPr txBox="1">
                <a:spLocks noRot="1" noChangeAspect="1" noMove="1" noResize="1" noEditPoints="1" noAdjustHandles="1" noChangeArrowheads="1" noChangeShapeType="1" noTextEdit="1"/>
              </p:cNvSpPr>
              <p:nvPr/>
            </p:nvSpPr>
            <p:spPr>
              <a:xfrm>
                <a:off x="21793200" y="23839696"/>
                <a:ext cx="2206440" cy="430054"/>
              </a:xfrm>
              <a:prstGeom prst="rect">
                <a:avLst/>
              </a:prstGeom>
              <a:blipFill rotWithShape="0">
                <a:blip r:embed="rId20"/>
                <a:stretch>
                  <a:fillRect b="-7143"/>
                </a:stretch>
              </a:blipFill>
            </p:spPr>
            <p:txBody>
              <a:bodyPr/>
              <a:lstStyle/>
              <a:p>
                <a:r>
                  <a:rPr lang="en-US">
                    <a:noFill/>
                  </a:rPr>
                  <a:t> </a:t>
                </a:r>
              </a:p>
            </p:txBody>
          </p:sp>
        </mc:Fallback>
      </mc:AlternateContent>
      <p:sp>
        <p:nvSpPr>
          <p:cNvPr id="93" name="TextBox 22"/>
          <p:cNvSpPr txBox="1">
            <a:spLocks noChangeArrowheads="1"/>
          </p:cNvSpPr>
          <p:nvPr/>
        </p:nvSpPr>
        <p:spPr bwMode="auto">
          <a:xfrm>
            <a:off x="13738161" y="25381803"/>
            <a:ext cx="11788839" cy="830997"/>
          </a:xfrm>
          <a:prstGeom prst="rect">
            <a:avLst/>
          </a:prstGeom>
          <a:solidFill>
            <a:srgbClr val="AC2B37"/>
          </a:solidFill>
          <a:ln w="9525">
            <a:solidFill>
              <a:srgbClr val="AC2B37"/>
            </a:solidFill>
            <a:miter lim="800000"/>
            <a:headEnd/>
            <a:tailEnd/>
          </a:ln>
        </p:spPr>
        <p:txBody>
          <a:bodyPr wrap="square">
            <a:spAutoFit/>
          </a:bodyPr>
          <a:lstStyle>
            <a:lvl1pPr>
              <a:spcBef>
                <a:spcPct val="20000"/>
              </a:spcBef>
              <a:buFont typeface="Arial" panose="020B0604020202020204" pitchFamily="34" charset="0"/>
              <a:buChar char="•"/>
              <a:defRPr sz="8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77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6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55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5500">
                <a:solidFill>
                  <a:schemeClr val="tx1"/>
                </a:solidFill>
                <a:latin typeface="Calibri" panose="020F0502020204030204" pitchFamily="34" charset="0"/>
              </a:defRPr>
            </a:lvl5pPr>
            <a:lvl6pPr marL="25146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6pPr>
            <a:lvl7pPr marL="29718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7pPr>
            <a:lvl8pPr marL="34290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8pPr>
            <a:lvl9pPr marL="38862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9pPr>
          </a:lstStyle>
          <a:p>
            <a:pPr algn="just" eaLnBrk="1" hangingPunct="1">
              <a:spcBef>
                <a:spcPct val="0"/>
              </a:spcBef>
              <a:buFontTx/>
              <a:buNone/>
            </a:pPr>
            <a:r>
              <a:rPr lang="en-US" altLang="en-US" sz="4800" b="1" dirty="0" smtClean="0">
                <a:solidFill>
                  <a:schemeClr val="bg1"/>
                </a:solidFill>
                <a:latin typeface="Arial" panose="020B0604020202020204" pitchFamily="34" charset="0"/>
              </a:rPr>
              <a:t>Future work</a:t>
            </a:r>
            <a:endParaRPr lang="en-US" altLang="en-US" sz="4800" b="1" dirty="0">
              <a:solidFill>
                <a:schemeClr val="bg1"/>
              </a:solidFill>
              <a:latin typeface="Arial" panose="020B0604020202020204" pitchFamily="34" charset="0"/>
            </a:endParaRPr>
          </a:p>
        </p:txBody>
      </p:sp>
      <p:sp>
        <p:nvSpPr>
          <p:cNvPr id="31" name="Rectangle 30"/>
          <p:cNvSpPr/>
          <p:nvPr/>
        </p:nvSpPr>
        <p:spPr>
          <a:xfrm>
            <a:off x="26634516" y="31369337"/>
            <a:ext cx="10950062" cy="1015663"/>
          </a:xfrm>
          <a:prstGeom prst="rect">
            <a:avLst/>
          </a:prstGeom>
        </p:spPr>
        <p:txBody>
          <a:bodyPr wrap="square">
            <a:spAutoFit/>
          </a:bodyPr>
          <a:lstStyle/>
          <a:p>
            <a:pPr algn="ctr"/>
            <a:r>
              <a:rPr lang="en-US" altLang="zh-CN" sz="2000" dirty="0">
                <a:latin typeface="Cambria" panose="02040503050406030204" pitchFamily="18" charset="0"/>
              </a:rPr>
              <a:t>Fig. </a:t>
            </a:r>
            <a:r>
              <a:rPr lang="en-US" altLang="zh-CN" sz="2000" dirty="0" smtClean="0">
                <a:latin typeface="Cambria" panose="02040503050406030204" pitchFamily="18" charset="0"/>
              </a:rPr>
              <a:t>8. </a:t>
            </a:r>
            <a:r>
              <a:rPr lang="en-US" sz="2000" dirty="0" smtClean="0">
                <a:latin typeface="Cambria" panose="02040503050406030204" pitchFamily="18" charset="0"/>
              </a:rPr>
              <a:t>Positions </a:t>
            </a:r>
            <a:r>
              <a:rPr lang="en-US" sz="2000" dirty="0">
                <a:latin typeface="Cambria" panose="02040503050406030204" pitchFamily="18" charset="0"/>
              </a:rPr>
              <a:t>called by VarScan2-somatic, </a:t>
            </a:r>
            <a:r>
              <a:rPr lang="en-US" sz="2000" dirty="0" err="1">
                <a:latin typeface="Cambria" panose="02040503050406030204" pitchFamily="18" charset="0"/>
              </a:rPr>
              <a:t>muTect</a:t>
            </a:r>
            <a:r>
              <a:rPr lang="en-US" sz="2000" dirty="0">
                <a:latin typeface="Cambria" panose="02040503050406030204" pitchFamily="18" charset="0"/>
              </a:rPr>
              <a:t>, RVD2 and </a:t>
            </a:r>
            <a:r>
              <a:rPr lang="en-US" sz="2000" dirty="0" err="1">
                <a:latin typeface="Cambria" panose="02040503050406030204" pitchFamily="18" charset="0"/>
              </a:rPr>
              <a:t>Strelka</a:t>
            </a:r>
            <a:r>
              <a:rPr lang="en-US" sz="2000" dirty="0">
                <a:latin typeface="Cambria" panose="02040503050406030204" pitchFamily="18" charset="0"/>
              </a:rPr>
              <a:t> in the 44kbp PAXIP1 gene from chr7:154738059 to chr7:154782774. VarScan2-somatic reported 60 positions, </a:t>
            </a:r>
            <a:r>
              <a:rPr lang="en-US" sz="2000" dirty="0" err="1">
                <a:latin typeface="Cambria" panose="02040503050406030204" pitchFamily="18" charset="0"/>
              </a:rPr>
              <a:t>muTect</a:t>
            </a:r>
            <a:r>
              <a:rPr lang="en-US" sz="2000" dirty="0">
                <a:latin typeface="Cambria" panose="02040503050406030204" pitchFamily="18" charset="0"/>
              </a:rPr>
              <a:t> 11 positions, RVD2 12 positions and </a:t>
            </a:r>
            <a:r>
              <a:rPr lang="en-US" sz="2000" dirty="0" err="1">
                <a:latin typeface="Cambria" panose="02040503050406030204" pitchFamily="18" charset="0"/>
              </a:rPr>
              <a:t>Strelka</a:t>
            </a:r>
            <a:r>
              <a:rPr lang="en-US" sz="2000" dirty="0">
                <a:latin typeface="Cambria" panose="02040503050406030204" pitchFamily="18" charset="0"/>
              </a:rPr>
              <a:t> only 1 position</a:t>
            </a:r>
            <a:r>
              <a:rPr lang="en-US" sz="2000" dirty="0" smtClean="0">
                <a:latin typeface="Cambria" panose="02040503050406030204" pitchFamily="18" charset="0"/>
              </a:rPr>
              <a:t>.</a:t>
            </a:r>
            <a:endParaRPr lang="en-US" sz="2000"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2048" name="Rectangle 2047"/>
              <p:cNvSpPr/>
              <p:nvPr/>
            </p:nvSpPr>
            <p:spPr>
              <a:xfrm>
                <a:off x="26128730" y="24917400"/>
                <a:ext cx="11781212" cy="2513893"/>
              </a:xfrm>
              <a:prstGeom prst="rect">
                <a:avLst/>
              </a:prstGeom>
            </p:spPr>
            <p:txBody>
              <a:bodyPr wrap="square">
                <a:spAutoFit/>
              </a:bodyPr>
              <a:lstStyle/>
              <a:p>
                <a:pPr algn="ctr"/>
                <a:r>
                  <a:rPr lang="en-US" altLang="zh-CN" sz="2400" dirty="0" smtClean="0">
                    <a:latin typeface="Cambria" panose="02040503050406030204" pitchFamily="18" charset="0"/>
                  </a:rPr>
                  <a:t>Fig. 7. </a:t>
                </a:r>
                <a:r>
                  <a:rPr lang="en-US" sz="2400" dirty="0" smtClean="0">
                    <a:latin typeface="Cambria" panose="02040503050406030204" pitchFamily="18" charset="0"/>
                  </a:rPr>
                  <a:t>Estimated </a:t>
                </a:r>
                <a:r>
                  <a:rPr lang="en-US" sz="2400" dirty="0">
                    <a:latin typeface="Cambria" panose="02040503050406030204" pitchFamily="18" charset="0"/>
                  </a:rPr>
                  <a:t>minor allele fraction for </a:t>
                </a:r>
                <a:r>
                  <a:rPr lang="en-US" sz="2400" dirty="0" err="1">
                    <a:latin typeface="Cambria" panose="02040503050406030204" pitchFamily="18" charset="0"/>
                  </a:rPr>
                  <a:t>g</a:t>
                </a:r>
                <a:r>
                  <a:rPr lang="en-US" sz="2400" dirty="0" err="1" smtClean="0">
                    <a:latin typeface="Cambria" panose="02040503050406030204" pitchFamily="18" charset="0"/>
                  </a:rPr>
                  <a:t>ermline</a:t>
                </a:r>
                <a:r>
                  <a:rPr lang="en-US" sz="2400" dirty="0" smtClean="0">
                    <a:latin typeface="Cambria" panose="02040503050406030204" pitchFamily="18" charset="0"/>
                  </a:rPr>
                  <a:t> </a:t>
                </a:r>
                <a:r>
                  <a:rPr lang="en-US" sz="2400" dirty="0">
                    <a:latin typeface="Cambria" panose="02040503050406030204" pitchFamily="18" charset="0"/>
                  </a:rPr>
                  <a:t>and </a:t>
                </a:r>
                <a:r>
                  <a:rPr lang="en-US" sz="2400" dirty="0" smtClean="0">
                    <a:latin typeface="Cambria" panose="02040503050406030204" pitchFamily="18" charset="0"/>
                  </a:rPr>
                  <a:t>somatic </a:t>
                </a:r>
                <a:r>
                  <a:rPr lang="en-US" sz="2400" dirty="0">
                    <a:latin typeface="Cambria" panose="02040503050406030204" pitchFamily="18" charset="0"/>
                  </a:rPr>
                  <a:t>mutations called by RVD2 in the 44kbp PAXIP1 </a:t>
                </a:r>
                <a:r>
                  <a:rPr lang="en-US" sz="2400" dirty="0" smtClean="0">
                    <a:latin typeface="Cambria" panose="02040503050406030204" pitchFamily="18" charset="0"/>
                  </a:rPr>
                  <a:t>gene. </a:t>
                </a:r>
                <a:r>
                  <a:rPr lang="en-US" sz="2400" dirty="0">
                    <a:latin typeface="Cambria" panose="02040503050406030204" pitchFamily="18" charset="0"/>
                  </a:rPr>
                  <a:t>Blue diamonds </a:t>
                </a:r>
                <a:r>
                  <a:rPr lang="en-US" sz="2400" dirty="0" smtClean="0">
                    <a:latin typeface="Cambria" panose="02040503050406030204" pitchFamily="18" charset="0"/>
                  </a:rPr>
                  <a:t>(   ) indicates </a:t>
                </a:r>
                <a:r>
                  <a:rPr lang="en-US" sz="2400" dirty="0" err="1">
                    <a:latin typeface="Cambria" panose="02040503050406030204" pitchFamily="18" charset="0"/>
                  </a:rPr>
                  <a:t>germline</a:t>
                </a:r>
                <a:r>
                  <a:rPr lang="en-US" sz="2400" dirty="0">
                    <a:latin typeface="Cambria" panose="02040503050406030204" pitchFamily="18" charset="0"/>
                  </a:rPr>
                  <a:t> mutations, </a:t>
                </a:r>
                <a:r>
                  <a:rPr lang="en-US" sz="2400" dirty="0" smtClean="0">
                    <a:latin typeface="Cambria" panose="02040503050406030204" pitchFamily="18" charset="0"/>
                  </a:rPr>
                  <a:t>where </a:t>
                </a:r>
                <a14:m>
                  <m:oMath xmlns:m="http://schemas.openxmlformats.org/officeDocument/2006/math">
                    <m:sSubSup>
                      <m:sSubSupPr>
                        <m:ctrlPr>
                          <a:rPr lang="en-US" sz="2400" i="1">
                            <a:latin typeface="Cambria Math" panose="02040503050406030204" pitchFamily="18" charset="0"/>
                          </a:rPr>
                        </m:ctrlPr>
                      </m:sSubSupPr>
                      <m:e>
                        <m:limUpp>
                          <m:limUppPr>
                            <m:ctrlPr>
                              <a:rPr lang="en-US" sz="2400" i="1">
                                <a:latin typeface="Cambria Math" panose="02040503050406030204" pitchFamily="18" charset="0"/>
                              </a:rPr>
                            </m:ctrlPr>
                          </m:limUppPr>
                          <m:e>
                            <m:r>
                              <a:rPr lang="en-US" sz="2400">
                                <a:latin typeface="Cambria Math" panose="02040503050406030204" pitchFamily="18" charset="0"/>
                              </a:rPr>
                              <m:t>𝜇</m:t>
                            </m:r>
                          </m:e>
                          <m:lim>
                            <m:r>
                              <a:rPr lang="en-US" sz="2400">
                                <a:latin typeface="Cambria Math" panose="02040503050406030204" pitchFamily="18" charset="0"/>
                              </a:rPr>
                              <m:t> </m:t>
                            </m:r>
                          </m:lim>
                        </m:limUpp>
                      </m:e>
                      <m:sub>
                        <m:r>
                          <a:rPr lang="en-US" sz="2400">
                            <a:latin typeface="Cambria Math" panose="02040503050406030204" pitchFamily="18" charset="0"/>
                          </a:rPr>
                          <m:t>𝑗</m:t>
                        </m:r>
                      </m:sub>
                      <m:sup>
                        <m:r>
                          <m:rPr>
                            <m:nor/>
                          </m:rPr>
                          <a:rPr lang="en-US" sz="2400">
                            <a:latin typeface="Cambria" panose="02040503050406030204" pitchFamily="18" charset="0"/>
                          </a:rPr>
                          <m:t>case</m:t>
                        </m:r>
                      </m:sup>
                    </m:sSubSup>
                  </m:oMath>
                </a14:m>
                <a:r>
                  <a:rPr lang="en-US" sz="2400" dirty="0" smtClean="0">
                    <a:latin typeface="Cambria" panose="02040503050406030204" pitchFamily="18" charset="0"/>
                  </a:rPr>
                  <a:t> is </a:t>
                </a:r>
                <a:r>
                  <a:rPr lang="en-US" sz="2400" dirty="0">
                    <a:latin typeface="Cambria" panose="02040503050406030204" pitchFamily="18" charset="0"/>
                  </a:rPr>
                  <a:t>significantly </a:t>
                </a:r>
                <a:r>
                  <a:rPr lang="en-US" sz="2400" dirty="0" smtClean="0">
                    <a:latin typeface="Cambria" panose="02040503050406030204" pitchFamily="18" charset="0"/>
                  </a:rPr>
                  <a:t>different </a:t>
                </a:r>
                <a:r>
                  <a:rPr lang="en-US" sz="2400" dirty="0">
                    <a:latin typeface="Cambria" panose="02040503050406030204" pitchFamily="18" charset="0"/>
                  </a:rPr>
                  <a:t>from the </a:t>
                </a:r>
                <a:r>
                  <a:rPr lang="en-US" sz="2400" dirty="0" smtClean="0">
                    <a:latin typeface="Cambria" panose="02040503050406030204" pitchFamily="18" charset="0"/>
                  </a:rPr>
                  <a:t>reference. </a:t>
                </a:r>
                <a:r>
                  <a:rPr lang="en-US" sz="2400" dirty="0">
                    <a:latin typeface="Cambria" panose="02040503050406030204" pitchFamily="18" charset="0"/>
                  </a:rPr>
                  <a:t>Red stars (</a:t>
                </a:r>
                <a:r>
                  <a:rPr lang="en-US" sz="2400" dirty="0">
                    <a:solidFill>
                      <a:srgbClr val="FF0000"/>
                    </a:solidFill>
                    <a:latin typeface="Cambria" panose="02040503050406030204" pitchFamily="18" charset="0"/>
                  </a:rPr>
                  <a:t>*</a:t>
                </a:r>
                <a:r>
                  <a:rPr lang="en-US" sz="2400" dirty="0">
                    <a:latin typeface="Cambria" panose="02040503050406030204" pitchFamily="18" charset="0"/>
                  </a:rPr>
                  <a:t>) indicates somatic mutations, where </a:t>
                </a:r>
                <a14:m>
                  <m:oMath xmlns:m="http://schemas.openxmlformats.org/officeDocument/2006/math">
                    <m:sSubSup>
                      <m:sSubSupPr>
                        <m:ctrlPr>
                          <a:rPr lang="en-US" sz="2400" i="1">
                            <a:latin typeface="Cambria Math" panose="02040503050406030204" pitchFamily="18" charset="0"/>
                          </a:rPr>
                        </m:ctrlPr>
                      </m:sSubSupPr>
                      <m:e>
                        <m:limUpp>
                          <m:limUppPr>
                            <m:ctrlPr>
                              <a:rPr lang="en-US" sz="2400" i="1">
                                <a:latin typeface="Cambria Math" panose="02040503050406030204" pitchFamily="18" charset="0"/>
                              </a:rPr>
                            </m:ctrlPr>
                          </m:limUppPr>
                          <m:e>
                            <m:r>
                              <a:rPr lang="en-US" sz="2400">
                                <a:latin typeface="Cambria Math" panose="02040503050406030204" pitchFamily="18" charset="0"/>
                              </a:rPr>
                              <m:t>𝜇</m:t>
                            </m:r>
                          </m:e>
                          <m:lim>
                            <m:r>
                              <a:rPr lang="en-US" sz="2400">
                                <a:latin typeface="Cambria Math" panose="02040503050406030204" pitchFamily="18" charset="0"/>
                              </a:rPr>
                              <m:t> </m:t>
                            </m:r>
                          </m:lim>
                        </m:limUpp>
                      </m:e>
                      <m:sub>
                        <m:r>
                          <a:rPr lang="en-US" sz="2400">
                            <a:latin typeface="Cambria Math" panose="02040503050406030204" pitchFamily="18" charset="0"/>
                          </a:rPr>
                          <m:t>𝑗</m:t>
                        </m:r>
                      </m:sub>
                      <m:sup>
                        <m:r>
                          <m:rPr>
                            <m:nor/>
                          </m:rPr>
                          <a:rPr lang="en-US" sz="2400">
                            <a:latin typeface="Cambria" panose="02040503050406030204" pitchFamily="18" charset="0"/>
                          </a:rPr>
                          <m:t>case</m:t>
                        </m:r>
                      </m:sup>
                    </m:sSubSup>
                  </m:oMath>
                </a14:m>
                <a:r>
                  <a:rPr lang="en-US" sz="2400" dirty="0">
                    <a:latin typeface="Cambria" panose="02040503050406030204" pitchFamily="18" charset="0"/>
                  </a:rPr>
                  <a:t>is significantly different from </a:t>
                </a:r>
                <a:r>
                  <a:rPr lang="en-US" sz="2400" dirty="0" smtClean="0">
                    <a:latin typeface="Cambria" panose="02040503050406030204" pitchFamily="18" charset="0"/>
                  </a:rPr>
                  <a:t> </a:t>
                </a:r>
                <a14:m>
                  <m:oMath xmlns:m="http://schemas.openxmlformats.org/officeDocument/2006/math">
                    <m:sSubSup>
                      <m:sSubSupPr>
                        <m:ctrlPr>
                          <a:rPr lang="en-US" sz="2400" i="1">
                            <a:latin typeface="Cambria Math" panose="02040503050406030204" pitchFamily="18" charset="0"/>
                          </a:rPr>
                        </m:ctrlPr>
                      </m:sSubSupPr>
                      <m:e>
                        <m:limUpp>
                          <m:limUppPr>
                            <m:ctrlPr>
                              <a:rPr lang="en-US" sz="2400" i="1">
                                <a:latin typeface="Cambria Math" panose="02040503050406030204" pitchFamily="18" charset="0"/>
                              </a:rPr>
                            </m:ctrlPr>
                          </m:limUppPr>
                          <m:e>
                            <m:r>
                              <a:rPr lang="en-US" sz="2400">
                                <a:latin typeface="Cambria Math" panose="02040503050406030204" pitchFamily="18" charset="0"/>
                              </a:rPr>
                              <m:t>𝜇</m:t>
                            </m:r>
                          </m:e>
                          <m:lim>
                            <m:r>
                              <a:rPr lang="en-US" sz="2400">
                                <a:latin typeface="Cambria Math" panose="02040503050406030204" pitchFamily="18" charset="0"/>
                              </a:rPr>
                              <m:t> </m:t>
                            </m:r>
                          </m:lim>
                        </m:limUpp>
                      </m:e>
                      <m:sub>
                        <m:r>
                          <a:rPr lang="en-US" sz="2400">
                            <a:latin typeface="Cambria Math" panose="02040503050406030204" pitchFamily="18" charset="0"/>
                          </a:rPr>
                          <m:t>𝑗</m:t>
                        </m:r>
                      </m:sub>
                      <m:sup>
                        <m:r>
                          <m:rPr>
                            <m:nor/>
                          </m:rPr>
                          <a:rPr lang="en-US" sz="2400">
                            <a:latin typeface="Cambria" panose="02040503050406030204" pitchFamily="18" charset="0"/>
                          </a:rPr>
                          <m:t>control</m:t>
                        </m:r>
                      </m:sup>
                    </m:sSubSup>
                  </m:oMath>
                </a14:m>
                <a:r>
                  <a:rPr lang="en-US" sz="2400" dirty="0" smtClean="0">
                    <a:latin typeface="Cambria" panose="02040503050406030204" pitchFamily="18" charset="0"/>
                  </a:rPr>
                  <a:t>. The  </a:t>
                </a:r>
                <a:r>
                  <a:rPr lang="en-US" sz="2400" dirty="0">
                    <a:latin typeface="Cambria" panose="02040503050406030204" pitchFamily="18" charset="0"/>
                  </a:rPr>
                  <a:t>vertical lines represent </a:t>
                </a:r>
                <a:r>
                  <a:rPr lang="en-US" sz="2400" dirty="0" smtClean="0">
                    <a:latin typeface="Cambria" panose="02040503050406030204" pitchFamily="18" charset="0"/>
                  </a:rPr>
                  <a:t>95% </a:t>
                </a:r>
                <a:r>
                  <a:rPr lang="en-US" sz="2400" dirty="0">
                    <a:latin typeface="Cambria" panose="02040503050406030204" pitchFamily="18" charset="0"/>
                  </a:rPr>
                  <a:t>credible interval around mean MAF. Five positions are common populations SNPs according to dbSNPv138, and the identities are shown below the positions.</a:t>
                </a:r>
              </a:p>
            </p:txBody>
          </p:sp>
        </mc:Choice>
        <mc:Fallback xmlns="">
          <p:sp>
            <p:nvSpPr>
              <p:cNvPr id="2048" name="Rectangle 2047"/>
              <p:cNvSpPr>
                <a:spLocks noRot="1" noChangeAspect="1" noMove="1" noResize="1" noEditPoints="1" noAdjustHandles="1" noChangeArrowheads="1" noChangeShapeType="1" noTextEdit="1"/>
              </p:cNvSpPr>
              <p:nvPr/>
            </p:nvSpPr>
            <p:spPr>
              <a:xfrm>
                <a:off x="26128730" y="24917400"/>
                <a:ext cx="11781212" cy="2513893"/>
              </a:xfrm>
              <a:prstGeom prst="rect">
                <a:avLst/>
              </a:prstGeom>
              <a:blipFill rotWithShape="0">
                <a:blip r:embed="rId21"/>
                <a:stretch>
                  <a:fillRect l="-673" t="-1942" r="-1242" b="-4369"/>
                </a:stretch>
              </a:blipFill>
            </p:spPr>
            <p:txBody>
              <a:bodyPr/>
              <a:lstStyle/>
              <a:p>
                <a:r>
                  <a:rPr lang="en-US">
                    <a:noFill/>
                  </a:rPr>
                  <a:t> </a:t>
                </a:r>
              </a:p>
            </p:txBody>
          </p:sp>
        </mc:Fallback>
      </mc:AlternateContent>
      <p:sp>
        <p:nvSpPr>
          <p:cNvPr id="2049" name="Diamond 2048"/>
          <p:cNvSpPr/>
          <p:nvPr/>
        </p:nvSpPr>
        <p:spPr>
          <a:xfrm>
            <a:off x="31860331" y="25450800"/>
            <a:ext cx="153464" cy="103420"/>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a:solidFill>
                  <a:srgbClr val="1C11FB"/>
                </a:solidFill>
              </a:ln>
            </a:endParaRPr>
          </a:p>
        </p:txBody>
      </p:sp>
      <p:sp>
        <p:nvSpPr>
          <p:cNvPr id="97" name="TextBox 18"/>
          <p:cNvSpPr txBox="1">
            <a:spLocks noChangeArrowheads="1"/>
          </p:cNvSpPr>
          <p:nvPr/>
        </p:nvSpPr>
        <p:spPr bwMode="auto">
          <a:xfrm>
            <a:off x="13847475" y="26190476"/>
            <a:ext cx="1169663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a:defRPr sz="4900">
                <a:solidFill>
                  <a:schemeClr val="tx1"/>
                </a:solidFill>
                <a:latin typeface="Arial" panose="020B0604020202020204" pitchFamily="34" charset="0"/>
                <a:cs typeface="Arial" panose="020B0604020202020204" pitchFamily="34" charset="0"/>
              </a:defRPr>
            </a:lvl1pPr>
            <a:lvl2pPr>
              <a:defRPr sz="4900">
                <a:solidFill>
                  <a:schemeClr val="tx1"/>
                </a:solidFill>
                <a:latin typeface="Arial" panose="020B0604020202020204" pitchFamily="34" charset="0"/>
                <a:cs typeface="Arial" panose="020B0604020202020204" pitchFamily="34" charset="0"/>
              </a:defRPr>
            </a:lvl2pPr>
            <a:lvl3pPr>
              <a:defRPr sz="4900">
                <a:solidFill>
                  <a:schemeClr val="tx1"/>
                </a:solidFill>
                <a:latin typeface="Arial" panose="020B0604020202020204" pitchFamily="34" charset="0"/>
                <a:cs typeface="Arial" panose="020B0604020202020204" pitchFamily="34" charset="0"/>
              </a:defRPr>
            </a:lvl3pPr>
            <a:lvl4pPr>
              <a:defRPr sz="4900">
                <a:solidFill>
                  <a:schemeClr val="tx1"/>
                </a:solidFill>
                <a:latin typeface="Arial" panose="020B0604020202020204" pitchFamily="34" charset="0"/>
                <a:cs typeface="Arial" panose="020B0604020202020204" pitchFamily="34" charset="0"/>
              </a:defRPr>
            </a:lvl4pPr>
            <a:lvl5pPr>
              <a:defRPr sz="4900">
                <a:solidFill>
                  <a:schemeClr val="tx1"/>
                </a:solidFill>
                <a:latin typeface="Arial" panose="020B0604020202020204" pitchFamily="34" charset="0"/>
                <a:cs typeface="Arial" panose="020B0604020202020204" pitchFamily="34" charset="0"/>
              </a:defRPr>
            </a:lvl5pPr>
            <a:lvl6pPr marL="54721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6pPr>
            <a:lvl7pPr marL="59293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7pPr>
            <a:lvl8pPr marL="63865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8pPr>
            <a:lvl9pPr marL="68437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altLang="en-US" sz="3600" dirty="0" smtClean="0">
                <a:latin typeface="Cambria" panose="02040503050406030204" pitchFamily="18" charset="0"/>
              </a:rPr>
              <a:t>Develop a </a:t>
            </a:r>
            <a:r>
              <a:rPr lang="en-US" altLang="en-US" sz="3600" dirty="0" err="1" smtClean="0">
                <a:latin typeface="Cambria" panose="02040503050406030204" pitchFamily="18" charset="0"/>
              </a:rPr>
              <a:t>variational</a:t>
            </a:r>
            <a:r>
              <a:rPr lang="en-US" altLang="en-US" sz="3600" dirty="0" smtClean="0">
                <a:latin typeface="Cambria" panose="02040503050406030204" pitchFamily="18" charset="0"/>
              </a:rPr>
              <a:t> approach to estimate RVD2 model aiming at improving   time efficiency;</a:t>
            </a:r>
          </a:p>
          <a:p>
            <a:pPr>
              <a:buFont typeface="Arial" panose="020B0604020202020204" pitchFamily="34" charset="0"/>
              <a:buChar char="•"/>
            </a:pPr>
            <a:r>
              <a:rPr lang="en-US" altLang="en-US" sz="3600" dirty="0" smtClean="0">
                <a:latin typeface="Cambria" panose="02040503050406030204" pitchFamily="18" charset="0"/>
              </a:rPr>
              <a:t>Improve the model structure for RVD2</a:t>
            </a:r>
          </a:p>
          <a:p>
            <a:pPr>
              <a:buFont typeface="Arial" panose="020B0604020202020204" pitchFamily="34" charset="0"/>
              <a:buChar char="•"/>
            </a:pPr>
            <a:r>
              <a:rPr lang="en-US" altLang="en-US" sz="3600" dirty="0" smtClean="0">
                <a:latin typeface="Cambria" panose="02040503050406030204" pitchFamily="18" charset="0"/>
              </a:rPr>
              <a:t>Apply </a:t>
            </a:r>
            <a:r>
              <a:rPr lang="en-US" altLang="en-US" sz="3600" dirty="0" smtClean="0">
                <a:latin typeface="Cambria" panose="02040503050406030204" pitchFamily="18" charset="0"/>
              </a:rPr>
              <a:t>RVD2 </a:t>
            </a:r>
            <a:r>
              <a:rPr lang="en-US" altLang="en-US" sz="3600" smtClean="0">
                <a:latin typeface="Cambria" panose="02040503050406030204" pitchFamily="18" charset="0"/>
              </a:rPr>
              <a:t>to various clinical </a:t>
            </a:r>
            <a:r>
              <a:rPr lang="en-US" altLang="en-US" sz="3600" dirty="0" smtClean="0">
                <a:latin typeface="Cambria" panose="02040503050406030204" pitchFamily="18" charset="0"/>
              </a:rPr>
              <a:t>dataset.</a:t>
            </a:r>
            <a:endParaRPr lang="en-US" altLang="en-US" sz="3600"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2082" name="Rectangle 2081"/>
              <p:cNvSpPr/>
              <p:nvPr/>
            </p:nvSpPr>
            <p:spPr>
              <a:xfrm>
                <a:off x="21031200" y="6791687"/>
                <a:ext cx="4369584" cy="1894558"/>
              </a:xfrm>
              <a:prstGeom prst="rect">
                <a:avLst/>
              </a:prstGeom>
            </p:spPr>
            <p:txBody>
              <a:bodyPr wrap="square">
                <a:sp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ea typeface="SimSun" panose="02010600030101010101" pitchFamily="2" charset="-122"/>
                              <a:cs typeface="Times New Roman" panose="02020603050405020304" pitchFamily="18" charset="0"/>
                            </a:rPr>
                          </m:ctrlPr>
                        </m:sSubPr>
                        <m:e>
                          <m:r>
                            <a:rPr lang="en-US" sz="2800" i="1">
                              <a:effectLst/>
                              <a:latin typeface="Cambria Math" panose="02040503050406030204" pitchFamily="18" charset="0"/>
                              <a:ea typeface="SimSun" panose="02010600030101010101" pitchFamily="2" charset="-122"/>
                              <a:cs typeface="Times New Roman" panose="02020603050405020304" pitchFamily="18" charset="0"/>
                            </a:rPr>
                            <m:t>𝑟</m:t>
                          </m:r>
                        </m:e>
                        <m:sub>
                          <m:r>
                            <a:rPr lang="en-US" sz="2800" i="1">
                              <a:effectLst/>
                              <a:latin typeface="Cambria Math" panose="02040503050406030204" pitchFamily="18" charset="0"/>
                              <a:ea typeface="SimSun" panose="02010600030101010101" pitchFamily="2" charset="-122"/>
                              <a:cs typeface="Times New Roman" panose="02020603050405020304" pitchFamily="18" charset="0"/>
                            </a:rPr>
                            <m:t>𝑗𝑖</m:t>
                          </m:r>
                        </m:sub>
                      </m:sSub>
                      <m:r>
                        <a:rPr lang="en-US" sz="2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800" i="1">
                              <a:effectLst/>
                              <a:latin typeface="Cambria Math" panose="02040503050406030204" pitchFamily="18" charset="0"/>
                              <a:ea typeface="SimSun" panose="02010600030101010101" pitchFamily="2" charset="-122"/>
                              <a:cs typeface="Times New Roman" panose="02020603050405020304" pitchFamily="18" charset="0"/>
                            </a:rPr>
                            <m:t>𝑛</m:t>
                          </m:r>
                        </m:e>
                        <m:sub>
                          <m:r>
                            <a:rPr lang="en-US" sz="2800" i="1">
                              <a:effectLst/>
                              <a:latin typeface="Cambria Math" panose="02040503050406030204" pitchFamily="18" charset="0"/>
                              <a:ea typeface="SimSun" panose="02010600030101010101" pitchFamily="2" charset="-122"/>
                              <a:cs typeface="Times New Roman" panose="02020603050405020304" pitchFamily="18" charset="0"/>
                            </a:rPr>
                            <m:t>𝑗𝑖</m:t>
                          </m:r>
                        </m:sub>
                      </m:sSub>
                      <m:r>
                        <a:rPr lang="en-US" sz="2800" i="1">
                          <a:effectLst/>
                          <a:latin typeface="Cambria Math" panose="02040503050406030204" pitchFamily="18" charset="0"/>
                          <a:ea typeface="SimSun" panose="02010600030101010101" pitchFamily="2" charset="-122"/>
                          <a:cs typeface="Times New Roman" panose="02020603050405020304" pitchFamily="18" charset="0"/>
                        </a:rPr>
                        <m:t>∼</m:t>
                      </m:r>
                      <m:r>
                        <m:rPr>
                          <m:nor/>
                        </m:rPr>
                        <a:rPr lang="en-US" sz="2800">
                          <a:effectLst/>
                          <a:latin typeface="Cambria" panose="02040503050406030204" pitchFamily="18" charset="0"/>
                          <a:ea typeface="SimSun" panose="02010600030101010101" pitchFamily="2" charset="-122"/>
                          <a:cs typeface="Times New Roman" panose="02020603050405020304" pitchFamily="18" charset="0"/>
                        </a:rPr>
                        <m:t>Binomial</m:t>
                      </m:r>
                      <m:r>
                        <a:rPr lang="en-US" sz="2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2800" i="1">
                              <a:effectLst/>
                              <a:latin typeface="Cambria Math" panose="02040503050406030204" pitchFamily="18" charset="0"/>
                              <a:ea typeface="SimSun" panose="02010600030101010101" pitchFamily="2" charset="-122"/>
                              <a:cs typeface="Times New Roman" panose="02020603050405020304" pitchFamily="18" charset="0"/>
                            </a:rPr>
                            <m:t>𝑗𝑖</m:t>
                          </m:r>
                        </m:sub>
                      </m:sSub>
                      <m:r>
                        <a:rPr lang="en-US" sz="2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800" i="1">
                              <a:effectLst/>
                              <a:latin typeface="Cambria Math" panose="02040503050406030204" pitchFamily="18" charset="0"/>
                              <a:ea typeface="SimSun" panose="02010600030101010101" pitchFamily="2" charset="-122"/>
                              <a:cs typeface="Times New Roman" panose="02020603050405020304" pitchFamily="18" charset="0"/>
                            </a:rPr>
                            <m:t>𝑛</m:t>
                          </m:r>
                        </m:e>
                        <m:sub>
                          <m:r>
                            <a:rPr lang="en-US" sz="2800" i="1">
                              <a:effectLst/>
                              <a:latin typeface="Cambria Math" panose="02040503050406030204" pitchFamily="18" charset="0"/>
                              <a:ea typeface="SimSun" panose="02010600030101010101" pitchFamily="2" charset="-122"/>
                              <a:cs typeface="Times New Roman" panose="02020603050405020304" pitchFamily="18" charset="0"/>
                            </a:rPr>
                            <m:t>𝑗𝑖</m:t>
                          </m:r>
                        </m:sub>
                      </m:sSub>
                      <m:r>
                        <a:rPr lang="en-US" sz="2800" i="1">
                          <a:effectLst/>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sz="2800" dirty="0">
                  <a:effectLst/>
                  <a:latin typeface="Cambria" panose="02040503050406030204" pitchFamily="18" charset="0"/>
                  <a:ea typeface="SimSun" panose="02010600030101010101" pitchFamily="2" charset="-122"/>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2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2800" i="1">
                              <a:effectLst/>
                              <a:latin typeface="Cambria Math" panose="02040503050406030204" pitchFamily="18" charset="0"/>
                              <a:ea typeface="SimSun" panose="02010600030101010101" pitchFamily="2" charset="-122"/>
                              <a:cs typeface="Times New Roman" panose="02020603050405020304" pitchFamily="18" charset="0"/>
                            </a:rPr>
                            <m:t>𝑗𝑖</m:t>
                          </m:r>
                        </m:sub>
                      </m:sSub>
                      <m:r>
                        <a:rPr lang="en-US" sz="2800" i="1">
                          <a:effectLst/>
                          <a:latin typeface="Cambria Math" panose="02040503050406030204" pitchFamily="18" charset="0"/>
                          <a:ea typeface="SimSun" panose="02010600030101010101" pitchFamily="2" charset="-122"/>
                          <a:cs typeface="Times New Roman" panose="02020603050405020304" pitchFamily="18" charset="0"/>
                        </a:rPr>
                        <m:t>∼</m:t>
                      </m:r>
                      <m:r>
                        <m:rPr>
                          <m:nor/>
                        </m:rPr>
                        <a:rPr lang="en-US" sz="2800">
                          <a:effectLst/>
                          <a:latin typeface="Cambria" panose="02040503050406030204" pitchFamily="18" charset="0"/>
                          <a:ea typeface="SimSun" panose="02010600030101010101" pitchFamily="2" charset="-122"/>
                          <a:cs typeface="Times New Roman" panose="02020603050405020304" pitchFamily="18" charset="0"/>
                        </a:rPr>
                        <m:t>Beta</m:t>
                      </m:r>
                      <m:r>
                        <a:rPr lang="en-US" sz="2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8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8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800" i="1">
                              <a:effectLst/>
                              <a:latin typeface="Cambria Math" panose="02040503050406030204" pitchFamily="18" charset="0"/>
                              <a:ea typeface="SimSun" panose="02010600030101010101" pitchFamily="2" charset="-122"/>
                              <a:cs typeface="Times New Roman" panose="02020603050405020304" pitchFamily="18" charset="0"/>
                            </a:rPr>
                            <m:t>𝑀</m:t>
                          </m:r>
                        </m:e>
                        <m:sub>
                          <m:r>
                            <a:rPr lang="en-US" sz="28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800" i="1">
                          <a:effectLst/>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sz="2800" dirty="0">
                  <a:effectLst/>
                  <a:latin typeface="Cambria" panose="02040503050406030204" pitchFamily="18" charset="0"/>
                  <a:ea typeface="SimSun" panose="02010600030101010101" pitchFamily="2" charset="-122"/>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2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8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8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800" i="1">
                          <a:effectLst/>
                          <a:latin typeface="Cambria Math" panose="02040503050406030204" pitchFamily="18" charset="0"/>
                          <a:ea typeface="SimSun" panose="02010600030101010101" pitchFamily="2" charset="-122"/>
                          <a:cs typeface="Times New Roman" panose="02020603050405020304" pitchFamily="18" charset="0"/>
                        </a:rPr>
                        <m:t>∼</m:t>
                      </m:r>
                      <m:r>
                        <m:rPr>
                          <m:nor/>
                        </m:rPr>
                        <a:rPr lang="en-US" sz="2800">
                          <a:effectLst/>
                          <a:latin typeface="Cambria" panose="02040503050406030204" pitchFamily="18" charset="0"/>
                          <a:ea typeface="SimSun" panose="02010600030101010101" pitchFamily="2" charset="-122"/>
                          <a:cs typeface="Times New Roman" panose="02020603050405020304" pitchFamily="18" charset="0"/>
                        </a:rPr>
                        <m:t>Beta</m:t>
                      </m:r>
                      <m:r>
                        <a:rPr lang="en-US" sz="2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8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8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800" i="1">
                              <a:effectLst/>
                              <a:latin typeface="Cambria Math" panose="02040503050406030204" pitchFamily="18" charset="0"/>
                              <a:ea typeface="SimSun" panose="02010600030101010101" pitchFamily="2" charset="-122"/>
                              <a:cs typeface="Times New Roman" panose="02020603050405020304" pitchFamily="18" charset="0"/>
                            </a:rPr>
                            <m:t>𝑀</m:t>
                          </m:r>
                        </m:e>
                        <m:sub>
                          <m:r>
                            <a:rPr lang="en-US" sz="28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800" i="1">
                          <a:effectLst/>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sz="2800" dirty="0">
                  <a:effectLst/>
                  <a:latin typeface="Cambria" panose="02040503050406030204" pitchFamily="18" charset="0"/>
                  <a:ea typeface="SimSun" panose="02010600030101010101" pitchFamily="2" charset="-122"/>
                  <a:cs typeface="Times New Roman" panose="02020603050405020304" pitchFamily="18" charset="0"/>
                </a:endParaRPr>
              </a:p>
            </p:txBody>
          </p:sp>
        </mc:Choice>
        <mc:Fallback xmlns="">
          <p:sp>
            <p:nvSpPr>
              <p:cNvPr id="2082" name="Rectangle 2081"/>
              <p:cNvSpPr>
                <a:spLocks noRot="1" noChangeAspect="1" noMove="1" noResize="1" noEditPoints="1" noAdjustHandles="1" noChangeArrowheads="1" noChangeShapeType="1" noTextEdit="1"/>
              </p:cNvSpPr>
              <p:nvPr/>
            </p:nvSpPr>
            <p:spPr>
              <a:xfrm>
                <a:off x="21031200" y="6791687"/>
                <a:ext cx="4369584" cy="1894558"/>
              </a:xfrm>
              <a:prstGeom prst="rect">
                <a:avLst/>
              </a:prstGeom>
              <a:blipFill rotWithShape="0">
                <a:blip r:embed="rId22"/>
                <a:stretch>
                  <a:fillRect/>
                </a:stretch>
              </a:blipFill>
            </p:spPr>
            <p:txBody>
              <a:bodyPr/>
              <a:lstStyle/>
              <a:p>
                <a:r>
                  <a:rPr lang="en-US">
                    <a:noFill/>
                  </a:rPr>
                  <a:t> </a:t>
                </a:r>
              </a:p>
            </p:txBody>
          </p:sp>
        </mc:Fallback>
      </mc:AlternateContent>
      <p:sp>
        <p:nvSpPr>
          <p:cNvPr id="106" name="TextBox 73"/>
          <p:cNvSpPr txBox="1">
            <a:spLocks noChangeArrowheads="1"/>
          </p:cNvSpPr>
          <p:nvPr/>
        </p:nvSpPr>
        <p:spPr bwMode="auto">
          <a:xfrm>
            <a:off x="13791848" y="6302375"/>
            <a:ext cx="11430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spcBef>
                <a:spcPct val="20000"/>
              </a:spcBef>
              <a:buFont typeface="Arial" panose="020B0604020202020204" pitchFamily="34" charset="0"/>
              <a:buChar char="•"/>
              <a:defRPr sz="8800">
                <a:solidFill>
                  <a:schemeClr val="tx1"/>
                </a:solidFill>
                <a:latin typeface="Calibri" panose="020F0502020204030204" pitchFamily="34" charset="0"/>
              </a:defRPr>
            </a:lvl1pPr>
            <a:lvl2pPr marL="2036763" indent="-782638">
              <a:spcBef>
                <a:spcPct val="20000"/>
              </a:spcBef>
              <a:buFont typeface="Arial" panose="020B0604020202020204" pitchFamily="34" charset="0"/>
              <a:buChar char="–"/>
              <a:defRPr sz="7700">
                <a:solidFill>
                  <a:schemeClr val="tx1"/>
                </a:solidFill>
                <a:latin typeface="Calibri" panose="020F0502020204030204" pitchFamily="34" charset="0"/>
              </a:defRPr>
            </a:lvl2pPr>
            <a:lvl3pPr marL="3133725" indent="-625475">
              <a:spcBef>
                <a:spcPct val="20000"/>
              </a:spcBef>
              <a:buFont typeface="Arial" panose="020B0604020202020204" pitchFamily="34" charset="0"/>
              <a:buChar char="•"/>
              <a:defRPr sz="6600">
                <a:solidFill>
                  <a:schemeClr val="tx1"/>
                </a:solidFill>
                <a:latin typeface="Calibri" panose="020F0502020204030204" pitchFamily="34" charset="0"/>
              </a:defRPr>
            </a:lvl3pPr>
            <a:lvl4pPr marL="4387850" indent="-625475">
              <a:spcBef>
                <a:spcPct val="20000"/>
              </a:spcBef>
              <a:buFont typeface="Arial" panose="020B0604020202020204" pitchFamily="34" charset="0"/>
              <a:buChar char="–"/>
              <a:defRPr sz="5500">
                <a:solidFill>
                  <a:schemeClr val="tx1"/>
                </a:solidFill>
                <a:latin typeface="Calibri" panose="020F0502020204030204" pitchFamily="34" charset="0"/>
              </a:defRPr>
            </a:lvl4pPr>
            <a:lvl5pPr marL="5641975" indent="-625475">
              <a:spcBef>
                <a:spcPct val="20000"/>
              </a:spcBef>
              <a:buFont typeface="Arial" panose="020B0604020202020204" pitchFamily="34" charset="0"/>
              <a:buChar char="»"/>
              <a:defRPr sz="5500">
                <a:solidFill>
                  <a:schemeClr val="tx1"/>
                </a:solidFill>
                <a:latin typeface="Calibri" panose="020F0502020204030204" pitchFamily="34" charset="0"/>
              </a:defRPr>
            </a:lvl5pPr>
            <a:lvl6pPr marL="6099175" indent="-625475"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6pPr>
            <a:lvl7pPr marL="6556375" indent="-625475"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7pPr>
            <a:lvl8pPr marL="7013575" indent="-625475"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8pPr>
            <a:lvl9pPr marL="7470775" indent="-625475"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9pPr>
          </a:lstStyle>
          <a:p>
            <a:pPr marL="0" indent="0" eaLnBrk="1" hangingPunct="1">
              <a:spcBef>
                <a:spcPct val="0"/>
              </a:spcBef>
              <a:buNone/>
            </a:pPr>
            <a:r>
              <a:rPr lang="en-US" altLang="en-US" sz="4000" b="1" dirty="0" smtClean="0">
                <a:solidFill>
                  <a:srgbClr val="AC2B37"/>
                </a:solidFill>
                <a:latin typeface="Arial" panose="020B0604020202020204" pitchFamily="34" charset="0"/>
              </a:rPr>
              <a:t>Overall Process</a:t>
            </a:r>
            <a:endParaRPr lang="en-US" altLang="en-US" sz="4000" b="1" dirty="0">
              <a:solidFill>
                <a:srgbClr val="AC2B37"/>
              </a:solidFill>
              <a:latin typeface="Arial" panose="020B0604020202020204" pitchFamily="34" charset="0"/>
            </a:endParaRPr>
          </a:p>
        </p:txBody>
      </p:sp>
      <p:pic>
        <p:nvPicPr>
          <p:cNvPr id="4" name="Picture 3"/>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7180564" y="27561471"/>
            <a:ext cx="9582322" cy="3832929"/>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2740</TotalTime>
  <Words>523</Words>
  <Application>Microsoft Office PowerPoint</Application>
  <PresentationFormat>Custom</PresentationFormat>
  <Paragraphs>50</Paragraphs>
  <Slides>1</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vt:i4>
      </vt:variant>
    </vt:vector>
  </HeadingPairs>
  <TitlesOfParts>
    <vt:vector size="11" baseType="lpstr">
      <vt:lpstr>宋体</vt:lpstr>
      <vt:lpstr>宋体</vt:lpstr>
      <vt:lpstr>Arial</vt:lpstr>
      <vt:lpstr>Calibri</vt:lpstr>
      <vt:lpstr>Cambria</vt:lpstr>
      <vt:lpstr>Cambria Math</vt:lpstr>
      <vt:lpstr>Times New Roman</vt:lpstr>
      <vt:lpstr>Office Theme</vt:lpstr>
      <vt:lpstr>Acrobat Document</vt:lpstr>
      <vt:lpstr>Worksheet</vt:lpstr>
      <vt:lpstr>PowerPoint Presentation</vt:lpstr>
    </vt:vector>
  </TitlesOfParts>
  <Company>Worcester Polytechnic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Choose which logo you would like to put on your poster and delete the others.  To properly resize the logo, click on it, hold down the shift key and drag the corner  of the image to the desired size, then let go of the shift key and the mouse.  Please leave a half inch margin around the edge of the poster when inserting text.</dc:title>
  <dc:creator>jaci</dc:creator>
  <cp:lastModifiedBy>He, Yuting</cp:lastModifiedBy>
  <cp:revision>204</cp:revision>
  <dcterms:created xsi:type="dcterms:W3CDTF">2010-01-08T16:49:07Z</dcterms:created>
  <dcterms:modified xsi:type="dcterms:W3CDTF">2014-03-26T19:20:37Z</dcterms:modified>
</cp:coreProperties>
</file>